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1" r:id="rId4"/>
  </p:sldMasterIdLst>
  <p:notesMasterIdLst>
    <p:notesMasterId r:id="rId25"/>
  </p:notesMasterIdLst>
  <p:handoutMasterIdLst>
    <p:handoutMasterId r:id="rId26"/>
  </p:handoutMasterIdLst>
  <p:sldIdLst>
    <p:sldId id="496" r:id="rId5"/>
    <p:sldId id="535" r:id="rId6"/>
    <p:sldId id="497" r:id="rId7"/>
    <p:sldId id="537" r:id="rId8"/>
    <p:sldId id="563" r:id="rId9"/>
    <p:sldId id="498" r:id="rId10"/>
    <p:sldId id="550" r:id="rId11"/>
    <p:sldId id="551" r:id="rId12"/>
    <p:sldId id="552" r:id="rId13"/>
    <p:sldId id="553" r:id="rId14"/>
    <p:sldId id="554" r:id="rId15"/>
    <p:sldId id="555" r:id="rId16"/>
    <p:sldId id="556" r:id="rId17"/>
    <p:sldId id="557" r:id="rId18"/>
    <p:sldId id="558" r:id="rId19"/>
    <p:sldId id="559" r:id="rId20"/>
    <p:sldId id="560" r:id="rId21"/>
    <p:sldId id="561" r:id="rId22"/>
    <p:sldId id="562" r:id="rId23"/>
    <p:sldId id="363" r:id="rId24"/>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F30BDD"/>
    <a:srgbClr val="3D96AC"/>
    <a:srgbClr val="E1AD00"/>
    <a:srgbClr val="5B77BA"/>
    <a:srgbClr val="D8750D"/>
    <a:srgbClr val="492D16"/>
    <a:srgbClr val="565522"/>
    <a:srgbClr val="6DB23F"/>
    <a:srgbClr val="55B7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194" autoAdjust="0"/>
  </p:normalViewPr>
  <p:slideViewPr>
    <p:cSldViewPr>
      <p:cViewPr varScale="1">
        <p:scale>
          <a:sx n="64" d="100"/>
          <a:sy n="64" d="100"/>
        </p:scale>
        <p:origin x="1340" y="44"/>
      </p:cViewPr>
      <p:guideLst>
        <p:guide orient="horz" pos="2160"/>
        <p:guide pos="2784"/>
      </p:guideLst>
    </p:cSldViewPr>
  </p:slideViewPr>
  <p:outlineViewPr>
    <p:cViewPr>
      <p:scale>
        <a:sx n="33" d="100"/>
        <a:sy n="33" d="100"/>
      </p:scale>
      <p:origin x="0" y="-11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BBB3C57E-5FB1-43E2-8DEF-91BD7D622909}" type="slidenum">
              <a:rPr lang="en-US"/>
              <a:pPr>
                <a:defRPr/>
              </a:pPr>
              <a:t>‹#›</a:t>
            </a:fld>
            <a:endParaRPr lang="en-US"/>
          </a:p>
        </p:txBody>
      </p:sp>
    </p:spTree>
    <p:extLst>
      <p:ext uri="{BB962C8B-B14F-4D97-AF65-F5344CB8AC3E}">
        <p14:creationId xmlns:p14="http://schemas.microsoft.com/office/powerpoint/2010/main" val="2949944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7892"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ED06343D-E242-4EFF-8635-84F147E11C85}" type="slidenum">
              <a:rPr lang="en-US"/>
              <a:pPr>
                <a:defRPr/>
              </a:pPr>
              <a:t>‹#›</a:t>
            </a:fld>
            <a:endParaRPr lang="en-US"/>
          </a:p>
        </p:txBody>
      </p:sp>
    </p:spTree>
    <p:extLst>
      <p:ext uri="{BB962C8B-B14F-4D97-AF65-F5344CB8AC3E}">
        <p14:creationId xmlns:p14="http://schemas.microsoft.com/office/powerpoint/2010/main" val="3107602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a:t>
            </a:fld>
            <a:endParaRPr lang="en-US"/>
          </a:p>
        </p:txBody>
      </p:sp>
    </p:spTree>
    <p:extLst>
      <p:ext uri="{BB962C8B-B14F-4D97-AF65-F5344CB8AC3E}">
        <p14:creationId xmlns:p14="http://schemas.microsoft.com/office/powerpoint/2010/main" val="201439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smtClean="0">
                <a:solidFill>
                  <a:srgbClr val="000000"/>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2013, </a:t>
            </a:r>
            <a:r>
              <a:rPr lang="en-US" sz="800" b="0" dirty="0">
                <a:solidFill>
                  <a:srgbClr val="000000"/>
                </a:solidFill>
                <a:latin typeface="Verdana" charset="0"/>
              </a:rPr>
              <a:t>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457200"/>
            <a:ext cx="8610600" cy="990600"/>
          </a:xfrm>
        </p:spPr>
        <p:txBody>
          <a:bodyPr/>
          <a:lstStyle/>
          <a:p>
            <a:r>
              <a:rPr lang="en-US" dirty="0" smtClean="0"/>
              <a:t>Click to edit Master title style</a:t>
            </a:r>
            <a:endParaRPr lang="en-US" dirty="0"/>
          </a:p>
        </p:txBody>
      </p:sp>
      <p:sp>
        <p:nvSpPr>
          <p:cNvPr id="9" name="Rectangle 42"/>
          <p:cNvSpPr txBox="1">
            <a:spLocks noChangeArrowheads="1"/>
          </p:cNvSpPr>
          <p:nvPr userDrawn="1"/>
        </p:nvSpPr>
        <p:spPr bwMode="auto">
          <a:xfrm>
            <a:off x="10344" y="6381328"/>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lnSpc>
                <a:spcPct val="110000"/>
              </a:lnSpc>
              <a:spcBef>
                <a:spcPct val="0"/>
              </a:spcBef>
              <a:spcAft>
                <a:spcPct val="0"/>
              </a:spcAft>
              <a:defRPr sz="1200" b="0" kern="1200">
                <a:solidFill>
                  <a:srgbClr val="6DB23F"/>
                </a:solidFill>
                <a:latin typeface="Arial Black"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a:lstStyle>
          <a:p>
            <a:pPr>
              <a:defRPr/>
            </a:pPr>
            <a:fld id="{D2F6E56C-E4D6-432C-B015-41B348B02D4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2013 , </a:t>
            </a:r>
            <a:r>
              <a:rPr lang="en-US" sz="800" b="0" dirty="0">
                <a:solidFill>
                  <a:srgbClr val="000000"/>
                </a:solidFill>
                <a:latin typeface="Verdana" charset="0"/>
              </a:rPr>
              <a:t>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12" name="Title 1"/>
          <p:cNvSpPr>
            <a:spLocks noGrp="1"/>
          </p:cNvSpPr>
          <p:nvPr>
            <p:ph type="title"/>
          </p:nvPr>
        </p:nvSpPr>
        <p:spPr>
          <a:xfrm>
            <a:off x="152400" y="457200"/>
            <a:ext cx="8610600" cy="990600"/>
          </a:xfrm>
        </p:spPr>
        <p:txBody>
          <a:body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D2F6E56C-E4D6-432C-B015-41B348B02D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a:t>
            </a:r>
            <a:r>
              <a:rPr lang="en-US" sz="1000" b="0" dirty="0" smtClean="0">
                <a:solidFill>
                  <a:srgbClr val="808388"/>
                </a:solidFill>
                <a:latin typeface="Verdana" charset="0"/>
              </a:rPr>
              <a:t>2013, </a:t>
            </a:r>
            <a:r>
              <a:rPr lang="en-US" sz="1000" b="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TextBox 8"/>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a:t>
            </a:r>
            <a:r>
              <a:rPr lang="en-US" sz="1000" b="0" dirty="0" smtClean="0">
                <a:solidFill>
                  <a:srgbClr val="808388"/>
                </a:solidFill>
                <a:latin typeface="Verdana" charset="0"/>
              </a:rPr>
              <a:t>2013, </a:t>
            </a:r>
            <a:r>
              <a:rPr lang="en-US" sz="1000" b="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86AAC5-2593-4D0B-ABA6-5C9EC193304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24D001-D357-45D8-8CA3-582372DE89E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charset="0"/>
              </a:defRPr>
            </a:lvl1pPr>
          </a:lstStyle>
          <a:p>
            <a:pPr>
              <a:defRPr/>
            </a:pPr>
            <a:fld id="{5C319F44-E263-4C63-9854-14A5E869386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3" r:id="rId5"/>
    <p:sldLayoutId id="2147484134" r:id="rId6"/>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buChar char="•"/>
        <a:tabLst>
          <a:tab pos="1022350" algn="l"/>
        </a:tabLst>
        <a:defRPr sz="16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charset="2"/>
        <a:buChar char="§"/>
        <a:tabLst>
          <a:tab pos="1022350" algn="l"/>
        </a:tabLst>
        <a:defRPr sz="1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charset="2"/>
        <a:buChar char="§"/>
        <a:tabLst>
          <a:tab pos="1022350" algn="l"/>
        </a:tabLst>
        <a:defRPr sz="12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charset="2"/>
        <a:buChar char="§"/>
        <a:tabLst>
          <a:tab pos="1022350" algn="l"/>
        </a:tabLst>
        <a:defRPr sz="1100">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charset="2"/>
        <a:buChar char="§"/>
        <a:tabLst>
          <a:tab pos="1022350" algn="l"/>
        </a:tabLst>
        <a:defRPr sz="1000">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activemq.apache.org/"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camel.apache.org/components/3.4.x/timer-component.html"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camel.apache.org/components/2.x/quartz2-component.html" TargetMode="External"/><Relationship Id="rId2" Type="http://schemas.openxmlformats.org/officeDocument/2006/relationships/hyperlink" Target="http://www.quartz-scheduler.org/"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camel.apache.org/components/latest/languages/xpath-language.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camel.apache.org/components/3.7.x/eips/loadBalance-eip.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camel.apache.org/components/latest/ftp-component.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ctrTitle"/>
          </p:nvPr>
        </p:nvSpPr>
        <p:spPr>
          <a:xfrm>
            <a:off x="899592" y="2132856"/>
            <a:ext cx="7992888" cy="1218257"/>
          </a:xfrm>
        </p:spPr>
        <p:txBody>
          <a:bodyPr/>
          <a:lstStyle/>
          <a:p>
            <a:r>
              <a:rPr lang="en-US" dirty="0" smtClean="0">
                <a:solidFill>
                  <a:schemeClr val="accent2">
                    <a:lumMod val="60000"/>
                    <a:lumOff val="40000"/>
                  </a:schemeClr>
                </a:solidFill>
                <a:latin typeface="Cambria" pitchFamily="18" charset="0"/>
              </a:rPr>
              <a:t/>
            </a:r>
            <a:br>
              <a:rPr lang="en-US" dirty="0" smtClean="0">
                <a:solidFill>
                  <a:schemeClr val="accent2">
                    <a:lumMod val="60000"/>
                    <a:lumOff val="40000"/>
                  </a:schemeClr>
                </a:solidFill>
                <a:latin typeface="Cambria" pitchFamily="18" charset="0"/>
              </a:rPr>
            </a:br>
            <a:r>
              <a:rPr lang="en-US" dirty="0">
                <a:solidFill>
                  <a:schemeClr val="accent2">
                    <a:lumMod val="60000"/>
                    <a:lumOff val="40000"/>
                  </a:schemeClr>
                </a:solidFill>
                <a:latin typeface="Cambria" pitchFamily="18" charset="0"/>
              </a:rPr>
              <a:t/>
            </a:r>
            <a:br>
              <a:rPr lang="en-US" dirty="0">
                <a:solidFill>
                  <a:schemeClr val="accent2">
                    <a:lumMod val="60000"/>
                    <a:lumOff val="40000"/>
                  </a:schemeClr>
                </a:solidFill>
                <a:latin typeface="Cambria" pitchFamily="18" charset="0"/>
              </a:rPr>
            </a:br>
            <a:r>
              <a:rPr lang="en-US" dirty="0" smtClean="0">
                <a:solidFill>
                  <a:schemeClr val="accent2">
                    <a:lumMod val="60000"/>
                    <a:lumOff val="40000"/>
                  </a:schemeClr>
                </a:solidFill>
                <a:latin typeface="Cambria" pitchFamily="18" charset="0"/>
              </a:rPr>
              <a:t/>
            </a:r>
            <a:br>
              <a:rPr lang="en-US" dirty="0" smtClean="0">
                <a:solidFill>
                  <a:schemeClr val="accent2">
                    <a:lumMod val="60000"/>
                    <a:lumOff val="40000"/>
                  </a:schemeClr>
                </a:solidFill>
                <a:latin typeface="Cambria" pitchFamily="18" charset="0"/>
              </a:rPr>
            </a:br>
            <a:r>
              <a:rPr lang="en-US" dirty="0">
                <a:solidFill>
                  <a:schemeClr val="accent2">
                    <a:lumMod val="60000"/>
                    <a:lumOff val="40000"/>
                  </a:schemeClr>
                </a:solidFill>
                <a:latin typeface="Cambria" pitchFamily="18" charset="0"/>
              </a:rPr>
              <a:t/>
            </a:r>
            <a:br>
              <a:rPr lang="en-US" dirty="0">
                <a:solidFill>
                  <a:schemeClr val="accent2">
                    <a:lumMod val="60000"/>
                    <a:lumOff val="40000"/>
                  </a:schemeClr>
                </a:solidFill>
                <a:latin typeface="Cambria" pitchFamily="18" charset="0"/>
              </a:rPr>
            </a:br>
            <a:r>
              <a:rPr lang="en-US" dirty="0" smtClean="0">
                <a:solidFill>
                  <a:schemeClr val="accent2">
                    <a:lumMod val="60000"/>
                    <a:lumOff val="40000"/>
                  </a:schemeClr>
                </a:solidFill>
                <a:latin typeface="Cambria" pitchFamily="18" charset="0"/>
              </a:rPr>
              <a:t/>
            </a:r>
            <a:br>
              <a:rPr lang="en-US" dirty="0" smtClean="0">
                <a:solidFill>
                  <a:schemeClr val="accent2">
                    <a:lumMod val="60000"/>
                    <a:lumOff val="40000"/>
                  </a:schemeClr>
                </a:solidFill>
                <a:latin typeface="Cambria" pitchFamily="18" charset="0"/>
              </a:rPr>
            </a:br>
            <a:r>
              <a:rPr lang="en-US" dirty="0">
                <a:solidFill>
                  <a:schemeClr val="accent2">
                    <a:lumMod val="60000"/>
                    <a:lumOff val="40000"/>
                  </a:schemeClr>
                </a:solidFill>
                <a:latin typeface="Cambria" pitchFamily="18" charset="0"/>
              </a:rPr>
              <a:t/>
            </a:r>
            <a:br>
              <a:rPr lang="en-US" dirty="0">
                <a:solidFill>
                  <a:schemeClr val="accent2">
                    <a:lumMod val="60000"/>
                    <a:lumOff val="40000"/>
                  </a:schemeClr>
                </a:solidFill>
                <a:latin typeface="Cambria" pitchFamily="18" charset="0"/>
              </a:rPr>
            </a:br>
            <a:r>
              <a:rPr lang="en-US" dirty="0" smtClean="0">
                <a:solidFill>
                  <a:srgbClr val="00B050"/>
                </a:solidFill>
                <a:latin typeface="Calibri" pitchFamily="34" charset="0"/>
                <a:cs typeface="Calibri" pitchFamily="34" charset="0"/>
              </a:rPr>
              <a:t>Apache Camel – Training - Day-4</a:t>
            </a:r>
            <a:endParaRPr lang="en-US" sz="1800" dirty="0" smtClean="0">
              <a:solidFill>
                <a:schemeClr val="accent1">
                  <a:lumMod val="75000"/>
                </a:schemeClr>
              </a:solidFill>
              <a:latin typeface="+mn-lt"/>
            </a:endParaRPr>
          </a:p>
        </p:txBody>
      </p:sp>
      <p:sp>
        <p:nvSpPr>
          <p:cNvPr id="4" name="TextBox 3"/>
          <p:cNvSpPr txBox="1"/>
          <p:nvPr/>
        </p:nvSpPr>
        <p:spPr bwMode="auto">
          <a:xfrm>
            <a:off x="6517949" y="4437112"/>
            <a:ext cx="1864228" cy="523220"/>
          </a:xfrm>
          <a:prstGeom prst="rect">
            <a:avLst/>
          </a:prstGeom>
          <a:noFill/>
          <a:ln w="9525">
            <a:noFill/>
            <a:miter lim="800000"/>
            <a:headEnd/>
            <a:tailEnd/>
          </a:ln>
        </p:spPr>
        <p:txBody>
          <a:bodyPr wrap="none" rtlCol="0">
            <a:prstTxWarp prst="textNoShape">
              <a:avLst/>
            </a:prstTxWarp>
            <a:spAutoFit/>
          </a:bodyPr>
          <a:lstStyle/>
          <a:p>
            <a:pPr algn="r" eaLnBrk="0" hangingPunct="0"/>
            <a:r>
              <a:rPr lang="en-IN" sz="1400" dirty="0" smtClean="0">
                <a:latin typeface="Calibri" panose="020F0502020204030204" pitchFamily="34" charset="0"/>
                <a:cs typeface="Arial" panose="020B0604020202020204" pitchFamily="34" charset="0"/>
              </a:rPr>
              <a:t>Documented By</a:t>
            </a:r>
          </a:p>
          <a:p>
            <a:pPr algn="r" eaLnBrk="0" hangingPunct="0"/>
            <a:r>
              <a:rPr lang="en-IN" sz="1400" b="0" dirty="0" smtClean="0">
                <a:latin typeface="Calibri" panose="020F0502020204030204" pitchFamily="34" charset="0"/>
                <a:cs typeface="Arial" panose="020B0604020202020204" pitchFamily="34" charset="0"/>
              </a:rPr>
              <a:t>Manikanta Jakkampudi</a:t>
            </a:r>
            <a:endParaRPr lang="en-IN" sz="1400" b="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99686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608512"/>
          </a:xfrm>
        </p:spPr>
        <p:txBody>
          <a:bodyPr/>
          <a:lstStyle/>
          <a:p>
            <a:pPr eaLnBrk="1" hangingPunct="1">
              <a:buClr>
                <a:schemeClr val="accent1">
                  <a:lumMod val="75000"/>
                </a:schemeClr>
              </a:buClr>
              <a:buNone/>
            </a:pPr>
            <a:r>
              <a:rPr lang="en-US" b="1" u="sng" dirty="0" smtClean="0">
                <a:solidFill>
                  <a:srgbClr val="0070C0"/>
                </a:solidFill>
                <a:latin typeface="Cambria" pitchFamily="18" charset="0"/>
              </a:rPr>
              <a:t>Query Parameters:</a:t>
            </a:r>
          </a:p>
          <a:p>
            <a:pPr eaLnBrk="1" hangingPunct="1">
              <a:buClr>
                <a:schemeClr val="accent1">
                  <a:lumMod val="75000"/>
                </a:schemeClr>
              </a:buClr>
              <a:buNone/>
            </a:pPr>
            <a:r>
              <a:rPr lang="en-US" sz="1800" dirty="0" smtClean="0">
                <a:solidFill>
                  <a:srgbClr val="0070C0"/>
                </a:solidFill>
                <a:latin typeface="Cambria" pitchFamily="18" charset="0"/>
              </a:rPr>
              <a:t>binary	[false]</a:t>
            </a:r>
          </a:p>
          <a:p>
            <a:pPr eaLnBrk="1" hangingPunct="1">
              <a:buClr>
                <a:schemeClr val="accent1">
                  <a:lumMod val="75000"/>
                </a:schemeClr>
              </a:buClr>
              <a:buNone/>
            </a:pPr>
            <a:r>
              <a:rPr lang="en-US" sz="1800" dirty="0" smtClean="0">
                <a:solidFill>
                  <a:srgbClr val="0070C0"/>
                </a:solidFill>
                <a:latin typeface="Cambria" pitchFamily="18" charset="0"/>
              </a:rPr>
              <a:t>Disconnect	[false]</a:t>
            </a:r>
          </a:p>
          <a:p>
            <a:pPr eaLnBrk="1" hangingPunct="1">
              <a:buClr>
                <a:schemeClr val="accent1">
                  <a:lumMod val="75000"/>
                </a:schemeClr>
              </a:buClr>
              <a:buNone/>
            </a:pPr>
            <a:r>
              <a:rPr lang="en-US" sz="1800" dirty="0" err="1" smtClean="0">
                <a:solidFill>
                  <a:srgbClr val="0070C0"/>
                </a:solidFill>
                <a:latin typeface="Cambria" pitchFamily="18" charset="0"/>
              </a:rPr>
              <a:t>passiveMode</a:t>
            </a:r>
            <a:r>
              <a:rPr lang="en-US" sz="1800" dirty="0" smtClean="0">
                <a:solidFill>
                  <a:srgbClr val="0070C0"/>
                </a:solidFill>
                <a:latin typeface="Cambria" pitchFamily="18" charset="0"/>
              </a:rPr>
              <a:t>	[false]</a:t>
            </a:r>
          </a:p>
          <a:p>
            <a:pPr eaLnBrk="1" hangingPunct="1">
              <a:buClr>
                <a:schemeClr val="accent1">
                  <a:lumMod val="75000"/>
                </a:schemeClr>
              </a:buClr>
              <a:buNone/>
            </a:pPr>
            <a:r>
              <a:rPr lang="en-US" sz="1800" dirty="0" err="1" smtClean="0">
                <a:solidFill>
                  <a:srgbClr val="0070C0"/>
                </a:solidFill>
                <a:latin typeface="Cambria" pitchFamily="18" charset="0"/>
              </a:rPr>
              <a:t>streamDownload</a:t>
            </a:r>
            <a:r>
              <a:rPr lang="en-US" sz="1800" dirty="0" smtClean="0">
                <a:solidFill>
                  <a:srgbClr val="0070C0"/>
                </a:solidFill>
                <a:latin typeface="Cambria" pitchFamily="18" charset="0"/>
              </a:rPr>
              <a:t>	[false]</a:t>
            </a:r>
          </a:p>
          <a:p>
            <a:pPr eaLnBrk="1" hangingPunct="1">
              <a:buClr>
                <a:schemeClr val="accent1">
                  <a:lumMod val="75000"/>
                </a:schemeClr>
              </a:buClr>
              <a:buNone/>
            </a:pPr>
            <a:r>
              <a:rPr lang="en-US" sz="1800" dirty="0" err="1" smtClean="0">
                <a:solidFill>
                  <a:srgbClr val="0070C0"/>
                </a:solidFill>
                <a:latin typeface="Cambria" pitchFamily="18" charset="0"/>
              </a:rPr>
              <a:t>connectionTimeout</a:t>
            </a:r>
            <a:r>
              <a:rPr lang="en-US" sz="1800" dirty="0">
                <a:solidFill>
                  <a:srgbClr val="0070C0"/>
                </a:solidFill>
                <a:latin typeface="Cambria" pitchFamily="18" charset="0"/>
              </a:rPr>
              <a:t>	</a:t>
            </a:r>
            <a:r>
              <a:rPr lang="en-US" sz="1800" dirty="0" smtClean="0">
                <a:solidFill>
                  <a:srgbClr val="0070C0"/>
                </a:solidFill>
                <a:latin typeface="Cambria" pitchFamily="18" charset="0"/>
              </a:rPr>
              <a:t>[10000]</a:t>
            </a:r>
          </a:p>
          <a:p>
            <a:pPr eaLnBrk="1" hangingPunct="1">
              <a:buClr>
                <a:schemeClr val="accent1">
                  <a:lumMod val="75000"/>
                </a:schemeClr>
              </a:buClr>
              <a:buNone/>
            </a:pPr>
            <a:r>
              <a:rPr lang="en-US" sz="1800" dirty="0" err="1" smtClean="0">
                <a:solidFill>
                  <a:srgbClr val="0070C0"/>
                </a:solidFill>
                <a:latin typeface="Cambria" pitchFamily="18" charset="0"/>
              </a:rPr>
              <a:t>soTimeout</a:t>
            </a:r>
            <a:r>
              <a:rPr lang="en-US" sz="1800" dirty="0" smtClean="0">
                <a:solidFill>
                  <a:srgbClr val="0070C0"/>
                </a:solidFill>
                <a:latin typeface="Cambria" pitchFamily="18" charset="0"/>
              </a:rPr>
              <a:t>	[5m]</a:t>
            </a:r>
          </a:p>
          <a:p>
            <a:pPr eaLnBrk="1" hangingPunct="1">
              <a:buClr>
                <a:schemeClr val="accent1">
                  <a:lumMod val="75000"/>
                </a:schemeClr>
              </a:buClr>
              <a:buNone/>
            </a:pPr>
            <a:r>
              <a:rPr lang="en-US" sz="1800" dirty="0" smtClean="0">
                <a:solidFill>
                  <a:srgbClr val="0070C0"/>
                </a:solidFill>
                <a:latin typeface="Cambria" pitchFamily="18" charset="0"/>
              </a:rPr>
              <a:t>exclude</a:t>
            </a:r>
          </a:p>
          <a:p>
            <a:pPr eaLnBrk="1" hangingPunct="1">
              <a:buClr>
                <a:schemeClr val="accent1">
                  <a:lumMod val="75000"/>
                </a:schemeClr>
              </a:buClr>
              <a:buNone/>
            </a:pPr>
            <a:r>
              <a:rPr lang="en-US" sz="1800" dirty="0" smtClean="0">
                <a:solidFill>
                  <a:srgbClr val="0070C0"/>
                </a:solidFill>
                <a:latin typeface="Cambria" pitchFamily="18" charset="0"/>
              </a:rPr>
              <a:t>include</a:t>
            </a:r>
          </a:p>
          <a:p>
            <a:pPr eaLnBrk="1" hangingPunct="1">
              <a:buClr>
                <a:schemeClr val="accent1">
                  <a:lumMod val="75000"/>
                </a:schemeClr>
              </a:buClr>
              <a:buNone/>
            </a:pPr>
            <a:r>
              <a:rPr lang="en-US" sz="1800" dirty="0" err="1" smtClean="0">
                <a:solidFill>
                  <a:srgbClr val="0070C0"/>
                </a:solidFill>
                <a:latin typeface="Cambria" pitchFamily="18" charset="0"/>
              </a:rPr>
              <a:t>maxMessagesPerPoll</a:t>
            </a:r>
            <a:endParaRPr lang="en-US" sz="1800" dirty="0" smtClean="0">
              <a:solidFill>
                <a:srgbClr val="0070C0"/>
              </a:solidFill>
              <a:latin typeface="Cambria" pitchFamily="18" charset="0"/>
            </a:endParaRPr>
          </a:p>
          <a:p>
            <a:pPr eaLnBrk="1" hangingPunct="1">
              <a:buClr>
                <a:schemeClr val="accent1">
                  <a:lumMod val="75000"/>
                </a:schemeClr>
              </a:buClr>
              <a:buNone/>
            </a:pPr>
            <a:r>
              <a:rPr lang="en-US" sz="1800" dirty="0" smtClean="0">
                <a:solidFill>
                  <a:srgbClr val="0070C0"/>
                </a:solidFill>
                <a:latin typeface="Cambria" pitchFamily="18" charset="0"/>
              </a:rPr>
              <a:t>scheduler</a:t>
            </a:r>
          </a:p>
          <a:p>
            <a:pPr eaLnBrk="1" hangingPunct="1">
              <a:buClr>
                <a:schemeClr val="accent1">
                  <a:lumMod val="75000"/>
                </a:schemeClr>
              </a:buClr>
              <a:buNone/>
            </a:pPr>
            <a:r>
              <a:rPr lang="en-US" sz="1800" dirty="0" err="1" smtClean="0">
                <a:solidFill>
                  <a:srgbClr val="0070C0"/>
                </a:solidFill>
                <a:latin typeface="Cambria" pitchFamily="18" charset="0"/>
              </a:rPr>
              <a:t>sortBy</a:t>
            </a:r>
            <a:endParaRPr lang="en-US" sz="1800" dirty="0" smtClean="0">
              <a:solidFill>
                <a:srgbClr val="0070C0"/>
              </a:solidFill>
              <a:latin typeface="Cambria" pitchFamily="18" charset="0"/>
            </a:endParaRPr>
          </a:p>
          <a:p>
            <a:pPr eaLnBrk="1" hangingPunct="1">
              <a:buClr>
                <a:schemeClr val="accent1">
                  <a:lumMod val="75000"/>
                </a:schemeClr>
              </a:buClr>
              <a:buNone/>
            </a:pPr>
            <a:endParaRPr lang="en-US" sz="1800" dirty="0" smtClean="0">
              <a:solidFill>
                <a:srgbClr val="0070C0"/>
              </a:solidFill>
              <a:latin typeface="Cambria" pitchFamily="18" charset="0"/>
            </a:endParaRPr>
          </a:p>
          <a:p>
            <a:pPr eaLnBrk="1" hangingPunct="1">
              <a:buClr>
                <a:schemeClr val="accent1">
                  <a:lumMod val="75000"/>
                </a:schemeClr>
              </a:buClr>
              <a:buNone/>
            </a:pPr>
            <a:endParaRPr lang="en-US" sz="1400" dirty="0" smtClean="0">
              <a:solidFill>
                <a:srgbClr val="0070C0"/>
              </a:solidFill>
              <a:latin typeface="Cambria" pitchFamily="18" charset="0"/>
            </a:endParaRPr>
          </a:p>
          <a:p>
            <a:pPr eaLnBrk="1" hangingPunct="1">
              <a:buClr>
                <a:schemeClr val="accent1">
                  <a:lumMod val="75000"/>
                </a:schemeClr>
              </a:buClr>
              <a:buNone/>
            </a:pPr>
            <a:endParaRPr lang="en-US" sz="1400" dirty="0" smtClean="0">
              <a:solidFill>
                <a:srgbClr val="0070C0"/>
              </a:solidFill>
              <a:latin typeface="Cambria" pitchFamily="18" charset="0"/>
            </a:endParaRPr>
          </a:p>
        </p:txBody>
      </p:sp>
      <p:sp>
        <p:nvSpPr>
          <p:cNvPr id="11266" name="Rectangle 2"/>
          <p:cNvSpPr>
            <a:spLocks noGrp="1" noChangeArrowheads="1"/>
          </p:cNvSpPr>
          <p:nvPr>
            <p:ph type="ctrTitle"/>
          </p:nvPr>
        </p:nvSpPr>
        <p:spPr>
          <a:xfrm>
            <a:off x="755576" y="188640"/>
            <a:ext cx="8280920" cy="455240"/>
          </a:xfrm>
        </p:spPr>
        <p:txBody>
          <a:bodyPr/>
          <a:lstStyle/>
          <a:p>
            <a:pPr eaLnBrk="1" hangingPunct="1"/>
            <a:r>
              <a:rPr lang="en-US" sz="2400" dirty="0" smtClean="0">
                <a:solidFill>
                  <a:srgbClr val="5B77BA"/>
                </a:solidFill>
              </a:rPr>
              <a:t>Camel Components – FTP		</a:t>
            </a:r>
            <a:r>
              <a:rPr lang="en-US" sz="1800" dirty="0" smtClean="0">
                <a:solidFill>
                  <a:srgbClr val="5B77BA"/>
                </a:solidFill>
              </a:rPr>
              <a:t>…Continued</a:t>
            </a:r>
            <a:endParaRPr lang="en-US" sz="2400" dirty="0" smtClean="0">
              <a:solidFill>
                <a:srgbClr val="5B77BA"/>
              </a:solidFill>
            </a:endParaRPr>
          </a:p>
        </p:txBody>
      </p:sp>
    </p:spTree>
    <p:extLst>
      <p:ext uri="{BB962C8B-B14F-4D97-AF65-F5344CB8AC3E}">
        <p14:creationId xmlns:p14="http://schemas.microsoft.com/office/powerpoint/2010/main" val="239936161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608512"/>
          </a:xfrm>
        </p:spPr>
        <p:txBody>
          <a:bodyPr/>
          <a:lstStyle/>
          <a:p>
            <a:pPr eaLnBrk="1" hangingPunct="1">
              <a:buClr>
                <a:schemeClr val="accent1">
                  <a:lumMod val="75000"/>
                </a:schemeClr>
              </a:buClr>
              <a:buNone/>
            </a:pPr>
            <a:r>
              <a:rPr lang="en-US" b="1" u="sng" dirty="0" smtClean="0">
                <a:solidFill>
                  <a:srgbClr val="0070C0"/>
                </a:solidFill>
                <a:latin typeface="Cambria" pitchFamily="18" charset="0"/>
              </a:rPr>
              <a:t>Camel provided headers for application use:</a:t>
            </a:r>
          </a:p>
          <a:p>
            <a:pPr eaLnBrk="1" hangingPunct="1">
              <a:buClr>
                <a:schemeClr val="accent1">
                  <a:lumMod val="75000"/>
                </a:schemeClr>
              </a:buClr>
              <a:buNone/>
            </a:pPr>
            <a:endParaRPr lang="en-US" b="1" u="sng" dirty="0" smtClean="0">
              <a:solidFill>
                <a:srgbClr val="0070C0"/>
              </a:solidFill>
              <a:latin typeface="Cambria" pitchFamily="18" charset="0"/>
            </a:endParaRPr>
          </a:p>
        </p:txBody>
      </p:sp>
      <p:sp>
        <p:nvSpPr>
          <p:cNvPr id="11266" name="Rectangle 2"/>
          <p:cNvSpPr>
            <a:spLocks noGrp="1" noChangeArrowheads="1"/>
          </p:cNvSpPr>
          <p:nvPr>
            <p:ph type="ctrTitle"/>
          </p:nvPr>
        </p:nvSpPr>
        <p:spPr>
          <a:xfrm>
            <a:off x="755576" y="188640"/>
            <a:ext cx="8280920" cy="455240"/>
          </a:xfrm>
        </p:spPr>
        <p:txBody>
          <a:bodyPr/>
          <a:lstStyle/>
          <a:p>
            <a:pPr eaLnBrk="1" hangingPunct="1"/>
            <a:r>
              <a:rPr lang="en-US" sz="2400" dirty="0" smtClean="0">
                <a:solidFill>
                  <a:srgbClr val="5B77BA"/>
                </a:solidFill>
              </a:rPr>
              <a:t>Camel Components – FTP		</a:t>
            </a:r>
            <a:r>
              <a:rPr lang="en-US" sz="1800" dirty="0" smtClean="0">
                <a:solidFill>
                  <a:srgbClr val="5B77BA"/>
                </a:solidFill>
              </a:rPr>
              <a:t>…Continued</a:t>
            </a:r>
            <a:endParaRPr lang="en-US" sz="2400" dirty="0" smtClean="0">
              <a:solidFill>
                <a:srgbClr val="5B77BA"/>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698020774"/>
              </p:ext>
            </p:extLst>
          </p:nvPr>
        </p:nvGraphicFramePr>
        <p:xfrm>
          <a:off x="899592" y="1196753"/>
          <a:ext cx="7920880" cy="3118126"/>
        </p:xfrm>
        <a:graphic>
          <a:graphicData uri="http://schemas.openxmlformats.org/drawingml/2006/table">
            <a:tbl>
              <a:tblPr/>
              <a:tblGrid>
                <a:gridCol w="2664296">
                  <a:extLst>
                    <a:ext uri="{9D8B030D-6E8A-4147-A177-3AD203B41FA5}">
                      <a16:colId xmlns:a16="http://schemas.microsoft.com/office/drawing/2014/main" val="908000161"/>
                    </a:ext>
                  </a:extLst>
                </a:gridCol>
                <a:gridCol w="5256584">
                  <a:extLst>
                    <a:ext uri="{9D8B030D-6E8A-4147-A177-3AD203B41FA5}">
                      <a16:colId xmlns:a16="http://schemas.microsoft.com/office/drawing/2014/main" val="2875551868"/>
                    </a:ext>
                  </a:extLst>
                </a:gridCol>
              </a:tblGrid>
              <a:tr h="110234">
                <a:tc>
                  <a:txBody>
                    <a:bodyPr/>
                    <a:lstStyle/>
                    <a:p>
                      <a:pPr algn="l" fontAlgn="t"/>
                      <a:r>
                        <a:rPr lang="en-US" sz="1400" b="1" dirty="0">
                          <a:solidFill>
                            <a:srgbClr val="0070C0"/>
                          </a:solidFill>
                          <a:effectLst/>
                        </a:rPr>
                        <a:t>Header</a:t>
                      </a: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400" b="1">
                          <a:solidFill>
                            <a:srgbClr val="0070C0"/>
                          </a:solidFill>
                          <a:effectLst/>
                        </a:rPr>
                        <a:t>Description</a:t>
                      </a: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0350466"/>
                  </a:ext>
                </a:extLst>
              </a:tr>
              <a:tr h="854317">
                <a:tc>
                  <a:txBody>
                    <a:bodyPr/>
                    <a:lstStyle/>
                    <a:p>
                      <a:pPr algn="l" fontAlgn="t"/>
                      <a:r>
                        <a:rPr lang="en-US" sz="1400" dirty="0" err="1">
                          <a:solidFill>
                            <a:srgbClr val="0070C0"/>
                          </a:solidFill>
                          <a:effectLst/>
                        </a:rPr>
                        <a:t>CamelFileName</a:t>
                      </a:r>
                      <a:endParaRPr lang="en-US" sz="1400" dirty="0">
                        <a:solidFill>
                          <a:srgbClr val="0070C0"/>
                        </a:solidFill>
                        <a:effectLst/>
                      </a:endParaRP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400">
                          <a:solidFill>
                            <a:srgbClr val="0070C0"/>
                          </a:solidFill>
                          <a:effectLst/>
                        </a:rPr>
                        <a:t>Specifies the output file name (relative to the endpoint directory) to be used for the output message when sending to the endpoint. If this is not present and no expression either, then a generated message ID is used as the filename instead.</a:t>
                      </a: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95976122"/>
                  </a:ext>
                </a:extLst>
              </a:tr>
              <a:tr h="688965">
                <a:tc>
                  <a:txBody>
                    <a:bodyPr/>
                    <a:lstStyle/>
                    <a:p>
                      <a:pPr algn="l" fontAlgn="t"/>
                      <a:r>
                        <a:rPr lang="en-US" sz="1400" dirty="0" err="1">
                          <a:solidFill>
                            <a:srgbClr val="0070C0"/>
                          </a:solidFill>
                          <a:effectLst/>
                        </a:rPr>
                        <a:t>CamelFileNameProduced</a:t>
                      </a:r>
                      <a:endParaRPr lang="en-US" sz="1400" dirty="0">
                        <a:solidFill>
                          <a:srgbClr val="0070C0"/>
                        </a:solidFill>
                        <a:effectLst/>
                      </a:endParaRP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400">
                          <a:solidFill>
                            <a:srgbClr val="0070C0"/>
                          </a:solidFill>
                          <a:effectLst/>
                        </a:rPr>
                        <a:t>The actual filepath (path + name) for the output file that was written. This header is set by Camel and its purpose is providing end-users the name of the file that was written.</a:t>
                      </a: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98738107"/>
                  </a:ext>
                </a:extLst>
              </a:tr>
              <a:tr h="192910">
                <a:tc>
                  <a:txBody>
                    <a:bodyPr/>
                    <a:lstStyle/>
                    <a:p>
                      <a:pPr algn="l" fontAlgn="t"/>
                      <a:r>
                        <a:rPr lang="en-US" sz="1400" dirty="0" err="1">
                          <a:solidFill>
                            <a:srgbClr val="0070C0"/>
                          </a:solidFill>
                          <a:effectLst/>
                        </a:rPr>
                        <a:t>CamelFileNameConsumed</a:t>
                      </a:r>
                      <a:endParaRPr lang="en-US" sz="1400" dirty="0">
                        <a:solidFill>
                          <a:srgbClr val="0070C0"/>
                        </a:solidFill>
                        <a:effectLst/>
                      </a:endParaRP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400">
                          <a:solidFill>
                            <a:srgbClr val="0070C0"/>
                          </a:solidFill>
                          <a:effectLst/>
                        </a:rPr>
                        <a:t>The file name of the file consumed</a:t>
                      </a: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61298576"/>
                  </a:ext>
                </a:extLst>
              </a:tr>
              <a:tr h="110234">
                <a:tc>
                  <a:txBody>
                    <a:bodyPr/>
                    <a:lstStyle/>
                    <a:p>
                      <a:pPr algn="l" fontAlgn="t"/>
                      <a:r>
                        <a:rPr lang="en-US" sz="1400" dirty="0" err="1">
                          <a:solidFill>
                            <a:srgbClr val="0070C0"/>
                          </a:solidFill>
                          <a:effectLst/>
                        </a:rPr>
                        <a:t>CamelFileHost</a:t>
                      </a:r>
                      <a:endParaRPr lang="en-US" sz="1400" dirty="0">
                        <a:solidFill>
                          <a:srgbClr val="0070C0"/>
                        </a:solidFill>
                        <a:effectLst/>
                      </a:endParaRP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400">
                          <a:solidFill>
                            <a:srgbClr val="0070C0"/>
                          </a:solidFill>
                          <a:effectLst/>
                        </a:rPr>
                        <a:t>The remote hostname.</a:t>
                      </a: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60150747"/>
                  </a:ext>
                </a:extLst>
              </a:tr>
              <a:tr h="275586">
                <a:tc>
                  <a:txBody>
                    <a:bodyPr/>
                    <a:lstStyle/>
                    <a:p>
                      <a:pPr algn="l" fontAlgn="t"/>
                      <a:r>
                        <a:rPr lang="en-US" sz="1400" dirty="0" err="1">
                          <a:solidFill>
                            <a:srgbClr val="0070C0"/>
                          </a:solidFill>
                          <a:effectLst/>
                        </a:rPr>
                        <a:t>CamelFileLocalWorkPath</a:t>
                      </a:r>
                      <a:endParaRPr lang="en-US" sz="1400" dirty="0">
                        <a:solidFill>
                          <a:srgbClr val="0070C0"/>
                        </a:solidFill>
                        <a:effectLst/>
                      </a:endParaRP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400" dirty="0">
                          <a:solidFill>
                            <a:srgbClr val="0070C0"/>
                          </a:solidFill>
                          <a:effectLst/>
                        </a:rPr>
                        <a:t>Path to the local work file, if local work directory is used.</a:t>
                      </a:r>
                    </a:p>
                  </a:txBody>
                  <a:tcPr marL="56444" marR="56444" marT="28222" marB="282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47192628"/>
                  </a:ext>
                </a:extLst>
              </a:tr>
            </a:tbl>
          </a:graphicData>
        </a:graphic>
      </p:graphicFrame>
    </p:spTree>
    <p:extLst>
      <p:ext uri="{BB962C8B-B14F-4D97-AF65-F5344CB8AC3E}">
        <p14:creationId xmlns:p14="http://schemas.microsoft.com/office/powerpoint/2010/main" val="404487996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608512"/>
          </a:xfrm>
        </p:spPr>
        <p:txBody>
          <a:bodyPr/>
          <a:lstStyle/>
          <a:p>
            <a:pPr eaLnBrk="1" hangingPunct="1">
              <a:buClr>
                <a:schemeClr val="accent1">
                  <a:lumMod val="75000"/>
                </a:schemeClr>
              </a:buClr>
              <a:buNone/>
            </a:pPr>
            <a:r>
              <a:rPr lang="en-US" b="1" u="sng" dirty="0" smtClean="0">
                <a:solidFill>
                  <a:srgbClr val="0070C0"/>
                </a:solidFill>
                <a:latin typeface="Cambria" pitchFamily="18" charset="0"/>
              </a:rPr>
              <a:t>Example#1:</a:t>
            </a:r>
          </a:p>
          <a:p>
            <a:pPr eaLnBrk="1" hangingPunct="1">
              <a:buClr>
                <a:schemeClr val="accent1">
                  <a:lumMod val="75000"/>
                </a:schemeClr>
              </a:buClr>
              <a:buNone/>
            </a:pPr>
            <a:r>
              <a:rPr lang="en-US" sz="1200" b="1" u="sng" cap="all" dirty="0"/>
              <a:t>CONSUMING A REMOTE FTPS SERVER (IMPLICIT SSL) AND CLIENT </a:t>
            </a:r>
            <a:r>
              <a:rPr lang="en-US" sz="1200" b="1" u="sng" cap="all" dirty="0" smtClean="0"/>
              <a:t>AUTHENTICATION:</a:t>
            </a:r>
            <a:endParaRPr lang="en-US" sz="1200" b="1" u="sng" cap="all" dirty="0"/>
          </a:p>
          <a:p>
            <a:pPr eaLnBrk="1" hangingPunct="1">
              <a:buClr>
                <a:schemeClr val="accent1">
                  <a:lumMod val="75000"/>
                </a:schemeClr>
              </a:buClr>
              <a:buNone/>
            </a:pPr>
            <a:endParaRPr lang="en-US" sz="1600" dirty="0" smtClean="0">
              <a:solidFill>
                <a:srgbClr val="0070C0"/>
              </a:solidFill>
              <a:latin typeface="Cambria" pitchFamily="18" charset="0"/>
            </a:endParaRPr>
          </a:p>
          <a:p>
            <a:pPr eaLnBrk="1" hangingPunct="1">
              <a:buClr>
                <a:schemeClr val="accent1">
                  <a:lumMod val="75000"/>
                </a:schemeClr>
              </a:buClr>
              <a:buNone/>
            </a:pPr>
            <a:r>
              <a:rPr lang="en-US" sz="1800" dirty="0" smtClean="0">
                <a:solidFill>
                  <a:srgbClr val="0070C0"/>
                </a:solidFill>
                <a:latin typeface="Cambria" pitchFamily="18" charset="0"/>
              </a:rPr>
              <a:t>from</a:t>
            </a:r>
            <a:r>
              <a:rPr lang="en-US" sz="1800" dirty="0">
                <a:solidFill>
                  <a:srgbClr val="0070C0"/>
                </a:solidFill>
                <a:latin typeface="Cambria" pitchFamily="18" charset="0"/>
              </a:rPr>
              <a:t>("</a:t>
            </a:r>
            <a:r>
              <a:rPr lang="en-US" sz="1800" dirty="0" err="1">
                <a:solidFill>
                  <a:srgbClr val="F30BDD"/>
                </a:solidFill>
                <a:latin typeface="Cambria" pitchFamily="18" charset="0"/>
              </a:rPr>
              <a:t>ftps</a:t>
            </a:r>
            <a:r>
              <a:rPr lang="en-US" sz="1800" dirty="0">
                <a:solidFill>
                  <a:srgbClr val="F30BDD"/>
                </a:solidFill>
                <a:latin typeface="Cambria" pitchFamily="18" charset="0"/>
              </a:rPr>
              <a:t>://</a:t>
            </a:r>
            <a:r>
              <a:rPr lang="en-US" sz="1800" dirty="0" smtClean="0">
                <a:solidFill>
                  <a:srgbClr val="F30BDD"/>
                </a:solidFill>
                <a:latin typeface="Cambria" pitchFamily="18" charset="0"/>
              </a:rPr>
              <a:t>admin@localhost:2222/public/camel</a:t>
            </a:r>
          </a:p>
          <a:p>
            <a:pPr eaLnBrk="1" hangingPunct="1">
              <a:buClr>
                <a:schemeClr val="accent1">
                  <a:lumMod val="75000"/>
                </a:schemeClr>
              </a:buClr>
              <a:buNone/>
            </a:pPr>
            <a:r>
              <a:rPr lang="en-US" sz="1800" dirty="0" smtClean="0">
                <a:solidFill>
                  <a:srgbClr val="F30BDD"/>
                </a:solidFill>
                <a:latin typeface="Cambria" pitchFamily="18" charset="0"/>
              </a:rPr>
              <a:t>  </a:t>
            </a:r>
            <a:r>
              <a:rPr lang="en-US" sz="1800" dirty="0" smtClean="0">
                <a:solidFill>
                  <a:schemeClr val="bg1">
                    <a:lumMod val="50000"/>
                  </a:schemeClr>
                </a:solidFill>
                <a:latin typeface="Cambria" pitchFamily="18" charset="0"/>
              </a:rPr>
              <a:t>?password=admin</a:t>
            </a:r>
          </a:p>
          <a:p>
            <a:pPr eaLnBrk="1" hangingPunct="1">
              <a:buClr>
                <a:schemeClr val="accent1">
                  <a:lumMod val="75000"/>
                </a:schemeClr>
              </a:buClr>
              <a:buNone/>
            </a:pPr>
            <a:r>
              <a:rPr lang="en-US" sz="1800" dirty="0" smtClean="0">
                <a:solidFill>
                  <a:schemeClr val="bg1">
                    <a:lumMod val="50000"/>
                  </a:schemeClr>
                </a:solidFill>
                <a:latin typeface="Cambria" pitchFamily="18" charset="0"/>
              </a:rPr>
              <a:t>  &amp;</a:t>
            </a:r>
            <a:r>
              <a:rPr lang="en-US" sz="1800" dirty="0" err="1" smtClean="0">
                <a:solidFill>
                  <a:schemeClr val="bg1">
                    <a:lumMod val="50000"/>
                  </a:schemeClr>
                </a:solidFill>
                <a:latin typeface="Cambria" pitchFamily="18" charset="0"/>
              </a:rPr>
              <a:t>securityProtocol</a:t>
            </a:r>
            <a:r>
              <a:rPr lang="en-US" sz="1800" dirty="0" smtClean="0">
                <a:solidFill>
                  <a:schemeClr val="bg1">
                    <a:lumMod val="50000"/>
                  </a:schemeClr>
                </a:solidFill>
                <a:latin typeface="Cambria" pitchFamily="18" charset="0"/>
              </a:rPr>
              <a:t>=SSL</a:t>
            </a:r>
          </a:p>
          <a:p>
            <a:pPr eaLnBrk="1" hangingPunct="1">
              <a:buClr>
                <a:schemeClr val="accent1">
                  <a:lumMod val="75000"/>
                </a:schemeClr>
              </a:buClr>
              <a:buNone/>
            </a:pPr>
            <a:r>
              <a:rPr lang="en-US" sz="1800" dirty="0" smtClean="0">
                <a:solidFill>
                  <a:schemeClr val="bg1">
                    <a:lumMod val="50000"/>
                  </a:schemeClr>
                </a:solidFill>
                <a:latin typeface="Cambria" pitchFamily="18" charset="0"/>
              </a:rPr>
              <a:t>  &amp;implicit=true</a:t>
            </a:r>
          </a:p>
          <a:p>
            <a:pPr eaLnBrk="1" hangingPunct="1">
              <a:buClr>
                <a:schemeClr val="accent1">
                  <a:lumMod val="75000"/>
                </a:schemeClr>
              </a:buClr>
              <a:buNone/>
            </a:pPr>
            <a:r>
              <a:rPr lang="en-US" sz="1800" dirty="0">
                <a:solidFill>
                  <a:schemeClr val="bg1">
                    <a:lumMod val="50000"/>
                  </a:schemeClr>
                </a:solidFill>
                <a:latin typeface="Cambria" pitchFamily="18" charset="0"/>
              </a:rPr>
              <a:t> </a:t>
            </a:r>
            <a:r>
              <a:rPr lang="en-US" sz="1800" dirty="0" smtClean="0">
                <a:solidFill>
                  <a:schemeClr val="bg1">
                    <a:lumMod val="50000"/>
                  </a:schemeClr>
                </a:solidFill>
                <a:latin typeface="Cambria" pitchFamily="18" charset="0"/>
              </a:rPr>
              <a:t> &amp;</a:t>
            </a:r>
            <a:r>
              <a:rPr lang="en-US" sz="1800" dirty="0" err="1" smtClean="0">
                <a:solidFill>
                  <a:schemeClr val="bg1">
                    <a:lumMod val="50000"/>
                  </a:schemeClr>
                </a:solidFill>
                <a:latin typeface="Cambria" pitchFamily="18" charset="0"/>
              </a:rPr>
              <a:t>ftpClient.keyStore.file</a:t>
            </a:r>
            <a:r>
              <a:rPr lang="en-US" sz="1800" dirty="0">
                <a:solidFill>
                  <a:schemeClr val="bg1">
                    <a:lumMod val="50000"/>
                  </a:schemeClr>
                </a:solidFill>
                <a:latin typeface="Cambria" pitchFamily="18" charset="0"/>
              </a:rPr>
              <a:t>=./</a:t>
            </a:r>
            <a:r>
              <a:rPr lang="en-US" sz="1800" dirty="0" err="1" smtClean="0">
                <a:solidFill>
                  <a:schemeClr val="bg1">
                    <a:lumMod val="50000"/>
                  </a:schemeClr>
                </a:solidFill>
                <a:latin typeface="Cambria" pitchFamily="18" charset="0"/>
              </a:rPr>
              <a:t>src</a:t>
            </a:r>
            <a:r>
              <a:rPr lang="en-US" sz="1800" dirty="0" smtClean="0">
                <a:solidFill>
                  <a:schemeClr val="bg1">
                    <a:lumMod val="50000"/>
                  </a:schemeClr>
                </a:solidFill>
                <a:latin typeface="Cambria" pitchFamily="18" charset="0"/>
              </a:rPr>
              <a:t>/test/resources/</a:t>
            </a:r>
            <a:r>
              <a:rPr lang="en-US" sz="1800" dirty="0" err="1" smtClean="0">
                <a:solidFill>
                  <a:schemeClr val="bg1">
                    <a:lumMod val="50000"/>
                  </a:schemeClr>
                </a:solidFill>
                <a:latin typeface="Cambria" pitchFamily="18" charset="0"/>
              </a:rPr>
              <a:t>server.jks</a:t>
            </a:r>
            <a:endParaRPr lang="en-US" sz="1800" dirty="0" smtClean="0">
              <a:solidFill>
                <a:schemeClr val="bg1">
                  <a:lumMod val="50000"/>
                </a:schemeClr>
              </a:solidFill>
              <a:latin typeface="Cambria" pitchFamily="18" charset="0"/>
            </a:endParaRPr>
          </a:p>
          <a:p>
            <a:pPr eaLnBrk="1" hangingPunct="1">
              <a:buClr>
                <a:schemeClr val="accent1">
                  <a:lumMod val="75000"/>
                </a:schemeClr>
              </a:buClr>
              <a:buNone/>
            </a:pPr>
            <a:r>
              <a:rPr lang="en-US" sz="1800" dirty="0">
                <a:solidFill>
                  <a:schemeClr val="bg1">
                    <a:lumMod val="50000"/>
                  </a:schemeClr>
                </a:solidFill>
                <a:latin typeface="Cambria" pitchFamily="18" charset="0"/>
              </a:rPr>
              <a:t> </a:t>
            </a:r>
            <a:r>
              <a:rPr lang="en-US" sz="1800" dirty="0" smtClean="0">
                <a:solidFill>
                  <a:schemeClr val="bg1">
                    <a:lumMod val="50000"/>
                  </a:schemeClr>
                </a:solidFill>
                <a:latin typeface="Cambria" pitchFamily="18" charset="0"/>
              </a:rPr>
              <a:t> &amp;</a:t>
            </a:r>
            <a:r>
              <a:rPr lang="en-US" sz="1800" dirty="0" err="1" smtClean="0">
                <a:solidFill>
                  <a:schemeClr val="bg1">
                    <a:lumMod val="50000"/>
                  </a:schemeClr>
                </a:solidFill>
                <a:latin typeface="Cambria" pitchFamily="18" charset="0"/>
              </a:rPr>
              <a:t>ftpClient.keyStore.password</a:t>
            </a:r>
            <a:r>
              <a:rPr lang="en-US" sz="1800" dirty="0" smtClean="0">
                <a:solidFill>
                  <a:schemeClr val="bg1">
                    <a:lumMod val="50000"/>
                  </a:schemeClr>
                </a:solidFill>
                <a:latin typeface="Cambria" pitchFamily="18" charset="0"/>
              </a:rPr>
              <a:t>=password</a:t>
            </a:r>
          </a:p>
          <a:p>
            <a:pPr eaLnBrk="1" hangingPunct="1">
              <a:buClr>
                <a:schemeClr val="accent1">
                  <a:lumMod val="75000"/>
                </a:schemeClr>
              </a:buClr>
              <a:buNone/>
            </a:pPr>
            <a:r>
              <a:rPr lang="en-US" sz="1800" dirty="0">
                <a:solidFill>
                  <a:schemeClr val="bg1">
                    <a:lumMod val="50000"/>
                  </a:schemeClr>
                </a:solidFill>
                <a:latin typeface="Cambria" pitchFamily="18" charset="0"/>
              </a:rPr>
              <a:t> </a:t>
            </a:r>
            <a:r>
              <a:rPr lang="en-US" sz="1800" dirty="0" smtClean="0">
                <a:solidFill>
                  <a:schemeClr val="bg1">
                    <a:lumMod val="50000"/>
                  </a:schemeClr>
                </a:solidFill>
                <a:latin typeface="Cambria" pitchFamily="18" charset="0"/>
              </a:rPr>
              <a:t> &amp;</a:t>
            </a:r>
            <a:r>
              <a:rPr lang="en-US" sz="1800" dirty="0" err="1" smtClean="0">
                <a:solidFill>
                  <a:schemeClr val="bg1">
                    <a:lumMod val="50000"/>
                  </a:schemeClr>
                </a:solidFill>
                <a:latin typeface="Cambria" pitchFamily="18" charset="0"/>
              </a:rPr>
              <a:t>ftpClient.keyStore.keyPassword</a:t>
            </a:r>
            <a:r>
              <a:rPr lang="en-US" sz="1800" dirty="0" smtClean="0">
                <a:solidFill>
                  <a:schemeClr val="bg1">
                    <a:lumMod val="50000"/>
                  </a:schemeClr>
                </a:solidFill>
                <a:latin typeface="Cambria" pitchFamily="18" charset="0"/>
              </a:rPr>
              <a:t>=password</a:t>
            </a:r>
            <a:r>
              <a:rPr lang="en-US" sz="1800" dirty="0">
                <a:solidFill>
                  <a:srgbClr val="0070C0"/>
                </a:solidFill>
                <a:latin typeface="Cambria" pitchFamily="18" charset="0"/>
              </a:rPr>
              <a:t>")</a:t>
            </a:r>
          </a:p>
          <a:p>
            <a:pPr eaLnBrk="1" hangingPunct="1">
              <a:buClr>
                <a:schemeClr val="accent1">
                  <a:lumMod val="75000"/>
                </a:schemeClr>
              </a:buClr>
              <a:buNone/>
            </a:pPr>
            <a:r>
              <a:rPr lang="en-US" sz="1800" dirty="0">
                <a:solidFill>
                  <a:srgbClr val="0070C0"/>
                </a:solidFill>
                <a:latin typeface="Cambria" pitchFamily="18" charset="0"/>
              </a:rPr>
              <a:t>  .to(</a:t>
            </a:r>
            <a:r>
              <a:rPr lang="en-US" sz="1800" dirty="0">
                <a:solidFill>
                  <a:srgbClr val="C00000"/>
                </a:solidFill>
                <a:latin typeface="Cambria" pitchFamily="18" charset="0"/>
              </a:rPr>
              <a:t>"</a:t>
            </a:r>
            <a:r>
              <a:rPr lang="en-US" sz="1800" dirty="0" err="1">
                <a:solidFill>
                  <a:srgbClr val="C00000"/>
                </a:solidFill>
                <a:latin typeface="Cambria" pitchFamily="18" charset="0"/>
              </a:rPr>
              <a:t>bean:foo</a:t>
            </a:r>
            <a:r>
              <a:rPr lang="en-US" sz="1800" dirty="0" smtClean="0">
                <a:solidFill>
                  <a:srgbClr val="C00000"/>
                </a:solidFill>
                <a:latin typeface="Cambria" pitchFamily="18" charset="0"/>
              </a:rPr>
              <a:t>"</a:t>
            </a:r>
            <a:r>
              <a:rPr lang="en-US" sz="1800" dirty="0" smtClean="0">
                <a:solidFill>
                  <a:srgbClr val="0070C0"/>
                </a:solidFill>
                <a:latin typeface="Cambria" pitchFamily="18" charset="0"/>
              </a:rPr>
              <a:t>);</a:t>
            </a:r>
          </a:p>
          <a:p>
            <a:pPr eaLnBrk="1" hangingPunct="1">
              <a:buClr>
                <a:schemeClr val="accent1">
                  <a:lumMod val="75000"/>
                </a:schemeClr>
              </a:buClr>
              <a:buNone/>
            </a:pPr>
            <a:r>
              <a:rPr lang="en-US" sz="1800" b="1" u="sng" dirty="0" smtClean="0">
                <a:solidFill>
                  <a:srgbClr val="0070C0"/>
                </a:solidFill>
                <a:latin typeface="Cambria" pitchFamily="18" charset="0"/>
              </a:rPr>
              <a:t>Example#2:</a:t>
            </a:r>
            <a:endParaRPr lang="en-US" sz="1800" b="1" u="sng" dirty="0">
              <a:solidFill>
                <a:srgbClr val="0070C0"/>
              </a:solidFill>
              <a:latin typeface="Cambria" pitchFamily="18" charset="0"/>
            </a:endParaRPr>
          </a:p>
          <a:p>
            <a:pPr eaLnBrk="1" hangingPunct="1">
              <a:buClr>
                <a:schemeClr val="accent1">
                  <a:lumMod val="75000"/>
                </a:schemeClr>
              </a:buClr>
              <a:buNone/>
            </a:pPr>
            <a:r>
              <a:rPr lang="en-US" sz="1600" dirty="0" smtClean="0"/>
              <a:t>from</a:t>
            </a:r>
            <a:r>
              <a:rPr lang="en-US" sz="1600" dirty="0"/>
              <a:t>("</a:t>
            </a:r>
            <a:r>
              <a:rPr lang="en-US" sz="1600" dirty="0">
                <a:solidFill>
                  <a:srgbClr val="F30BDD"/>
                </a:solidFill>
              </a:rPr>
              <a:t>ftp://</a:t>
            </a:r>
            <a:r>
              <a:rPr lang="en-US" sz="1600" dirty="0" smtClean="0">
                <a:solidFill>
                  <a:srgbClr val="F30BDD"/>
                </a:solidFill>
              </a:rPr>
              <a:t>foo@myserver</a:t>
            </a:r>
            <a:r>
              <a:rPr lang="en-US" sz="1600" dirty="0" smtClean="0">
                <a:solidFill>
                  <a:schemeClr val="bg1">
                    <a:lumMod val="50000"/>
                  </a:schemeClr>
                </a:solidFill>
              </a:rPr>
              <a:t>?password=secret</a:t>
            </a:r>
            <a:r>
              <a:rPr lang="en-US" sz="1600" dirty="0" smtClean="0"/>
              <a:t>")</a:t>
            </a:r>
          </a:p>
          <a:p>
            <a:pPr eaLnBrk="1" hangingPunct="1">
              <a:buClr>
                <a:schemeClr val="accent1">
                  <a:lumMod val="75000"/>
                </a:schemeClr>
              </a:buClr>
              <a:buNone/>
            </a:pPr>
            <a:r>
              <a:rPr lang="en-US" sz="1600" dirty="0" smtClean="0"/>
              <a:t>.</a:t>
            </a:r>
            <a:r>
              <a:rPr lang="en-US" sz="1600" dirty="0"/>
              <a:t>to(</a:t>
            </a:r>
            <a:r>
              <a:rPr lang="en-US" sz="1600" dirty="0">
                <a:solidFill>
                  <a:srgbClr val="C00000"/>
                </a:solidFill>
              </a:rPr>
              <a:t>"bean:foo"</a:t>
            </a:r>
            <a:r>
              <a:rPr lang="en-US" sz="1600" dirty="0"/>
              <a:t>);</a:t>
            </a:r>
            <a:endParaRPr lang="en-US" sz="1200" dirty="0" smtClean="0">
              <a:solidFill>
                <a:srgbClr val="0070C0"/>
              </a:solidFill>
              <a:latin typeface="Cambria" pitchFamily="18" charset="0"/>
            </a:endParaRPr>
          </a:p>
        </p:txBody>
      </p:sp>
      <p:sp>
        <p:nvSpPr>
          <p:cNvPr id="11266" name="Rectangle 2"/>
          <p:cNvSpPr>
            <a:spLocks noGrp="1" noChangeArrowheads="1"/>
          </p:cNvSpPr>
          <p:nvPr>
            <p:ph type="ctrTitle"/>
          </p:nvPr>
        </p:nvSpPr>
        <p:spPr>
          <a:xfrm>
            <a:off x="755576" y="188640"/>
            <a:ext cx="8280920" cy="455240"/>
          </a:xfrm>
        </p:spPr>
        <p:txBody>
          <a:bodyPr/>
          <a:lstStyle/>
          <a:p>
            <a:pPr eaLnBrk="1" hangingPunct="1"/>
            <a:r>
              <a:rPr lang="en-US" sz="2400" dirty="0" smtClean="0">
                <a:solidFill>
                  <a:srgbClr val="5B77BA"/>
                </a:solidFill>
              </a:rPr>
              <a:t>Camel Components – FTP		</a:t>
            </a:r>
            <a:r>
              <a:rPr lang="en-US" sz="1800" dirty="0" smtClean="0">
                <a:solidFill>
                  <a:srgbClr val="5B77BA"/>
                </a:solidFill>
              </a:rPr>
              <a:t>…Continued</a:t>
            </a:r>
            <a:endParaRPr lang="en-US" sz="2400" dirty="0" smtClean="0">
              <a:solidFill>
                <a:srgbClr val="5B77BA"/>
              </a:solidFill>
            </a:endParaRPr>
          </a:p>
        </p:txBody>
      </p:sp>
    </p:spTree>
    <p:extLst>
      <p:ext uri="{BB962C8B-B14F-4D97-AF65-F5344CB8AC3E}">
        <p14:creationId xmlns:p14="http://schemas.microsoft.com/office/powerpoint/2010/main" val="423805801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608512"/>
          </a:xfrm>
        </p:spPr>
        <p:txBody>
          <a:bodyPr/>
          <a:lstStyle/>
          <a:p>
            <a:pPr marL="285750" indent="-285750" eaLnBrk="1" hangingPunct="1">
              <a:buClr>
                <a:schemeClr val="accent1">
                  <a:lumMod val="75000"/>
                </a:schemeClr>
              </a:buClr>
              <a:buFont typeface="Wingdings" panose="05000000000000000000" pitchFamily="2" charset="2"/>
              <a:buChar char="§"/>
            </a:pPr>
            <a:r>
              <a:rPr lang="en-US" sz="1600" dirty="0" smtClean="0"/>
              <a:t>Camel-JMS component </a:t>
            </a:r>
            <a:r>
              <a:rPr lang="en-US" sz="1600" dirty="0"/>
              <a:t>allows messages to be sent to (or consumed from) a JMS Queue or Topic. </a:t>
            </a:r>
          </a:p>
          <a:p>
            <a:pPr marL="285750" indent="-285750" eaLnBrk="1" hangingPunct="1">
              <a:buClr>
                <a:schemeClr val="accent1">
                  <a:lumMod val="75000"/>
                </a:schemeClr>
              </a:buClr>
              <a:buFont typeface="Wingdings" panose="05000000000000000000" pitchFamily="2" charset="2"/>
              <a:buChar char="§"/>
            </a:pPr>
            <a:r>
              <a:rPr lang="en-US" sz="1600" dirty="0"/>
              <a:t>It uses Spring’s JMS support for declarative transactions, including Spring’s </a:t>
            </a:r>
            <a:r>
              <a:rPr lang="en-US" sz="1600" dirty="0" err="1"/>
              <a:t>JmsTemplate</a:t>
            </a:r>
            <a:r>
              <a:rPr lang="en-US" sz="1600" dirty="0"/>
              <a:t> for sending and a </a:t>
            </a:r>
            <a:r>
              <a:rPr lang="en-US" sz="1600" dirty="0" err="1"/>
              <a:t>MessageListenerContainer</a:t>
            </a:r>
            <a:r>
              <a:rPr lang="en-US" sz="1600" dirty="0"/>
              <a:t> for consuming.</a:t>
            </a:r>
          </a:p>
          <a:p>
            <a:pPr marL="285750" indent="-285750" eaLnBrk="1" hangingPunct="1">
              <a:buClr>
                <a:schemeClr val="accent1">
                  <a:lumMod val="75000"/>
                </a:schemeClr>
              </a:buClr>
              <a:buFont typeface="Wingdings" panose="05000000000000000000" pitchFamily="2" charset="2"/>
              <a:buChar char="§"/>
            </a:pPr>
            <a:r>
              <a:rPr lang="en-US" sz="1600" dirty="0"/>
              <a:t>If </a:t>
            </a:r>
            <a:r>
              <a:rPr lang="en-US" sz="1600" dirty="0" smtClean="0"/>
              <a:t>application using</a:t>
            </a:r>
            <a:r>
              <a:rPr lang="en-US" sz="1600" dirty="0"/>
              <a:t> </a:t>
            </a:r>
            <a:r>
              <a:rPr lang="en-US" sz="1600" dirty="0">
                <a:hlinkClick r:id="rId2"/>
              </a:rPr>
              <a:t>Apache </a:t>
            </a:r>
            <a:r>
              <a:rPr lang="en-US" sz="1600" dirty="0" err="1">
                <a:hlinkClick r:id="rId2"/>
              </a:rPr>
              <a:t>ActiveMQ</a:t>
            </a:r>
            <a:r>
              <a:rPr lang="en-US" sz="1600" dirty="0"/>
              <a:t>, </a:t>
            </a:r>
            <a:r>
              <a:rPr lang="en-US" sz="1600" dirty="0" smtClean="0"/>
              <a:t>it should prefer to use the </a:t>
            </a:r>
            <a:r>
              <a:rPr lang="en-US" sz="1600" dirty="0" err="1"/>
              <a:t>ActiveMQ</a:t>
            </a:r>
            <a:r>
              <a:rPr lang="en-US" sz="1600" dirty="0"/>
              <a:t> component as it has been optimized for </a:t>
            </a:r>
            <a:r>
              <a:rPr lang="en-US" sz="1600" dirty="0" err="1"/>
              <a:t>ActiveMQ</a:t>
            </a:r>
            <a:r>
              <a:rPr lang="en-US" sz="1600" dirty="0" smtClean="0"/>
              <a:t>.</a:t>
            </a:r>
          </a:p>
          <a:p>
            <a:pPr marL="285750" indent="-285750" eaLnBrk="1" hangingPunct="1">
              <a:buClr>
                <a:schemeClr val="accent1">
                  <a:lumMod val="75000"/>
                </a:schemeClr>
              </a:buClr>
              <a:buFont typeface="Wingdings" panose="05000000000000000000" pitchFamily="2" charset="2"/>
              <a:buChar char="§"/>
            </a:pPr>
            <a:endParaRPr lang="en-US" sz="1600" dirty="0">
              <a:solidFill>
                <a:srgbClr val="0070C0"/>
              </a:solidFill>
              <a:latin typeface="Cambria" pitchFamily="18" charset="0"/>
            </a:endParaRPr>
          </a:p>
          <a:p>
            <a:pPr eaLnBrk="1" hangingPunct="1">
              <a:buClr>
                <a:schemeClr val="accent1">
                  <a:lumMod val="75000"/>
                </a:schemeClr>
              </a:buClr>
              <a:buNone/>
            </a:pPr>
            <a:r>
              <a:rPr lang="en-US" b="1" u="sng" dirty="0" smtClean="0">
                <a:solidFill>
                  <a:srgbClr val="0070C0"/>
                </a:solidFill>
                <a:latin typeface="Cambria" pitchFamily="18" charset="0"/>
              </a:rPr>
              <a:t>URI Format:</a:t>
            </a:r>
          </a:p>
          <a:p>
            <a:pPr eaLnBrk="1" hangingPunct="1">
              <a:buClr>
                <a:schemeClr val="accent1">
                  <a:lumMod val="75000"/>
                </a:schemeClr>
              </a:buClr>
              <a:buNone/>
            </a:pPr>
            <a:r>
              <a:rPr lang="fr-FR" sz="1800" b="1" dirty="0" err="1">
                <a:solidFill>
                  <a:srgbClr val="FF0000"/>
                </a:solidFill>
                <a:latin typeface="Cambria" pitchFamily="18" charset="0"/>
              </a:rPr>
              <a:t>jms</a:t>
            </a:r>
            <a:r>
              <a:rPr lang="fr-FR" sz="1800" b="1" dirty="0">
                <a:solidFill>
                  <a:srgbClr val="0070C0"/>
                </a:solidFill>
                <a:latin typeface="Cambria" pitchFamily="18" charset="0"/>
              </a:rPr>
              <a:t>:[queue:|topic:]</a:t>
            </a:r>
            <a:r>
              <a:rPr lang="fr-FR" sz="1800" b="1" dirty="0" err="1">
                <a:solidFill>
                  <a:srgbClr val="0070C0"/>
                </a:solidFill>
                <a:latin typeface="Cambria" pitchFamily="18" charset="0"/>
              </a:rPr>
              <a:t>destinationName</a:t>
            </a:r>
            <a:r>
              <a:rPr lang="fr-FR" sz="1800" b="1" dirty="0">
                <a:solidFill>
                  <a:schemeClr val="bg1">
                    <a:lumMod val="50000"/>
                  </a:schemeClr>
                </a:solidFill>
                <a:latin typeface="Cambria" pitchFamily="18" charset="0"/>
              </a:rPr>
              <a:t>[?options</a:t>
            </a:r>
            <a:r>
              <a:rPr lang="fr-FR" sz="1800" b="1" dirty="0" smtClean="0">
                <a:solidFill>
                  <a:schemeClr val="bg1">
                    <a:lumMod val="50000"/>
                  </a:schemeClr>
                </a:solidFill>
                <a:latin typeface="Cambria" pitchFamily="18" charset="0"/>
              </a:rPr>
              <a:t>]</a:t>
            </a:r>
          </a:p>
          <a:p>
            <a:pPr eaLnBrk="1" hangingPunct="1">
              <a:buClr>
                <a:schemeClr val="accent1">
                  <a:lumMod val="75000"/>
                </a:schemeClr>
              </a:buClr>
              <a:buNone/>
            </a:pPr>
            <a:r>
              <a:rPr lang="en-US" sz="1400" b="1" dirty="0">
                <a:solidFill>
                  <a:srgbClr val="0070C0"/>
                </a:solidFill>
                <a:latin typeface="Cambria" pitchFamily="18" charset="0"/>
              </a:rPr>
              <a:t>Where </a:t>
            </a:r>
            <a:r>
              <a:rPr lang="en-US" sz="1400" b="1" dirty="0" err="1">
                <a:solidFill>
                  <a:srgbClr val="0070C0"/>
                </a:solidFill>
                <a:latin typeface="Cambria" pitchFamily="18" charset="0"/>
              </a:rPr>
              <a:t>destinationName</a:t>
            </a:r>
            <a:r>
              <a:rPr lang="en-US" sz="1400" b="1" dirty="0">
                <a:solidFill>
                  <a:srgbClr val="0070C0"/>
                </a:solidFill>
                <a:latin typeface="Cambria" pitchFamily="18" charset="0"/>
              </a:rPr>
              <a:t> is a JMS queue or topic name. By default, the </a:t>
            </a:r>
            <a:r>
              <a:rPr lang="en-US" sz="1400" b="1" dirty="0" err="1">
                <a:solidFill>
                  <a:srgbClr val="0070C0"/>
                </a:solidFill>
                <a:latin typeface="Cambria" pitchFamily="18" charset="0"/>
              </a:rPr>
              <a:t>destinationName</a:t>
            </a:r>
            <a:r>
              <a:rPr lang="en-US" sz="1400" b="1" dirty="0">
                <a:solidFill>
                  <a:srgbClr val="0070C0"/>
                </a:solidFill>
                <a:latin typeface="Cambria" pitchFamily="18" charset="0"/>
              </a:rPr>
              <a:t> is interpreted as a queue </a:t>
            </a:r>
            <a:r>
              <a:rPr lang="en-US" sz="1400" b="1" dirty="0" smtClean="0">
                <a:solidFill>
                  <a:srgbClr val="0070C0"/>
                </a:solidFill>
                <a:latin typeface="Cambria" pitchFamily="18" charset="0"/>
              </a:rPr>
              <a:t>name.</a:t>
            </a:r>
          </a:p>
          <a:p>
            <a:pPr eaLnBrk="1" hangingPunct="1">
              <a:buClr>
                <a:schemeClr val="accent1">
                  <a:lumMod val="75000"/>
                </a:schemeClr>
              </a:buClr>
              <a:buNone/>
            </a:pPr>
            <a:endParaRPr lang="en-US" sz="1400" b="1" dirty="0" smtClean="0">
              <a:solidFill>
                <a:srgbClr val="0070C0"/>
              </a:solidFill>
              <a:latin typeface="Cambria" pitchFamily="18" charset="0"/>
            </a:endParaRPr>
          </a:p>
        </p:txBody>
      </p:sp>
      <p:sp>
        <p:nvSpPr>
          <p:cNvPr id="11266" name="Rectangle 2"/>
          <p:cNvSpPr>
            <a:spLocks noGrp="1" noChangeArrowheads="1"/>
          </p:cNvSpPr>
          <p:nvPr>
            <p:ph type="ctrTitle"/>
          </p:nvPr>
        </p:nvSpPr>
        <p:spPr>
          <a:xfrm>
            <a:off x="755576" y="188640"/>
            <a:ext cx="8280920" cy="455240"/>
          </a:xfrm>
        </p:spPr>
        <p:txBody>
          <a:bodyPr/>
          <a:lstStyle/>
          <a:p>
            <a:pPr eaLnBrk="1" hangingPunct="1"/>
            <a:r>
              <a:rPr lang="en-US" sz="2400" dirty="0" smtClean="0">
                <a:solidFill>
                  <a:srgbClr val="5B77BA"/>
                </a:solidFill>
              </a:rPr>
              <a:t>Camel Components – JMS</a:t>
            </a:r>
          </a:p>
        </p:txBody>
      </p:sp>
    </p:spTree>
    <p:extLst>
      <p:ext uri="{BB962C8B-B14F-4D97-AF65-F5344CB8AC3E}">
        <p14:creationId xmlns:p14="http://schemas.microsoft.com/office/powerpoint/2010/main" val="294567353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608512"/>
          </a:xfrm>
        </p:spPr>
        <p:txBody>
          <a:bodyPr/>
          <a:lstStyle/>
          <a:p>
            <a:pPr eaLnBrk="1" hangingPunct="1">
              <a:buClr>
                <a:schemeClr val="accent1">
                  <a:lumMod val="75000"/>
                </a:schemeClr>
              </a:buClr>
              <a:buNone/>
            </a:pPr>
            <a:r>
              <a:rPr lang="en-US" b="1" u="sng" dirty="0" smtClean="0">
                <a:solidFill>
                  <a:srgbClr val="0070C0"/>
                </a:solidFill>
                <a:latin typeface="Cambria" pitchFamily="18" charset="0"/>
              </a:rPr>
              <a:t>Component Options:</a:t>
            </a:r>
          </a:p>
          <a:p>
            <a:pPr eaLnBrk="1" hangingPunct="1">
              <a:buClr>
                <a:schemeClr val="accent1">
                  <a:lumMod val="75000"/>
                </a:schemeClr>
              </a:buClr>
              <a:buNone/>
            </a:pPr>
            <a:r>
              <a:rPr lang="en-US" dirty="0" err="1" smtClean="0">
                <a:solidFill>
                  <a:srgbClr val="0070C0"/>
                </a:solidFill>
                <a:latin typeface="Cambria" pitchFamily="18" charset="0"/>
              </a:rPr>
              <a:t>disableReplyTo</a:t>
            </a:r>
            <a:endParaRPr lang="en-US" dirty="0" smtClean="0">
              <a:solidFill>
                <a:srgbClr val="0070C0"/>
              </a:solidFill>
              <a:latin typeface="Cambria" pitchFamily="18" charset="0"/>
            </a:endParaRPr>
          </a:p>
          <a:p>
            <a:pPr eaLnBrk="1" hangingPunct="1">
              <a:buClr>
                <a:schemeClr val="accent1">
                  <a:lumMod val="75000"/>
                </a:schemeClr>
              </a:buClr>
              <a:buNone/>
            </a:pPr>
            <a:r>
              <a:rPr lang="en-US" dirty="0" err="1" smtClean="0">
                <a:solidFill>
                  <a:srgbClr val="0070C0"/>
                </a:solidFill>
                <a:latin typeface="Cambria" pitchFamily="18" charset="0"/>
              </a:rPr>
              <a:t>testConnectionOnStartup</a:t>
            </a:r>
            <a:r>
              <a:rPr lang="en-US" dirty="0" smtClean="0">
                <a:solidFill>
                  <a:srgbClr val="0070C0"/>
                </a:solidFill>
                <a:latin typeface="Cambria" pitchFamily="18" charset="0"/>
              </a:rPr>
              <a:t>	[false]</a:t>
            </a:r>
          </a:p>
          <a:p>
            <a:pPr eaLnBrk="1" hangingPunct="1">
              <a:buClr>
                <a:schemeClr val="accent1">
                  <a:lumMod val="75000"/>
                </a:schemeClr>
              </a:buClr>
              <a:buNone/>
            </a:pPr>
            <a:r>
              <a:rPr lang="en-US" dirty="0" err="1" smtClean="0">
                <a:solidFill>
                  <a:srgbClr val="0070C0"/>
                </a:solidFill>
                <a:latin typeface="Cambria" pitchFamily="18" charset="0"/>
              </a:rPr>
              <a:t>acknowledgementMode</a:t>
            </a:r>
            <a:r>
              <a:rPr lang="en-US" dirty="0" smtClean="0">
                <a:solidFill>
                  <a:srgbClr val="0070C0"/>
                </a:solidFill>
                <a:latin typeface="Cambria" pitchFamily="18" charset="0"/>
              </a:rPr>
              <a:t>		[AUTO_ACKNOWLEDGE]</a:t>
            </a:r>
          </a:p>
          <a:p>
            <a:pPr eaLnBrk="1" hangingPunct="1">
              <a:buClr>
                <a:schemeClr val="accent1">
                  <a:lumMod val="75000"/>
                </a:schemeClr>
              </a:buClr>
              <a:buNone/>
            </a:pPr>
            <a:r>
              <a:rPr lang="en-US" dirty="0" err="1" smtClean="0">
                <a:solidFill>
                  <a:srgbClr val="0070C0"/>
                </a:solidFill>
                <a:latin typeface="Cambria" pitchFamily="18" charset="0"/>
              </a:rPr>
              <a:t>autoStartup</a:t>
            </a:r>
            <a:r>
              <a:rPr lang="en-US" dirty="0" smtClean="0">
                <a:solidFill>
                  <a:srgbClr val="0070C0"/>
                </a:solidFill>
                <a:latin typeface="Cambria" pitchFamily="18" charset="0"/>
              </a:rPr>
              <a:t>			[true]</a:t>
            </a:r>
          </a:p>
          <a:p>
            <a:pPr eaLnBrk="1" hangingPunct="1">
              <a:buClr>
                <a:schemeClr val="accent1">
                  <a:lumMod val="75000"/>
                </a:schemeClr>
              </a:buClr>
              <a:buNone/>
            </a:pPr>
            <a:r>
              <a:rPr lang="en-US" dirty="0" err="1" smtClean="0">
                <a:solidFill>
                  <a:srgbClr val="0070C0"/>
                </a:solidFill>
                <a:latin typeface="Cambria" pitchFamily="18" charset="0"/>
              </a:rPr>
              <a:t>concurrentConsumers</a:t>
            </a:r>
            <a:r>
              <a:rPr lang="en-US" dirty="0" smtClean="0">
                <a:solidFill>
                  <a:srgbClr val="0070C0"/>
                </a:solidFill>
                <a:latin typeface="Cambria" pitchFamily="18" charset="0"/>
              </a:rPr>
              <a:t>		[1]</a:t>
            </a:r>
          </a:p>
          <a:p>
            <a:pPr eaLnBrk="1" hangingPunct="1">
              <a:buClr>
                <a:schemeClr val="accent1">
                  <a:lumMod val="75000"/>
                </a:schemeClr>
              </a:buClr>
              <a:buNone/>
            </a:pPr>
            <a:r>
              <a:rPr lang="en-US" dirty="0" err="1" smtClean="0">
                <a:solidFill>
                  <a:srgbClr val="0070C0"/>
                </a:solidFill>
                <a:latin typeface="Cambria" pitchFamily="18" charset="0"/>
              </a:rPr>
              <a:t>maxConcurrentConsumers</a:t>
            </a:r>
            <a:r>
              <a:rPr lang="en-US" dirty="0" smtClean="0">
                <a:solidFill>
                  <a:srgbClr val="0070C0"/>
                </a:solidFill>
                <a:latin typeface="Cambria" pitchFamily="18" charset="0"/>
              </a:rPr>
              <a:t>	</a:t>
            </a:r>
          </a:p>
          <a:p>
            <a:pPr eaLnBrk="1" hangingPunct="1">
              <a:buClr>
                <a:schemeClr val="accent1">
                  <a:lumMod val="75000"/>
                </a:schemeClr>
              </a:buClr>
              <a:buNone/>
            </a:pPr>
            <a:r>
              <a:rPr lang="en-US" dirty="0" err="1" smtClean="0">
                <a:solidFill>
                  <a:srgbClr val="0070C0"/>
                </a:solidFill>
                <a:latin typeface="Cambria" pitchFamily="18" charset="0"/>
              </a:rPr>
              <a:t>replyTo</a:t>
            </a:r>
            <a:endParaRPr lang="en-US" dirty="0" smtClean="0">
              <a:solidFill>
                <a:srgbClr val="0070C0"/>
              </a:solidFill>
              <a:latin typeface="Cambria" pitchFamily="18" charset="0"/>
            </a:endParaRPr>
          </a:p>
          <a:p>
            <a:pPr eaLnBrk="1" hangingPunct="1">
              <a:buClr>
                <a:schemeClr val="accent1">
                  <a:lumMod val="75000"/>
                </a:schemeClr>
              </a:buClr>
              <a:buNone/>
            </a:pPr>
            <a:r>
              <a:rPr lang="en-US" dirty="0" smtClean="0">
                <a:solidFill>
                  <a:srgbClr val="0070C0"/>
                </a:solidFill>
                <a:latin typeface="Cambria" pitchFamily="18" charset="0"/>
              </a:rPr>
              <a:t>selector</a:t>
            </a:r>
          </a:p>
          <a:p>
            <a:pPr eaLnBrk="1" hangingPunct="1">
              <a:buClr>
                <a:schemeClr val="accent1">
                  <a:lumMod val="75000"/>
                </a:schemeClr>
              </a:buClr>
              <a:buNone/>
            </a:pPr>
            <a:r>
              <a:rPr lang="en-US" dirty="0" err="1" smtClean="0">
                <a:solidFill>
                  <a:srgbClr val="0070C0"/>
                </a:solidFill>
                <a:latin typeface="Cambria" pitchFamily="18" charset="0"/>
              </a:rPr>
              <a:t>requestTimeout</a:t>
            </a:r>
            <a:r>
              <a:rPr lang="en-US" dirty="0" smtClean="0">
                <a:solidFill>
                  <a:srgbClr val="0070C0"/>
                </a:solidFill>
                <a:latin typeface="Cambria" pitchFamily="18" charset="0"/>
              </a:rPr>
              <a:t>			[20000]</a:t>
            </a:r>
          </a:p>
          <a:p>
            <a:pPr eaLnBrk="1" hangingPunct="1">
              <a:buClr>
                <a:schemeClr val="accent1">
                  <a:lumMod val="75000"/>
                </a:schemeClr>
              </a:buClr>
              <a:buNone/>
            </a:pPr>
            <a:r>
              <a:rPr lang="en-US" dirty="0" err="1" smtClean="0">
                <a:solidFill>
                  <a:srgbClr val="0070C0"/>
                </a:solidFill>
                <a:latin typeface="Cambria" pitchFamily="18" charset="0"/>
              </a:rPr>
              <a:t>trimeToLive</a:t>
            </a:r>
            <a:r>
              <a:rPr lang="en-US" dirty="0" smtClean="0">
                <a:solidFill>
                  <a:srgbClr val="0070C0"/>
                </a:solidFill>
                <a:latin typeface="Cambria" pitchFamily="18" charset="0"/>
              </a:rPr>
              <a:t>			[-1]</a:t>
            </a:r>
          </a:p>
          <a:p>
            <a:pPr eaLnBrk="1" hangingPunct="1">
              <a:buClr>
                <a:schemeClr val="accent1">
                  <a:lumMod val="75000"/>
                </a:schemeClr>
              </a:buClr>
              <a:buNone/>
            </a:pPr>
            <a:r>
              <a:rPr lang="en-US" dirty="0" smtClean="0">
                <a:solidFill>
                  <a:srgbClr val="0070C0"/>
                </a:solidFill>
                <a:latin typeface="Cambria" pitchFamily="18" charset="0"/>
              </a:rPr>
              <a:t>transacted			[false]</a:t>
            </a:r>
          </a:p>
          <a:p>
            <a:pPr eaLnBrk="1" hangingPunct="1">
              <a:buClr>
                <a:schemeClr val="accent1">
                  <a:lumMod val="75000"/>
                </a:schemeClr>
              </a:buClr>
              <a:buNone/>
            </a:pPr>
            <a:endParaRPr lang="en-US" dirty="0" smtClean="0">
              <a:solidFill>
                <a:srgbClr val="0070C0"/>
              </a:solidFill>
              <a:latin typeface="Cambria" pitchFamily="18" charset="0"/>
            </a:endParaRPr>
          </a:p>
          <a:p>
            <a:pPr eaLnBrk="1" hangingPunct="1">
              <a:buClr>
                <a:schemeClr val="accent1">
                  <a:lumMod val="75000"/>
                </a:schemeClr>
              </a:buClr>
              <a:buNone/>
            </a:pPr>
            <a:endParaRPr lang="en-US" dirty="0" smtClean="0">
              <a:solidFill>
                <a:srgbClr val="0070C0"/>
              </a:solidFill>
              <a:latin typeface="Cambria" pitchFamily="18" charset="0"/>
            </a:endParaRPr>
          </a:p>
          <a:p>
            <a:pPr eaLnBrk="1" hangingPunct="1">
              <a:buClr>
                <a:schemeClr val="accent1">
                  <a:lumMod val="75000"/>
                </a:schemeClr>
              </a:buClr>
              <a:buNone/>
            </a:pPr>
            <a:endParaRPr lang="en-US" dirty="0" smtClean="0">
              <a:solidFill>
                <a:srgbClr val="0070C0"/>
              </a:solidFill>
              <a:latin typeface="Cambria" pitchFamily="18" charset="0"/>
            </a:endParaRPr>
          </a:p>
        </p:txBody>
      </p:sp>
      <p:sp>
        <p:nvSpPr>
          <p:cNvPr id="11266" name="Rectangle 2"/>
          <p:cNvSpPr>
            <a:spLocks noGrp="1" noChangeArrowheads="1"/>
          </p:cNvSpPr>
          <p:nvPr>
            <p:ph type="ctrTitle"/>
          </p:nvPr>
        </p:nvSpPr>
        <p:spPr>
          <a:xfrm>
            <a:off x="755576" y="188640"/>
            <a:ext cx="8280920" cy="455240"/>
          </a:xfrm>
        </p:spPr>
        <p:txBody>
          <a:bodyPr/>
          <a:lstStyle/>
          <a:p>
            <a:pPr eaLnBrk="1" hangingPunct="1"/>
            <a:r>
              <a:rPr lang="en-US" sz="2400" dirty="0" smtClean="0">
                <a:solidFill>
                  <a:srgbClr val="5B77BA"/>
                </a:solidFill>
              </a:rPr>
              <a:t>Camel Components – JMS		</a:t>
            </a:r>
            <a:r>
              <a:rPr lang="en-US" sz="1800" dirty="0" smtClean="0">
                <a:solidFill>
                  <a:srgbClr val="5B77BA"/>
                </a:solidFill>
              </a:rPr>
              <a:t>…Continued</a:t>
            </a:r>
            <a:endParaRPr lang="en-US" sz="2400" dirty="0" smtClean="0">
              <a:solidFill>
                <a:srgbClr val="5B77BA"/>
              </a:solidFill>
            </a:endParaRPr>
          </a:p>
        </p:txBody>
      </p:sp>
    </p:spTree>
    <p:extLst>
      <p:ext uri="{BB962C8B-B14F-4D97-AF65-F5344CB8AC3E}">
        <p14:creationId xmlns:p14="http://schemas.microsoft.com/office/powerpoint/2010/main" val="197908803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608512"/>
          </a:xfrm>
        </p:spPr>
        <p:txBody>
          <a:bodyPr/>
          <a:lstStyle/>
          <a:p>
            <a:pPr eaLnBrk="1" hangingPunct="1">
              <a:buClr>
                <a:schemeClr val="accent1">
                  <a:lumMod val="75000"/>
                </a:schemeClr>
              </a:buClr>
              <a:buNone/>
            </a:pPr>
            <a:r>
              <a:rPr lang="en-US" b="1" u="sng" dirty="0" smtClean="0">
                <a:solidFill>
                  <a:srgbClr val="0070C0"/>
                </a:solidFill>
                <a:latin typeface="Cambria" pitchFamily="18" charset="0"/>
              </a:rPr>
              <a:t>Example</a:t>
            </a:r>
            <a:r>
              <a:rPr lang="en-US" b="1" u="sng" dirty="0">
                <a:solidFill>
                  <a:srgbClr val="0070C0"/>
                </a:solidFill>
                <a:latin typeface="Cambria" pitchFamily="18" charset="0"/>
              </a:rPr>
              <a:t>:</a:t>
            </a:r>
            <a:endParaRPr lang="en-US" b="1" u="sng" dirty="0" smtClean="0">
              <a:solidFill>
                <a:srgbClr val="0070C0"/>
              </a:solidFill>
              <a:latin typeface="Cambria" pitchFamily="18" charset="0"/>
            </a:endParaRPr>
          </a:p>
          <a:p>
            <a:pPr eaLnBrk="1" hangingPunct="1">
              <a:buClr>
                <a:schemeClr val="accent1">
                  <a:lumMod val="75000"/>
                </a:schemeClr>
              </a:buClr>
              <a:buNone/>
            </a:pPr>
            <a:r>
              <a:rPr lang="en-US" sz="1600" dirty="0"/>
              <a:t>from(</a:t>
            </a:r>
            <a:r>
              <a:rPr lang="en-US" sz="1600" dirty="0">
                <a:solidFill>
                  <a:srgbClr val="F30BDD"/>
                </a:solidFill>
              </a:rPr>
              <a:t>"</a:t>
            </a:r>
            <a:r>
              <a:rPr lang="en-US" sz="1600" dirty="0" err="1">
                <a:solidFill>
                  <a:srgbClr val="F30BDD"/>
                </a:solidFill>
              </a:rPr>
              <a:t>activemq:queue:in</a:t>
            </a:r>
            <a:r>
              <a:rPr lang="en-US" sz="1600" dirty="0" smtClean="0">
                <a:solidFill>
                  <a:srgbClr val="F30BDD"/>
                </a:solidFill>
              </a:rPr>
              <a:t>"</a:t>
            </a:r>
            <a:r>
              <a:rPr lang="en-US" sz="1600" dirty="0" smtClean="0"/>
              <a:t>)</a:t>
            </a:r>
          </a:p>
          <a:p>
            <a:pPr eaLnBrk="1" hangingPunct="1">
              <a:buClr>
                <a:schemeClr val="accent1">
                  <a:lumMod val="75000"/>
                </a:schemeClr>
              </a:buClr>
              <a:buNone/>
            </a:pPr>
            <a:r>
              <a:rPr lang="en-US" sz="1600" dirty="0"/>
              <a:t> </a:t>
            </a:r>
            <a:r>
              <a:rPr lang="en-US" sz="1600" dirty="0" smtClean="0"/>
              <a:t>  .</a:t>
            </a:r>
            <a:r>
              <a:rPr lang="en-US" sz="1600" dirty="0"/>
              <a:t>to(</a:t>
            </a:r>
            <a:r>
              <a:rPr lang="en-US" sz="1600" dirty="0">
                <a:solidFill>
                  <a:srgbClr val="C00000"/>
                </a:solidFill>
              </a:rPr>
              <a:t>"</a:t>
            </a:r>
            <a:r>
              <a:rPr lang="en-US" sz="1600" dirty="0" err="1">
                <a:solidFill>
                  <a:srgbClr val="C00000"/>
                </a:solidFill>
              </a:rPr>
              <a:t>bean:validateOrder</a:t>
            </a:r>
            <a:r>
              <a:rPr lang="en-US" sz="1600" dirty="0" smtClean="0">
                <a:solidFill>
                  <a:srgbClr val="C00000"/>
                </a:solidFill>
              </a:rPr>
              <a:t>"</a:t>
            </a:r>
            <a:r>
              <a:rPr lang="en-US" sz="1600" dirty="0" smtClean="0"/>
              <a:t>)</a:t>
            </a:r>
          </a:p>
          <a:p>
            <a:pPr eaLnBrk="1" hangingPunct="1">
              <a:buClr>
                <a:schemeClr val="accent1">
                  <a:lumMod val="75000"/>
                </a:schemeClr>
              </a:buClr>
              <a:buNone/>
            </a:pPr>
            <a:r>
              <a:rPr lang="en-US" sz="1600" dirty="0"/>
              <a:t> </a:t>
            </a:r>
            <a:r>
              <a:rPr lang="en-US" sz="1600" dirty="0" smtClean="0"/>
              <a:t>  .</a:t>
            </a:r>
            <a:r>
              <a:rPr lang="en-US" sz="1600" dirty="0"/>
              <a:t>to(</a:t>
            </a:r>
            <a:r>
              <a:rPr lang="en-US" sz="1600" dirty="0" err="1"/>
              <a:t>ExchangePattern.InOnly</a:t>
            </a:r>
            <a:r>
              <a:rPr lang="en-US" sz="1600" dirty="0"/>
              <a:t>, </a:t>
            </a:r>
            <a:r>
              <a:rPr lang="en-US" sz="1600" dirty="0">
                <a:solidFill>
                  <a:srgbClr val="F30BDD"/>
                </a:solidFill>
              </a:rPr>
              <a:t>"</a:t>
            </a:r>
            <a:r>
              <a:rPr lang="en-US" sz="1600" dirty="0" err="1">
                <a:solidFill>
                  <a:srgbClr val="F30BDD"/>
                </a:solidFill>
              </a:rPr>
              <a:t>activemq:topic:order</a:t>
            </a:r>
            <a:r>
              <a:rPr lang="en-US" sz="1600" dirty="0">
                <a:solidFill>
                  <a:srgbClr val="F30BDD"/>
                </a:solidFill>
              </a:rPr>
              <a:t>"</a:t>
            </a:r>
            <a:r>
              <a:rPr lang="en-US" sz="1600" dirty="0"/>
              <a:t>) </a:t>
            </a:r>
            <a:r>
              <a:rPr lang="en-US" sz="1600" dirty="0" smtClean="0"/>
              <a:t>      </a:t>
            </a:r>
          </a:p>
          <a:p>
            <a:pPr eaLnBrk="1" hangingPunct="1">
              <a:buClr>
                <a:schemeClr val="accent1">
                  <a:lumMod val="75000"/>
                </a:schemeClr>
              </a:buClr>
              <a:buNone/>
            </a:pPr>
            <a:r>
              <a:rPr lang="en-US" sz="1600" dirty="0"/>
              <a:t> </a:t>
            </a:r>
            <a:r>
              <a:rPr lang="en-US" sz="1600" dirty="0" smtClean="0"/>
              <a:t>  .</a:t>
            </a:r>
            <a:r>
              <a:rPr lang="en-US" sz="1600" dirty="0"/>
              <a:t>to(</a:t>
            </a:r>
            <a:r>
              <a:rPr lang="en-US" sz="1600" dirty="0">
                <a:solidFill>
                  <a:srgbClr val="C00000"/>
                </a:solidFill>
              </a:rPr>
              <a:t>"</a:t>
            </a:r>
            <a:r>
              <a:rPr lang="en-US" sz="1600" dirty="0" err="1">
                <a:solidFill>
                  <a:srgbClr val="C00000"/>
                </a:solidFill>
              </a:rPr>
              <a:t>bean:handleOrder</a:t>
            </a:r>
            <a:r>
              <a:rPr lang="en-US" sz="1600" dirty="0" smtClean="0">
                <a:solidFill>
                  <a:srgbClr val="C00000"/>
                </a:solidFill>
              </a:rPr>
              <a:t>"</a:t>
            </a:r>
            <a:r>
              <a:rPr lang="en-US" sz="1600" dirty="0" smtClean="0"/>
              <a:t>);</a:t>
            </a:r>
          </a:p>
          <a:p>
            <a:pPr eaLnBrk="1" hangingPunct="1">
              <a:buClr>
                <a:schemeClr val="accent1">
                  <a:lumMod val="75000"/>
                </a:schemeClr>
              </a:buClr>
              <a:buNone/>
            </a:pPr>
            <a:endParaRPr lang="en-US" sz="1600" b="1" u="sng" dirty="0" smtClean="0">
              <a:solidFill>
                <a:srgbClr val="0070C0"/>
              </a:solidFill>
              <a:latin typeface="Cambria" pitchFamily="18" charset="0"/>
            </a:endParaRPr>
          </a:p>
        </p:txBody>
      </p:sp>
      <p:sp>
        <p:nvSpPr>
          <p:cNvPr id="11266" name="Rectangle 2"/>
          <p:cNvSpPr>
            <a:spLocks noGrp="1" noChangeArrowheads="1"/>
          </p:cNvSpPr>
          <p:nvPr>
            <p:ph type="ctrTitle"/>
          </p:nvPr>
        </p:nvSpPr>
        <p:spPr>
          <a:xfrm>
            <a:off x="755576" y="188640"/>
            <a:ext cx="8280920" cy="455240"/>
          </a:xfrm>
        </p:spPr>
        <p:txBody>
          <a:bodyPr/>
          <a:lstStyle/>
          <a:p>
            <a:pPr eaLnBrk="1" hangingPunct="1"/>
            <a:r>
              <a:rPr lang="en-US" sz="2400" dirty="0" smtClean="0">
                <a:solidFill>
                  <a:srgbClr val="5B77BA"/>
                </a:solidFill>
              </a:rPr>
              <a:t>Camel Components – JMS		</a:t>
            </a:r>
            <a:r>
              <a:rPr lang="en-US" sz="1800" dirty="0" smtClean="0">
                <a:solidFill>
                  <a:srgbClr val="5B77BA"/>
                </a:solidFill>
              </a:rPr>
              <a:t>…Continued</a:t>
            </a:r>
            <a:endParaRPr lang="en-US" sz="2400" dirty="0" smtClean="0">
              <a:solidFill>
                <a:srgbClr val="5B77BA"/>
              </a:solidFill>
            </a:endParaRPr>
          </a:p>
        </p:txBody>
      </p:sp>
    </p:spTree>
    <p:extLst>
      <p:ext uri="{BB962C8B-B14F-4D97-AF65-F5344CB8AC3E}">
        <p14:creationId xmlns:p14="http://schemas.microsoft.com/office/powerpoint/2010/main" val="274352721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256584"/>
          </a:xfrm>
        </p:spPr>
        <p:txBody>
          <a:bodyPr/>
          <a:lstStyle/>
          <a:p>
            <a:pPr marL="285750" indent="-285750" eaLnBrk="1" hangingPunct="1">
              <a:buClr>
                <a:schemeClr val="accent1">
                  <a:lumMod val="75000"/>
                </a:schemeClr>
              </a:buClr>
              <a:buFont typeface="Wingdings" panose="05000000000000000000" pitchFamily="2" charset="2"/>
              <a:buChar char="§"/>
            </a:pPr>
            <a:r>
              <a:rPr lang="en-US" sz="1600" dirty="0"/>
              <a:t>The Timer component is used to generate message exchanges when a timer fires </a:t>
            </a:r>
            <a:r>
              <a:rPr lang="en-US" sz="1600" dirty="0" smtClean="0"/>
              <a:t>it possible only to consume </a:t>
            </a:r>
            <a:r>
              <a:rPr lang="en-US" sz="1600" dirty="0"/>
              <a:t>events from this endpoint</a:t>
            </a:r>
            <a:r>
              <a:rPr lang="en-US" sz="1600" dirty="0" smtClean="0"/>
              <a:t>.</a:t>
            </a:r>
          </a:p>
          <a:p>
            <a:pPr marL="285750" indent="-285750" eaLnBrk="1" hangingPunct="1">
              <a:buClr>
                <a:schemeClr val="accent1">
                  <a:lumMod val="75000"/>
                </a:schemeClr>
              </a:buClr>
              <a:buFont typeface="Wingdings" panose="05000000000000000000" pitchFamily="2" charset="2"/>
              <a:buChar char="§"/>
            </a:pPr>
            <a:r>
              <a:rPr lang="en-US" sz="1600" dirty="0" smtClean="0"/>
              <a:t>Timer uses the </a:t>
            </a:r>
            <a:r>
              <a:rPr lang="en-US" sz="1600" dirty="0" err="1" smtClean="0"/>
              <a:t>java.util.Timer</a:t>
            </a:r>
            <a:r>
              <a:rPr lang="en-US" sz="1600" dirty="0" smtClean="0"/>
              <a:t> API implementation.</a:t>
            </a:r>
            <a:endParaRPr lang="en-US" sz="1600" dirty="0"/>
          </a:p>
          <a:p>
            <a:pPr eaLnBrk="1" hangingPunct="1">
              <a:buClr>
                <a:schemeClr val="accent1">
                  <a:lumMod val="75000"/>
                </a:schemeClr>
              </a:buClr>
              <a:buNone/>
            </a:pPr>
            <a:r>
              <a:rPr lang="en-US" sz="1600" dirty="0">
                <a:hlinkClick r:id="rId2"/>
              </a:rPr>
              <a:t>https://</a:t>
            </a:r>
            <a:r>
              <a:rPr lang="en-US" sz="1600" dirty="0" smtClean="0">
                <a:hlinkClick r:id="rId2"/>
              </a:rPr>
              <a:t>camel.apache.org/components/3.4.x/timer-component.html</a:t>
            </a:r>
            <a:endParaRPr lang="en-US" sz="1600" dirty="0" smtClean="0"/>
          </a:p>
          <a:p>
            <a:pPr eaLnBrk="1" hangingPunct="1">
              <a:buClr>
                <a:schemeClr val="accent1">
                  <a:lumMod val="75000"/>
                </a:schemeClr>
              </a:buClr>
              <a:buNone/>
            </a:pPr>
            <a:endParaRPr lang="en-US" sz="1600" dirty="0" smtClean="0"/>
          </a:p>
          <a:p>
            <a:pPr eaLnBrk="1" hangingPunct="1">
              <a:buClr>
                <a:schemeClr val="accent1">
                  <a:lumMod val="75000"/>
                </a:schemeClr>
              </a:buClr>
              <a:buNone/>
            </a:pPr>
            <a:r>
              <a:rPr lang="en-US" sz="1600" b="1" u="sng" dirty="0" smtClean="0">
                <a:solidFill>
                  <a:srgbClr val="0070C0"/>
                </a:solidFill>
                <a:latin typeface="Cambria" pitchFamily="18" charset="0"/>
              </a:rPr>
              <a:t>URI Format:</a:t>
            </a:r>
          </a:p>
          <a:p>
            <a:pPr eaLnBrk="1" hangingPunct="1">
              <a:buClr>
                <a:schemeClr val="accent1">
                  <a:lumMod val="75000"/>
                </a:schemeClr>
              </a:buClr>
              <a:buNone/>
            </a:pPr>
            <a:r>
              <a:rPr lang="en-US" sz="1800" dirty="0" err="1">
                <a:solidFill>
                  <a:srgbClr val="FF0000"/>
                </a:solidFill>
              </a:rPr>
              <a:t>timer</a:t>
            </a:r>
            <a:r>
              <a:rPr lang="en-US" sz="1800" dirty="0" err="1"/>
              <a:t>:name</a:t>
            </a:r>
            <a:r>
              <a:rPr lang="en-US" sz="1800" dirty="0">
                <a:solidFill>
                  <a:schemeClr val="bg1">
                    <a:lumMod val="50000"/>
                  </a:schemeClr>
                </a:solidFill>
              </a:rPr>
              <a:t>[?options</a:t>
            </a:r>
            <a:r>
              <a:rPr lang="en-US" sz="1800" dirty="0" smtClean="0">
                <a:solidFill>
                  <a:schemeClr val="bg1">
                    <a:lumMod val="50000"/>
                  </a:schemeClr>
                </a:solidFill>
              </a:rPr>
              <a:t>]</a:t>
            </a:r>
          </a:p>
          <a:p>
            <a:pPr eaLnBrk="1" hangingPunct="1">
              <a:buClr>
                <a:schemeClr val="accent1">
                  <a:lumMod val="75000"/>
                </a:schemeClr>
              </a:buClr>
              <a:buNone/>
            </a:pPr>
            <a:r>
              <a:rPr lang="en-US" sz="1400" b="1" dirty="0">
                <a:solidFill>
                  <a:srgbClr val="0070C0"/>
                </a:solidFill>
                <a:latin typeface="Cambria" pitchFamily="18" charset="0"/>
              </a:rPr>
              <a:t>Where name is the name of the Timer object, which is created and shared across endpoints. So if you use the same name for all your timer endpoints, only one Timer object and thread will be used</a:t>
            </a:r>
            <a:r>
              <a:rPr lang="en-US" sz="1400" b="1" dirty="0" smtClean="0">
                <a:solidFill>
                  <a:srgbClr val="0070C0"/>
                </a:solidFill>
                <a:latin typeface="Cambria" pitchFamily="18" charset="0"/>
              </a:rPr>
              <a:t>.</a:t>
            </a:r>
          </a:p>
          <a:p>
            <a:pPr eaLnBrk="1" hangingPunct="1">
              <a:buClr>
                <a:schemeClr val="accent1">
                  <a:lumMod val="75000"/>
                </a:schemeClr>
              </a:buClr>
              <a:buNone/>
            </a:pPr>
            <a:endParaRPr lang="en-US" b="1" u="sng" dirty="0" smtClean="0">
              <a:solidFill>
                <a:srgbClr val="0070C0"/>
              </a:solidFill>
              <a:latin typeface="Cambria" pitchFamily="18" charset="0"/>
            </a:endParaRPr>
          </a:p>
          <a:p>
            <a:pPr eaLnBrk="1" hangingPunct="1">
              <a:buClr>
                <a:schemeClr val="accent1">
                  <a:lumMod val="75000"/>
                </a:schemeClr>
              </a:buClr>
              <a:buNone/>
            </a:pPr>
            <a:r>
              <a:rPr lang="en-US" b="1" u="sng" dirty="0" smtClean="0">
                <a:solidFill>
                  <a:srgbClr val="0070C0"/>
                </a:solidFill>
                <a:latin typeface="Cambria" pitchFamily="18" charset="0"/>
              </a:rPr>
              <a:t>Query Parameters</a:t>
            </a:r>
          </a:p>
          <a:p>
            <a:pPr eaLnBrk="1" hangingPunct="1">
              <a:buClr>
                <a:schemeClr val="accent1">
                  <a:lumMod val="75000"/>
                </a:schemeClr>
              </a:buClr>
              <a:buNone/>
            </a:pPr>
            <a:r>
              <a:rPr lang="en-US" sz="1800" dirty="0" smtClean="0">
                <a:solidFill>
                  <a:srgbClr val="0070C0"/>
                </a:solidFill>
                <a:latin typeface="Cambria" pitchFamily="18" charset="0"/>
              </a:rPr>
              <a:t>delay		[1s]</a:t>
            </a:r>
          </a:p>
          <a:p>
            <a:pPr eaLnBrk="1" hangingPunct="1">
              <a:buClr>
                <a:schemeClr val="accent1">
                  <a:lumMod val="75000"/>
                </a:schemeClr>
              </a:buClr>
              <a:buNone/>
            </a:pPr>
            <a:r>
              <a:rPr lang="en-US" sz="1800" dirty="0" err="1" smtClean="0">
                <a:solidFill>
                  <a:srgbClr val="0070C0"/>
                </a:solidFill>
                <a:latin typeface="Cambria" pitchFamily="18" charset="0"/>
              </a:rPr>
              <a:t>fixedRate</a:t>
            </a:r>
            <a:r>
              <a:rPr lang="en-US" sz="1800" dirty="0" smtClean="0">
                <a:solidFill>
                  <a:srgbClr val="0070C0"/>
                </a:solidFill>
                <a:latin typeface="Cambria" pitchFamily="18" charset="0"/>
              </a:rPr>
              <a:t>	[false]</a:t>
            </a:r>
          </a:p>
          <a:p>
            <a:pPr eaLnBrk="1" hangingPunct="1">
              <a:buClr>
                <a:schemeClr val="accent1">
                  <a:lumMod val="75000"/>
                </a:schemeClr>
              </a:buClr>
              <a:buNone/>
            </a:pPr>
            <a:r>
              <a:rPr lang="en-US" sz="1800" dirty="0" smtClean="0">
                <a:solidFill>
                  <a:srgbClr val="0070C0"/>
                </a:solidFill>
                <a:latin typeface="Cambria" pitchFamily="18" charset="0"/>
              </a:rPr>
              <a:t>period		[1s]</a:t>
            </a:r>
          </a:p>
          <a:p>
            <a:pPr eaLnBrk="1" hangingPunct="1">
              <a:buClr>
                <a:schemeClr val="accent1">
                  <a:lumMod val="75000"/>
                </a:schemeClr>
              </a:buClr>
              <a:buNone/>
            </a:pPr>
            <a:r>
              <a:rPr lang="en-US" sz="1800" dirty="0" err="1" smtClean="0">
                <a:solidFill>
                  <a:srgbClr val="0070C0"/>
                </a:solidFill>
                <a:latin typeface="Cambria" pitchFamily="18" charset="0"/>
              </a:rPr>
              <a:t>repeatCount</a:t>
            </a:r>
            <a:r>
              <a:rPr lang="en-US" sz="1800" dirty="0" smtClean="0">
                <a:solidFill>
                  <a:srgbClr val="0070C0"/>
                </a:solidFill>
                <a:latin typeface="Cambria" pitchFamily="18" charset="0"/>
              </a:rPr>
              <a:t>	[0]</a:t>
            </a:r>
          </a:p>
          <a:p>
            <a:pPr eaLnBrk="1" hangingPunct="1">
              <a:buClr>
                <a:schemeClr val="accent1">
                  <a:lumMod val="75000"/>
                </a:schemeClr>
              </a:buClr>
              <a:buNone/>
            </a:pPr>
            <a:r>
              <a:rPr lang="en-US" sz="1800" dirty="0" smtClean="0">
                <a:solidFill>
                  <a:srgbClr val="0070C0"/>
                </a:solidFill>
                <a:latin typeface="Cambria" pitchFamily="18" charset="0"/>
              </a:rPr>
              <a:t>daemon		[true]</a:t>
            </a:r>
          </a:p>
          <a:p>
            <a:pPr eaLnBrk="1" hangingPunct="1">
              <a:buClr>
                <a:schemeClr val="accent1">
                  <a:lumMod val="75000"/>
                </a:schemeClr>
              </a:buClr>
              <a:buNone/>
            </a:pPr>
            <a:endParaRPr lang="en-US" dirty="0" smtClean="0">
              <a:solidFill>
                <a:srgbClr val="0070C0"/>
              </a:solidFill>
              <a:latin typeface="Cambria" pitchFamily="18" charset="0"/>
            </a:endParaRPr>
          </a:p>
          <a:p>
            <a:pPr eaLnBrk="1" hangingPunct="1">
              <a:buClr>
                <a:schemeClr val="accent1">
                  <a:lumMod val="75000"/>
                </a:schemeClr>
              </a:buClr>
              <a:buNone/>
            </a:pPr>
            <a:endParaRPr lang="en-US" dirty="0" smtClean="0">
              <a:solidFill>
                <a:srgbClr val="0070C0"/>
              </a:solidFill>
              <a:latin typeface="Cambria" pitchFamily="18" charset="0"/>
            </a:endParaRPr>
          </a:p>
          <a:p>
            <a:pPr eaLnBrk="1" hangingPunct="1">
              <a:buClr>
                <a:schemeClr val="accent1">
                  <a:lumMod val="75000"/>
                </a:schemeClr>
              </a:buClr>
              <a:buNone/>
            </a:pPr>
            <a:endParaRPr lang="en-US" dirty="0" smtClean="0">
              <a:solidFill>
                <a:srgbClr val="0070C0"/>
              </a:solidFill>
              <a:latin typeface="Cambria" pitchFamily="18" charset="0"/>
            </a:endParaRPr>
          </a:p>
        </p:txBody>
      </p:sp>
      <p:sp>
        <p:nvSpPr>
          <p:cNvPr id="11266" name="Rectangle 2"/>
          <p:cNvSpPr>
            <a:spLocks noGrp="1" noChangeArrowheads="1"/>
          </p:cNvSpPr>
          <p:nvPr>
            <p:ph type="ctrTitle"/>
          </p:nvPr>
        </p:nvSpPr>
        <p:spPr>
          <a:xfrm>
            <a:off x="755576" y="188640"/>
            <a:ext cx="8280920" cy="455240"/>
          </a:xfrm>
        </p:spPr>
        <p:txBody>
          <a:bodyPr/>
          <a:lstStyle/>
          <a:p>
            <a:pPr eaLnBrk="1" hangingPunct="1"/>
            <a:r>
              <a:rPr lang="en-US" sz="2400" dirty="0" smtClean="0">
                <a:solidFill>
                  <a:srgbClr val="5B77BA"/>
                </a:solidFill>
              </a:rPr>
              <a:t>Camel Components – Timer</a:t>
            </a:r>
          </a:p>
        </p:txBody>
      </p:sp>
    </p:spTree>
    <p:extLst>
      <p:ext uri="{BB962C8B-B14F-4D97-AF65-F5344CB8AC3E}">
        <p14:creationId xmlns:p14="http://schemas.microsoft.com/office/powerpoint/2010/main" val="154778536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608512"/>
          </a:xfrm>
        </p:spPr>
        <p:txBody>
          <a:bodyPr/>
          <a:lstStyle/>
          <a:p>
            <a:pPr eaLnBrk="1" hangingPunct="1">
              <a:buClr>
                <a:schemeClr val="accent1">
                  <a:lumMod val="75000"/>
                </a:schemeClr>
              </a:buClr>
              <a:buNone/>
            </a:pPr>
            <a:r>
              <a:rPr lang="en-US" b="1" u="sng" dirty="0" smtClean="0">
                <a:solidFill>
                  <a:srgbClr val="0070C0"/>
                </a:solidFill>
                <a:latin typeface="Cambria" pitchFamily="18" charset="0"/>
              </a:rPr>
              <a:t>Exchange Properties</a:t>
            </a:r>
          </a:p>
          <a:p>
            <a:pPr eaLnBrk="1" hangingPunct="1">
              <a:buClr>
                <a:schemeClr val="accent1">
                  <a:lumMod val="75000"/>
                </a:schemeClr>
              </a:buClr>
              <a:buNone/>
            </a:pPr>
            <a:endParaRPr lang="en-US" b="1" u="sng" dirty="0" smtClean="0">
              <a:solidFill>
                <a:srgbClr val="0070C0"/>
              </a:solidFill>
              <a:latin typeface="Cambria" pitchFamily="18" charset="0"/>
            </a:endParaRPr>
          </a:p>
          <a:p>
            <a:pPr eaLnBrk="1" hangingPunct="1">
              <a:buClr>
                <a:schemeClr val="accent1">
                  <a:lumMod val="75000"/>
                </a:schemeClr>
              </a:buClr>
              <a:buNone/>
            </a:pPr>
            <a:endParaRPr lang="en-US" b="1" u="sng" dirty="0">
              <a:solidFill>
                <a:srgbClr val="0070C0"/>
              </a:solidFill>
              <a:latin typeface="Cambria" pitchFamily="18" charset="0"/>
            </a:endParaRPr>
          </a:p>
          <a:p>
            <a:pPr eaLnBrk="1" hangingPunct="1">
              <a:buClr>
                <a:schemeClr val="accent1">
                  <a:lumMod val="75000"/>
                </a:schemeClr>
              </a:buClr>
              <a:buNone/>
            </a:pPr>
            <a:endParaRPr lang="en-US" b="1" u="sng" dirty="0" smtClean="0">
              <a:solidFill>
                <a:srgbClr val="0070C0"/>
              </a:solidFill>
              <a:latin typeface="Cambria" pitchFamily="18" charset="0"/>
            </a:endParaRPr>
          </a:p>
          <a:p>
            <a:pPr eaLnBrk="1" hangingPunct="1">
              <a:buClr>
                <a:schemeClr val="accent1">
                  <a:lumMod val="75000"/>
                </a:schemeClr>
              </a:buClr>
              <a:buNone/>
            </a:pPr>
            <a:endParaRPr lang="en-US" b="1" u="sng" dirty="0">
              <a:solidFill>
                <a:srgbClr val="0070C0"/>
              </a:solidFill>
              <a:latin typeface="Cambria" pitchFamily="18" charset="0"/>
            </a:endParaRPr>
          </a:p>
          <a:p>
            <a:pPr eaLnBrk="1" hangingPunct="1">
              <a:buClr>
                <a:schemeClr val="accent1">
                  <a:lumMod val="75000"/>
                </a:schemeClr>
              </a:buClr>
              <a:buNone/>
            </a:pPr>
            <a:endParaRPr lang="en-US" b="1" u="sng" dirty="0" smtClean="0">
              <a:solidFill>
                <a:srgbClr val="0070C0"/>
              </a:solidFill>
              <a:latin typeface="Cambria" pitchFamily="18" charset="0"/>
            </a:endParaRPr>
          </a:p>
          <a:p>
            <a:pPr eaLnBrk="1" hangingPunct="1">
              <a:buClr>
                <a:schemeClr val="accent1">
                  <a:lumMod val="75000"/>
                </a:schemeClr>
              </a:buClr>
              <a:buNone/>
            </a:pPr>
            <a:endParaRPr lang="en-US" b="1" u="sng" dirty="0">
              <a:solidFill>
                <a:srgbClr val="0070C0"/>
              </a:solidFill>
              <a:latin typeface="Cambria" pitchFamily="18" charset="0"/>
            </a:endParaRPr>
          </a:p>
          <a:p>
            <a:pPr eaLnBrk="1" hangingPunct="1">
              <a:buClr>
                <a:schemeClr val="accent1">
                  <a:lumMod val="75000"/>
                </a:schemeClr>
              </a:buClr>
              <a:buNone/>
            </a:pPr>
            <a:endParaRPr lang="en-US" b="1" u="sng" dirty="0" smtClean="0">
              <a:solidFill>
                <a:srgbClr val="0070C0"/>
              </a:solidFill>
              <a:latin typeface="Cambria" pitchFamily="18" charset="0"/>
            </a:endParaRPr>
          </a:p>
          <a:p>
            <a:pPr eaLnBrk="1" hangingPunct="1">
              <a:buClr>
                <a:schemeClr val="accent1">
                  <a:lumMod val="75000"/>
                </a:schemeClr>
              </a:buClr>
              <a:buNone/>
            </a:pPr>
            <a:r>
              <a:rPr lang="en-US" b="1" u="sng" dirty="0" smtClean="0">
                <a:solidFill>
                  <a:srgbClr val="0070C0"/>
                </a:solidFill>
                <a:latin typeface="Cambria" pitchFamily="18" charset="0"/>
              </a:rPr>
              <a:t>Example:</a:t>
            </a:r>
          </a:p>
          <a:p>
            <a:pPr eaLnBrk="1" hangingPunct="1">
              <a:buClr>
                <a:schemeClr val="accent1">
                  <a:lumMod val="75000"/>
                </a:schemeClr>
              </a:buClr>
              <a:buNone/>
            </a:pPr>
            <a:r>
              <a:rPr lang="en-US" dirty="0">
                <a:solidFill>
                  <a:srgbClr val="0070C0"/>
                </a:solidFill>
                <a:latin typeface="Cambria" pitchFamily="18" charset="0"/>
              </a:rPr>
              <a:t>from("</a:t>
            </a:r>
            <a:r>
              <a:rPr lang="en-US" dirty="0">
                <a:solidFill>
                  <a:srgbClr val="F30BDD"/>
                </a:solidFill>
                <a:latin typeface="Cambria" pitchFamily="18" charset="0"/>
              </a:rPr>
              <a:t>timer://</a:t>
            </a:r>
            <a:r>
              <a:rPr lang="en-US" dirty="0" err="1">
                <a:solidFill>
                  <a:srgbClr val="F30BDD"/>
                </a:solidFill>
                <a:latin typeface="Cambria" pitchFamily="18" charset="0"/>
              </a:rPr>
              <a:t>foo?fixedRate</a:t>
            </a:r>
            <a:r>
              <a:rPr lang="en-US" dirty="0">
                <a:solidFill>
                  <a:srgbClr val="F30BDD"/>
                </a:solidFill>
                <a:latin typeface="Cambria" pitchFamily="18" charset="0"/>
              </a:rPr>
              <a:t>=</a:t>
            </a:r>
            <a:r>
              <a:rPr lang="en-US" dirty="0" err="1">
                <a:solidFill>
                  <a:srgbClr val="F30BDD"/>
                </a:solidFill>
                <a:latin typeface="Cambria" pitchFamily="18" charset="0"/>
              </a:rPr>
              <a:t>true&amp;period</a:t>
            </a:r>
            <a:r>
              <a:rPr lang="en-US" dirty="0">
                <a:solidFill>
                  <a:srgbClr val="F30BDD"/>
                </a:solidFill>
                <a:latin typeface="Cambria" pitchFamily="18" charset="0"/>
              </a:rPr>
              <a:t>=60000</a:t>
            </a:r>
            <a:r>
              <a:rPr lang="en-US" dirty="0" smtClean="0">
                <a:solidFill>
                  <a:srgbClr val="0070C0"/>
                </a:solidFill>
                <a:latin typeface="Cambria" pitchFamily="18" charset="0"/>
              </a:rPr>
              <a:t>")</a:t>
            </a:r>
          </a:p>
          <a:p>
            <a:pPr eaLnBrk="1" hangingPunct="1">
              <a:buClr>
                <a:schemeClr val="accent1">
                  <a:lumMod val="75000"/>
                </a:schemeClr>
              </a:buClr>
              <a:buNone/>
            </a:pPr>
            <a:r>
              <a:rPr lang="en-US" dirty="0" smtClean="0">
                <a:solidFill>
                  <a:srgbClr val="0070C0"/>
                </a:solidFill>
                <a:latin typeface="Cambria" pitchFamily="18" charset="0"/>
              </a:rPr>
              <a:t>.</a:t>
            </a:r>
            <a:r>
              <a:rPr lang="en-US" dirty="0">
                <a:solidFill>
                  <a:srgbClr val="0070C0"/>
                </a:solidFill>
                <a:latin typeface="Cambria" pitchFamily="18" charset="0"/>
              </a:rPr>
              <a:t>to(</a:t>
            </a:r>
            <a:r>
              <a:rPr lang="en-US" dirty="0">
                <a:solidFill>
                  <a:srgbClr val="C00000"/>
                </a:solidFill>
                <a:latin typeface="Cambria" pitchFamily="18" charset="0"/>
              </a:rPr>
              <a:t>"</a:t>
            </a:r>
            <a:r>
              <a:rPr lang="en-US" dirty="0" err="1">
                <a:solidFill>
                  <a:srgbClr val="C00000"/>
                </a:solidFill>
                <a:latin typeface="Cambria" pitchFamily="18" charset="0"/>
              </a:rPr>
              <a:t>bean:myBean?method</a:t>
            </a:r>
            <a:r>
              <a:rPr lang="en-US" dirty="0">
                <a:solidFill>
                  <a:srgbClr val="C00000"/>
                </a:solidFill>
                <a:latin typeface="Cambria" pitchFamily="18" charset="0"/>
              </a:rPr>
              <a:t>=</a:t>
            </a:r>
            <a:r>
              <a:rPr lang="en-US" dirty="0" err="1">
                <a:solidFill>
                  <a:srgbClr val="C00000"/>
                </a:solidFill>
                <a:latin typeface="Cambria" pitchFamily="18" charset="0"/>
              </a:rPr>
              <a:t>someMethodName</a:t>
            </a:r>
            <a:r>
              <a:rPr lang="en-US" dirty="0">
                <a:solidFill>
                  <a:srgbClr val="C00000"/>
                </a:solidFill>
                <a:latin typeface="Cambria" pitchFamily="18" charset="0"/>
              </a:rPr>
              <a:t>"</a:t>
            </a:r>
            <a:r>
              <a:rPr lang="en-US" dirty="0">
                <a:solidFill>
                  <a:srgbClr val="0070C0"/>
                </a:solidFill>
                <a:latin typeface="Cambria" pitchFamily="18" charset="0"/>
              </a:rPr>
              <a:t>);</a:t>
            </a:r>
            <a:endParaRPr lang="en-US" dirty="0" smtClean="0">
              <a:solidFill>
                <a:srgbClr val="0070C0"/>
              </a:solidFill>
              <a:latin typeface="Cambria" pitchFamily="18" charset="0"/>
            </a:endParaRPr>
          </a:p>
        </p:txBody>
      </p:sp>
      <p:sp>
        <p:nvSpPr>
          <p:cNvPr id="11266" name="Rectangle 2"/>
          <p:cNvSpPr>
            <a:spLocks noGrp="1" noChangeArrowheads="1"/>
          </p:cNvSpPr>
          <p:nvPr>
            <p:ph type="ctrTitle"/>
          </p:nvPr>
        </p:nvSpPr>
        <p:spPr>
          <a:xfrm>
            <a:off x="755576" y="188640"/>
            <a:ext cx="8280920" cy="455240"/>
          </a:xfrm>
        </p:spPr>
        <p:txBody>
          <a:bodyPr/>
          <a:lstStyle/>
          <a:p>
            <a:pPr eaLnBrk="1" hangingPunct="1"/>
            <a:r>
              <a:rPr lang="en-US" sz="2400" dirty="0" smtClean="0">
                <a:solidFill>
                  <a:srgbClr val="5B77BA"/>
                </a:solidFill>
              </a:rPr>
              <a:t>Camel Components – Timer		</a:t>
            </a:r>
            <a:r>
              <a:rPr lang="en-US" sz="1800" dirty="0" smtClean="0">
                <a:solidFill>
                  <a:srgbClr val="5B77BA"/>
                </a:solidFill>
              </a:rPr>
              <a:t>…Continued</a:t>
            </a:r>
            <a:endParaRPr lang="en-US" sz="2400" dirty="0" smtClean="0">
              <a:solidFill>
                <a:srgbClr val="5B77BA"/>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13975014"/>
              </p:ext>
            </p:extLst>
          </p:nvPr>
        </p:nvGraphicFramePr>
        <p:xfrm>
          <a:off x="839971" y="1233376"/>
          <a:ext cx="7980499" cy="2200122"/>
        </p:xfrm>
        <a:graphic>
          <a:graphicData uri="http://schemas.openxmlformats.org/drawingml/2006/table">
            <a:tbl>
              <a:tblPr/>
              <a:tblGrid>
                <a:gridCol w="2660167">
                  <a:extLst>
                    <a:ext uri="{9D8B030D-6E8A-4147-A177-3AD203B41FA5}">
                      <a16:colId xmlns:a16="http://schemas.microsoft.com/office/drawing/2014/main" val="1917473369"/>
                    </a:ext>
                  </a:extLst>
                </a:gridCol>
                <a:gridCol w="1437928">
                  <a:extLst>
                    <a:ext uri="{9D8B030D-6E8A-4147-A177-3AD203B41FA5}">
                      <a16:colId xmlns:a16="http://schemas.microsoft.com/office/drawing/2014/main" val="1054506036"/>
                    </a:ext>
                  </a:extLst>
                </a:gridCol>
                <a:gridCol w="3882404">
                  <a:extLst>
                    <a:ext uri="{9D8B030D-6E8A-4147-A177-3AD203B41FA5}">
                      <a16:colId xmlns:a16="http://schemas.microsoft.com/office/drawing/2014/main" val="2158075995"/>
                    </a:ext>
                  </a:extLst>
                </a:gridCol>
              </a:tblGrid>
              <a:tr h="269819">
                <a:tc>
                  <a:txBody>
                    <a:bodyPr/>
                    <a:lstStyle/>
                    <a:p>
                      <a:pPr algn="l" fontAlgn="t"/>
                      <a:r>
                        <a:rPr lang="en-US" sz="1200" b="1" dirty="0">
                          <a:solidFill>
                            <a:srgbClr val="0070C0"/>
                          </a:solidFill>
                          <a:effectLs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b="1">
                          <a:solidFill>
                            <a:srgbClr val="0070C0"/>
                          </a:solidFill>
                          <a:effectLst/>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b="1" dirty="0">
                          <a:solidFill>
                            <a:srgbClr val="0070C0"/>
                          </a:solidFill>
                          <a:effectLst/>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88403825"/>
                  </a:ext>
                </a:extLst>
              </a:tr>
              <a:tr h="389546">
                <a:tc>
                  <a:txBody>
                    <a:bodyPr/>
                    <a:lstStyle/>
                    <a:p>
                      <a:pPr algn="l" fontAlgn="t"/>
                      <a:r>
                        <a:rPr lang="en-US" sz="1200" dirty="0" err="1">
                          <a:solidFill>
                            <a:srgbClr val="0070C0"/>
                          </a:solidFill>
                          <a:effectLst/>
                        </a:rPr>
                        <a:t>Exchange.TIMER_NAME</a:t>
                      </a:r>
                      <a:endParaRPr lang="en-US" sz="1200" dirty="0">
                        <a:solidFill>
                          <a:srgbClr val="0070C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a:solidFill>
                            <a:srgbClr val="0070C0"/>
                          </a:solidFill>
                          <a:effectLst/>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The value of the name option.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4588800"/>
                  </a:ext>
                </a:extLst>
              </a:tr>
              <a:tr h="389546">
                <a:tc>
                  <a:txBody>
                    <a:bodyPr/>
                    <a:lstStyle/>
                    <a:p>
                      <a:pPr algn="l" fontAlgn="t"/>
                      <a:r>
                        <a:rPr lang="en-US" sz="1200" dirty="0" err="1">
                          <a:solidFill>
                            <a:srgbClr val="0070C0"/>
                          </a:solidFill>
                          <a:effectLst/>
                        </a:rPr>
                        <a:t>Exchange.TIMER_TIME</a:t>
                      </a:r>
                      <a:endParaRPr lang="en-US" sz="1200" dirty="0">
                        <a:solidFill>
                          <a:srgbClr val="0070C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a:solidFill>
                            <a:srgbClr val="0070C0"/>
                          </a:solidFill>
                          <a:effectLst/>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The value of the time option.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251223"/>
                  </a:ext>
                </a:extLst>
              </a:tr>
              <a:tr h="389546">
                <a:tc>
                  <a:txBody>
                    <a:bodyPr/>
                    <a:lstStyle/>
                    <a:p>
                      <a:pPr algn="l" fontAlgn="t"/>
                      <a:r>
                        <a:rPr lang="en-US" sz="1200" dirty="0" err="1">
                          <a:solidFill>
                            <a:srgbClr val="0070C0"/>
                          </a:solidFill>
                          <a:effectLst/>
                        </a:rPr>
                        <a:t>Exchange.TIMER_PERIOD</a:t>
                      </a:r>
                      <a:endParaRPr lang="en-US" sz="1200" dirty="0">
                        <a:solidFill>
                          <a:srgbClr val="0070C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a:solidFill>
                            <a:srgbClr val="0070C0"/>
                          </a:solidFill>
                          <a:effectLst/>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The value of the period option.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88443316"/>
                  </a:ext>
                </a:extLst>
              </a:tr>
              <a:tr h="389546">
                <a:tc>
                  <a:txBody>
                    <a:bodyPr/>
                    <a:lstStyle/>
                    <a:p>
                      <a:pPr algn="l" fontAlgn="t"/>
                      <a:r>
                        <a:rPr lang="en-US" sz="1200" dirty="0" err="1">
                          <a:solidFill>
                            <a:srgbClr val="0070C0"/>
                          </a:solidFill>
                          <a:effectLst/>
                        </a:rPr>
                        <a:t>Exchange.TIMER_FIRED_TIME</a:t>
                      </a:r>
                      <a:endParaRPr lang="en-US" sz="1200" dirty="0">
                        <a:solidFill>
                          <a:srgbClr val="0070C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a:solidFill>
                            <a:srgbClr val="0070C0"/>
                          </a:solidFill>
                          <a:effectLst/>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The time when the consumer fired.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65776505"/>
                  </a:ext>
                </a:extLst>
              </a:tr>
              <a:tr h="367618">
                <a:tc>
                  <a:txBody>
                    <a:bodyPr/>
                    <a:lstStyle/>
                    <a:p>
                      <a:pPr algn="l" fontAlgn="t"/>
                      <a:r>
                        <a:rPr lang="en-US" sz="1200" dirty="0" err="1">
                          <a:solidFill>
                            <a:srgbClr val="0070C0"/>
                          </a:solidFill>
                          <a:effectLst/>
                        </a:rPr>
                        <a:t>Exchange.TIMER_COUNTER</a:t>
                      </a:r>
                      <a:endParaRPr lang="en-US" sz="1200" dirty="0">
                        <a:solidFill>
                          <a:srgbClr val="0070C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The current fire counter. Starts from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24179752"/>
                  </a:ext>
                </a:extLst>
              </a:tr>
            </a:tbl>
          </a:graphicData>
        </a:graphic>
      </p:graphicFrame>
    </p:spTree>
    <p:extLst>
      <p:ext uri="{BB962C8B-B14F-4D97-AF65-F5344CB8AC3E}">
        <p14:creationId xmlns:p14="http://schemas.microsoft.com/office/powerpoint/2010/main" val="264265871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608512"/>
          </a:xfrm>
        </p:spPr>
        <p:txBody>
          <a:bodyPr/>
          <a:lstStyle/>
          <a:p>
            <a:pPr marL="285750" indent="-285750" eaLnBrk="1" hangingPunct="1">
              <a:buClr>
                <a:schemeClr val="accent1">
                  <a:lumMod val="75000"/>
                </a:schemeClr>
              </a:buClr>
              <a:buFont typeface="Wingdings" panose="05000000000000000000" pitchFamily="2" charset="2"/>
              <a:buChar char="§"/>
            </a:pPr>
            <a:r>
              <a:rPr lang="en-US" sz="1600" dirty="0"/>
              <a:t>component provides a scheduled delivery of messages using the </a:t>
            </a:r>
            <a:r>
              <a:rPr lang="en-US" sz="1600" dirty="0">
                <a:hlinkClick r:id="rId2"/>
              </a:rPr>
              <a:t>Quartz Scheduler 2.x</a:t>
            </a:r>
            <a:r>
              <a:rPr lang="en-US" sz="1600" dirty="0" smtClean="0"/>
              <a:t>.</a:t>
            </a:r>
          </a:p>
          <a:p>
            <a:pPr marL="285750" indent="-285750" eaLnBrk="1" hangingPunct="1">
              <a:buClr>
                <a:schemeClr val="accent1">
                  <a:lumMod val="75000"/>
                </a:schemeClr>
              </a:buClr>
              <a:buFont typeface="Wingdings" panose="05000000000000000000" pitchFamily="2" charset="2"/>
              <a:buChar char="§"/>
            </a:pPr>
            <a:r>
              <a:rPr lang="en-US" sz="1600" dirty="0" smtClean="0"/>
              <a:t>The </a:t>
            </a:r>
            <a:r>
              <a:rPr lang="en-US" sz="1600" dirty="0"/>
              <a:t>component uses either a </a:t>
            </a:r>
            <a:r>
              <a:rPr lang="en-US" sz="1600" dirty="0" err="1"/>
              <a:t>CronTrigger</a:t>
            </a:r>
            <a:r>
              <a:rPr lang="en-US" sz="1600" dirty="0"/>
              <a:t> or a </a:t>
            </a:r>
            <a:r>
              <a:rPr lang="en-US" sz="1600" dirty="0" err="1"/>
              <a:t>SimpleTrigger</a:t>
            </a:r>
            <a:r>
              <a:rPr lang="en-US" sz="1600" dirty="0"/>
              <a:t>. If no </a:t>
            </a:r>
            <a:r>
              <a:rPr lang="en-US" sz="1600" dirty="0" err="1"/>
              <a:t>cron</a:t>
            </a:r>
            <a:r>
              <a:rPr lang="en-US" sz="1600" dirty="0"/>
              <a:t> expression is provided, the component uses a simple trigger. If no </a:t>
            </a:r>
            <a:r>
              <a:rPr lang="en-US" sz="1600" dirty="0" err="1"/>
              <a:t>groupName</a:t>
            </a:r>
            <a:r>
              <a:rPr lang="en-US" sz="1600" dirty="0"/>
              <a:t> is provided, the quartz component uses the Camel group name</a:t>
            </a:r>
            <a:r>
              <a:rPr lang="en-US" sz="1600" dirty="0" smtClean="0"/>
              <a:t>.</a:t>
            </a:r>
          </a:p>
          <a:p>
            <a:pPr eaLnBrk="1" hangingPunct="1">
              <a:buClr>
                <a:schemeClr val="accent1">
                  <a:lumMod val="75000"/>
                </a:schemeClr>
              </a:buClr>
              <a:buNone/>
            </a:pPr>
            <a:r>
              <a:rPr lang="en-US" sz="1600" dirty="0">
                <a:hlinkClick r:id="rId3"/>
              </a:rPr>
              <a:t>https://</a:t>
            </a:r>
            <a:r>
              <a:rPr lang="en-US" sz="1600" dirty="0" smtClean="0">
                <a:hlinkClick r:id="rId3"/>
              </a:rPr>
              <a:t>camel.apache.org/components/2.x/quartz2-component.html</a:t>
            </a:r>
            <a:endParaRPr lang="en-US" sz="1600" dirty="0" smtClean="0"/>
          </a:p>
          <a:p>
            <a:pPr eaLnBrk="1" hangingPunct="1">
              <a:buClr>
                <a:schemeClr val="accent1">
                  <a:lumMod val="75000"/>
                </a:schemeClr>
              </a:buClr>
              <a:buNone/>
            </a:pPr>
            <a:endParaRPr lang="en-US" sz="1600" dirty="0" smtClean="0"/>
          </a:p>
          <a:p>
            <a:pPr eaLnBrk="1" hangingPunct="1">
              <a:buClr>
                <a:schemeClr val="accent1">
                  <a:lumMod val="75000"/>
                </a:schemeClr>
              </a:buClr>
              <a:buNone/>
            </a:pPr>
            <a:r>
              <a:rPr lang="en-US" sz="1600" b="1" u="sng" dirty="0" smtClean="0">
                <a:solidFill>
                  <a:srgbClr val="0070C0"/>
                </a:solidFill>
              </a:rPr>
              <a:t>URI Format:</a:t>
            </a:r>
          </a:p>
          <a:p>
            <a:pPr eaLnBrk="1" hangingPunct="1">
              <a:buClr>
                <a:schemeClr val="accent1">
                  <a:lumMod val="75000"/>
                </a:schemeClr>
              </a:buClr>
              <a:buNone/>
            </a:pPr>
            <a:r>
              <a:rPr lang="en-US" sz="1600" dirty="0">
                <a:solidFill>
                  <a:srgbClr val="F30BDD"/>
                </a:solidFill>
              </a:rPr>
              <a:t>quartz2</a:t>
            </a:r>
            <a:r>
              <a:rPr lang="en-US" sz="1600" dirty="0">
                <a:solidFill>
                  <a:srgbClr val="0070C0"/>
                </a:solidFill>
              </a:rPr>
              <a:t>://timerName</a:t>
            </a:r>
            <a:r>
              <a:rPr lang="en-US" sz="1600" dirty="0">
                <a:solidFill>
                  <a:schemeClr val="bg1">
                    <a:lumMod val="50000"/>
                  </a:schemeClr>
                </a:solidFill>
              </a:rPr>
              <a:t>?options</a:t>
            </a:r>
          </a:p>
          <a:p>
            <a:pPr eaLnBrk="1" hangingPunct="1">
              <a:buClr>
                <a:schemeClr val="accent1">
                  <a:lumMod val="75000"/>
                </a:schemeClr>
              </a:buClr>
              <a:buNone/>
            </a:pPr>
            <a:r>
              <a:rPr lang="en-US" sz="1600" dirty="0" smtClean="0">
                <a:solidFill>
                  <a:srgbClr val="F30BDD"/>
                </a:solidFill>
              </a:rPr>
              <a:t>quartz2</a:t>
            </a:r>
            <a:r>
              <a:rPr lang="en-US" sz="1600" dirty="0" smtClean="0">
                <a:solidFill>
                  <a:srgbClr val="0070C0"/>
                </a:solidFill>
              </a:rPr>
              <a:t>://</a:t>
            </a:r>
            <a:r>
              <a:rPr lang="en-US" sz="1600" dirty="0">
                <a:solidFill>
                  <a:srgbClr val="0070C0"/>
                </a:solidFill>
              </a:rPr>
              <a:t>groupName/timerName</a:t>
            </a:r>
            <a:r>
              <a:rPr lang="en-US" sz="1600" dirty="0">
                <a:solidFill>
                  <a:schemeClr val="bg1">
                    <a:lumMod val="50000"/>
                  </a:schemeClr>
                </a:solidFill>
              </a:rPr>
              <a:t>?options</a:t>
            </a:r>
          </a:p>
          <a:p>
            <a:pPr eaLnBrk="1" hangingPunct="1">
              <a:buClr>
                <a:schemeClr val="accent1">
                  <a:lumMod val="75000"/>
                </a:schemeClr>
              </a:buClr>
              <a:buNone/>
            </a:pPr>
            <a:r>
              <a:rPr lang="en-US" sz="1600" dirty="0" smtClean="0">
                <a:solidFill>
                  <a:srgbClr val="F30BDD"/>
                </a:solidFill>
              </a:rPr>
              <a:t>quartz2</a:t>
            </a:r>
            <a:r>
              <a:rPr lang="en-US" sz="1600" dirty="0" smtClean="0">
                <a:solidFill>
                  <a:srgbClr val="0070C0"/>
                </a:solidFill>
              </a:rPr>
              <a:t>://</a:t>
            </a:r>
            <a:r>
              <a:rPr lang="en-US" sz="1600" dirty="0">
                <a:solidFill>
                  <a:srgbClr val="0070C0"/>
                </a:solidFill>
              </a:rPr>
              <a:t>groupName/timerName</a:t>
            </a:r>
            <a:r>
              <a:rPr lang="en-US" sz="1600" dirty="0">
                <a:solidFill>
                  <a:schemeClr val="bg1">
                    <a:lumMod val="50000"/>
                  </a:schemeClr>
                </a:solidFill>
              </a:rPr>
              <a:t>?cron=expression</a:t>
            </a:r>
          </a:p>
          <a:p>
            <a:pPr eaLnBrk="1" hangingPunct="1">
              <a:buClr>
                <a:schemeClr val="accent1">
                  <a:lumMod val="75000"/>
                </a:schemeClr>
              </a:buClr>
              <a:buNone/>
            </a:pPr>
            <a:r>
              <a:rPr lang="en-US" sz="1600" dirty="0" smtClean="0">
                <a:solidFill>
                  <a:srgbClr val="F30BDD"/>
                </a:solidFill>
              </a:rPr>
              <a:t>quartz2</a:t>
            </a:r>
            <a:r>
              <a:rPr lang="en-US" sz="1600" dirty="0" smtClean="0">
                <a:solidFill>
                  <a:srgbClr val="0070C0"/>
                </a:solidFill>
              </a:rPr>
              <a:t>://timerName</a:t>
            </a:r>
            <a:r>
              <a:rPr lang="en-US" sz="1600" dirty="0" smtClean="0">
                <a:solidFill>
                  <a:schemeClr val="bg1">
                    <a:lumMod val="50000"/>
                  </a:schemeClr>
                </a:solidFill>
              </a:rPr>
              <a:t>?cron=expression</a:t>
            </a:r>
          </a:p>
          <a:p>
            <a:pPr eaLnBrk="1" hangingPunct="1">
              <a:buClr>
                <a:schemeClr val="accent1">
                  <a:lumMod val="75000"/>
                </a:schemeClr>
              </a:buClr>
              <a:buNone/>
            </a:pPr>
            <a:r>
              <a:rPr lang="en-US" sz="1200" dirty="0" err="1" smtClean="0">
                <a:solidFill>
                  <a:schemeClr val="bg1">
                    <a:lumMod val="50000"/>
                  </a:schemeClr>
                </a:solidFill>
              </a:rPr>
              <a:t>groupName</a:t>
            </a:r>
            <a:r>
              <a:rPr lang="en-US" sz="1200" dirty="0" smtClean="0">
                <a:solidFill>
                  <a:schemeClr val="bg1">
                    <a:lumMod val="50000"/>
                  </a:schemeClr>
                </a:solidFill>
              </a:rPr>
              <a:t> </a:t>
            </a:r>
            <a:r>
              <a:rPr lang="en-US" sz="1200" dirty="0">
                <a:solidFill>
                  <a:schemeClr val="bg1">
                    <a:lumMod val="50000"/>
                  </a:schemeClr>
                </a:solidFill>
              </a:rPr>
              <a:t>- The quartz group name to use. The combination of group name and timer name should be unique.</a:t>
            </a:r>
          </a:p>
          <a:p>
            <a:pPr eaLnBrk="1" hangingPunct="1">
              <a:buClr>
                <a:schemeClr val="accent1">
                  <a:lumMod val="75000"/>
                </a:schemeClr>
              </a:buClr>
              <a:buNone/>
            </a:pPr>
            <a:r>
              <a:rPr lang="en-US" sz="1200" dirty="0" err="1">
                <a:solidFill>
                  <a:schemeClr val="bg1">
                    <a:lumMod val="50000"/>
                  </a:schemeClr>
                </a:solidFill>
              </a:rPr>
              <a:t>triggerName</a:t>
            </a:r>
            <a:r>
              <a:rPr lang="en-US" sz="1200" dirty="0">
                <a:solidFill>
                  <a:schemeClr val="bg1">
                    <a:lumMod val="50000"/>
                  </a:schemeClr>
                </a:solidFill>
              </a:rPr>
              <a:t> - Required The quartz timer name to use. The combination of group name and timer name should be unique.</a:t>
            </a:r>
          </a:p>
          <a:p>
            <a:pPr eaLnBrk="1" hangingPunct="1">
              <a:buClr>
                <a:schemeClr val="accent1">
                  <a:lumMod val="75000"/>
                </a:schemeClr>
              </a:buClr>
              <a:buNone/>
            </a:pPr>
            <a:endParaRPr lang="en-US" sz="1600" dirty="0">
              <a:solidFill>
                <a:schemeClr val="bg1">
                  <a:lumMod val="50000"/>
                </a:schemeClr>
              </a:solidFill>
            </a:endParaRPr>
          </a:p>
          <a:p>
            <a:pPr eaLnBrk="1" hangingPunct="1">
              <a:buClr>
                <a:schemeClr val="accent1">
                  <a:lumMod val="75000"/>
                </a:schemeClr>
              </a:buClr>
              <a:buNone/>
            </a:pPr>
            <a:endParaRPr lang="en-US" sz="1600" dirty="0">
              <a:solidFill>
                <a:schemeClr val="bg1">
                  <a:lumMod val="50000"/>
                </a:schemeClr>
              </a:solidFill>
            </a:endParaRPr>
          </a:p>
        </p:txBody>
      </p:sp>
      <p:sp>
        <p:nvSpPr>
          <p:cNvPr id="11266" name="Rectangle 2"/>
          <p:cNvSpPr>
            <a:spLocks noGrp="1" noChangeArrowheads="1"/>
          </p:cNvSpPr>
          <p:nvPr>
            <p:ph type="ctrTitle"/>
          </p:nvPr>
        </p:nvSpPr>
        <p:spPr>
          <a:xfrm>
            <a:off x="755576" y="188640"/>
            <a:ext cx="8280920" cy="455240"/>
          </a:xfrm>
        </p:spPr>
        <p:txBody>
          <a:bodyPr/>
          <a:lstStyle/>
          <a:p>
            <a:pPr eaLnBrk="1" hangingPunct="1"/>
            <a:r>
              <a:rPr lang="en-US" sz="2400" dirty="0" smtClean="0">
                <a:solidFill>
                  <a:srgbClr val="5B77BA"/>
                </a:solidFill>
              </a:rPr>
              <a:t>Camel Components – Quartz2</a:t>
            </a:r>
          </a:p>
        </p:txBody>
      </p:sp>
    </p:spTree>
    <p:extLst>
      <p:ext uri="{BB962C8B-B14F-4D97-AF65-F5344CB8AC3E}">
        <p14:creationId xmlns:p14="http://schemas.microsoft.com/office/powerpoint/2010/main" val="86227375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608512"/>
          </a:xfrm>
        </p:spPr>
        <p:txBody>
          <a:bodyPr/>
          <a:lstStyle/>
          <a:p>
            <a:pPr eaLnBrk="1" hangingPunct="1">
              <a:buClr>
                <a:schemeClr val="accent1">
                  <a:lumMod val="75000"/>
                </a:schemeClr>
              </a:buClr>
              <a:buNone/>
            </a:pPr>
            <a:r>
              <a:rPr lang="en-US" sz="1800" b="1" u="sng" dirty="0" smtClean="0">
                <a:solidFill>
                  <a:srgbClr val="0070C0"/>
                </a:solidFill>
              </a:rPr>
              <a:t>Query parameters:</a:t>
            </a:r>
          </a:p>
          <a:p>
            <a:pPr eaLnBrk="1" hangingPunct="1">
              <a:buClr>
                <a:schemeClr val="accent1">
                  <a:lumMod val="75000"/>
                </a:schemeClr>
              </a:buClr>
              <a:buNone/>
            </a:pPr>
            <a:r>
              <a:rPr lang="en-US" sz="1800" dirty="0" err="1">
                <a:solidFill>
                  <a:srgbClr val="0070C0"/>
                </a:solidFill>
              </a:rPr>
              <a:t>c</a:t>
            </a:r>
            <a:r>
              <a:rPr lang="en-US" sz="1800" dirty="0" err="1" smtClean="0">
                <a:solidFill>
                  <a:srgbClr val="0070C0"/>
                </a:solidFill>
              </a:rPr>
              <a:t>ron</a:t>
            </a:r>
            <a:endParaRPr lang="en-US" sz="1800" dirty="0" smtClean="0">
              <a:solidFill>
                <a:srgbClr val="0070C0"/>
              </a:solidFill>
            </a:endParaRPr>
          </a:p>
          <a:p>
            <a:pPr eaLnBrk="1" hangingPunct="1">
              <a:buClr>
                <a:schemeClr val="accent1">
                  <a:lumMod val="75000"/>
                </a:schemeClr>
              </a:buClr>
              <a:buNone/>
            </a:pPr>
            <a:r>
              <a:rPr lang="en-US" sz="1800" dirty="0" err="1" smtClean="0">
                <a:solidFill>
                  <a:srgbClr val="0070C0"/>
                </a:solidFill>
              </a:rPr>
              <a:t>stateful</a:t>
            </a:r>
            <a:r>
              <a:rPr lang="en-US" sz="1800" dirty="0" smtClean="0">
                <a:solidFill>
                  <a:srgbClr val="0070C0"/>
                </a:solidFill>
              </a:rPr>
              <a:t>			[false]</a:t>
            </a:r>
          </a:p>
          <a:p>
            <a:pPr eaLnBrk="1" hangingPunct="1">
              <a:buClr>
                <a:schemeClr val="accent1">
                  <a:lumMod val="75000"/>
                </a:schemeClr>
              </a:buClr>
              <a:buNone/>
            </a:pPr>
            <a:r>
              <a:rPr lang="en-US" sz="1800" dirty="0" err="1" smtClean="0">
                <a:solidFill>
                  <a:srgbClr val="0070C0"/>
                </a:solidFill>
              </a:rPr>
              <a:t>autoStartSceduler</a:t>
            </a:r>
            <a:r>
              <a:rPr lang="en-US" sz="1800" dirty="0" smtClean="0">
                <a:solidFill>
                  <a:srgbClr val="0070C0"/>
                </a:solidFill>
              </a:rPr>
              <a:t>	[true]</a:t>
            </a:r>
          </a:p>
          <a:p>
            <a:pPr eaLnBrk="1" hangingPunct="1">
              <a:buClr>
                <a:schemeClr val="accent1">
                  <a:lumMod val="75000"/>
                </a:schemeClr>
              </a:buClr>
              <a:buNone/>
            </a:pPr>
            <a:r>
              <a:rPr lang="en-US" sz="1800" dirty="0" err="1" smtClean="0">
                <a:solidFill>
                  <a:srgbClr val="0070C0"/>
                </a:solidFill>
              </a:rPr>
              <a:t>fireNow</a:t>
            </a:r>
            <a:r>
              <a:rPr lang="en-US" sz="1800" dirty="0" smtClean="0">
                <a:solidFill>
                  <a:srgbClr val="0070C0"/>
                </a:solidFill>
              </a:rPr>
              <a:t>			[false]</a:t>
            </a:r>
          </a:p>
          <a:p>
            <a:pPr eaLnBrk="1" hangingPunct="1">
              <a:buClr>
                <a:schemeClr val="accent1">
                  <a:lumMod val="75000"/>
                </a:schemeClr>
              </a:buClr>
              <a:buNone/>
            </a:pPr>
            <a:endParaRPr lang="en-US" sz="1800" dirty="0" smtClean="0">
              <a:solidFill>
                <a:srgbClr val="0070C0"/>
              </a:solidFill>
            </a:endParaRPr>
          </a:p>
          <a:p>
            <a:pPr eaLnBrk="1" hangingPunct="1">
              <a:buClr>
                <a:schemeClr val="accent1">
                  <a:lumMod val="75000"/>
                </a:schemeClr>
              </a:buClr>
              <a:buNone/>
            </a:pPr>
            <a:r>
              <a:rPr lang="en-US" sz="1600" b="1" u="sng" dirty="0" smtClean="0">
                <a:solidFill>
                  <a:srgbClr val="0070C0"/>
                </a:solidFill>
              </a:rPr>
              <a:t>Example#1:</a:t>
            </a:r>
            <a:endParaRPr lang="en-US" sz="1600" b="1" u="sng" dirty="0">
              <a:solidFill>
                <a:srgbClr val="0070C0"/>
              </a:solidFill>
            </a:endParaRPr>
          </a:p>
          <a:p>
            <a:pPr eaLnBrk="1" hangingPunct="1">
              <a:buClr>
                <a:schemeClr val="accent1">
                  <a:lumMod val="75000"/>
                </a:schemeClr>
              </a:buClr>
              <a:buNone/>
            </a:pPr>
            <a:r>
              <a:rPr lang="en-US" sz="1600" dirty="0"/>
              <a:t>from("</a:t>
            </a:r>
            <a:r>
              <a:rPr lang="en-US" sz="1600" dirty="0">
                <a:solidFill>
                  <a:srgbClr val="F30BDD"/>
                </a:solidFill>
              </a:rPr>
              <a:t>quartz2://</a:t>
            </a:r>
            <a:r>
              <a:rPr lang="en-US" sz="1600" dirty="0" err="1" smtClean="0">
                <a:solidFill>
                  <a:srgbClr val="F30BDD"/>
                </a:solidFill>
              </a:rPr>
              <a:t>myGroup</a:t>
            </a:r>
            <a:r>
              <a:rPr lang="en-US" sz="1600" dirty="0" smtClean="0">
                <a:solidFill>
                  <a:srgbClr val="F30BDD"/>
                </a:solidFill>
              </a:rPr>
              <a:t>/</a:t>
            </a:r>
            <a:r>
              <a:rPr lang="en-US" sz="1600" dirty="0" err="1" smtClean="0">
                <a:solidFill>
                  <a:srgbClr val="F30BDD"/>
                </a:solidFill>
              </a:rPr>
              <a:t>myTimerName</a:t>
            </a:r>
            <a:endParaRPr lang="en-US" sz="1600" dirty="0" smtClean="0">
              <a:solidFill>
                <a:srgbClr val="F30BDD"/>
              </a:solidFill>
            </a:endParaRPr>
          </a:p>
          <a:p>
            <a:pPr eaLnBrk="1" hangingPunct="1">
              <a:buClr>
                <a:schemeClr val="accent1">
                  <a:lumMod val="75000"/>
                </a:schemeClr>
              </a:buClr>
              <a:buNone/>
            </a:pPr>
            <a:r>
              <a:rPr lang="en-US" sz="1600" dirty="0" smtClean="0">
                <a:solidFill>
                  <a:srgbClr val="F30BDD"/>
                </a:solidFill>
              </a:rPr>
              <a:t>  </a:t>
            </a:r>
            <a:r>
              <a:rPr lang="en-US" sz="1600" dirty="0" smtClean="0">
                <a:solidFill>
                  <a:schemeClr val="bg1">
                    <a:lumMod val="50000"/>
                  </a:schemeClr>
                </a:solidFill>
              </a:rPr>
              <a:t>?</a:t>
            </a:r>
            <a:r>
              <a:rPr lang="en-US" sz="1600" dirty="0" err="1" smtClean="0">
                <a:solidFill>
                  <a:schemeClr val="bg1">
                    <a:lumMod val="50000"/>
                  </a:schemeClr>
                </a:solidFill>
              </a:rPr>
              <a:t>trigger.repeatInterval</a:t>
            </a:r>
            <a:r>
              <a:rPr lang="en-US" sz="1600" dirty="0" smtClean="0">
                <a:solidFill>
                  <a:schemeClr val="bg1">
                    <a:lumMod val="50000"/>
                  </a:schemeClr>
                </a:solidFill>
              </a:rPr>
              <a:t>=2</a:t>
            </a:r>
          </a:p>
          <a:p>
            <a:pPr eaLnBrk="1" hangingPunct="1">
              <a:buClr>
                <a:schemeClr val="accent1">
                  <a:lumMod val="75000"/>
                </a:schemeClr>
              </a:buClr>
              <a:buNone/>
            </a:pPr>
            <a:r>
              <a:rPr lang="en-US" sz="1600" dirty="0">
                <a:solidFill>
                  <a:schemeClr val="bg1">
                    <a:lumMod val="50000"/>
                  </a:schemeClr>
                </a:solidFill>
              </a:rPr>
              <a:t> </a:t>
            </a:r>
            <a:r>
              <a:rPr lang="en-US" sz="1600" dirty="0" smtClean="0">
                <a:solidFill>
                  <a:schemeClr val="bg1">
                    <a:lumMod val="50000"/>
                  </a:schemeClr>
                </a:solidFill>
              </a:rPr>
              <a:t> &amp;</a:t>
            </a:r>
            <a:r>
              <a:rPr lang="en-US" sz="1600" dirty="0">
                <a:solidFill>
                  <a:schemeClr val="bg1">
                    <a:lumMod val="50000"/>
                  </a:schemeClr>
                </a:solidFill>
              </a:rPr>
              <a:t>trigger.repeatCount=1</a:t>
            </a:r>
            <a:r>
              <a:rPr lang="en-US" sz="1600" dirty="0"/>
              <a:t>").</a:t>
            </a:r>
            <a:r>
              <a:rPr lang="en-US" sz="1600" dirty="0" err="1"/>
              <a:t>routeId</a:t>
            </a:r>
            <a:r>
              <a:rPr lang="en-US" sz="1600" dirty="0"/>
              <a:t>(</a:t>
            </a:r>
            <a:r>
              <a:rPr lang="en-US" sz="1600" dirty="0">
                <a:solidFill>
                  <a:srgbClr val="C00000"/>
                </a:solidFill>
              </a:rPr>
              <a:t>"</a:t>
            </a:r>
            <a:r>
              <a:rPr lang="en-US" sz="1600" dirty="0" err="1">
                <a:solidFill>
                  <a:srgbClr val="C00000"/>
                </a:solidFill>
              </a:rPr>
              <a:t>myRoute</a:t>
            </a:r>
            <a:r>
              <a:rPr lang="en-US" sz="1600" dirty="0" smtClean="0">
                <a:solidFill>
                  <a:srgbClr val="C00000"/>
                </a:solidFill>
              </a:rPr>
              <a:t>"</a:t>
            </a:r>
            <a:r>
              <a:rPr lang="en-US" sz="1600" dirty="0" smtClean="0"/>
              <a:t>)</a:t>
            </a:r>
          </a:p>
          <a:p>
            <a:pPr eaLnBrk="1" hangingPunct="1">
              <a:buClr>
                <a:schemeClr val="accent1">
                  <a:lumMod val="75000"/>
                </a:schemeClr>
              </a:buClr>
              <a:buNone/>
            </a:pPr>
            <a:r>
              <a:rPr lang="en-US" sz="1600" dirty="0" smtClean="0"/>
              <a:t>.</a:t>
            </a:r>
            <a:r>
              <a:rPr lang="en-US" sz="1600" dirty="0"/>
              <a:t>to(</a:t>
            </a:r>
            <a:r>
              <a:rPr lang="en-US" sz="1600" dirty="0">
                <a:solidFill>
                  <a:srgbClr val="C00000"/>
                </a:solidFill>
              </a:rPr>
              <a:t>"</a:t>
            </a:r>
            <a:r>
              <a:rPr lang="en-US" sz="1600" dirty="0" err="1">
                <a:solidFill>
                  <a:srgbClr val="C00000"/>
                </a:solidFill>
              </a:rPr>
              <a:t>mock:result</a:t>
            </a:r>
            <a:r>
              <a:rPr lang="en-US" sz="1600" dirty="0" smtClean="0">
                <a:solidFill>
                  <a:srgbClr val="C00000"/>
                </a:solidFill>
              </a:rPr>
              <a:t>"</a:t>
            </a:r>
            <a:r>
              <a:rPr lang="en-US" sz="1600" dirty="0" smtClean="0"/>
              <a:t>);</a:t>
            </a:r>
          </a:p>
          <a:p>
            <a:pPr eaLnBrk="1" hangingPunct="1">
              <a:buClr>
                <a:schemeClr val="accent1">
                  <a:lumMod val="75000"/>
                </a:schemeClr>
              </a:buClr>
              <a:buNone/>
            </a:pPr>
            <a:r>
              <a:rPr lang="en-US" sz="1600" b="1" u="sng" dirty="0" smtClean="0">
                <a:solidFill>
                  <a:srgbClr val="0070C0"/>
                </a:solidFill>
              </a:rPr>
              <a:t>Example#2:</a:t>
            </a:r>
            <a:endParaRPr lang="en-US" sz="1400" b="1" u="sng" dirty="0" smtClean="0">
              <a:solidFill>
                <a:srgbClr val="0070C0"/>
              </a:solidFill>
            </a:endParaRPr>
          </a:p>
          <a:p>
            <a:pPr eaLnBrk="1" hangingPunct="1">
              <a:buClr>
                <a:schemeClr val="accent1">
                  <a:lumMod val="75000"/>
                </a:schemeClr>
              </a:buClr>
              <a:buNone/>
            </a:pPr>
            <a:r>
              <a:rPr lang="en-US" sz="1400" dirty="0"/>
              <a:t>from("</a:t>
            </a:r>
            <a:r>
              <a:rPr lang="en-US" sz="1400" dirty="0">
                <a:solidFill>
                  <a:srgbClr val="F30BDD"/>
                </a:solidFill>
              </a:rPr>
              <a:t>quartz2://</a:t>
            </a:r>
            <a:r>
              <a:rPr lang="en-US" sz="1400" dirty="0" err="1">
                <a:solidFill>
                  <a:srgbClr val="F30BDD"/>
                </a:solidFill>
              </a:rPr>
              <a:t>myGroup</a:t>
            </a:r>
            <a:r>
              <a:rPr lang="en-US" sz="1400" dirty="0">
                <a:solidFill>
                  <a:srgbClr val="F30BDD"/>
                </a:solidFill>
              </a:rPr>
              <a:t>/</a:t>
            </a:r>
            <a:r>
              <a:rPr lang="en-US" sz="1400" dirty="0" err="1">
                <a:solidFill>
                  <a:srgbClr val="F30BDD"/>
                </a:solidFill>
              </a:rPr>
              <a:t>myTimerName</a:t>
            </a:r>
            <a:r>
              <a:rPr lang="en-US" sz="1400" dirty="0" err="1">
                <a:solidFill>
                  <a:schemeClr val="bg1">
                    <a:lumMod val="50000"/>
                  </a:schemeClr>
                </a:solidFill>
              </a:rPr>
              <a:t>?cron</a:t>
            </a:r>
            <a:r>
              <a:rPr lang="en-US" sz="1400" dirty="0">
                <a:solidFill>
                  <a:schemeClr val="bg1">
                    <a:lumMod val="50000"/>
                  </a:schemeClr>
                </a:solidFill>
              </a:rPr>
              <a:t>=0+0/5+12-18+?+*+MON-FRI</a:t>
            </a:r>
            <a:r>
              <a:rPr lang="en-US" sz="1400" dirty="0"/>
              <a:t>") .to(</a:t>
            </a:r>
            <a:r>
              <a:rPr lang="en-US" sz="1400" dirty="0">
                <a:solidFill>
                  <a:srgbClr val="C00000"/>
                </a:solidFill>
              </a:rPr>
              <a:t>"</a:t>
            </a:r>
            <a:r>
              <a:rPr lang="en-US" sz="1400" dirty="0" err="1" smtClean="0">
                <a:solidFill>
                  <a:srgbClr val="C00000"/>
                </a:solidFill>
              </a:rPr>
              <a:t>activemq:healthCheck</a:t>
            </a:r>
            <a:r>
              <a:rPr lang="en-US" sz="1400" dirty="0" smtClean="0">
                <a:solidFill>
                  <a:srgbClr val="C00000"/>
                </a:solidFill>
              </a:rPr>
              <a:t>"</a:t>
            </a:r>
            <a:r>
              <a:rPr lang="en-US" sz="1400" dirty="0" smtClean="0"/>
              <a:t>);</a:t>
            </a:r>
            <a:endParaRPr lang="en-US" sz="1200" dirty="0">
              <a:solidFill>
                <a:srgbClr val="0070C0"/>
              </a:solidFill>
            </a:endParaRPr>
          </a:p>
        </p:txBody>
      </p:sp>
      <p:sp>
        <p:nvSpPr>
          <p:cNvPr id="11266" name="Rectangle 2"/>
          <p:cNvSpPr>
            <a:spLocks noGrp="1" noChangeArrowheads="1"/>
          </p:cNvSpPr>
          <p:nvPr>
            <p:ph type="ctrTitle"/>
          </p:nvPr>
        </p:nvSpPr>
        <p:spPr>
          <a:xfrm>
            <a:off x="755576" y="188640"/>
            <a:ext cx="8280920" cy="455240"/>
          </a:xfrm>
        </p:spPr>
        <p:txBody>
          <a:bodyPr/>
          <a:lstStyle/>
          <a:p>
            <a:pPr eaLnBrk="1" hangingPunct="1"/>
            <a:r>
              <a:rPr lang="en-US" sz="2400" dirty="0" smtClean="0">
                <a:solidFill>
                  <a:srgbClr val="5B77BA"/>
                </a:solidFill>
              </a:rPr>
              <a:t>Camel Components – Quartz2	</a:t>
            </a:r>
            <a:r>
              <a:rPr lang="en-US" sz="1800" dirty="0" smtClean="0">
                <a:solidFill>
                  <a:srgbClr val="5B77BA"/>
                </a:solidFill>
              </a:rPr>
              <a:t>…Continued</a:t>
            </a:r>
            <a:endParaRPr lang="en-US" sz="2400" dirty="0" smtClean="0">
              <a:solidFill>
                <a:srgbClr val="5B77BA"/>
              </a:solidFill>
            </a:endParaRPr>
          </a:p>
        </p:txBody>
      </p:sp>
    </p:spTree>
    <p:extLst>
      <p:ext uri="{BB962C8B-B14F-4D97-AF65-F5344CB8AC3E}">
        <p14:creationId xmlns:p14="http://schemas.microsoft.com/office/powerpoint/2010/main" val="233655115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Camel Context</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536504"/>
          </a:xfrm>
        </p:spPr>
        <p:txBody>
          <a:bodyPr/>
          <a:lstStyle/>
          <a:p>
            <a:pPr eaLnBrk="1" hangingPunct="1">
              <a:buClr>
                <a:schemeClr val="accent1">
                  <a:lumMod val="75000"/>
                </a:schemeClr>
              </a:buClr>
              <a:buNone/>
            </a:pPr>
            <a:r>
              <a:rPr lang="en-US" sz="1600" dirty="0" smtClean="0"/>
              <a:t>Camel Context </a:t>
            </a:r>
            <a:endParaRPr lang="en-US" sz="1600" dirty="0"/>
          </a:p>
        </p:txBody>
      </p:sp>
      <p:pic>
        <p:nvPicPr>
          <p:cNvPr id="2" name="Picture 2" descr="CamelCon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44824"/>
            <a:ext cx="720080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9090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3962400" y="4437112"/>
            <a:ext cx="5181600" cy="643880"/>
          </a:xfrm>
        </p:spPr>
        <p:txBody>
          <a:bodyPr/>
          <a:lstStyle/>
          <a:p>
            <a:pPr algn="ctr"/>
            <a:r>
              <a:rPr lang="en-US" sz="2800" dirty="0" smtClean="0">
                <a:solidFill>
                  <a:srgbClr val="0070C0"/>
                </a:solidFill>
                <a:latin typeface="Cambria"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776864" cy="4896544"/>
          </a:xfrm>
        </p:spPr>
        <p:txBody>
          <a:bodyPr/>
          <a:lstStyle/>
          <a:p>
            <a:pPr eaLnBrk="1" hangingPunct="1">
              <a:buClr>
                <a:schemeClr val="accent1">
                  <a:lumMod val="75000"/>
                </a:schemeClr>
              </a:buClr>
              <a:buFont typeface="Arial" pitchFamily="34" charset="0"/>
              <a:buChar char="•"/>
            </a:pPr>
            <a:endParaRPr lang="en-US" sz="2400" dirty="0" smtClean="0">
              <a:solidFill>
                <a:srgbClr val="3D96AC"/>
              </a:solidFill>
              <a:latin typeface="Cambria" pitchFamily="18" charset="0"/>
            </a:endParaRPr>
          </a:p>
          <a:p>
            <a:pPr eaLnBrk="1" hangingPunct="1">
              <a:buClr>
                <a:schemeClr val="accent1">
                  <a:lumMod val="75000"/>
                </a:schemeClr>
              </a:buClr>
              <a:buFont typeface="Arial" pitchFamily="34" charset="0"/>
              <a:buChar char="•"/>
            </a:pPr>
            <a:r>
              <a:rPr lang="en-US" sz="2400" dirty="0" smtClean="0">
                <a:solidFill>
                  <a:srgbClr val="3D96AC"/>
                </a:solidFill>
                <a:latin typeface="Cambria" pitchFamily="18" charset="0"/>
              </a:rPr>
              <a:t>Simple expression language</a:t>
            </a:r>
          </a:p>
          <a:p>
            <a:pPr eaLnBrk="1" hangingPunct="1">
              <a:buClr>
                <a:schemeClr val="accent1">
                  <a:lumMod val="75000"/>
                </a:schemeClr>
              </a:buClr>
              <a:buFont typeface="Arial" pitchFamily="34" charset="0"/>
              <a:buChar char="•"/>
            </a:pPr>
            <a:r>
              <a:rPr lang="en-US" sz="2400" dirty="0" smtClean="0">
                <a:solidFill>
                  <a:srgbClr val="3D96AC"/>
                </a:solidFill>
                <a:latin typeface="Cambria" pitchFamily="18" charset="0"/>
              </a:rPr>
              <a:t>EIPs</a:t>
            </a:r>
          </a:p>
          <a:p>
            <a:pPr lvl="1" eaLnBrk="1" hangingPunct="1">
              <a:buClr>
                <a:schemeClr val="accent1">
                  <a:lumMod val="75000"/>
                </a:schemeClr>
              </a:buClr>
              <a:buFont typeface="Arial" pitchFamily="34" charset="0"/>
              <a:buChar char="•"/>
            </a:pPr>
            <a:r>
              <a:rPr lang="en-US" sz="1800" dirty="0" err="1" smtClean="0">
                <a:solidFill>
                  <a:srgbClr val="3D96AC"/>
                </a:solidFill>
                <a:latin typeface="Cambria" pitchFamily="18" charset="0"/>
              </a:rPr>
              <a:t>Throttler</a:t>
            </a:r>
            <a:endParaRPr lang="en-US" sz="1800" dirty="0" smtClean="0">
              <a:solidFill>
                <a:srgbClr val="3D96AC"/>
              </a:solidFill>
              <a:latin typeface="Cambria" pitchFamily="18" charset="0"/>
            </a:endParaRPr>
          </a:p>
          <a:p>
            <a:pPr lvl="1" eaLnBrk="1" hangingPunct="1">
              <a:buClr>
                <a:schemeClr val="accent1">
                  <a:lumMod val="75000"/>
                </a:schemeClr>
              </a:buClr>
              <a:buFont typeface="Arial" pitchFamily="34" charset="0"/>
              <a:buChar char="•"/>
            </a:pPr>
            <a:r>
              <a:rPr lang="en-US" sz="1800" dirty="0" err="1" smtClean="0">
                <a:solidFill>
                  <a:srgbClr val="3D96AC"/>
                </a:solidFill>
                <a:latin typeface="Cambria" pitchFamily="18" charset="0"/>
              </a:rPr>
              <a:t>Loadbalancer</a:t>
            </a:r>
            <a:endParaRPr lang="en-US" sz="1800" dirty="0" smtClean="0">
              <a:solidFill>
                <a:srgbClr val="3D96AC"/>
              </a:solidFill>
              <a:latin typeface="Cambria" pitchFamily="18" charset="0"/>
            </a:endParaRPr>
          </a:p>
          <a:p>
            <a:pPr marL="342900" lvl="1" indent="0" eaLnBrk="1" hangingPunct="1">
              <a:buClr>
                <a:schemeClr val="accent1">
                  <a:lumMod val="75000"/>
                </a:schemeClr>
              </a:buClr>
              <a:buNone/>
            </a:pPr>
            <a:endParaRPr lang="en-US" sz="1800" dirty="0" smtClean="0">
              <a:solidFill>
                <a:srgbClr val="3D96AC"/>
              </a:solidFill>
              <a:latin typeface="Cambria" pitchFamily="18" charset="0"/>
            </a:endParaRPr>
          </a:p>
          <a:p>
            <a:pPr eaLnBrk="1" hangingPunct="1">
              <a:buClr>
                <a:schemeClr val="accent1">
                  <a:lumMod val="75000"/>
                </a:schemeClr>
              </a:buClr>
              <a:buFont typeface="Arial" pitchFamily="34" charset="0"/>
              <a:buChar char="•"/>
            </a:pPr>
            <a:r>
              <a:rPr lang="en-US" sz="2400" dirty="0" smtClean="0">
                <a:solidFill>
                  <a:srgbClr val="3D96AC"/>
                </a:solidFill>
                <a:latin typeface="Cambria" pitchFamily="18" charset="0"/>
              </a:rPr>
              <a:t>Camel Components</a:t>
            </a:r>
          </a:p>
          <a:p>
            <a:pPr lvl="1" eaLnBrk="1" hangingPunct="1">
              <a:buClr>
                <a:schemeClr val="accent1">
                  <a:lumMod val="75000"/>
                </a:schemeClr>
              </a:buClr>
              <a:buFont typeface="Arial" pitchFamily="34" charset="0"/>
              <a:buChar char="•"/>
            </a:pPr>
            <a:r>
              <a:rPr lang="en-US" sz="1800" dirty="0" smtClean="0">
                <a:solidFill>
                  <a:srgbClr val="3D96AC"/>
                </a:solidFill>
                <a:latin typeface="Cambria" pitchFamily="18" charset="0"/>
                <a:cs typeface="ＭＳ Ｐゴシック" charset="-128"/>
              </a:rPr>
              <a:t>FTP</a:t>
            </a:r>
          </a:p>
          <a:p>
            <a:pPr lvl="1" eaLnBrk="1" hangingPunct="1">
              <a:buClr>
                <a:schemeClr val="accent1">
                  <a:lumMod val="75000"/>
                </a:schemeClr>
              </a:buClr>
              <a:buFont typeface="Arial" pitchFamily="34" charset="0"/>
              <a:buChar char="•"/>
            </a:pPr>
            <a:r>
              <a:rPr lang="en-US" sz="1800" dirty="0" smtClean="0">
                <a:solidFill>
                  <a:srgbClr val="3D96AC"/>
                </a:solidFill>
                <a:latin typeface="Cambria" pitchFamily="18" charset="0"/>
                <a:cs typeface="ＭＳ Ｐゴシック" charset="-128"/>
              </a:rPr>
              <a:t>JMS</a:t>
            </a:r>
          </a:p>
          <a:p>
            <a:pPr lvl="1" eaLnBrk="1" hangingPunct="1">
              <a:buClr>
                <a:schemeClr val="accent1">
                  <a:lumMod val="75000"/>
                </a:schemeClr>
              </a:buClr>
              <a:buFont typeface="Arial" pitchFamily="34" charset="0"/>
              <a:buChar char="•"/>
            </a:pPr>
            <a:r>
              <a:rPr lang="en-US" sz="1800" dirty="0" smtClean="0">
                <a:solidFill>
                  <a:srgbClr val="3D96AC"/>
                </a:solidFill>
                <a:latin typeface="Cambria" pitchFamily="18" charset="0"/>
                <a:cs typeface="ＭＳ Ｐゴシック" charset="-128"/>
              </a:rPr>
              <a:t>Timer</a:t>
            </a:r>
          </a:p>
          <a:p>
            <a:pPr lvl="1" eaLnBrk="1" hangingPunct="1">
              <a:buClr>
                <a:schemeClr val="accent1">
                  <a:lumMod val="75000"/>
                </a:schemeClr>
              </a:buClr>
              <a:buFont typeface="Arial" pitchFamily="34" charset="0"/>
              <a:buChar char="•"/>
            </a:pPr>
            <a:r>
              <a:rPr lang="en-US" sz="1800" dirty="0" smtClean="0">
                <a:solidFill>
                  <a:srgbClr val="3D96AC"/>
                </a:solidFill>
                <a:latin typeface="Cambria" pitchFamily="18" charset="0"/>
                <a:cs typeface="ＭＳ Ｐゴシック" charset="-128"/>
              </a:rPr>
              <a:t>Quartz</a:t>
            </a:r>
            <a:endParaRPr lang="en-US" sz="2400" dirty="0" smtClean="0">
              <a:solidFill>
                <a:srgbClr val="C00000"/>
              </a:solidFill>
              <a:latin typeface="Cambria" pitchFamily="18" charset="0"/>
              <a:cs typeface="ＭＳ Ｐゴシック" charset="-128"/>
            </a:endParaRPr>
          </a:p>
          <a:p>
            <a:pPr eaLnBrk="1" hangingPunct="1">
              <a:buClr>
                <a:schemeClr val="accent1">
                  <a:lumMod val="75000"/>
                </a:schemeClr>
              </a:buClr>
              <a:buFont typeface="Arial" pitchFamily="34" charset="0"/>
              <a:buChar char="•"/>
            </a:pPr>
            <a:endParaRPr lang="en-US" sz="2400" dirty="0" smtClean="0">
              <a:latin typeface="Cambria" pitchFamily="18" charset="0"/>
            </a:endParaRPr>
          </a:p>
          <a:p>
            <a:pPr eaLnBrk="1" hangingPunct="1">
              <a:buNone/>
            </a:pPr>
            <a:endParaRPr lang="en-US" sz="2800" dirty="0" smtClean="0"/>
          </a:p>
        </p:txBody>
      </p:sp>
      <p:sp>
        <p:nvSpPr>
          <p:cNvPr id="11266" name="Rectangle 2"/>
          <p:cNvSpPr>
            <a:spLocks noGrp="1" noChangeArrowheads="1"/>
          </p:cNvSpPr>
          <p:nvPr>
            <p:ph type="ctrTitle"/>
          </p:nvPr>
        </p:nvSpPr>
        <p:spPr>
          <a:xfrm>
            <a:off x="827584" y="0"/>
            <a:ext cx="5181600" cy="643880"/>
          </a:xfrm>
        </p:spPr>
        <p:txBody>
          <a:bodyPr/>
          <a:lstStyle/>
          <a:p>
            <a:pPr eaLnBrk="1" hangingPunct="1"/>
            <a:r>
              <a:rPr lang="en-US" sz="2800" dirty="0" smtClean="0">
                <a:solidFill>
                  <a:srgbClr val="5B77BA"/>
                </a:solidFill>
              </a:rPr>
              <a:t>Agenda</a:t>
            </a:r>
          </a:p>
        </p:txBody>
      </p:sp>
    </p:spTree>
    <p:extLst>
      <p:ext uri="{BB962C8B-B14F-4D97-AF65-F5344CB8AC3E}">
        <p14:creationId xmlns:p14="http://schemas.microsoft.com/office/powerpoint/2010/main" val="91757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4722711"/>
          </a:xfrm>
        </p:spPr>
        <p:txBody>
          <a:bodyPr/>
          <a:lstStyle/>
          <a:p>
            <a:pPr marL="285750" indent="-285750" eaLnBrk="1" hangingPunct="1">
              <a:buClr>
                <a:schemeClr val="accent1">
                  <a:lumMod val="75000"/>
                </a:schemeClr>
              </a:buClr>
              <a:buFont typeface="Wingdings" panose="05000000000000000000" pitchFamily="2" charset="2"/>
              <a:buChar char="§"/>
            </a:pPr>
            <a:r>
              <a:rPr lang="en-US" sz="1600" dirty="0"/>
              <a:t>S</a:t>
            </a:r>
            <a:r>
              <a:rPr lang="en-US" sz="1600" dirty="0" smtClean="0"/>
              <a:t>imple </a:t>
            </a:r>
            <a:r>
              <a:rPr lang="en-US" sz="1600" dirty="0" smtClean="0"/>
              <a:t>language for evaluating Expressions and Predicates without requiring any new dependencies or knowledge of </a:t>
            </a:r>
            <a:r>
              <a:rPr lang="en-US" sz="1600" dirty="0" smtClean="0">
                <a:hlinkClick r:id="rId2"/>
              </a:rPr>
              <a:t>XPath</a:t>
            </a:r>
            <a:r>
              <a:rPr lang="en-US" sz="1600" dirty="0" smtClean="0"/>
              <a:t>; so it is ideal for testing in camel-core. </a:t>
            </a:r>
          </a:p>
          <a:p>
            <a:pPr marL="285750" indent="-285750" eaLnBrk="1" hangingPunct="1">
              <a:buClr>
                <a:schemeClr val="accent1">
                  <a:lumMod val="75000"/>
                </a:schemeClr>
              </a:buClr>
              <a:buFont typeface="Wingdings" panose="05000000000000000000" pitchFamily="2" charset="2"/>
              <a:buChar char="§"/>
            </a:pPr>
            <a:r>
              <a:rPr lang="en-US" sz="1600" dirty="0" smtClean="0"/>
              <a:t>The idea was to cover 95% of the common use cases when you need a little bit of expression based script in your Camel routes.</a:t>
            </a:r>
          </a:p>
          <a:p>
            <a:pPr marL="285750" indent="-285750" eaLnBrk="1" hangingPunct="1">
              <a:buClr>
                <a:schemeClr val="accent1">
                  <a:lumMod val="75000"/>
                </a:schemeClr>
              </a:buClr>
              <a:buFont typeface="Wingdings" panose="05000000000000000000" pitchFamily="2" charset="2"/>
              <a:buChar char="§"/>
            </a:pPr>
            <a:r>
              <a:rPr lang="en-US" sz="1600" dirty="0"/>
              <a:t>Below two are the </a:t>
            </a:r>
            <a:r>
              <a:rPr lang="en-US" sz="1600" dirty="0" smtClean="0"/>
              <a:t>options </a:t>
            </a:r>
            <a:r>
              <a:rPr lang="en-US" sz="1600" dirty="0"/>
              <a:t>available in </a:t>
            </a:r>
            <a:r>
              <a:rPr lang="en-US" sz="1600" dirty="0" smtClean="0"/>
              <a:t>language</a:t>
            </a:r>
          </a:p>
          <a:p>
            <a:pPr eaLnBrk="1" hangingPunct="1">
              <a:buClr>
                <a:schemeClr val="accent1">
                  <a:lumMod val="75000"/>
                </a:schemeClr>
              </a:buClr>
              <a:buNone/>
            </a:pPr>
            <a:endParaRPr lang="en-US" sz="1600" dirty="0" smtClean="0"/>
          </a:p>
          <a:p>
            <a:pPr eaLnBrk="1" hangingPunct="1">
              <a:buClr>
                <a:schemeClr val="accent1">
                  <a:lumMod val="75000"/>
                </a:schemeClr>
              </a:buClr>
              <a:buNone/>
            </a:pPr>
            <a:endParaRPr lang="en-US" sz="1600" dirty="0"/>
          </a:p>
          <a:p>
            <a:pPr eaLnBrk="1" hangingPunct="1">
              <a:buClr>
                <a:schemeClr val="accent1">
                  <a:lumMod val="75000"/>
                </a:schemeClr>
              </a:buClr>
              <a:buNone/>
            </a:pPr>
            <a:endParaRPr lang="en-US" sz="1600" dirty="0" smtClean="0"/>
          </a:p>
          <a:p>
            <a:pPr eaLnBrk="1" hangingPunct="1">
              <a:buClr>
                <a:schemeClr val="accent1">
                  <a:lumMod val="75000"/>
                </a:schemeClr>
              </a:buClr>
              <a:buNone/>
            </a:pPr>
            <a:endParaRPr lang="en-US" sz="1600" dirty="0"/>
          </a:p>
          <a:p>
            <a:pPr eaLnBrk="1" hangingPunct="1">
              <a:buClr>
                <a:schemeClr val="accent1">
                  <a:lumMod val="75000"/>
                </a:schemeClr>
              </a:buClr>
              <a:buNone/>
            </a:pPr>
            <a:endParaRPr lang="en-US" sz="1600" dirty="0" smtClean="0"/>
          </a:p>
          <a:p>
            <a:pPr eaLnBrk="1" hangingPunct="1">
              <a:buClr>
                <a:schemeClr val="accent1">
                  <a:lumMod val="75000"/>
                </a:schemeClr>
              </a:buClr>
              <a:buNone/>
            </a:pPr>
            <a:endParaRPr lang="en-US" sz="1600" dirty="0" smtClean="0"/>
          </a:p>
          <a:p>
            <a:pPr eaLnBrk="1" hangingPunct="1">
              <a:buClr>
                <a:schemeClr val="accent1">
                  <a:lumMod val="75000"/>
                </a:schemeClr>
              </a:buClr>
              <a:buNone/>
            </a:pPr>
            <a:r>
              <a:rPr lang="en-US" sz="1600" dirty="0" smtClean="0"/>
              <a:t>&lt;</a:t>
            </a:r>
            <a:r>
              <a:rPr lang="en-US" sz="1600" dirty="0" err="1"/>
              <a:t>setHeader</a:t>
            </a:r>
            <a:r>
              <a:rPr lang="en-US" sz="1600" dirty="0"/>
              <a:t> name=</a:t>
            </a:r>
            <a:r>
              <a:rPr lang="en-US" sz="1600" dirty="0">
                <a:solidFill>
                  <a:srgbClr val="0070C0"/>
                </a:solidFill>
              </a:rPr>
              <a:t>"cool</a:t>
            </a:r>
            <a:r>
              <a:rPr lang="en-US" sz="1600" dirty="0" smtClean="0">
                <a:solidFill>
                  <a:srgbClr val="0070C0"/>
                </a:solidFill>
              </a:rPr>
              <a:t>"</a:t>
            </a:r>
            <a:r>
              <a:rPr lang="en-US" sz="1600" dirty="0" smtClean="0"/>
              <a:t>&gt;</a:t>
            </a:r>
          </a:p>
          <a:p>
            <a:pPr eaLnBrk="1" hangingPunct="1">
              <a:buClr>
                <a:schemeClr val="accent1">
                  <a:lumMod val="75000"/>
                </a:schemeClr>
              </a:buClr>
              <a:buNone/>
            </a:pPr>
            <a:r>
              <a:rPr lang="en-US" sz="1400" i="1" dirty="0"/>
              <a:t> </a:t>
            </a:r>
            <a:r>
              <a:rPr lang="en-US" sz="1400" i="1" dirty="0" smtClean="0"/>
              <a:t>  </a:t>
            </a:r>
            <a:r>
              <a:rPr lang="en-US" sz="1400" i="1" dirty="0" smtClean="0">
                <a:solidFill>
                  <a:schemeClr val="bg1">
                    <a:lumMod val="50000"/>
                  </a:schemeClr>
                </a:solidFill>
              </a:rPr>
              <a:t>&lt;!-- </a:t>
            </a:r>
            <a:r>
              <a:rPr lang="en-US" sz="1400" i="1" dirty="0">
                <a:solidFill>
                  <a:schemeClr val="bg1">
                    <a:lumMod val="50000"/>
                  </a:schemeClr>
                </a:solidFill>
              </a:rPr>
              <a:t>use </a:t>
            </a:r>
            <a:r>
              <a:rPr lang="en-US" sz="1400" i="1" dirty="0" err="1">
                <a:solidFill>
                  <a:schemeClr val="bg1">
                    <a:lumMod val="50000"/>
                  </a:schemeClr>
                </a:solidFill>
              </a:rPr>
              <a:t>resultType</a:t>
            </a:r>
            <a:r>
              <a:rPr lang="en-US" sz="1400" i="1" dirty="0">
                <a:solidFill>
                  <a:schemeClr val="bg1">
                    <a:lumMod val="50000"/>
                  </a:schemeClr>
                </a:solidFill>
              </a:rPr>
              <a:t> to indicate that the type should be a </a:t>
            </a:r>
            <a:r>
              <a:rPr lang="en-US" sz="1400" i="1" dirty="0" err="1">
                <a:solidFill>
                  <a:schemeClr val="bg1">
                    <a:lumMod val="50000"/>
                  </a:schemeClr>
                </a:solidFill>
              </a:rPr>
              <a:t>java.lang.Boolean</a:t>
            </a:r>
            <a:r>
              <a:rPr lang="en-US" sz="1400" i="1" dirty="0">
                <a:solidFill>
                  <a:schemeClr val="bg1">
                    <a:lumMod val="50000"/>
                  </a:schemeClr>
                </a:solidFill>
              </a:rPr>
              <a:t> --&gt;</a:t>
            </a:r>
            <a:r>
              <a:rPr lang="en-US" sz="1400" dirty="0">
                <a:solidFill>
                  <a:schemeClr val="bg1">
                    <a:lumMod val="50000"/>
                  </a:schemeClr>
                </a:solidFill>
              </a:rPr>
              <a:t> </a:t>
            </a:r>
            <a:endParaRPr lang="en-US" sz="1400" dirty="0" smtClean="0">
              <a:solidFill>
                <a:schemeClr val="bg1">
                  <a:lumMod val="50000"/>
                </a:schemeClr>
              </a:solidFill>
            </a:endParaRPr>
          </a:p>
          <a:p>
            <a:pPr eaLnBrk="1" hangingPunct="1">
              <a:buClr>
                <a:schemeClr val="accent1">
                  <a:lumMod val="75000"/>
                </a:schemeClr>
              </a:buClr>
              <a:buNone/>
            </a:pPr>
            <a:r>
              <a:rPr lang="en-US" sz="1600" dirty="0" smtClean="0"/>
              <a:t>   &lt;</a:t>
            </a:r>
            <a:r>
              <a:rPr lang="en-US" sz="1600" dirty="0">
                <a:solidFill>
                  <a:srgbClr val="F30BDD"/>
                </a:solidFill>
              </a:rPr>
              <a:t>simple</a:t>
            </a:r>
            <a:r>
              <a:rPr lang="en-US" sz="1600" dirty="0"/>
              <a:t> </a:t>
            </a:r>
            <a:r>
              <a:rPr lang="en-US" sz="1600" dirty="0" err="1"/>
              <a:t>resultType</a:t>
            </a:r>
            <a:r>
              <a:rPr lang="en-US" sz="1600" dirty="0"/>
              <a:t>=</a:t>
            </a:r>
            <a:r>
              <a:rPr lang="en-US" sz="1600" dirty="0">
                <a:solidFill>
                  <a:srgbClr val="C00000"/>
                </a:solidFill>
              </a:rPr>
              <a:t>"</a:t>
            </a:r>
            <a:r>
              <a:rPr lang="en-US" sz="1600" dirty="0" err="1">
                <a:solidFill>
                  <a:srgbClr val="C00000"/>
                </a:solidFill>
              </a:rPr>
              <a:t>java.lang.Boolean</a:t>
            </a:r>
            <a:r>
              <a:rPr lang="en-US" sz="1600" dirty="0">
                <a:solidFill>
                  <a:srgbClr val="C00000"/>
                </a:solidFill>
              </a:rPr>
              <a:t>"</a:t>
            </a:r>
            <a:r>
              <a:rPr lang="en-US" sz="1600" dirty="0"/>
              <a:t>&gt;true&lt;/simple</a:t>
            </a:r>
            <a:r>
              <a:rPr lang="en-US" sz="1600" dirty="0" smtClean="0"/>
              <a:t>&gt;</a:t>
            </a:r>
          </a:p>
          <a:p>
            <a:pPr eaLnBrk="1" hangingPunct="1">
              <a:buClr>
                <a:schemeClr val="accent1">
                  <a:lumMod val="75000"/>
                </a:schemeClr>
              </a:buClr>
              <a:buNone/>
            </a:pPr>
            <a:r>
              <a:rPr lang="en-US" sz="1600" dirty="0" smtClean="0"/>
              <a:t>&lt;/</a:t>
            </a:r>
            <a:r>
              <a:rPr lang="en-US" sz="1600" dirty="0" err="1"/>
              <a:t>setHeader</a:t>
            </a:r>
            <a:r>
              <a:rPr lang="en-US" sz="1600" dirty="0"/>
              <a:t>&gt;</a:t>
            </a:r>
            <a:endParaRPr lang="en-US" sz="1200" dirty="0"/>
          </a:p>
          <a:p>
            <a:pPr eaLnBrk="1" hangingPunct="1">
              <a:buClr>
                <a:schemeClr val="accent1">
                  <a:lumMod val="75000"/>
                </a:schemeClr>
              </a:buClr>
              <a:buNone/>
            </a:pPr>
            <a:endParaRPr lang="en-US" sz="1600" dirty="0"/>
          </a:p>
        </p:txBody>
      </p:sp>
      <p:sp>
        <p:nvSpPr>
          <p:cNvPr id="11266" name="Rectangle 2"/>
          <p:cNvSpPr>
            <a:spLocks noGrp="1" noChangeArrowheads="1"/>
          </p:cNvSpPr>
          <p:nvPr>
            <p:ph type="ctrTitle"/>
          </p:nvPr>
        </p:nvSpPr>
        <p:spPr>
          <a:xfrm>
            <a:off x="755576" y="-29817"/>
            <a:ext cx="8784976" cy="643880"/>
          </a:xfrm>
        </p:spPr>
        <p:txBody>
          <a:bodyPr/>
          <a:lstStyle/>
          <a:p>
            <a:pPr lvl="1"/>
            <a:r>
              <a:rPr lang="en-US" dirty="0" smtClean="0">
                <a:solidFill>
                  <a:srgbClr val="5B77BA"/>
                </a:solidFill>
                <a:latin typeface="+mj-lt"/>
                <a:ea typeface="ＭＳ Ｐゴシック" charset="-128"/>
                <a:cs typeface="ＭＳ Ｐゴシック" charset="-128"/>
              </a:rPr>
              <a:t>Simple Expression Language</a:t>
            </a:r>
            <a:endParaRPr lang="en-US" dirty="0">
              <a:solidFill>
                <a:srgbClr val="5B77BA"/>
              </a:solidFill>
              <a:latin typeface="+mj-lt"/>
              <a:ea typeface="ＭＳ Ｐゴシック" charset="-128"/>
              <a:cs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986064041"/>
              </p:ext>
            </p:extLst>
          </p:nvPr>
        </p:nvGraphicFramePr>
        <p:xfrm>
          <a:off x="790058" y="2708920"/>
          <a:ext cx="8246436" cy="1224136"/>
        </p:xfrm>
        <a:graphic>
          <a:graphicData uri="http://schemas.openxmlformats.org/drawingml/2006/table">
            <a:tbl>
              <a:tblPr/>
              <a:tblGrid>
                <a:gridCol w="1333670">
                  <a:extLst>
                    <a:ext uri="{9D8B030D-6E8A-4147-A177-3AD203B41FA5}">
                      <a16:colId xmlns:a16="http://schemas.microsoft.com/office/drawing/2014/main" val="2920111423"/>
                    </a:ext>
                  </a:extLst>
                </a:gridCol>
                <a:gridCol w="1080120">
                  <a:extLst>
                    <a:ext uri="{9D8B030D-6E8A-4147-A177-3AD203B41FA5}">
                      <a16:colId xmlns:a16="http://schemas.microsoft.com/office/drawing/2014/main" val="4280973073"/>
                    </a:ext>
                  </a:extLst>
                </a:gridCol>
                <a:gridCol w="1440160">
                  <a:extLst>
                    <a:ext uri="{9D8B030D-6E8A-4147-A177-3AD203B41FA5}">
                      <a16:colId xmlns:a16="http://schemas.microsoft.com/office/drawing/2014/main" val="1453641128"/>
                    </a:ext>
                  </a:extLst>
                </a:gridCol>
                <a:gridCol w="4392486">
                  <a:extLst>
                    <a:ext uri="{9D8B030D-6E8A-4147-A177-3AD203B41FA5}">
                      <a16:colId xmlns:a16="http://schemas.microsoft.com/office/drawing/2014/main" val="1324946624"/>
                    </a:ext>
                  </a:extLst>
                </a:gridCol>
              </a:tblGrid>
              <a:tr h="175443">
                <a:tc>
                  <a:txBody>
                    <a:bodyPr/>
                    <a:lstStyle/>
                    <a:p>
                      <a:pPr algn="l" fontAlgn="t"/>
                      <a:r>
                        <a:rPr lang="en-US" sz="1200" b="1" dirty="0">
                          <a:solidFill>
                            <a:srgbClr val="0070C0"/>
                          </a:solidFill>
                          <a:effectLst/>
                        </a:rPr>
                        <a:t>Name</a:t>
                      </a: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b="1">
                          <a:solidFill>
                            <a:srgbClr val="0070C0"/>
                          </a:solidFill>
                          <a:effectLst/>
                        </a:rPr>
                        <a:t>Default</a:t>
                      </a: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b="1">
                          <a:solidFill>
                            <a:srgbClr val="0070C0"/>
                          </a:solidFill>
                          <a:effectLst/>
                        </a:rPr>
                        <a:t>Java Type</a:t>
                      </a: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b="1">
                          <a:solidFill>
                            <a:srgbClr val="0070C0"/>
                          </a:solidFill>
                          <a:effectLst/>
                        </a:rPr>
                        <a:t>Description</a:t>
                      </a: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86145911"/>
                  </a:ext>
                </a:extLst>
              </a:tr>
              <a:tr h="452534">
                <a:tc>
                  <a:txBody>
                    <a:bodyPr/>
                    <a:lstStyle/>
                    <a:p>
                      <a:pPr algn="l" fontAlgn="t"/>
                      <a:r>
                        <a:rPr lang="en-US" sz="1200" dirty="0" err="1">
                          <a:solidFill>
                            <a:srgbClr val="0070C0"/>
                          </a:solidFill>
                          <a:effectLst/>
                        </a:rPr>
                        <a:t>resultType</a:t>
                      </a:r>
                      <a:endParaRPr lang="en-US" sz="1200" dirty="0">
                        <a:solidFill>
                          <a:srgbClr val="0070C0"/>
                        </a:solidFill>
                        <a:effectLst/>
                      </a:endParaRP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endParaRPr lang="en-US" sz="1200">
                        <a:solidFill>
                          <a:srgbClr val="0070C0"/>
                        </a:solidFill>
                        <a:effectLst/>
                      </a:endParaRP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a:solidFill>
                            <a:srgbClr val="0070C0"/>
                          </a:solidFill>
                          <a:effectLst/>
                        </a:rPr>
                        <a:t>String</a:t>
                      </a: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a:solidFill>
                            <a:srgbClr val="0070C0"/>
                          </a:solidFill>
                          <a:effectLst/>
                        </a:rPr>
                        <a:t>Sets the class name of the result type (type from output)</a:t>
                      </a: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7392600"/>
                  </a:ext>
                </a:extLst>
              </a:tr>
              <a:tr h="504056">
                <a:tc>
                  <a:txBody>
                    <a:bodyPr/>
                    <a:lstStyle/>
                    <a:p>
                      <a:pPr algn="l" fontAlgn="t"/>
                      <a:r>
                        <a:rPr lang="en-US" sz="1200" dirty="0">
                          <a:solidFill>
                            <a:srgbClr val="0070C0"/>
                          </a:solidFill>
                          <a:effectLst/>
                        </a:rPr>
                        <a:t>trim</a:t>
                      </a: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true</a:t>
                      </a: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Boolean</a:t>
                      </a: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Whether to trim the value to remove leading and trailing whitespaces and line breaks</a:t>
                      </a:r>
                    </a:p>
                  </a:txBody>
                  <a:tcPr marL="84667" marR="84667" marT="42333" marB="423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34181180"/>
                  </a:ext>
                </a:extLst>
              </a:tr>
            </a:tbl>
          </a:graphicData>
        </a:graphic>
      </p:graphicFrame>
    </p:spTree>
    <p:extLst>
      <p:ext uri="{BB962C8B-B14F-4D97-AF65-F5344CB8AC3E}">
        <p14:creationId xmlns:p14="http://schemas.microsoft.com/office/powerpoint/2010/main" val="252955213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794521"/>
            <a:ext cx="8246438" cy="5154759"/>
          </a:xfrm>
        </p:spPr>
        <p:txBody>
          <a:bodyPr/>
          <a:lstStyle/>
          <a:p>
            <a:pPr eaLnBrk="1" hangingPunct="1">
              <a:buClr>
                <a:schemeClr val="accent1">
                  <a:lumMod val="75000"/>
                </a:schemeClr>
              </a:buClr>
              <a:buNone/>
            </a:pPr>
            <a:r>
              <a:rPr lang="en-US" sz="1400" dirty="0" smtClean="0"/>
              <a:t>simple</a:t>
            </a:r>
            <a:r>
              <a:rPr lang="en-US" sz="1400" dirty="0"/>
              <a:t>("${</a:t>
            </a:r>
            <a:r>
              <a:rPr lang="en-US" sz="1400" dirty="0" err="1"/>
              <a:t>body.address.getZip</a:t>
            </a:r>
            <a:r>
              <a:rPr lang="en-US" sz="1400" dirty="0" smtClean="0"/>
              <a:t>}")</a:t>
            </a:r>
          </a:p>
          <a:p>
            <a:pPr eaLnBrk="1" hangingPunct="1">
              <a:buClr>
                <a:schemeClr val="accent1">
                  <a:lumMod val="75000"/>
                </a:schemeClr>
              </a:buClr>
              <a:buNone/>
            </a:pPr>
            <a:r>
              <a:rPr lang="en-US" sz="1400" dirty="0" smtClean="0"/>
              <a:t>simple</a:t>
            </a:r>
            <a:r>
              <a:rPr lang="en-US" sz="1400" dirty="0"/>
              <a:t>("${</a:t>
            </a:r>
            <a:r>
              <a:rPr lang="en-US" sz="1400" dirty="0" err="1"/>
              <a:t>body.doSomething</a:t>
            </a:r>
            <a:r>
              <a:rPr lang="en-US" sz="1400" dirty="0" smtClean="0"/>
              <a:t>}")</a:t>
            </a:r>
          </a:p>
          <a:p>
            <a:pPr eaLnBrk="1" hangingPunct="1">
              <a:buClr>
                <a:schemeClr val="accent1">
                  <a:lumMod val="75000"/>
                </a:schemeClr>
              </a:buClr>
              <a:buNone/>
            </a:pPr>
            <a:r>
              <a:rPr lang="en-US" sz="1400" dirty="0"/>
              <a:t>simple("${</a:t>
            </a:r>
            <a:r>
              <a:rPr lang="en-US" sz="1400" dirty="0" err="1"/>
              <a:t>body?.address?.street</a:t>
            </a:r>
            <a:r>
              <a:rPr lang="en-US" sz="1400" dirty="0" smtClean="0"/>
              <a:t>}")</a:t>
            </a:r>
          </a:p>
          <a:p>
            <a:pPr eaLnBrk="1" hangingPunct="1">
              <a:buClr>
                <a:schemeClr val="accent1">
                  <a:lumMod val="75000"/>
                </a:schemeClr>
              </a:buClr>
              <a:buNone/>
            </a:pPr>
            <a:r>
              <a:rPr lang="en-US" sz="1400" dirty="0"/>
              <a:t>simple("${body[foo</a:t>
            </a:r>
            <a:r>
              <a:rPr lang="en-US" sz="1400" dirty="0" smtClean="0"/>
              <a:t>]}")</a:t>
            </a:r>
          </a:p>
          <a:p>
            <a:pPr eaLnBrk="1" hangingPunct="1">
              <a:buClr>
                <a:schemeClr val="accent1">
                  <a:lumMod val="75000"/>
                </a:schemeClr>
              </a:buClr>
              <a:buNone/>
            </a:pPr>
            <a:r>
              <a:rPr lang="en-US" sz="1400" dirty="0"/>
              <a:t>simple("${</a:t>
            </a:r>
            <a:r>
              <a:rPr lang="en-US" sz="1400" dirty="0" err="1"/>
              <a:t>in.header.foo</a:t>
            </a:r>
            <a:r>
              <a:rPr lang="en-US" sz="1400" dirty="0"/>
              <a:t>} == 'foo</a:t>
            </a:r>
            <a:r>
              <a:rPr lang="en-US" sz="1400" dirty="0" smtClean="0"/>
              <a:t>'")</a:t>
            </a:r>
          </a:p>
          <a:p>
            <a:pPr eaLnBrk="1" hangingPunct="1">
              <a:buClr>
                <a:schemeClr val="accent1">
                  <a:lumMod val="75000"/>
                </a:schemeClr>
              </a:buClr>
              <a:buNone/>
            </a:pPr>
            <a:r>
              <a:rPr lang="en-US" sz="1600" dirty="0"/>
              <a:t>simple("${</a:t>
            </a:r>
            <a:r>
              <a:rPr lang="en-US" sz="1600" dirty="0" err="1"/>
              <a:t>in.header.foo</a:t>
            </a:r>
            <a:r>
              <a:rPr lang="en-US" sz="1600" dirty="0"/>
              <a:t>} =~ 'foo</a:t>
            </a:r>
            <a:r>
              <a:rPr lang="en-US" sz="1600" dirty="0" smtClean="0"/>
              <a:t>'")</a:t>
            </a:r>
          </a:p>
          <a:p>
            <a:pPr eaLnBrk="1" hangingPunct="1">
              <a:buClr>
                <a:schemeClr val="accent1">
                  <a:lumMod val="75000"/>
                </a:schemeClr>
              </a:buClr>
              <a:buNone/>
            </a:pPr>
            <a:r>
              <a:rPr lang="en-US" sz="1400" dirty="0"/>
              <a:t>simple("${</a:t>
            </a:r>
            <a:r>
              <a:rPr lang="en-US" sz="1400" dirty="0" err="1"/>
              <a:t>in.header.bar</a:t>
            </a:r>
            <a:r>
              <a:rPr lang="en-US" sz="1400" dirty="0"/>
              <a:t>} == 100</a:t>
            </a:r>
            <a:r>
              <a:rPr lang="en-US" sz="1400" dirty="0" smtClean="0"/>
              <a:t>")</a:t>
            </a:r>
          </a:p>
          <a:p>
            <a:pPr eaLnBrk="1" hangingPunct="1">
              <a:buClr>
                <a:schemeClr val="accent1">
                  <a:lumMod val="75000"/>
                </a:schemeClr>
              </a:buClr>
              <a:buNone/>
            </a:pPr>
            <a:r>
              <a:rPr lang="en-US" sz="1400" dirty="0"/>
              <a:t>simple("${</a:t>
            </a:r>
            <a:r>
              <a:rPr lang="en-US" sz="1400" dirty="0" err="1"/>
              <a:t>in.header.bar</a:t>
            </a:r>
            <a:r>
              <a:rPr lang="en-US" sz="1400" dirty="0"/>
              <a:t>} &gt;</a:t>
            </a:r>
            <a:r>
              <a:rPr lang="en-US" sz="1400" dirty="0" smtClean="0"/>
              <a:t> </a:t>
            </a:r>
            <a:r>
              <a:rPr lang="en-US" sz="1400" dirty="0"/>
              <a:t>100</a:t>
            </a:r>
            <a:r>
              <a:rPr lang="en-US" sz="1400" dirty="0" smtClean="0"/>
              <a:t>")</a:t>
            </a:r>
          </a:p>
          <a:p>
            <a:pPr eaLnBrk="1" hangingPunct="1">
              <a:buClr>
                <a:schemeClr val="accent1">
                  <a:lumMod val="75000"/>
                </a:schemeClr>
              </a:buClr>
              <a:buNone/>
            </a:pPr>
            <a:r>
              <a:rPr lang="en-US" sz="1400" dirty="0"/>
              <a:t>simple("100 &lt; ${</a:t>
            </a:r>
            <a:r>
              <a:rPr lang="en-US" sz="1400" dirty="0" err="1"/>
              <a:t>in.header.bar</a:t>
            </a:r>
            <a:r>
              <a:rPr lang="en-US" sz="1400" dirty="0" smtClean="0"/>
              <a:t>}")</a:t>
            </a:r>
          </a:p>
          <a:p>
            <a:pPr eaLnBrk="1" hangingPunct="1">
              <a:buClr>
                <a:schemeClr val="accent1">
                  <a:lumMod val="75000"/>
                </a:schemeClr>
              </a:buClr>
              <a:buNone/>
            </a:pPr>
            <a:r>
              <a:rPr lang="en-US" sz="1400" dirty="0"/>
              <a:t>simple("${</a:t>
            </a:r>
            <a:r>
              <a:rPr lang="en-US" sz="1400" dirty="0" err="1"/>
              <a:t>in.header.baz</a:t>
            </a:r>
            <a:r>
              <a:rPr lang="en-US" sz="1400" dirty="0"/>
              <a:t>} != null</a:t>
            </a:r>
            <a:r>
              <a:rPr lang="en-US" sz="1400" dirty="0" smtClean="0"/>
              <a:t>")</a:t>
            </a:r>
          </a:p>
          <a:p>
            <a:pPr eaLnBrk="1" hangingPunct="1">
              <a:buClr>
                <a:schemeClr val="accent1">
                  <a:lumMod val="75000"/>
                </a:schemeClr>
              </a:buClr>
              <a:buNone/>
            </a:pPr>
            <a:r>
              <a:rPr lang="en-US" sz="1400" dirty="0"/>
              <a:t>simple("${</a:t>
            </a:r>
            <a:r>
              <a:rPr lang="en-US" sz="1400" dirty="0" err="1"/>
              <a:t>in.header.date</a:t>
            </a:r>
            <a:r>
              <a:rPr lang="en-US" sz="1400" dirty="0"/>
              <a:t>} == ${</a:t>
            </a:r>
            <a:r>
              <a:rPr lang="en-US" sz="1400" dirty="0" err="1"/>
              <a:t>date:now:yyyyMMdd</a:t>
            </a:r>
            <a:r>
              <a:rPr lang="en-US" sz="1400" dirty="0" smtClean="0"/>
              <a:t>}")</a:t>
            </a:r>
          </a:p>
          <a:p>
            <a:pPr eaLnBrk="1" hangingPunct="1">
              <a:buClr>
                <a:schemeClr val="accent1">
                  <a:lumMod val="75000"/>
                </a:schemeClr>
              </a:buClr>
              <a:buNone/>
            </a:pPr>
            <a:r>
              <a:rPr lang="en-US" sz="1400" dirty="0"/>
              <a:t>simple("${</a:t>
            </a:r>
            <a:r>
              <a:rPr lang="en-US" sz="1400" dirty="0" err="1"/>
              <a:t>in.header.title</a:t>
            </a:r>
            <a:r>
              <a:rPr lang="en-US" sz="1400" dirty="0"/>
              <a:t>} contains 'Camel</a:t>
            </a:r>
            <a:r>
              <a:rPr lang="en-US" sz="1400" dirty="0" smtClean="0"/>
              <a:t>'")</a:t>
            </a:r>
          </a:p>
          <a:p>
            <a:pPr eaLnBrk="1" hangingPunct="1">
              <a:buClr>
                <a:schemeClr val="accent1">
                  <a:lumMod val="75000"/>
                </a:schemeClr>
              </a:buClr>
              <a:buNone/>
            </a:pPr>
            <a:r>
              <a:rPr lang="en-US" sz="1400" dirty="0"/>
              <a:t>simple("${</a:t>
            </a:r>
            <a:r>
              <a:rPr lang="en-US" sz="1400" dirty="0" err="1"/>
              <a:t>in.header.number</a:t>
            </a:r>
            <a:r>
              <a:rPr lang="en-US" sz="1400" dirty="0"/>
              <a:t>} range '100..199</a:t>
            </a:r>
            <a:r>
              <a:rPr lang="en-US" sz="1400" dirty="0" smtClean="0"/>
              <a:t>'")</a:t>
            </a:r>
          </a:p>
          <a:p>
            <a:pPr eaLnBrk="1" hangingPunct="1">
              <a:buClr>
                <a:schemeClr val="accent1">
                  <a:lumMod val="75000"/>
                </a:schemeClr>
              </a:buClr>
              <a:buNone/>
            </a:pPr>
            <a:r>
              <a:rPr lang="en-US" sz="1400" dirty="0"/>
              <a:t>simple("${</a:t>
            </a:r>
            <a:r>
              <a:rPr lang="en-US" sz="1400" dirty="0" err="1"/>
              <a:t>in.header.title</a:t>
            </a:r>
            <a:r>
              <a:rPr lang="en-US" sz="1400" dirty="0"/>
              <a:t>} contains 'Camel' &amp;&amp; ${</a:t>
            </a:r>
            <a:r>
              <a:rPr lang="en-US" sz="1400" dirty="0" err="1"/>
              <a:t>in.header.type</a:t>
            </a:r>
            <a:r>
              <a:rPr lang="en-US" sz="1400" dirty="0"/>
              <a:t>'} == 'gold</a:t>
            </a:r>
            <a:r>
              <a:rPr lang="en-US" sz="1400" dirty="0" smtClean="0"/>
              <a:t>'")</a:t>
            </a:r>
          </a:p>
          <a:p>
            <a:pPr eaLnBrk="1" hangingPunct="1">
              <a:buClr>
                <a:schemeClr val="accent1">
                  <a:lumMod val="75000"/>
                </a:schemeClr>
              </a:buClr>
              <a:buNone/>
            </a:pPr>
            <a:r>
              <a:rPr lang="en-US" sz="1400" dirty="0"/>
              <a:t>simple("${</a:t>
            </a:r>
            <a:r>
              <a:rPr lang="en-US" sz="1400" dirty="0" err="1"/>
              <a:t>in.header.title</a:t>
            </a:r>
            <a:r>
              <a:rPr lang="en-US" sz="1400" dirty="0"/>
              <a:t>} contains 'Camel' || ${</a:t>
            </a:r>
            <a:r>
              <a:rPr lang="en-US" sz="1400" dirty="0" err="1"/>
              <a:t>in.header.type</a:t>
            </a:r>
            <a:r>
              <a:rPr lang="en-US" sz="1400" dirty="0"/>
              <a:t>'} == 'gold</a:t>
            </a:r>
            <a:r>
              <a:rPr lang="en-US" sz="1400" dirty="0" smtClean="0"/>
              <a:t>'")</a:t>
            </a:r>
          </a:p>
          <a:p>
            <a:pPr eaLnBrk="1" hangingPunct="1">
              <a:buClr>
                <a:schemeClr val="accent1">
                  <a:lumMod val="75000"/>
                </a:schemeClr>
              </a:buClr>
              <a:buNone/>
            </a:pPr>
            <a:endParaRPr lang="en-US" sz="1400" dirty="0"/>
          </a:p>
          <a:p>
            <a:pPr eaLnBrk="1" hangingPunct="1">
              <a:buClr>
                <a:schemeClr val="accent1">
                  <a:lumMod val="75000"/>
                </a:schemeClr>
              </a:buClr>
              <a:buNone/>
            </a:pPr>
            <a:r>
              <a:rPr lang="en-US" sz="1400" dirty="0"/>
              <a:t>from(</a:t>
            </a:r>
            <a:r>
              <a:rPr lang="en-US" sz="1400" dirty="0">
                <a:solidFill>
                  <a:srgbClr val="C00000"/>
                </a:solidFill>
              </a:rPr>
              <a:t>"</a:t>
            </a:r>
            <a:r>
              <a:rPr lang="en-US" sz="1400" dirty="0" err="1">
                <a:solidFill>
                  <a:srgbClr val="C00000"/>
                </a:solidFill>
              </a:rPr>
              <a:t>direct:order</a:t>
            </a:r>
            <a:r>
              <a:rPr lang="en-US" sz="1400" dirty="0" smtClean="0">
                <a:solidFill>
                  <a:srgbClr val="C00000"/>
                </a:solidFill>
              </a:rPr>
              <a:t>"</a:t>
            </a:r>
            <a:r>
              <a:rPr lang="en-US" sz="1400" dirty="0" smtClean="0"/>
              <a:t>)</a:t>
            </a:r>
          </a:p>
          <a:p>
            <a:pPr eaLnBrk="1" hangingPunct="1">
              <a:buClr>
                <a:schemeClr val="accent1">
                  <a:lumMod val="75000"/>
                </a:schemeClr>
              </a:buClr>
              <a:buNone/>
            </a:pPr>
            <a:r>
              <a:rPr lang="en-US" sz="1400" dirty="0" smtClean="0"/>
              <a:t>  .</a:t>
            </a:r>
            <a:r>
              <a:rPr lang="en-US" sz="1400" dirty="0"/>
              <a:t>transform().</a:t>
            </a:r>
            <a:r>
              <a:rPr lang="en-US" sz="1400" dirty="0">
                <a:solidFill>
                  <a:srgbClr val="F30BDD"/>
                </a:solidFill>
              </a:rPr>
              <a:t>simple</a:t>
            </a:r>
            <a:r>
              <a:rPr lang="en-US" sz="1400" dirty="0"/>
              <a:t>(</a:t>
            </a:r>
            <a:r>
              <a:rPr lang="en-US" sz="1400" dirty="0">
                <a:solidFill>
                  <a:srgbClr val="C00000"/>
                </a:solidFill>
              </a:rPr>
              <a:t>"</a:t>
            </a:r>
            <a:r>
              <a:rPr lang="en-US" sz="1400" dirty="0" err="1">
                <a:solidFill>
                  <a:srgbClr val="C00000"/>
                </a:solidFill>
              </a:rPr>
              <a:t>OrderId</a:t>
            </a:r>
            <a:r>
              <a:rPr lang="en-US" sz="1400" dirty="0">
                <a:solidFill>
                  <a:srgbClr val="C00000"/>
                </a:solidFill>
              </a:rPr>
              <a:t>: ${</a:t>
            </a:r>
            <a:r>
              <a:rPr lang="en-US" sz="1400" dirty="0" err="1">
                <a:solidFill>
                  <a:srgbClr val="C00000"/>
                </a:solidFill>
              </a:rPr>
              <a:t>bean:orderIdGenerator?method</a:t>
            </a:r>
            <a:r>
              <a:rPr lang="en-US" sz="1400" dirty="0">
                <a:solidFill>
                  <a:srgbClr val="C00000"/>
                </a:solidFill>
              </a:rPr>
              <a:t>=</a:t>
            </a:r>
            <a:r>
              <a:rPr lang="en-US" sz="1400" dirty="0" err="1">
                <a:solidFill>
                  <a:srgbClr val="C00000"/>
                </a:solidFill>
              </a:rPr>
              <a:t>generateId</a:t>
            </a:r>
            <a:r>
              <a:rPr lang="en-US" sz="1400" dirty="0">
                <a:solidFill>
                  <a:srgbClr val="C00000"/>
                </a:solidFill>
              </a:rPr>
              <a:t>}"</a:t>
            </a:r>
            <a:r>
              <a:rPr lang="en-US" sz="1400" dirty="0"/>
              <a:t>) </a:t>
            </a:r>
            <a:endParaRPr lang="en-US" sz="1400" dirty="0" smtClean="0"/>
          </a:p>
          <a:p>
            <a:pPr eaLnBrk="1" hangingPunct="1">
              <a:buClr>
                <a:schemeClr val="accent1">
                  <a:lumMod val="75000"/>
                </a:schemeClr>
              </a:buClr>
              <a:buNone/>
            </a:pPr>
            <a:r>
              <a:rPr lang="en-US" sz="1400" dirty="0"/>
              <a:t>.</a:t>
            </a:r>
            <a:r>
              <a:rPr lang="en-US" sz="1400" dirty="0" err="1"/>
              <a:t>setHeader</a:t>
            </a:r>
            <a:r>
              <a:rPr lang="en-US" sz="1400" dirty="0"/>
              <a:t>(</a:t>
            </a:r>
            <a:r>
              <a:rPr lang="en-US" sz="1400" dirty="0">
                <a:solidFill>
                  <a:srgbClr val="C00000"/>
                </a:solidFill>
              </a:rPr>
              <a:t>"cool"</a:t>
            </a:r>
            <a:r>
              <a:rPr lang="en-US" sz="1400" dirty="0"/>
              <a:t>, </a:t>
            </a:r>
            <a:r>
              <a:rPr lang="en-US" sz="1400" dirty="0">
                <a:solidFill>
                  <a:srgbClr val="F30BDD"/>
                </a:solidFill>
              </a:rPr>
              <a:t>simple</a:t>
            </a:r>
            <a:r>
              <a:rPr lang="en-US" sz="1400" dirty="0"/>
              <a:t>(</a:t>
            </a:r>
            <a:r>
              <a:rPr lang="en-US" sz="1400" dirty="0">
                <a:solidFill>
                  <a:srgbClr val="C00000"/>
                </a:solidFill>
              </a:rPr>
              <a:t>"true"</a:t>
            </a:r>
            <a:r>
              <a:rPr lang="en-US" sz="1400" dirty="0"/>
              <a:t>, </a:t>
            </a:r>
            <a:r>
              <a:rPr lang="en-US" sz="1400" dirty="0" err="1"/>
              <a:t>Boolean.class</a:t>
            </a:r>
            <a:r>
              <a:rPr lang="en-US" sz="1400" dirty="0" smtClean="0"/>
              <a:t>))</a:t>
            </a:r>
          </a:p>
          <a:p>
            <a:pPr eaLnBrk="1" hangingPunct="1">
              <a:buClr>
                <a:schemeClr val="accent1">
                  <a:lumMod val="75000"/>
                </a:schemeClr>
              </a:buClr>
              <a:buNone/>
            </a:pPr>
            <a:r>
              <a:rPr lang="en-US" sz="1400" dirty="0" smtClean="0"/>
              <a:t>.</a:t>
            </a:r>
            <a:r>
              <a:rPr lang="en-US" sz="1400" dirty="0"/>
              <a:t>to(</a:t>
            </a:r>
            <a:r>
              <a:rPr lang="en-US" sz="1400" dirty="0">
                <a:solidFill>
                  <a:srgbClr val="C00000"/>
                </a:solidFill>
              </a:rPr>
              <a:t>"</a:t>
            </a:r>
            <a:r>
              <a:rPr lang="en-US" sz="1400" dirty="0" err="1">
                <a:solidFill>
                  <a:srgbClr val="C00000"/>
                </a:solidFill>
              </a:rPr>
              <a:t>mock:reply</a:t>
            </a:r>
            <a:r>
              <a:rPr lang="en-US" sz="1400" dirty="0">
                <a:solidFill>
                  <a:srgbClr val="C00000"/>
                </a:solidFill>
              </a:rPr>
              <a:t>"</a:t>
            </a:r>
            <a:r>
              <a:rPr lang="en-US" sz="1400" dirty="0"/>
              <a:t>);</a:t>
            </a:r>
            <a:endParaRPr lang="en-US" sz="100" dirty="0" smtClean="0"/>
          </a:p>
          <a:p>
            <a:pPr eaLnBrk="1" hangingPunct="1">
              <a:buClr>
                <a:schemeClr val="accent1">
                  <a:lumMod val="75000"/>
                </a:schemeClr>
              </a:buClr>
              <a:buNone/>
            </a:pPr>
            <a:endParaRPr lang="en-US" sz="100" dirty="0" smtClean="0"/>
          </a:p>
          <a:p>
            <a:pPr eaLnBrk="1" hangingPunct="1">
              <a:buClr>
                <a:schemeClr val="accent1">
                  <a:lumMod val="75000"/>
                </a:schemeClr>
              </a:buClr>
              <a:buNone/>
            </a:pPr>
            <a:endParaRPr lang="en-US" sz="100" dirty="0" smtClean="0"/>
          </a:p>
          <a:p>
            <a:pPr eaLnBrk="1" hangingPunct="1">
              <a:buClr>
                <a:schemeClr val="accent1">
                  <a:lumMod val="75000"/>
                </a:schemeClr>
              </a:buClr>
              <a:buNone/>
            </a:pPr>
            <a:endParaRPr lang="en-US" sz="100" dirty="0"/>
          </a:p>
        </p:txBody>
      </p:sp>
      <p:sp>
        <p:nvSpPr>
          <p:cNvPr id="11266" name="Rectangle 2"/>
          <p:cNvSpPr>
            <a:spLocks noGrp="1" noChangeArrowheads="1"/>
          </p:cNvSpPr>
          <p:nvPr>
            <p:ph type="ctrTitle"/>
          </p:nvPr>
        </p:nvSpPr>
        <p:spPr>
          <a:xfrm>
            <a:off x="755576" y="-29817"/>
            <a:ext cx="8784976" cy="643880"/>
          </a:xfrm>
        </p:spPr>
        <p:txBody>
          <a:bodyPr/>
          <a:lstStyle/>
          <a:p>
            <a:pPr lvl="1"/>
            <a:r>
              <a:rPr lang="en-US" dirty="0" smtClean="0">
                <a:solidFill>
                  <a:srgbClr val="5B77BA"/>
                </a:solidFill>
                <a:latin typeface="+mj-lt"/>
                <a:ea typeface="ＭＳ Ｐゴシック" charset="-128"/>
                <a:cs typeface="ＭＳ Ｐゴシック" charset="-128"/>
              </a:rPr>
              <a:t>Simple Expression Language</a:t>
            </a:r>
            <a:endParaRPr lang="en-US" dirty="0">
              <a:solidFill>
                <a:srgbClr val="5B77BA"/>
              </a:solidFill>
              <a:latin typeface="+mj-lt"/>
              <a:ea typeface="ＭＳ Ｐゴシック" charset="-128"/>
              <a:cs typeface="ＭＳ Ｐゴシック" charset="-128"/>
            </a:endParaRPr>
          </a:p>
        </p:txBody>
      </p:sp>
    </p:spTree>
    <p:extLst>
      <p:ext uri="{BB962C8B-B14F-4D97-AF65-F5344CB8AC3E}">
        <p14:creationId xmlns:p14="http://schemas.microsoft.com/office/powerpoint/2010/main" val="231762623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112568"/>
          </a:xfrm>
        </p:spPr>
        <p:txBody>
          <a:bodyPr/>
          <a:lstStyle/>
          <a:p>
            <a:pPr eaLnBrk="1" hangingPunct="1">
              <a:buClr>
                <a:schemeClr val="accent1">
                  <a:lumMod val="75000"/>
                </a:schemeClr>
              </a:buClr>
              <a:buNone/>
            </a:pPr>
            <a:r>
              <a:rPr lang="en-US" sz="1600" dirty="0" smtClean="0"/>
              <a:t>The </a:t>
            </a:r>
            <a:r>
              <a:rPr lang="en-US" sz="1600" dirty="0" err="1"/>
              <a:t>Throttler</a:t>
            </a:r>
            <a:r>
              <a:rPr lang="en-US" sz="1600" dirty="0"/>
              <a:t> Pattern allows you to ensure that a specific endpoint does not get overloaded, or that we don’t exceed an agreed SLA with some external service</a:t>
            </a:r>
            <a:r>
              <a:rPr lang="en-US" sz="1600" dirty="0" smtClean="0"/>
              <a:t>.</a:t>
            </a:r>
          </a:p>
          <a:p>
            <a:pPr eaLnBrk="1" hangingPunct="1">
              <a:buClr>
                <a:schemeClr val="accent1">
                  <a:lumMod val="75000"/>
                </a:schemeClr>
              </a:buClr>
              <a:buNone/>
            </a:pPr>
            <a:r>
              <a:rPr lang="en-US" b="1" u="sng" dirty="0" smtClean="0">
                <a:solidFill>
                  <a:srgbClr val="0070C0"/>
                </a:solidFill>
                <a:latin typeface="Cambria" pitchFamily="18" charset="0"/>
              </a:rPr>
              <a:t>Example:</a:t>
            </a:r>
          </a:p>
          <a:p>
            <a:pPr eaLnBrk="1" hangingPunct="1">
              <a:buClr>
                <a:schemeClr val="accent1">
                  <a:lumMod val="75000"/>
                </a:schemeClr>
              </a:buClr>
              <a:buNone/>
            </a:pPr>
            <a:r>
              <a:rPr lang="en-US" sz="1600" dirty="0"/>
              <a:t>from(</a:t>
            </a:r>
            <a:r>
              <a:rPr lang="en-US" sz="1600" dirty="0">
                <a:solidFill>
                  <a:srgbClr val="C00000"/>
                </a:solidFill>
              </a:rPr>
              <a:t>"</a:t>
            </a:r>
            <a:r>
              <a:rPr lang="en-US" sz="1600" dirty="0" err="1">
                <a:solidFill>
                  <a:srgbClr val="C00000"/>
                </a:solidFill>
              </a:rPr>
              <a:t>seda:a</a:t>
            </a:r>
            <a:r>
              <a:rPr lang="en-US" sz="1600" dirty="0" smtClean="0">
                <a:solidFill>
                  <a:srgbClr val="C00000"/>
                </a:solidFill>
              </a:rPr>
              <a:t>"</a:t>
            </a:r>
            <a:r>
              <a:rPr lang="en-US" sz="1600" dirty="0" smtClean="0"/>
              <a:t>)</a:t>
            </a:r>
          </a:p>
          <a:p>
            <a:pPr eaLnBrk="1" hangingPunct="1">
              <a:buClr>
                <a:schemeClr val="accent1">
                  <a:lumMod val="75000"/>
                </a:schemeClr>
              </a:buClr>
              <a:buNone/>
            </a:pPr>
            <a:r>
              <a:rPr lang="en-US" sz="1600" dirty="0" smtClean="0"/>
              <a:t>.</a:t>
            </a:r>
            <a:r>
              <a:rPr lang="en-US" sz="1600" dirty="0">
                <a:solidFill>
                  <a:srgbClr val="F30BDD"/>
                </a:solidFill>
              </a:rPr>
              <a:t>throttle(</a:t>
            </a:r>
            <a:r>
              <a:rPr lang="en-US" sz="1600" dirty="0">
                <a:solidFill>
                  <a:srgbClr val="C00000"/>
                </a:solidFill>
              </a:rPr>
              <a:t>3</a:t>
            </a:r>
            <a:r>
              <a:rPr lang="en-US" sz="1600" dirty="0">
                <a:solidFill>
                  <a:srgbClr val="F30BDD"/>
                </a:solidFill>
              </a:rPr>
              <a:t>).</a:t>
            </a:r>
            <a:r>
              <a:rPr lang="en-US" sz="1600" dirty="0" err="1">
                <a:solidFill>
                  <a:srgbClr val="F30BDD"/>
                </a:solidFill>
              </a:rPr>
              <a:t>timePeriodMillis</a:t>
            </a:r>
            <a:r>
              <a:rPr lang="en-US" sz="1600" dirty="0">
                <a:solidFill>
                  <a:srgbClr val="F30BDD"/>
                </a:solidFill>
              </a:rPr>
              <a:t>(</a:t>
            </a:r>
            <a:r>
              <a:rPr lang="en-US" sz="1600" dirty="0">
                <a:solidFill>
                  <a:srgbClr val="C00000"/>
                </a:solidFill>
              </a:rPr>
              <a:t>10000</a:t>
            </a:r>
            <a:r>
              <a:rPr lang="en-US" sz="1600" dirty="0" smtClean="0">
                <a:solidFill>
                  <a:srgbClr val="F30BDD"/>
                </a:solidFill>
              </a:rPr>
              <a:t>)</a:t>
            </a:r>
          </a:p>
          <a:p>
            <a:pPr eaLnBrk="1" hangingPunct="1">
              <a:buClr>
                <a:schemeClr val="accent1">
                  <a:lumMod val="75000"/>
                </a:schemeClr>
              </a:buClr>
              <a:buNone/>
            </a:pPr>
            <a:r>
              <a:rPr lang="en-US" sz="1600" dirty="0" smtClean="0"/>
              <a:t>.</a:t>
            </a:r>
            <a:r>
              <a:rPr lang="en-US" sz="1600" dirty="0"/>
              <a:t>to(</a:t>
            </a:r>
            <a:r>
              <a:rPr lang="en-US" sz="1600" dirty="0">
                <a:solidFill>
                  <a:srgbClr val="C00000"/>
                </a:solidFill>
              </a:rPr>
              <a:t>"</a:t>
            </a:r>
            <a:r>
              <a:rPr lang="en-US" sz="1600" dirty="0" err="1">
                <a:solidFill>
                  <a:srgbClr val="C00000"/>
                </a:solidFill>
              </a:rPr>
              <a:t>log:result</a:t>
            </a:r>
            <a:r>
              <a:rPr lang="en-US" sz="1600" dirty="0">
                <a:solidFill>
                  <a:srgbClr val="C00000"/>
                </a:solidFill>
              </a:rPr>
              <a:t>", "</a:t>
            </a:r>
            <a:r>
              <a:rPr lang="en-US" sz="1600" dirty="0" err="1">
                <a:solidFill>
                  <a:srgbClr val="C00000"/>
                </a:solidFill>
              </a:rPr>
              <a:t>mock:result</a:t>
            </a:r>
            <a:r>
              <a:rPr lang="en-US" sz="1600" dirty="0" smtClean="0">
                <a:solidFill>
                  <a:srgbClr val="C00000"/>
                </a:solidFill>
              </a:rPr>
              <a:t>"</a:t>
            </a:r>
            <a:r>
              <a:rPr lang="en-US" sz="1600" dirty="0" smtClean="0"/>
              <a:t>);</a:t>
            </a:r>
          </a:p>
          <a:p>
            <a:pPr eaLnBrk="1" hangingPunct="1">
              <a:buClr>
                <a:schemeClr val="accent1">
                  <a:lumMod val="75000"/>
                </a:schemeClr>
              </a:buClr>
              <a:buNone/>
            </a:pPr>
            <a:endParaRPr lang="en-US" sz="1600" dirty="0" smtClean="0"/>
          </a:p>
          <a:p>
            <a:pPr eaLnBrk="1" hangingPunct="1">
              <a:buClr>
                <a:schemeClr val="accent1">
                  <a:lumMod val="75000"/>
                </a:schemeClr>
              </a:buClr>
              <a:buNone/>
            </a:pPr>
            <a:endParaRPr lang="en-US" sz="1600" dirty="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smtClean="0">
                <a:solidFill>
                  <a:srgbClr val="5B77BA"/>
                </a:solidFill>
              </a:rPr>
              <a:t>EIP - </a:t>
            </a:r>
            <a:r>
              <a:rPr lang="en-US" sz="2400" dirty="0" err="1" smtClean="0">
                <a:solidFill>
                  <a:srgbClr val="5B77BA"/>
                </a:solidFill>
              </a:rPr>
              <a:t>Throttler</a:t>
            </a:r>
            <a:endParaRPr lang="en-US" sz="2400" dirty="0" smtClean="0">
              <a:solidFill>
                <a:srgbClr val="5B77BA"/>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57542641"/>
              </p:ext>
            </p:extLst>
          </p:nvPr>
        </p:nvGraphicFramePr>
        <p:xfrm>
          <a:off x="827583" y="3068960"/>
          <a:ext cx="7992889" cy="2671597"/>
        </p:xfrm>
        <a:graphic>
          <a:graphicData uri="http://schemas.openxmlformats.org/drawingml/2006/table">
            <a:tbl>
              <a:tblPr/>
              <a:tblGrid>
                <a:gridCol w="1944217">
                  <a:extLst>
                    <a:ext uri="{9D8B030D-6E8A-4147-A177-3AD203B41FA5}">
                      <a16:colId xmlns:a16="http://schemas.microsoft.com/office/drawing/2014/main" val="1381348201"/>
                    </a:ext>
                  </a:extLst>
                </a:gridCol>
                <a:gridCol w="4264545">
                  <a:extLst>
                    <a:ext uri="{9D8B030D-6E8A-4147-A177-3AD203B41FA5}">
                      <a16:colId xmlns:a16="http://schemas.microsoft.com/office/drawing/2014/main" val="1433221380"/>
                    </a:ext>
                  </a:extLst>
                </a:gridCol>
                <a:gridCol w="856381">
                  <a:extLst>
                    <a:ext uri="{9D8B030D-6E8A-4147-A177-3AD203B41FA5}">
                      <a16:colId xmlns:a16="http://schemas.microsoft.com/office/drawing/2014/main" val="2798448519"/>
                    </a:ext>
                  </a:extLst>
                </a:gridCol>
                <a:gridCol w="927746">
                  <a:extLst>
                    <a:ext uri="{9D8B030D-6E8A-4147-A177-3AD203B41FA5}">
                      <a16:colId xmlns:a16="http://schemas.microsoft.com/office/drawing/2014/main" val="3976180490"/>
                    </a:ext>
                  </a:extLst>
                </a:gridCol>
              </a:tblGrid>
              <a:tr h="103991">
                <a:tc>
                  <a:txBody>
                    <a:bodyPr/>
                    <a:lstStyle/>
                    <a:p>
                      <a:pPr algn="ctr" fontAlgn="t"/>
                      <a:r>
                        <a:rPr lang="en-US" sz="1000" b="1" dirty="0">
                          <a:solidFill>
                            <a:srgbClr val="0070C0"/>
                          </a:solidFill>
                          <a:effectLst/>
                        </a:rPr>
                        <a:t>Name</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000" b="1" dirty="0">
                          <a:solidFill>
                            <a:srgbClr val="0070C0"/>
                          </a:solidFill>
                          <a:effectLst/>
                        </a:rPr>
                        <a:t>Description</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000" b="1" dirty="0">
                          <a:solidFill>
                            <a:srgbClr val="0070C0"/>
                          </a:solidFill>
                          <a:effectLst/>
                        </a:rPr>
                        <a:t>Default</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000" b="1" dirty="0">
                          <a:solidFill>
                            <a:srgbClr val="0070C0"/>
                          </a:solidFill>
                          <a:effectLst/>
                        </a:rPr>
                        <a:t>Type</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27318324"/>
                  </a:ext>
                </a:extLst>
              </a:tr>
              <a:tr h="595607">
                <a:tc>
                  <a:txBody>
                    <a:bodyPr/>
                    <a:lstStyle/>
                    <a:p>
                      <a:pPr algn="l" fontAlgn="t"/>
                      <a:r>
                        <a:rPr lang="en-US" sz="1000" b="1" dirty="0" err="1">
                          <a:solidFill>
                            <a:srgbClr val="0070C0"/>
                          </a:solidFill>
                          <a:effectLst/>
                        </a:rPr>
                        <a:t>correlationExpression</a:t>
                      </a:r>
                      <a:endParaRPr lang="en-US" sz="1000" dirty="0">
                        <a:solidFill>
                          <a:srgbClr val="0070C0"/>
                        </a:solidFill>
                        <a:effectLst/>
                      </a:endParaRP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a:solidFill>
                            <a:srgbClr val="0070C0"/>
                          </a:solidFill>
                          <a:effectLst/>
                        </a:rPr>
                        <a:t>The expression used to calculate the correlation key to use for throttle grouping. The Exchange which has the same correlation key is throttled together.</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endParaRPr lang="en-US" sz="1000">
                        <a:solidFill>
                          <a:srgbClr val="0070C0"/>
                        </a:solidFill>
                        <a:effectLst/>
                      </a:endParaRP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err="1">
                          <a:solidFill>
                            <a:srgbClr val="0070C0"/>
                          </a:solidFill>
                          <a:effectLst/>
                        </a:rPr>
                        <a:t>ExpressionSubElementDefinition</a:t>
                      </a:r>
                      <a:endParaRPr lang="en-US" sz="1000" dirty="0">
                        <a:solidFill>
                          <a:srgbClr val="0070C0"/>
                        </a:solidFill>
                        <a:effectLst/>
                      </a:endParaRP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53638856"/>
                  </a:ext>
                </a:extLst>
              </a:tr>
              <a:tr h="285864">
                <a:tc>
                  <a:txBody>
                    <a:bodyPr/>
                    <a:lstStyle/>
                    <a:p>
                      <a:pPr algn="l" fontAlgn="t"/>
                      <a:r>
                        <a:rPr lang="en-US" sz="1000" b="1" dirty="0" err="1">
                          <a:solidFill>
                            <a:srgbClr val="0070C0"/>
                          </a:solidFill>
                          <a:effectLst/>
                        </a:rPr>
                        <a:t>executorServiceRef</a:t>
                      </a:r>
                      <a:endParaRPr lang="en-US" sz="1000" dirty="0">
                        <a:solidFill>
                          <a:srgbClr val="0070C0"/>
                        </a:solidFill>
                        <a:effectLst/>
                      </a:endParaRP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solidFill>
                            <a:srgbClr val="0070C0"/>
                          </a:solidFill>
                          <a:effectLst/>
                        </a:rPr>
                        <a:t>To use a custom thread pool (ScheduledExecutorService) by the throttler.</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endParaRPr lang="en-US" sz="1000">
                        <a:solidFill>
                          <a:srgbClr val="0070C0"/>
                        </a:solidFill>
                        <a:effectLst/>
                      </a:endParaRP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a:solidFill>
                            <a:srgbClr val="0070C0"/>
                          </a:solidFill>
                          <a:effectLst/>
                        </a:rPr>
                        <a:t>String</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88554517"/>
                  </a:ext>
                </a:extLst>
              </a:tr>
              <a:tr h="285864">
                <a:tc>
                  <a:txBody>
                    <a:bodyPr/>
                    <a:lstStyle/>
                    <a:p>
                      <a:pPr algn="l" fontAlgn="t"/>
                      <a:r>
                        <a:rPr lang="en-US" sz="1000" b="1" dirty="0" err="1">
                          <a:solidFill>
                            <a:srgbClr val="0070C0"/>
                          </a:solidFill>
                          <a:effectLst/>
                        </a:rPr>
                        <a:t>timePeriodMillis</a:t>
                      </a:r>
                      <a:endParaRPr lang="en-US" sz="1000" dirty="0">
                        <a:solidFill>
                          <a:srgbClr val="0070C0"/>
                        </a:solidFill>
                        <a:effectLst/>
                      </a:endParaRP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solidFill>
                            <a:srgbClr val="0070C0"/>
                          </a:solidFill>
                          <a:effectLst/>
                        </a:rPr>
                        <a:t>Sets the time period during which the maximum request count is valid for</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000">
                          <a:solidFill>
                            <a:srgbClr val="0070C0"/>
                          </a:solidFill>
                          <a:effectLst/>
                        </a:rPr>
                        <a:t>1000</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a:solidFill>
                            <a:srgbClr val="0070C0"/>
                          </a:solidFill>
                          <a:effectLst/>
                        </a:rPr>
                        <a:t>Long</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49181982"/>
                  </a:ext>
                </a:extLst>
              </a:tr>
              <a:tr h="320279">
                <a:tc>
                  <a:txBody>
                    <a:bodyPr/>
                    <a:lstStyle/>
                    <a:p>
                      <a:pPr algn="l" fontAlgn="t"/>
                      <a:r>
                        <a:rPr lang="en-US" sz="1000" b="1" dirty="0" err="1">
                          <a:solidFill>
                            <a:srgbClr val="0070C0"/>
                          </a:solidFill>
                          <a:effectLst/>
                        </a:rPr>
                        <a:t>asyncDelayed</a:t>
                      </a:r>
                      <a:endParaRPr lang="en-US" sz="1000" dirty="0">
                        <a:solidFill>
                          <a:srgbClr val="0070C0"/>
                        </a:solidFill>
                        <a:effectLst/>
                      </a:endParaRP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solidFill>
                            <a:srgbClr val="0070C0"/>
                          </a:solidFill>
                          <a:effectLst/>
                        </a:rPr>
                        <a:t>Enables asynchronous delay which means the thread will not block while delaying.</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000">
                          <a:solidFill>
                            <a:srgbClr val="0070C0"/>
                          </a:solidFill>
                          <a:effectLst/>
                        </a:rPr>
                        <a:t>false</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a:solidFill>
                            <a:srgbClr val="0070C0"/>
                          </a:solidFill>
                          <a:effectLst/>
                        </a:rPr>
                        <a:t>Boolean</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6285766"/>
                  </a:ext>
                </a:extLst>
              </a:tr>
              <a:tr h="389111">
                <a:tc>
                  <a:txBody>
                    <a:bodyPr/>
                    <a:lstStyle/>
                    <a:p>
                      <a:pPr algn="l" fontAlgn="t"/>
                      <a:r>
                        <a:rPr lang="en-US" sz="1000" b="1" dirty="0" err="1">
                          <a:solidFill>
                            <a:srgbClr val="0070C0"/>
                          </a:solidFill>
                          <a:effectLst/>
                        </a:rPr>
                        <a:t>callerRunsWhenRejected</a:t>
                      </a:r>
                      <a:endParaRPr lang="en-US" sz="1000" dirty="0">
                        <a:solidFill>
                          <a:srgbClr val="0070C0"/>
                        </a:solidFill>
                        <a:effectLst/>
                      </a:endParaRP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solidFill>
                            <a:srgbClr val="0070C0"/>
                          </a:solidFill>
                          <a:effectLst/>
                        </a:rPr>
                        <a:t>Whether or not the caller should run the task when it was rejected by the thread pool. Is by default true</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000">
                          <a:solidFill>
                            <a:srgbClr val="0070C0"/>
                          </a:solidFill>
                          <a:effectLst/>
                        </a:rPr>
                        <a:t>true</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a:solidFill>
                            <a:srgbClr val="0070C0"/>
                          </a:solidFill>
                          <a:effectLst/>
                        </a:rPr>
                        <a:t>Boolean</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21406312"/>
                  </a:ext>
                </a:extLst>
              </a:tr>
              <a:tr h="526775">
                <a:tc>
                  <a:txBody>
                    <a:bodyPr/>
                    <a:lstStyle/>
                    <a:p>
                      <a:pPr algn="l" fontAlgn="t"/>
                      <a:r>
                        <a:rPr lang="en-US" sz="1000" b="1" dirty="0" err="1">
                          <a:solidFill>
                            <a:srgbClr val="0070C0"/>
                          </a:solidFill>
                          <a:effectLst/>
                        </a:rPr>
                        <a:t>rejectExecution</a:t>
                      </a:r>
                      <a:endParaRPr lang="en-US" sz="1000" dirty="0">
                        <a:solidFill>
                          <a:srgbClr val="0070C0"/>
                        </a:solidFill>
                        <a:effectLst/>
                      </a:endParaRP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a:solidFill>
                            <a:srgbClr val="0070C0"/>
                          </a:solidFill>
                          <a:effectLst/>
                        </a:rPr>
                        <a:t>Whether or not </a:t>
                      </a:r>
                      <a:r>
                        <a:rPr lang="en-US" sz="1000" dirty="0" err="1">
                          <a:solidFill>
                            <a:srgbClr val="0070C0"/>
                          </a:solidFill>
                          <a:effectLst/>
                        </a:rPr>
                        <a:t>throttler</a:t>
                      </a:r>
                      <a:r>
                        <a:rPr lang="en-US" sz="1000" dirty="0">
                          <a:solidFill>
                            <a:srgbClr val="0070C0"/>
                          </a:solidFill>
                          <a:effectLst/>
                        </a:rPr>
                        <a:t> throws the </a:t>
                      </a:r>
                      <a:r>
                        <a:rPr lang="en-US" sz="1000" dirty="0" err="1">
                          <a:solidFill>
                            <a:srgbClr val="0070C0"/>
                          </a:solidFill>
                          <a:effectLst/>
                        </a:rPr>
                        <a:t>ThrottlerRejectedExecutionException</a:t>
                      </a:r>
                      <a:r>
                        <a:rPr lang="en-US" sz="1000" dirty="0">
                          <a:solidFill>
                            <a:srgbClr val="0070C0"/>
                          </a:solidFill>
                          <a:effectLst/>
                        </a:rPr>
                        <a:t> when the exchange exceeds the request limit Is by default false</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000" dirty="0">
                          <a:solidFill>
                            <a:srgbClr val="0070C0"/>
                          </a:solidFill>
                          <a:effectLst/>
                        </a:rPr>
                        <a:t>false</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a:solidFill>
                            <a:srgbClr val="0070C0"/>
                          </a:solidFill>
                          <a:effectLst/>
                        </a:rPr>
                        <a:t>Boolean</a:t>
                      </a:r>
                    </a:p>
                  </a:txBody>
                  <a:tcPr marL="23327" marR="23327" marT="11663" marB="116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740678"/>
                  </a:ext>
                </a:extLst>
              </a:tr>
            </a:tbl>
          </a:graphicData>
        </a:graphic>
      </p:graphicFrame>
    </p:spTree>
    <p:extLst>
      <p:ext uri="{BB962C8B-B14F-4D97-AF65-F5344CB8AC3E}">
        <p14:creationId xmlns:p14="http://schemas.microsoft.com/office/powerpoint/2010/main" val="101745985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112568"/>
          </a:xfrm>
        </p:spPr>
        <p:txBody>
          <a:bodyPr/>
          <a:lstStyle/>
          <a:p>
            <a:pPr eaLnBrk="1" hangingPunct="1">
              <a:buClr>
                <a:schemeClr val="accent1">
                  <a:lumMod val="75000"/>
                </a:schemeClr>
              </a:buClr>
              <a:buNone/>
            </a:pPr>
            <a:r>
              <a:rPr lang="en-US" sz="1600" dirty="0"/>
              <a:t>The Load Balancer Pattern allows you to delegate to one of a number of endpoints using a variety of different load balancing policies</a:t>
            </a:r>
            <a:r>
              <a:rPr lang="en-US" sz="1600" dirty="0" smtClean="0"/>
              <a:t>.</a:t>
            </a:r>
          </a:p>
          <a:p>
            <a:pPr eaLnBrk="1" hangingPunct="1">
              <a:buClr>
                <a:schemeClr val="accent1">
                  <a:lumMod val="75000"/>
                </a:schemeClr>
              </a:buClr>
              <a:buNone/>
            </a:pPr>
            <a:r>
              <a:rPr lang="en-US" sz="1600" dirty="0">
                <a:solidFill>
                  <a:srgbClr val="0070C0"/>
                </a:solidFill>
                <a:latin typeface="Cambria" pitchFamily="18" charset="0"/>
                <a:hlinkClick r:id="rId2"/>
              </a:rPr>
              <a:t>https://</a:t>
            </a:r>
            <a:r>
              <a:rPr lang="en-US" sz="1600" dirty="0" smtClean="0">
                <a:solidFill>
                  <a:srgbClr val="0070C0"/>
                </a:solidFill>
                <a:latin typeface="Cambria" pitchFamily="18" charset="0"/>
                <a:hlinkClick r:id="rId2"/>
              </a:rPr>
              <a:t>camel.apache.org/components/3.7.x/eips/loadBalance-eip.html</a:t>
            </a:r>
            <a:endParaRPr lang="en-US" sz="1600" dirty="0" smtClean="0">
              <a:solidFill>
                <a:srgbClr val="0070C0"/>
              </a:solidFill>
              <a:latin typeface="Cambria" pitchFamily="18" charset="0"/>
            </a:endParaRPr>
          </a:p>
          <a:p>
            <a:pPr eaLnBrk="1" hangingPunct="1">
              <a:buClr>
                <a:schemeClr val="accent1">
                  <a:lumMod val="75000"/>
                </a:schemeClr>
              </a:buClr>
              <a:buNone/>
            </a:pPr>
            <a:endParaRPr lang="en-US" sz="1600" dirty="0" smtClean="0">
              <a:solidFill>
                <a:srgbClr val="0070C0"/>
              </a:solidFill>
              <a:latin typeface="Cambria" pitchFamily="18" charset="0"/>
            </a:endParaRPr>
          </a:p>
          <a:p>
            <a:pPr eaLnBrk="1" hangingPunct="1">
              <a:buClr>
                <a:schemeClr val="accent1">
                  <a:lumMod val="75000"/>
                </a:schemeClr>
              </a:buClr>
              <a:buNone/>
            </a:pPr>
            <a:r>
              <a:rPr lang="en-US" sz="1800" b="1" u="sng" dirty="0" smtClean="0">
                <a:solidFill>
                  <a:srgbClr val="0070C0"/>
                </a:solidFill>
                <a:latin typeface="Cambria" pitchFamily="18" charset="0"/>
              </a:rPr>
              <a:t>Built-in load balancing policies:</a:t>
            </a:r>
          </a:p>
          <a:p>
            <a:pPr eaLnBrk="1" hangingPunct="1">
              <a:buClr>
                <a:schemeClr val="accent1">
                  <a:lumMod val="75000"/>
                </a:schemeClr>
              </a:buClr>
              <a:buNone/>
            </a:pPr>
            <a:endParaRPr lang="en-US" sz="1400" b="1" u="sng" dirty="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smtClean="0">
                <a:solidFill>
                  <a:srgbClr val="5B77BA"/>
                </a:solidFill>
              </a:rPr>
              <a:t>EIP - </a:t>
            </a:r>
            <a:r>
              <a:rPr lang="en-US" sz="2400" dirty="0" err="1" smtClean="0">
                <a:solidFill>
                  <a:srgbClr val="5B77BA"/>
                </a:solidFill>
              </a:rPr>
              <a:t>Loadbalancer</a:t>
            </a:r>
            <a:endParaRPr lang="en-US" sz="2400" dirty="0" smtClean="0">
              <a:solidFill>
                <a:srgbClr val="5B77BA"/>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969332840"/>
              </p:ext>
            </p:extLst>
          </p:nvPr>
        </p:nvGraphicFramePr>
        <p:xfrm>
          <a:off x="971597" y="2390147"/>
          <a:ext cx="7848874" cy="3251964"/>
        </p:xfrm>
        <a:graphic>
          <a:graphicData uri="http://schemas.openxmlformats.org/drawingml/2006/table">
            <a:tbl>
              <a:tblPr/>
              <a:tblGrid>
                <a:gridCol w="1008115">
                  <a:extLst>
                    <a:ext uri="{9D8B030D-6E8A-4147-A177-3AD203B41FA5}">
                      <a16:colId xmlns:a16="http://schemas.microsoft.com/office/drawing/2014/main" val="4259739472"/>
                    </a:ext>
                  </a:extLst>
                </a:gridCol>
                <a:gridCol w="6840759">
                  <a:extLst>
                    <a:ext uri="{9D8B030D-6E8A-4147-A177-3AD203B41FA5}">
                      <a16:colId xmlns:a16="http://schemas.microsoft.com/office/drawing/2014/main" val="859224151"/>
                    </a:ext>
                  </a:extLst>
                </a:gridCol>
              </a:tblGrid>
              <a:tr h="88921">
                <a:tc>
                  <a:txBody>
                    <a:bodyPr/>
                    <a:lstStyle/>
                    <a:p>
                      <a:pPr algn="l" fontAlgn="t"/>
                      <a:r>
                        <a:rPr lang="en-US" sz="1200" b="1">
                          <a:solidFill>
                            <a:srgbClr val="0070C0"/>
                          </a:solidFill>
                          <a:effectLst/>
                        </a:rPr>
                        <a:t>Policy</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b="1" dirty="0">
                          <a:solidFill>
                            <a:srgbClr val="0070C0"/>
                          </a:solidFill>
                          <a:effectLst/>
                        </a:rPr>
                        <a:t>Description</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67268548"/>
                  </a:ext>
                </a:extLst>
              </a:tr>
              <a:tr h="398467">
                <a:tc>
                  <a:txBody>
                    <a:bodyPr/>
                    <a:lstStyle/>
                    <a:p>
                      <a:pPr algn="l" fontAlgn="t"/>
                      <a:r>
                        <a:rPr lang="en-US" sz="1200">
                          <a:solidFill>
                            <a:srgbClr val="0070C0"/>
                          </a:solidFill>
                          <a:effectLst/>
                        </a:rPr>
                        <a:t>Round Robin</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The exchanges are selected in a round robin fashion. This is a well known and classic policy, which spreads the load evenly.</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24639446"/>
                  </a:ext>
                </a:extLst>
              </a:tr>
              <a:tr h="209719">
                <a:tc>
                  <a:txBody>
                    <a:bodyPr/>
                    <a:lstStyle/>
                    <a:p>
                      <a:pPr algn="l" fontAlgn="t"/>
                      <a:r>
                        <a:rPr lang="en-US" sz="1200">
                          <a:solidFill>
                            <a:srgbClr val="0070C0"/>
                          </a:solidFill>
                          <a:effectLst/>
                        </a:rPr>
                        <a:t>Random</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A random endpoint is selected for each exchange.</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73530856"/>
                  </a:ext>
                </a:extLst>
              </a:tr>
              <a:tr h="461383">
                <a:tc>
                  <a:txBody>
                    <a:bodyPr/>
                    <a:lstStyle/>
                    <a:p>
                      <a:pPr algn="l" fontAlgn="t"/>
                      <a:r>
                        <a:rPr lang="en-US" sz="1200">
                          <a:solidFill>
                            <a:srgbClr val="0070C0"/>
                          </a:solidFill>
                          <a:effectLst/>
                        </a:rPr>
                        <a:t>Sticky</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Sticky load balancing using an Expression to calculate a correlation key to perform the sticky load balancing; rather like </a:t>
                      </a:r>
                      <a:r>
                        <a:rPr lang="en-US" sz="1200" dirty="0" err="1">
                          <a:solidFill>
                            <a:srgbClr val="0070C0"/>
                          </a:solidFill>
                          <a:effectLst/>
                        </a:rPr>
                        <a:t>jsessionid</a:t>
                      </a:r>
                      <a:r>
                        <a:rPr lang="en-US" sz="1200" dirty="0">
                          <a:solidFill>
                            <a:srgbClr val="0070C0"/>
                          </a:solidFill>
                          <a:effectLst/>
                        </a:rPr>
                        <a:t> in the web or </a:t>
                      </a:r>
                      <a:r>
                        <a:rPr lang="en-US" sz="1200" dirty="0" err="1">
                          <a:solidFill>
                            <a:srgbClr val="0070C0"/>
                          </a:solidFill>
                          <a:effectLst/>
                        </a:rPr>
                        <a:t>JMSXGroupID</a:t>
                      </a:r>
                      <a:r>
                        <a:rPr lang="en-US" sz="1200" dirty="0">
                          <a:solidFill>
                            <a:srgbClr val="0070C0"/>
                          </a:solidFill>
                          <a:effectLst/>
                        </a:rPr>
                        <a:t> in JMS.</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23365897"/>
                  </a:ext>
                </a:extLst>
              </a:tr>
              <a:tr h="209719">
                <a:tc>
                  <a:txBody>
                    <a:bodyPr/>
                    <a:lstStyle/>
                    <a:p>
                      <a:pPr algn="l" fontAlgn="t"/>
                      <a:r>
                        <a:rPr lang="en-US" sz="1200">
                          <a:solidFill>
                            <a:srgbClr val="0070C0"/>
                          </a:solidFill>
                          <a:effectLst/>
                        </a:rPr>
                        <a:t>Topic</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Topic which sends to all destinations (rather like JMS Topics)</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6735536"/>
                  </a:ext>
                </a:extLst>
              </a:tr>
              <a:tr h="209719">
                <a:tc>
                  <a:txBody>
                    <a:bodyPr/>
                    <a:lstStyle/>
                    <a:p>
                      <a:pPr algn="l" fontAlgn="t"/>
                      <a:r>
                        <a:rPr lang="en-US" sz="1200">
                          <a:solidFill>
                            <a:srgbClr val="0070C0"/>
                          </a:solidFill>
                          <a:effectLst/>
                        </a:rPr>
                        <a:t>Failover</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In case of failures the exchange will be tried on the next endpoint.</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22811148"/>
                  </a:ext>
                </a:extLst>
              </a:tr>
              <a:tr h="438296">
                <a:tc>
                  <a:txBody>
                    <a:bodyPr/>
                    <a:lstStyle/>
                    <a:p>
                      <a:pPr algn="l" fontAlgn="t"/>
                      <a:r>
                        <a:rPr lang="en-US" sz="1200">
                          <a:solidFill>
                            <a:srgbClr val="0070C0"/>
                          </a:solidFill>
                          <a:effectLst/>
                        </a:rPr>
                        <a:t>Weighted Round-Robin</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The weighted load balancing policy allows you to specify a processing load distribution ratio for each server with respect to the others. In addition to the weight, endpoint selection is then further refined using </a:t>
                      </a:r>
                      <a:r>
                        <a:rPr lang="en-US" sz="1200" b="1" dirty="0">
                          <a:solidFill>
                            <a:srgbClr val="0070C0"/>
                          </a:solidFill>
                          <a:effectLst/>
                        </a:rPr>
                        <a:t>round-robin</a:t>
                      </a:r>
                      <a:r>
                        <a:rPr lang="en-US" sz="1200" dirty="0">
                          <a:solidFill>
                            <a:srgbClr val="0070C0"/>
                          </a:solidFill>
                          <a:effectLst/>
                        </a:rPr>
                        <a:t> distribution based on weight.</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64869369"/>
                  </a:ext>
                </a:extLst>
              </a:tr>
              <a:tr h="432048">
                <a:tc>
                  <a:txBody>
                    <a:bodyPr/>
                    <a:lstStyle/>
                    <a:p>
                      <a:pPr algn="l" fontAlgn="t"/>
                      <a:r>
                        <a:rPr lang="en-US" sz="1200">
                          <a:solidFill>
                            <a:srgbClr val="0070C0"/>
                          </a:solidFill>
                          <a:effectLst/>
                        </a:rPr>
                        <a:t>Weighted Random</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The weighted load balancing policy allows you to specify a processing load distribution ratio for each server with respect to </a:t>
                      </a:r>
                      <a:r>
                        <a:rPr lang="en-US" sz="1200" dirty="0" err="1">
                          <a:solidFill>
                            <a:srgbClr val="0070C0"/>
                          </a:solidFill>
                          <a:effectLst/>
                        </a:rPr>
                        <a:t>others.In</a:t>
                      </a:r>
                      <a:r>
                        <a:rPr lang="en-US" sz="1200" dirty="0">
                          <a:solidFill>
                            <a:srgbClr val="0070C0"/>
                          </a:solidFill>
                          <a:effectLst/>
                        </a:rPr>
                        <a:t> addition to the weight, endpoint selection is then further refined using </a:t>
                      </a:r>
                      <a:r>
                        <a:rPr lang="en-US" sz="1200" b="1" dirty="0">
                          <a:solidFill>
                            <a:srgbClr val="0070C0"/>
                          </a:solidFill>
                          <a:effectLst/>
                        </a:rPr>
                        <a:t>random</a:t>
                      </a:r>
                      <a:r>
                        <a:rPr lang="en-US" sz="1200" dirty="0">
                          <a:solidFill>
                            <a:srgbClr val="0070C0"/>
                          </a:solidFill>
                          <a:effectLst/>
                        </a:rPr>
                        <a:t> distribution based on weight.</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1677325"/>
                  </a:ext>
                </a:extLst>
              </a:tr>
              <a:tr h="335551">
                <a:tc>
                  <a:txBody>
                    <a:bodyPr/>
                    <a:lstStyle/>
                    <a:p>
                      <a:pPr algn="l" fontAlgn="t"/>
                      <a:r>
                        <a:rPr lang="en-US" sz="1200">
                          <a:solidFill>
                            <a:srgbClr val="0070C0"/>
                          </a:solidFill>
                          <a:effectLst/>
                        </a:rPr>
                        <a:t>Custom</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200" dirty="0">
                          <a:solidFill>
                            <a:srgbClr val="0070C0"/>
                          </a:solidFill>
                          <a:effectLst/>
                        </a:rPr>
                        <a:t>The preferred way of using a custom Load Balancer is to use this policy, as the ref attribute is not supported anymore.</a:t>
                      </a:r>
                    </a:p>
                  </a:txBody>
                  <a:tcPr marL="28222" marR="28222" marT="14111" marB="141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50903741"/>
                  </a:ext>
                </a:extLst>
              </a:tr>
            </a:tbl>
          </a:graphicData>
        </a:graphic>
      </p:graphicFrame>
    </p:spTree>
    <p:extLst>
      <p:ext uri="{BB962C8B-B14F-4D97-AF65-F5344CB8AC3E}">
        <p14:creationId xmlns:p14="http://schemas.microsoft.com/office/powerpoint/2010/main" val="297916819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5616624"/>
          </a:xfrm>
        </p:spPr>
        <p:txBody>
          <a:bodyPr/>
          <a:lstStyle/>
          <a:p>
            <a:pPr eaLnBrk="1" hangingPunct="1">
              <a:buClr>
                <a:schemeClr val="accent1">
                  <a:lumMod val="75000"/>
                </a:schemeClr>
              </a:buClr>
              <a:buNone/>
            </a:pPr>
            <a:r>
              <a:rPr lang="en-US" sz="1800" b="1" u="sng" dirty="0" smtClean="0">
                <a:solidFill>
                  <a:srgbClr val="0070C0"/>
                </a:solidFill>
                <a:latin typeface="Cambria" pitchFamily="18" charset="0"/>
              </a:rPr>
              <a:t>Round Robin:</a:t>
            </a:r>
          </a:p>
          <a:p>
            <a:pPr eaLnBrk="1" hangingPunct="1">
              <a:buClr>
                <a:schemeClr val="accent1">
                  <a:lumMod val="75000"/>
                </a:schemeClr>
              </a:buClr>
              <a:buNone/>
            </a:pPr>
            <a:r>
              <a:rPr lang="en-US" sz="1600" dirty="0">
                <a:solidFill>
                  <a:srgbClr val="0070C0"/>
                </a:solidFill>
              </a:rPr>
              <a:t>from(</a:t>
            </a:r>
            <a:r>
              <a:rPr lang="en-US" sz="1600" dirty="0">
                <a:solidFill>
                  <a:srgbClr val="C00000"/>
                </a:solidFill>
              </a:rPr>
              <a:t>"</a:t>
            </a:r>
            <a:r>
              <a:rPr lang="en-US" sz="1600" dirty="0" err="1">
                <a:solidFill>
                  <a:srgbClr val="C00000"/>
                </a:solidFill>
              </a:rPr>
              <a:t>direct:start</a:t>
            </a:r>
            <a:r>
              <a:rPr lang="en-US" sz="1600" dirty="0" smtClean="0">
                <a:solidFill>
                  <a:srgbClr val="C00000"/>
                </a:solidFill>
              </a:rPr>
              <a:t>"</a:t>
            </a:r>
            <a:r>
              <a:rPr lang="en-US" sz="1600" dirty="0" smtClean="0">
                <a:solidFill>
                  <a:srgbClr val="0070C0"/>
                </a:solidFill>
              </a:rPr>
              <a:t>)</a:t>
            </a:r>
          </a:p>
          <a:p>
            <a:pPr eaLnBrk="1" hangingPunct="1">
              <a:buClr>
                <a:schemeClr val="accent1">
                  <a:lumMod val="75000"/>
                </a:schemeClr>
              </a:buClr>
              <a:buNone/>
            </a:pPr>
            <a:r>
              <a:rPr lang="en-US" sz="1600" dirty="0" smtClean="0"/>
              <a:t>    </a:t>
            </a:r>
            <a:r>
              <a:rPr lang="en-US" sz="1600" dirty="0" smtClean="0">
                <a:solidFill>
                  <a:srgbClr val="F30BDD"/>
                </a:solidFill>
              </a:rPr>
              <a:t>.</a:t>
            </a:r>
            <a:r>
              <a:rPr lang="en-US" sz="1600" dirty="0" err="1">
                <a:solidFill>
                  <a:srgbClr val="F30BDD"/>
                </a:solidFill>
              </a:rPr>
              <a:t>loadBalance</a:t>
            </a:r>
            <a:r>
              <a:rPr lang="en-US" sz="1600" dirty="0">
                <a:solidFill>
                  <a:srgbClr val="F30BDD"/>
                </a:solidFill>
              </a:rPr>
              <a:t>().</a:t>
            </a:r>
            <a:r>
              <a:rPr lang="en-US" sz="1600" dirty="0" err="1">
                <a:solidFill>
                  <a:srgbClr val="F30BDD"/>
                </a:solidFill>
              </a:rPr>
              <a:t>roundRobin</a:t>
            </a:r>
            <a:r>
              <a:rPr lang="en-US" sz="1600" dirty="0" smtClean="0">
                <a:solidFill>
                  <a:srgbClr val="F30BDD"/>
                </a:solidFill>
              </a:rPr>
              <a:t>()</a:t>
            </a:r>
          </a:p>
          <a:p>
            <a:pPr eaLnBrk="1" hangingPunct="1">
              <a:buClr>
                <a:schemeClr val="accent1">
                  <a:lumMod val="75000"/>
                </a:schemeClr>
              </a:buClr>
              <a:buNone/>
            </a:pPr>
            <a:r>
              <a:rPr lang="en-US" sz="1600" dirty="0"/>
              <a:t> </a:t>
            </a:r>
            <a:r>
              <a:rPr lang="en-US" sz="1600" dirty="0" smtClean="0"/>
              <a:t>     </a:t>
            </a:r>
            <a:r>
              <a:rPr lang="en-US" sz="1600" dirty="0" smtClean="0">
                <a:solidFill>
                  <a:srgbClr val="0070C0"/>
                </a:solidFill>
              </a:rPr>
              <a:t>.</a:t>
            </a:r>
            <a:r>
              <a:rPr lang="en-US" sz="1600" dirty="0">
                <a:solidFill>
                  <a:srgbClr val="0070C0"/>
                </a:solidFill>
              </a:rPr>
              <a:t>to(</a:t>
            </a:r>
            <a:r>
              <a:rPr lang="en-US" sz="1600" dirty="0">
                <a:solidFill>
                  <a:srgbClr val="C00000"/>
                </a:solidFill>
              </a:rPr>
              <a:t>"</a:t>
            </a:r>
            <a:r>
              <a:rPr lang="en-US" sz="1600" dirty="0" err="1">
                <a:solidFill>
                  <a:srgbClr val="C00000"/>
                </a:solidFill>
              </a:rPr>
              <a:t>mock:x</a:t>
            </a:r>
            <a:r>
              <a:rPr lang="en-US" sz="1600" dirty="0" smtClean="0">
                <a:solidFill>
                  <a:srgbClr val="C00000"/>
                </a:solidFill>
              </a:rPr>
              <a:t>"</a:t>
            </a:r>
            <a:r>
              <a:rPr lang="en-US" sz="1600" dirty="0" smtClean="0">
                <a:solidFill>
                  <a:srgbClr val="0070C0"/>
                </a:solidFill>
              </a:rPr>
              <a:t>)</a:t>
            </a:r>
          </a:p>
          <a:p>
            <a:pPr eaLnBrk="1" hangingPunct="1">
              <a:buClr>
                <a:schemeClr val="accent1">
                  <a:lumMod val="75000"/>
                </a:schemeClr>
              </a:buClr>
              <a:buNone/>
            </a:pPr>
            <a:r>
              <a:rPr lang="en-US" sz="1600" dirty="0">
                <a:solidFill>
                  <a:srgbClr val="0070C0"/>
                </a:solidFill>
              </a:rPr>
              <a:t> </a:t>
            </a:r>
            <a:r>
              <a:rPr lang="en-US" sz="1600" dirty="0" smtClean="0">
                <a:solidFill>
                  <a:srgbClr val="0070C0"/>
                </a:solidFill>
              </a:rPr>
              <a:t>     .</a:t>
            </a:r>
            <a:r>
              <a:rPr lang="en-US" sz="1600" dirty="0">
                <a:solidFill>
                  <a:srgbClr val="0070C0"/>
                </a:solidFill>
              </a:rPr>
              <a:t>to(</a:t>
            </a:r>
            <a:r>
              <a:rPr lang="en-US" sz="1600" dirty="0">
                <a:solidFill>
                  <a:srgbClr val="C00000"/>
                </a:solidFill>
              </a:rPr>
              <a:t>"</a:t>
            </a:r>
            <a:r>
              <a:rPr lang="en-US" sz="1600" dirty="0" err="1">
                <a:solidFill>
                  <a:srgbClr val="C00000"/>
                </a:solidFill>
              </a:rPr>
              <a:t>mock:y</a:t>
            </a:r>
            <a:r>
              <a:rPr lang="en-US" sz="1600" dirty="0" smtClean="0">
                <a:solidFill>
                  <a:srgbClr val="C00000"/>
                </a:solidFill>
              </a:rPr>
              <a:t>"</a:t>
            </a:r>
            <a:r>
              <a:rPr lang="en-US" sz="1600" dirty="0" smtClean="0">
                <a:solidFill>
                  <a:srgbClr val="0070C0"/>
                </a:solidFill>
              </a:rPr>
              <a:t>)</a:t>
            </a:r>
          </a:p>
          <a:p>
            <a:pPr eaLnBrk="1" hangingPunct="1">
              <a:buClr>
                <a:schemeClr val="accent1">
                  <a:lumMod val="75000"/>
                </a:schemeClr>
              </a:buClr>
              <a:buNone/>
            </a:pPr>
            <a:r>
              <a:rPr lang="en-US" sz="1600" dirty="0">
                <a:solidFill>
                  <a:srgbClr val="0070C0"/>
                </a:solidFill>
              </a:rPr>
              <a:t> </a:t>
            </a:r>
            <a:r>
              <a:rPr lang="en-US" sz="1600" dirty="0" smtClean="0">
                <a:solidFill>
                  <a:srgbClr val="0070C0"/>
                </a:solidFill>
              </a:rPr>
              <a:t>     .</a:t>
            </a:r>
            <a:r>
              <a:rPr lang="en-US" sz="1600" dirty="0">
                <a:solidFill>
                  <a:srgbClr val="0070C0"/>
                </a:solidFill>
              </a:rPr>
              <a:t>to(</a:t>
            </a:r>
            <a:r>
              <a:rPr lang="en-US" sz="1600" dirty="0">
                <a:solidFill>
                  <a:srgbClr val="C00000"/>
                </a:solidFill>
              </a:rPr>
              <a:t>"</a:t>
            </a:r>
            <a:r>
              <a:rPr lang="en-US" sz="1600" dirty="0" err="1">
                <a:solidFill>
                  <a:srgbClr val="C00000"/>
                </a:solidFill>
              </a:rPr>
              <a:t>mock:z</a:t>
            </a:r>
            <a:r>
              <a:rPr lang="en-US" sz="1600" dirty="0" smtClean="0">
                <a:solidFill>
                  <a:srgbClr val="C00000"/>
                </a:solidFill>
              </a:rPr>
              <a:t>"</a:t>
            </a:r>
            <a:r>
              <a:rPr lang="en-US" sz="1600" dirty="0" smtClean="0">
                <a:solidFill>
                  <a:srgbClr val="0070C0"/>
                </a:solidFill>
              </a:rPr>
              <a:t>)</a:t>
            </a:r>
          </a:p>
          <a:p>
            <a:pPr eaLnBrk="1" hangingPunct="1">
              <a:buClr>
                <a:schemeClr val="accent1">
                  <a:lumMod val="75000"/>
                </a:schemeClr>
              </a:buClr>
              <a:buNone/>
            </a:pPr>
            <a:r>
              <a:rPr lang="en-US" sz="1600" dirty="0">
                <a:solidFill>
                  <a:srgbClr val="0070C0"/>
                </a:solidFill>
              </a:rPr>
              <a:t> </a:t>
            </a:r>
            <a:r>
              <a:rPr lang="en-US" sz="1600" dirty="0" smtClean="0">
                <a:solidFill>
                  <a:srgbClr val="0070C0"/>
                </a:solidFill>
              </a:rPr>
              <a:t>   .</a:t>
            </a:r>
            <a:r>
              <a:rPr lang="en-US" sz="1600" dirty="0">
                <a:solidFill>
                  <a:srgbClr val="0070C0"/>
                </a:solidFill>
              </a:rPr>
              <a:t>end() </a:t>
            </a:r>
            <a:r>
              <a:rPr lang="en-US" sz="1600" i="1" dirty="0">
                <a:solidFill>
                  <a:schemeClr val="bg1">
                    <a:lumMod val="50000"/>
                  </a:schemeClr>
                </a:solidFill>
              </a:rPr>
              <a:t>// end load </a:t>
            </a:r>
            <a:r>
              <a:rPr lang="en-US" sz="1600" i="1" dirty="0" smtClean="0">
                <a:solidFill>
                  <a:schemeClr val="bg1">
                    <a:lumMod val="50000"/>
                  </a:schemeClr>
                </a:solidFill>
              </a:rPr>
              <a:t>balancer</a:t>
            </a:r>
          </a:p>
          <a:p>
            <a:pPr eaLnBrk="1" hangingPunct="1">
              <a:buClr>
                <a:schemeClr val="accent1">
                  <a:lumMod val="75000"/>
                </a:schemeClr>
              </a:buClr>
              <a:buNone/>
            </a:pPr>
            <a:endParaRPr lang="en-US" sz="1100" b="1" u="sng" dirty="0" smtClean="0">
              <a:solidFill>
                <a:schemeClr val="bg1">
                  <a:lumMod val="50000"/>
                </a:schemeClr>
              </a:solidFill>
              <a:latin typeface="Cambria" pitchFamily="18" charset="0"/>
            </a:endParaRPr>
          </a:p>
          <a:p>
            <a:pPr eaLnBrk="1" hangingPunct="1">
              <a:buClr>
                <a:schemeClr val="accent1">
                  <a:lumMod val="75000"/>
                </a:schemeClr>
              </a:buClr>
              <a:buNone/>
            </a:pPr>
            <a:r>
              <a:rPr lang="en-US" b="1" u="sng" dirty="0" smtClean="0">
                <a:solidFill>
                  <a:srgbClr val="0070C0"/>
                </a:solidFill>
                <a:latin typeface="Cambria" pitchFamily="18" charset="0"/>
              </a:rPr>
              <a:t>Failover:</a:t>
            </a:r>
          </a:p>
          <a:p>
            <a:pPr marL="285750" indent="-285750" eaLnBrk="1" hangingPunct="1">
              <a:buClr>
                <a:schemeClr val="accent1">
                  <a:lumMod val="75000"/>
                </a:schemeClr>
              </a:buClr>
              <a:buFont typeface="Wingdings" panose="05000000000000000000" pitchFamily="2" charset="2"/>
              <a:buChar char="§"/>
            </a:pPr>
            <a:r>
              <a:rPr lang="en-US" sz="1400" dirty="0"/>
              <a:t>The failover load balancer is capable of trying the next processor in case an Exchange failed with an exception during processing</a:t>
            </a:r>
            <a:r>
              <a:rPr lang="en-US" sz="1400" dirty="0" smtClean="0"/>
              <a:t>.</a:t>
            </a:r>
          </a:p>
          <a:p>
            <a:pPr marL="285750" indent="-285750" eaLnBrk="1" hangingPunct="1">
              <a:buClr>
                <a:schemeClr val="accent1">
                  <a:lumMod val="75000"/>
                </a:schemeClr>
              </a:buClr>
              <a:buFont typeface="Wingdings" panose="05000000000000000000" pitchFamily="2" charset="2"/>
              <a:buChar char="§"/>
            </a:pPr>
            <a:r>
              <a:rPr lang="en-US" sz="1400" dirty="0"/>
              <a:t>If you use streaming then you should enable Stream caching when using the failover load balancer. This is needed so the stream can be re-read after failing over to the next processor.</a:t>
            </a:r>
            <a:endParaRPr lang="en-US" sz="1050" dirty="0" smtClean="0"/>
          </a:p>
          <a:p>
            <a:pPr marL="285750" indent="-285750" eaLnBrk="1" hangingPunct="1">
              <a:buClr>
                <a:schemeClr val="accent1">
                  <a:lumMod val="75000"/>
                </a:schemeClr>
              </a:buClr>
              <a:buFont typeface="Wingdings" panose="05000000000000000000" pitchFamily="2" charset="2"/>
              <a:buChar char="§"/>
            </a:pPr>
            <a:r>
              <a:rPr lang="en-US" sz="1400" dirty="0"/>
              <a:t>Here is a sample to failover only if a </a:t>
            </a:r>
            <a:r>
              <a:rPr lang="en-US" sz="1400" dirty="0" err="1"/>
              <a:t>IOException</a:t>
            </a:r>
            <a:r>
              <a:rPr lang="en-US" sz="1400" dirty="0"/>
              <a:t> related exception was thrown:</a:t>
            </a:r>
            <a:endParaRPr lang="en-US" sz="1050" dirty="0" smtClean="0"/>
          </a:p>
          <a:p>
            <a:pPr eaLnBrk="1" hangingPunct="1">
              <a:buClr>
                <a:schemeClr val="accent1">
                  <a:lumMod val="75000"/>
                </a:schemeClr>
              </a:buClr>
              <a:buNone/>
            </a:pPr>
            <a:r>
              <a:rPr lang="en-US" sz="1600" dirty="0">
                <a:solidFill>
                  <a:srgbClr val="0070C0"/>
                </a:solidFill>
              </a:rPr>
              <a:t>from(</a:t>
            </a:r>
            <a:r>
              <a:rPr lang="en-US" sz="1600" dirty="0">
                <a:solidFill>
                  <a:srgbClr val="C00000"/>
                </a:solidFill>
              </a:rPr>
              <a:t>"</a:t>
            </a:r>
            <a:r>
              <a:rPr lang="en-US" sz="1600" dirty="0" err="1">
                <a:solidFill>
                  <a:srgbClr val="C00000"/>
                </a:solidFill>
              </a:rPr>
              <a:t>direct:start</a:t>
            </a:r>
            <a:r>
              <a:rPr lang="en-US" sz="1600" dirty="0" smtClean="0">
                <a:solidFill>
                  <a:srgbClr val="C00000"/>
                </a:solidFill>
              </a:rPr>
              <a:t>"</a:t>
            </a:r>
            <a:r>
              <a:rPr lang="en-US" sz="1600" dirty="0" smtClean="0">
                <a:solidFill>
                  <a:srgbClr val="0070C0"/>
                </a:solidFill>
              </a:rPr>
              <a:t>)</a:t>
            </a:r>
          </a:p>
          <a:p>
            <a:pPr eaLnBrk="1" hangingPunct="1">
              <a:buClr>
                <a:schemeClr val="accent1">
                  <a:lumMod val="75000"/>
                </a:schemeClr>
              </a:buClr>
              <a:buNone/>
            </a:pPr>
            <a:r>
              <a:rPr lang="en-US" sz="1600" dirty="0">
                <a:solidFill>
                  <a:srgbClr val="0070C0"/>
                </a:solidFill>
              </a:rPr>
              <a:t> </a:t>
            </a:r>
            <a:r>
              <a:rPr lang="en-US" sz="1600" dirty="0" smtClean="0">
                <a:solidFill>
                  <a:srgbClr val="0070C0"/>
                </a:solidFill>
              </a:rPr>
              <a:t>  </a:t>
            </a:r>
            <a:r>
              <a:rPr lang="en-US" sz="1600" dirty="0" smtClean="0">
                <a:solidFill>
                  <a:srgbClr val="F30BDD"/>
                </a:solidFill>
              </a:rPr>
              <a:t>.</a:t>
            </a:r>
            <a:r>
              <a:rPr lang="en-US" sz="1600" dirty="0" err="1">
                <a:solidFill>
                  <a:srgbClr val="F30BDD"/>
                </a:solidFill>
              </a:rPr>
              <a:t>loadBalance</a:t>
            </a:r>
            <a:r>
              <a:rPr lang="en-US" sz="1600" dirty="0">
                <a:solidFill>
                  <a:srgbClr val="F30BDD"/>
                </a:solidFill>
              </a:rPr>
              <a:t>().failover(</a:t>
            </a:r>
            <a:r>
              <a:rPr lang="en-US" sz="1600" dirty="0" err="1">
                <a:solidFill>
                  <a:srgbClr val="C00000"/>
                </a:solidFill>
              </a:rPr>
              <a:t>IOException</a:t>
            </a:r>
            <a:r>
              <a:rPr lang="en-US" sz="1600" dirty="0" err="1">
                <a:solidFill>
                  <a:srgbClr val="0070C0"/>
                </a:solidFill>
              </a:rPr>
              <a:t>.class</a:t>
            </a:r>
            <a:r>
              <a:rPr lang="en-US" sz="1600" dirty="0" smtClean="0">
                <a:solidFill>
                  <a:srgbClr val="0070C0"/>
                </a:solidFill>
              </a:rPr>
              <a:t>)</a:t>
            </a:r>
          </a:p>
          <a:p>
            <a:pPr eaLnBrk="1" hangingPunct="1">
              <a:buClr>
                <a:schemeClr val="accent1">
                  <a:lumMod val="75000"/>
                </a:schemeClr>
              </a:buClr>
              <a:buNone/>
            </a:pPr>
            <a:r>
              <a:rPr lang="en-US" sz="1600" dirty="0">
                <a:solidFill>
                  <a:srgbClr val="0070C0"/>
                </a:solidFill>
              </a:rPr>
              <a:t> </a:t>
            </a:r>
            <a:r>
              <a:rPr lang="en-US" sz="1600" dirty="0" smtClean="0">
                <a:solidFill>
                  <a:srgbClr val="0070C0"/>
                </a:solidFill>
              </a:rPr>
              <a:t>     .</a:t>
            </a:r>
            <a:r>
              <a:rPr lang="en-US" sz="1600" dirty="0">
                <a:solidFill>
                  <a:srgbClr val="0070C0"/>
                </a:solidFill>
              </a:rPr>
              <a:t>to(</a:t>
            </a:r>
            <a:r>
              <a:rPr lang="en-US" sz="1600" dirty="0">
                <a:solidFill>
                  <a:srgbClr val="C00000"/>
                </a:solidFill>
              </a:rPr>
              <a:t>"</a:t>
            </a:r>
            <a:r>
              <a:rPr lang="en-US" sz="1600" dirty="0" err="1">
                <a:solidFill>
                  <a:srgbClr val="C00000"/>
                </a:solidFill>
              </a:rPr>
              <a:t>mock:x</a:t>
            </a:r>
            <a:r>
              <a:rPr lang="en-US" sz="1600" dirty="0" smtClean="0">
                <a:solidFill>
                  <a:srgbClr val="C00000"/>
                </a:solidFill>
              </a:rPr>
              <a:t>"</a:t>
            </a:r>
            <a:r>
              <a:rPr lang="en-US" sz="1600" dirty="0" smtClean="0">
                <a:solidFill>
                  <a:srgbClr val="0070C0"/>
                </a:solidFill>
              </a:rPr>
              <a:t>)</a:t>
            </a:r>
          </a:p>
          <a:p>
            <a:pPr eaLnBrk="1" hangingPunct="1">
              <a:buClr>
                <a:schemeClr val="accent1">
                  <a:lumMod val="75000"/>
                </a:schemeClr>
              </a:buClr>
              <a:buNone/>
            </a:pPr>
            <a:r>
              <a:rPr lang="en-US" sz="1600" dirty="0">
                <a:solidFill>
                  <a:srgbClr val="0070C0"/>
                </a:solidFill>
              </a:rPr>
              <a:t> </a:t>
            </a:r>
            <a:r>
              <a:rPr lang="en-US" sz="1600" dirty="0" smtClean="0">
                <a:solidFill>
                  <a:srgbClr val="0070C0"/>
                </a:solidFill>
              </a:rPr>
              <a:t>     .</a:t>
            </a:r>
            <a:r>
              <a:rPr lang="en-US" sz="1600" dirty="0">
                <a:solidFill>
                  <a:srgbClr val="0070C0"/>
                </a:solidFill>
              </a:rPr>
              <a:t>to(</a:t>
            </a:r>
            <a:r>
              <a:rPr lang="en-US" sz="1600" dirty="0">
                <a:solidFill>
                  <a:srgbClr val="C00000"/>
                </a:solidFill>
              </a:rPr>
              <a:t>"</a:t>
            </a:r>
            <a:r>
              <a:rPr lang="en-US" sz="1600" dirty="0" err="1">
                <a:solidFill>
                  <a:srgbClr val="C00000"/>
                </a:solidFill>
              </a:rPr>
              <a:t>mock:y</a:t>
            </a:r>
            <a:r>
              <a:rPr lang="en-US" sz="1600" dirty="0" smtClean="0">
                <a:solidFill>
                  <a:srgbClr val="C00000"/>
                </a:solidFill>
              </a:rPr>
              <a:t>"</a:t>
            </a:r>
            <a:r>
              <a:rPr lang="en-US" sz="1600" dirty="0" smtClean="0">
                <a:solidFill>
                  <a:srgbClr val="0070C0"/>
                </a:solidFill>
              </a:rPr>
              <a:t>)</a:t>
            </a:r>
          </a:p>
          <a:p>
            <a:pPr eaLnBrk="1" hangingPunct="1">
              <a:buClr>
                <a:schemeClr val="accent1">
                  <a:lumMod val="75000"/>
                </a:schemeClr>
              </a:buClr>
              <a:buNone/>
            </a:pPr>
            <a:r>
              <a:rPr lang="en-US" sz="1600" dirty="0">
                <a:solidFill>
                  <a:srgbClr val="0070C0"/>
                </a:solidFill>
              </a:rPr>
              <a:t> </a:t>
            </a:r>
            <a:r>
              <a:rPr lang="en-US" sz="1600" dirty="0" smtClean="0">
                <a:solidFill>
                  <a:srgbClr val="0070C0"/>
                </a:solidFill>
              </a:rPr>
              <a:t>     .</a:t>
            </a:r>
            <a:r>
              <a:rPr lang="en-US" sz="1600" dirty="0">
                <a:solidFill>
                  <a:srgbClr val="0070C0"/>
                </a:solidFill>
              </a:rPr>
              <a:t>to(</a:t>
            </a:r>
            <a:r>
              <a:rPr lang="en-US" sz="1600" dirty="0">
                <a:solidFill>
                  <a:srgbClr val="C00000"/>
                </a:solidFill>
              </a:rPr>
              <a:t>"</a:t>
            </a:r>
            <a:r>
              <a:rPr lang="en-US" sz="1600" dirty="0" err="1">
                <a:solidFill>
                  <a:srgbClr val="C00000"/>
                </a:solidFill>
              </a:rPr>
              <a:t>mock:z</a:t>
            </a:r>
            <a:r>
              <a:rPr lang="en-US" sz="1600" dirty="0">
                <a:solidFill>
                  <a:srgbClr val="C00000"/>
                </a:solidFill>
              </a:rPr>
              <a:t>"</a:t>
            </a:r>
            <a:r>
              <a:rPr lang="en-US" sz="1600" dirty="0">
                <a:solidFill>
                  <a:srgbClr val="0070C0"/>
                </a:solidFill>
              </a:rPr>
              <a:t>);</a:t>
            </a:r>
            <a:endParaRPr lang="en-US" sz="1400" b="1" u="sng" dirty="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smtClean="0">
                <a:solidFill>
                  <a:srgbClr val="5B77BA"/>
                </a:solidFill>
              </a:rPr>
              <a:t>EIP – </a:t>
            </a:r>
            <a:r>
              <a:rPr lang="en-US" sz="2400" dirty="0" err="1" smtClean="0">
                <a:solidFill>
                  <a:srgbClr val="5B77BA"/>
                </a:solidFill>
              </a:rPr>
              <a:t>Loadbalancer</a:t>
            </a:r>
            <a:r>
              <a:rPr lang="en-US" sz="2400" dirty="0" smtClean="0">
                <a:solidFill>
                  <a:srgbClr val="5B77BA"/>
                </a:solidFill>
              </a:rPr>
              <a:t>		</a:t>
            </a:r>
            <a:r>
              <a:rPr lang="en-US" sz="1800" dirty="0" smtClean="0">
                <a:solidFill>
                  <a:srgbClr val="5B77BA"/>
                </a:solidFill>
              </a:rPr>
              <a:t>…Continued</a:t>
            </a:r>
            <a:endParaRPr lang="en-US" sz="2400" dirty="0" smtClean="0">
              <a:solidFill>
                <a:srgbClr val="5B77BA"/>
              </a:solidFill>
            </a:endParaRPr>
          </a:p>
        </p:txBody>
      </p:sp>
    </p:spTree>
    <p:extLst>
      <p:ext uri="{BB962C8B-B14F-4D97-AF65-F5344CB8AC3E}">
        <p14:creationId xmlns:p14="http://schemas.microsoft.com/office/powerpoint/2010/main" val="123338526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992888" cy="4608512"/>
          </a:xfrm>
        </p:spPr>
        <p:txBody>
          <a:bodyPr/>
          <a:lstStyle/>
          <a:p>
            <a:pPr marL="285750" indent="-285750" eaLnBrk="1" hangingPunct="1">
              <a:buClr>
                <a:schemeClr val="accent1">
                  <a:lumMod val="75000"/>
                </a:schemeClr>
              </a:buClr>
              <a:buFont typeface="Wingdings" panose="05000000000000000000" pitchFamily="2" charset="2"/>
              <a:buChar char="§"/>
            </a:pPr>
            <a:r>
              <a:rPr lang="en-US" sz="1600" dirty="0" smtClean="0"/>
              <a:t>Camel-FTP component </a:t>
            </a:r>
            <a:r>
              <a:rPr lang="en-US" sz="1600" dirty="0"/>
              <a:t>provides access to remote file systems over the FTP and SFTP protocols</a:t>
            </a:r>
            <a:r>
              <a:rPr lang="en-US" sz="1600" dirty="0" smtClean="0"/>
              <a:t>.</a:t>
            </a:r>
          </a:p>
          <a:p>
            <a:pPr marL="285750" indent="-285750" eaLnBrk="1" hangingPunct="1">
              <a:buClr>
                <a:schemeClr val="accent1">
                  <a:lumMod val="75000"/>
                </a:schemeClr>
              </a:buClr>
              <a:buFont typeface="Wingdings" panose="05000000000000000000" pitchFamily="2" charset="2"/>
              <a:buChar char="§"/>
            </a:pPr>
            <a:r>
              <a:rPr lang="en-US" sz="1600" dirty="0" smtClean="0"/>
              <a:t>If </a:t>
            </a:r>
            <a:r>
              <a:rPr lang="en-US" sz="1600" dirty="0"/>
              <a:t>no username is provided, then anonymous login is attempted using no password</a:t>
            </a:r>
            <a:r>
              <a:rPr lang="en-US" sz="1600" dirty="0" smtClean="0"/>
              <a:t>.</a:t>
            </a:r>
          </a:p>
          <a:p>
            <a:pPr marL="285750" indent="-285750" eaLnBrk="1" hangingPunct="1">
              <a:buClr>
                <a:schemeClr val="accent1">
                  <a:lumMod val="75000"/>
                </a:schemeClr>
              </a:buClr>
              <a:buFont typeface="Wingdings" panose="05000000000000000000" pitchFamily="2" charset="2"/>
              <a:buChar char="§"/>
            </a:pPr>
            <a:r>
              <a:rPr lang="en-US" sz="1600" dirty="0" smtClean="0"/>
              <a:t>If </a:t>
            </a:r>
            <a:r>
              <a:rPr lang="en-US" sz="1600" dirty="0"/>
              <a:t>no port number is provided, Camel will provide default values according to the protocol (ftp = 21, </a:t>
            </a:r>
            <a:r>
              <a:rPr lang="en-US" sz="1600" dirty="0" err="1"/>
              <a:t>sftp</a:t>
            </a:r>
            <a:r>
              <a:rPr lang="en-US" sz="1600" dirty="0"/>
              <a:t> = 22, </a:t>
            </a:r>
            <a:r>
              <a:rPr lang="en-US" sz="1600" dirty="0" err="1"/>
              <a:t>ftps</a:t>
            </a:r>
            <a:r>
              <a:rPr lang="en-US" sz="1600" dirty="0"/>
              <a:t> = 2222</a:t>
            </a:r>
            <a:r>
              <a:rPr lang="en-US" sz="1600" dirty="0" smtClean="0"/>
              <a:t>).</a:t>
            </a:r>
          </a:p>
          <a:p>
            <a:pPr marL="285750" indent="-285750" eaLnBrk="1" hangingPunct="1">
              <a:buClr>
                <a:schemeClr val="accent1">
                  <a:lumMod val="75000"/>
                </a:schemeClr>
              </a:buClr>
              <a:buFont typeface="Wingdings" panose="05000000000000000000" pitchFamily="2" charset="2"/>
              <a:buChar char="§"/>
            </a:pPr>
            <a:r>
              <a:rPr lang="en-US" sz="1600" dirty="0">
                <a:solidFill>
                  <a:srgbClr val="C00000"/>
                </a:solidFill>
              </a:rPr>
              <a:t>FTP Consumer does not support concurrency</a:t>
            </a:r>
            <a:endParaRPr lang="en-US" sz="1200" dirty="0" smtClean="0">
              <a:solidFill>
                <a:srgbClr val="C00000"/>
              </a:solidFill>
            </a:endParaRPr>
          </a:p>
          <a:p>
            <a:pPr eaLnBrk="1" hangingPunct="1">
              <a:buClr>
                <a:schemeClr val="accent1">
                  <a:lumMod val="75000"/>
                </a:schemeClr>
              </a:buClr>
              <a:buNone/>
            </a:pPr>
            <a:endParaRPr lang="en-US" sz="1100" b="1" u="sng" dirty="0" smtClean="0">
              <a:solidFill>
                <a:srgbClr val="0070C0"/>
              </a:solidFill>
              <a:latin typeface="Cambria" pitchFamily="18" charset="0"/>
            </a:endParaRPr>
          </a:p>
          <a:p>
            <a:pPr eaLnBrk="1" hangingPunct="1">
              <a:buClr>
                <a:schemeClr val="accent1">
                  <a:lumMod val="75000"/>
                </a:schemeClr>
              </a:buClr>
              <a:buNone/>
            </a:pPr>
            <a:r>
              <a:rPr lang="en-US" sz="1600" b="1" u="sng" dirty="0">
                <a:solidFill>
                  <a:srgbClr val="0070C0"/>
                </a:solidFill>
                <a:latin typeface="Cambria" pitchFamily="18" charset="0"/>
                <a:hlinkClick r:id="rId2"/>
              </a:rPr>
              <a:t>https://</a:t>
            </a:r>
            <a:r>
              <a:rPr lang="en-US" sz="1600" b="1" u="sng" dirty="0" smtClean="0">
                <a:solidFill>
                  <a:srgbClr val="0070C0"/>
                </a:solidFill>
                <a:latin typeface="Cambria" pitchFamily="18" charset="0"/>
                <a:hlinkClick r:id="rId2"/>
              </a:rPr>
              <a:t>camel.apache.org/components/latest/ftp-component.html</a:t>
            </a:r>
            <a:endParaRPr lang="en-US" sz="1600" b="1" u="sng" dirty="0" smtClean="0">
              <a:solidFill>
                <a:srgbClr val="0070C0"/>
              </a:solidFill>
              <a:latin typeface="Cambria" pitchFamily="18" charset="0"/>
            </a:endParaRPr>
          </a:p>
          <a:p>
            <a:pPr eaLnBrk="1" hangingPunct="1">
              <a:buClr>
                <a:schemeClr val="accent1">
                  <a:lumMod val="75000"/>
                </a:schemeClr>
              </a:buClr>
              <a:buNone/>
            </a:pPr>
            <a:endParaRPr lang="en-US" sz="1100" b="1" u="sng" dirty="0" smtClean="0">
              <a:solidFill>
                <a:srgbClr val="0070C0"/>
              </a:solidFill>
              <a:latin typeface="Cambria" pitchFamily="18" charset="0"/>
            </a:endParaRPr>
          </a:p>
          <a:p>
            <a:pPr eaLnBrk="1" hangingPunct="1">
              <a:buClr>
                <a:schemeClr val="accent1">
                  <a:lumMod val="75000"/>
                </a:schemeClr>
              </a:buClr>
              <a:buNone/>
            </a:pPr>
            <a:r>
              <a:rPr lang="en-US" sz="1800" b="1" u="sng" dirty="0">
                <a:solidFill>
                  <a:srgbClr val="0070C0"/>
                </a:solidFill>
                <a:latin typeface="Cambria" pitchFamily="18" charset="0"/>
              </a:rPr>
              <a:t>URI </a:t>
            </a:r>
            <a:r>
              <a:rPr lang="en-US" sz="1800" b="1" u="sng" dirty="0" smtClean="0">
                <a:solidFill>
                  <a:srgbClr val="0070C0"/>
                </a:solidFill>
                <a:latin typeface="Cambria" pitchFamily="18" charset="0"/>
              </a:rPr>
              <a:t>Format:</a:t>
            </a:r>
            <a:endParaRPr lang="en-US" sz="1800" b="1" u="sng" dirty="0">
              <a:solidFill>
                <a:srgbClr val="0070C0"/>
              </a:solidFill>
              <a:latin typeface="Cambria" pitchFamily="18" charset="0"/>
            </a:endParaRPr>
          </a:p>
          <a:p>
            <a:pPr eaLnBrk="1" hangingPunct="1">
              <a:buClr>
                <a:schemeClr val="accent1">
                  <a:lumMod val="75000"/>
                </a:schemeClr>
              </a:buClr>
              <a:buNone/>
            </a:pPr>
            <a:r>
              <a:rPr lang="en-US" sz="1600" b="1" dirty="0">
                <a:solidFill>
                  <a:srgbClr val="FF0000"/>
                </a:solidFill>
                <a:latin typeface="Cambria" pitchFamily="18" charset="0"/>
              </a:rPr>
              <a:t>ftp</a:t>
            </a:r>
            <a:r>
              <a:rPr lang="en-US" sz="1600" b="1" dirty="0">
                <a:solidFill>
                  <a:srgbClr val="0070C0"/>
                </a:solidFill>
                <a:latin typeface="Cambria" pitchFamily="18" charset="0"/>
              </a:rPr>
              <a:t>://[username@]hostname[:port]/directoryname</a:t>
            </a:r>
            <a:r>
              <a:rPr lang="en-US" sz="1600" b="1" dirty="0">
                <a:solidFill>
                  <a:schemeClr val="bg1">
                    <a:lumMod val="50000"/>
                  </a:schemeClr>
                </a:solidFill>
                <a:latin typeface="Cambria" pitchFamily="18" charset="0"/>
              </a:rPr>
              <a:t>[?options]</a:t>
            </a:r>
          </a:p>
          <a:p>
            <a:pPr eaLnBrk="1" hangingPunct="1">
              <a:buClr>
                <a:schemeClr val="accent1">
                  <a:lumMod val="75000"/>
                </a:schemeClr>
              </a:buClr>
              <a:buNone/>
            </a:pPr>
            <a:r>
              <a:rPr lang="en-US" sz="1600" b="1" dirty="0">
                <a:solidFill>
                  <a:srgbClr val="FF0000"/>
                </a:solidFill>
                <a:latin typeface="Cambria" pitchFamily="18" charset="0"/>
              </a:rPr>
              <a:t>sftp</a:t>
            </a:r>
            <a:r>
              <a:rPr lang="en-US" sz="1600" b="1" dirty="0">
                <a:solidFill>
                  <a:srgbClr val="0070C0"/>
                </a:solidFill>
                <a:latin typeface="Cambria" pitchFamily="18" charset="0"/>
              </a:rPr>
              <a:t>://[username@]hostname[:port]/</a:t>
            </a:r>
            <a:r>
              <a:rPr lang="en-US" sz="1600" b="1" dirty="0" smtClean="0">
                <a:solidFill>
                  <a:srgbClr val="0070C0"/>
                </a:solidFill>
                <a:latin typeface="Cambria" pitchFamily="18" charset="0"/>
              </a:rPr>
              <a:t>directoryname</a:t>
            </a:r>
            <a:r>
              <a:rPr lang="en-US" sz="1600" b="1" dirty="0">
                <a:solidFill>
                  <a:schemeClr val="bg1">
                    <a:lumMod val="50000"/>
                  </a:schemeClr>
                </a:solidFill>
                <a:latin typeface="Cambria" pitchFamily="18" charset="0"/>
              </a:rPr>
              <a:t> [?options]</a:t>
            </a:r>
            <a:endParaRPr lang="en-US" sz="1600" b="1" dirty="0">
              <a:solidFill>
                <a:srgbClr val="0070C0"/>
              </a:solidFill>
              <a:latin typeface="Cambria" pitchFamily="18" charset="0"/>
            </a:endParaRPr>
          </a:p>
          <a:p>
            <a:pPr eaLnBrk="1" hangingPunct="1">
              <a:buClr>
                <a:schemeClr val="accent1">
                  <a:lumMod val="75000"/>
                </a:schemeClr>
              </a:buClr>
              <a:buNone/>
            </a:pPr>
            <a:r>
              <a:rPr lang="en-US" sz="1600" b="1" dirty="0">
                <a:solidFill>
                  <a:srgbClr val="FF0000"/>
                </a:solidFill>
                <a:latin typeface="Cambria" pitchFamily="18" charset="0"/>
              </a:rPr>
              <a:t>ftps</a:t>
            </a:r>
            <a:r>
              <a:rPr lang="en-US" sz="1600" b="1" dirty="0">
                <a:solidFill>
                  <a:srgbClr val="0070C0"/>
                </a:solidFill>
                <a:latin typeface="Cambria" pitchFamily="18" charset="0"/>
              </a:rPr>
              <a:t>://[username@]hostname[:port]/</a:t>
            </a:r>
            <a:r>
              <a:rPr lang="en-US" sz="1600" b="1" dirty="0" smtClean="0">
                <a:solidFill>
                  <a:srgbClr val="0070C0"/>
                </a:solidFill>
                <a:latin typeface="Cambria" pitchFamily="18" charset="0"/>
              </a:rPr>
              <a:t>directoryname</a:t>
            </a:r>
            <a:r>
              <a:rPr lang="en-US" sz="1600" b="1" dirty="0">
                <a:solidFill>
                  <a:schemeClr val="bg1">
                    <a:lumMod val="50000"/>
                  </a:schemeClr>
                </a:solidFill>
                <a:latin typeface="Cambria" pitchFamily="18" charset="0"/>
              </a:rPr>
              <a:t> [?options]</a:t>
            </a:r>
            <a:endParaRPr lang="en-US" sz="1600" b="1" dirty="0">
              <a:solidFill>
                <a:srgbClr val="0070C0"/>
              </a:solidFill>
              <a:latin typeface="Cambria" pitchFamily="18" charset="0"/>
            </a:endParaRPr>
          </a:p>
          <a:p>
            <a:pPr eaLnBrk="1" hangingPunct="1">
              <a:buClr>
                <a:schemeClr val="accent1">
                  <a:lumMod val="75000"/>
                </a:schemeClr>
              </a:buClr>
              <a:buNone/>
            </a:pPr>
            <a:r>
              <a:rPr lang="en-US" sz="1400" b="1" dirty="0">
                <a:solidFill>
                  <a:srgbClr val="0070C0"/>
                </a:solidFill>
                <a:latin typeface="Cambria" pitchFamily="18" charset="0"/>
              </a:rPr>
              <a:t>Where </a:t>
            </a:r>
            <a:r>
              <a:rPr lang="en-US" sz="1400" b="1" dirty="0" err="1">
                <a:solidFill>
                  <a:srgbClr val="0070C0"/>
                </a:solidFill>
                <a:latin typeface="Cambria" pitchFamily="18" charset="0"/>
              </a:rPr>
              <a:t>directoryname</a:t>
            </a:r>
            <a:r>
              <a:rPr lang="en-US" sz="1400" b="1" dirty="0">
                <a:solidFill>
                  <a:srgbClr val="0070C0"/>
                </a:solidFill>
                <a:latin typeface="Cambria" pitchFamily="18" charset="0"/>
              </a:rPr>
              <a:t> represents the underlying directory. Can contain nested folders</a:t>
            </a:r>
            <a:r>
              <a:rPr lang="en-US" sz="1400" b="1" dirty="0" smtClean="0">
                <a:solidFill>
                  <a:srgbClr val="0070C0"/>
                </a:solidFill>
                <a:latin typeface="Cambria" pitchFamily="18" charset="0"/>
              </a:rPr>
              <a:t>.</a:t>
            </a:r>
          </a:p>
          <a:p>
            <a:pPr eaLnBrk="1" hangingPunct="1">
              <a:buClr>
                <a:schemeClr val="accent1">
                  <a:lumMod val="75000"/>
                </a:schemeClr>
              </a:buClr>
              <a:buNone/>
            </a:pPr>
            <a:endParaRPr lang="en-US" sz="1400" b="1" dirty="0">
              <a:solidFill>
                <a:srgbClr val="0070C0"/>
              </a:solidFill>
              <a:latin typeface="Cambria" pitchFamily="18" charset="0"/>
            </a:endParaRPr>
          </a:p>
          <a:p>
            <a:pPr eaLnBrk="1" hangingPunct="1">
              <a:buClr>
                <a:schemeClr val="accent1">
                  <a:lumMod val="75000"/>
                </a:schemeClr>
              </a:buClr>
              <a:buNone/>
            </a:pPr>
            <a:endParaRPr lang="en-US" sz="1400" b="1" dirty="0">
              <a:solidFill>
                <a:srgbClr val="0070C0"/>
              </a:solidFill>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smtClean="0">
                <a:solidFill>
                  <a:srgbClr val="5B77BA"/>
                </a:solidFill>
              </a:rPr>
              <a:t>Camel Components - FTP</a:t>
            </a:r>
          </a:p>
        </p:txBody>
      </p:sp>
    </p:spTree>
    <p:extLst>
      <p:ext uri="{BB962C8B-B14F-4D97-AF65-F5344CB8AC3E}">
        <p14:creationId xmlns:p14="http://schemas.microsoft.com/office/powerpoint/2010/main" val="281409020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7729D200C48A4FB15671A5A5EFA42D" ma:contentTypeVersion="9" ma:contentTypeDescription="Create a new document." ma:contentTypeScope="" ma:versionID="20c9c680afff666635ad8ca0038ac0b1">
  <xsd:schema xmlns:xsd="http://www.w3.org/2001/XMLSchema" xmlns:xs="http://www.w3.org/2001/XMLSchema" xmlns:p="http://schemas.microsoft.com/office/2006/metadata/properties" xmlns:ns2="9bf2d67a-4843-4f77-8dec-dc49e79de6e2" xmlns:ns3="ced96c98-7ffa-4594-9ee3-7376ab79bd9a" targetNamespace="http://schemas.microsoft.com/office/2006/metadata/properties" ma:root="true" ma:fieldsID="7fcaabf6deb54236532eb97e7566d8ef" ns2:_="" ns3:_="">
    <xsd:import namespace="9bf2d67a-4843-4f77-8dec-dc49e79de6e2"/>
    <xsd:import namespace="ced96c98-7ffa-4594-9ee3-7376ab79bd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2d67a-4843-4f77-8dec-dc49e79de6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d96c98-7ffa-4594-9ee3-7376ab79bd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8550F3-6BE5-446A-96F3-9CB4B9CF65E0}">
  <ds:schemaRefs>
    <ds:schemaRef ds:uri="http://purl.org/dc/terms/"/>
    <ds:schemaRef ds:uri="http://purl.org/dc/dcmitype/"/>
    <ds:schemaRef ds:uri="http://schemas.microsoft.com/office/2006/metadata/properties"/>
    <ds:schemaRef ds:uri="http://schemas.microsoft.com/office/infopath/2007/PartnerControls"/>
    <ds:schemaRef ds:uri="http://schemas.microsoft.com/office/2006/documentManagement/types"/>
    <ds:schemaRef ds:uri="a919e46a-0e7d-42e8-b2ba-8d96ae922efd"/>
    <ds:schemaRef ds:uri="http://www.w3.org/XML/1998/namespace"/>
    <ds:schemaRef ds:uri="http://schemas.openxmlformats.org/package/2006/metadata/core-properties"/>
    <ds:schemaRef ds:uri="244f07c9-dff9-4149-b3d2-13e546a2c5f4"/>
    <ds:schemaRef ds:uri="http://purl.org/dc/elements/1.1/"/>
  </ds:schemaRefs>
</ds:datastoreItem>
</file>

<file path=customXml/itemProps2.xml><?xml version="1.0" encoding="utf-8"?>
<ds:datastoreItem xmlns:ds="http://schemas.openxmlformats.org/officeDocument/2006/customXml" ds:itemID="{7820990C-2BD2-4807-A6E3-275986C4484A}">
  <ds:schemaRefs>
    <ds:schemaRef ds:uri="http://schemas.microsoft.com/sharepoint/v3/contenttype/forms"/>
  </ds:schemaRefs>
</ds:datastoreItem>
</file>

<file path=customXml/itemProps3.xml><?xml version="1.0" encoding="utf-8"?>
<ds:datastoreItem xmlns:ds="http://schemas.openxmlformats.org/officeDocument/2006/customXml" ds:itemID="{AC212E37-21A9-4954-BEEF-4A08FE4ECCA5}"/>
</file>

<file path=docProps/app.xml><?xml version="1.0" encoding="utf-8"?>
<Properties xmlns="http://schemas.openxmlformats.org/officeDocument/2006/extended-properties" xmlns:vt="http://schemas.openxmlformats.org/officeDocument/2006/docPropsVTypes">
  <Template/>
  <TotalTime>7600</TotalTime>
  <Words>1832</Words>
  <Application>Microsoft Office PowerPoint</Application>
  <PresentationFormat>On-screen Show (4:3)</PresentationFormat>
  <Paragraphs>295</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Arial Black</vt:lpstr>
      <vt:lpstr>Calibri</vt:lpstr>
      <vt:lpstr>Cambria</vt:lpstr>
      <vt:lpstr>Verdana</vt:lpstr>
      <vt:lpstr>Wingdings</vt:lpstr>
      <vt:lpstr>1_Blank Presentation</vt:lpstr>
      <vt:lpstr>      Apache Camel – Training - Day-4</vt:lpstr>
      <vt:lpstr>Camel Context</vt:lpstr>
      <vt:lpstr>Agenda</vt:lpstr>
      <vt:lpstr>Simple Expression Language</vt:lpstr>
      <vt:lpstr>Simple Expression Language</vt:lpstr>
      <vt:lpstr>EIP - Throttler</vt:lpstr>
      <vt:lpstr>EIP - Loadbalancer</vt:lpstr>
      <vt:lpstr>EIP – Loadbalancer  …Continued</vt:lpstr>
      <vt:lpstr>Camel Components - FTP</vt:lpstr>
      <vt:lpstr>Camel Components – FTP  …Continued</vt:lpstr>
      <vt:lpstr>Camel Components – FTP  …Continued</vt:lpstr>
      <vt:lpstr>Camel Components – FTP  …Continued</vt:lpstr>
      <vt:lpstr>Camel Components – JMS</vt:lpstr>
      <vt:lpstr>Camel Components – JMS  …Continued</vt:lpstr>
      <vt:lpstr>Camel Components – JMS  …Continued</vt:lpstr>
      <vt:lpstr>Camel Components – Timer</vt:lpstr>
      <vt:lpstr>Camel Components – Timer  …Continued</vt:lpstr>
      <vt:lpstr>Camel Components – Quartz2</vt:lpstr>
      <vt:lpstr>Camel Components – Quartz2 …Continued</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T V, Gopalakrishnan</dc:creator>
  <cp:lastModifiedBy>Jakkampudi, Manikanta Veera Swamy Naidu (Cognizant)</cp:lastModifiedBy>
  <cp:revision>1384</cp:revision>
  <cp:lastPrinted>2010-08-26T20:44:14Z</cp:lastPrinted>
  <dcterms:created xsi:type="dcterms:W3CDTF">2010-11-02T21:20:03Z</dcterms:created>
  <dcterms:modified xsi:type="dcterms:W3CDTF">2021-06-02T05:56:41Z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0x0101004A7729D200C48A4FB15671A5A5EFA42D</vt:lpwstr>
  </property>
</Properties>
</file>