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81" r:id="rId4"/>
  </p:sldMasterIdLst>
  <p:notesMasterIdLst>
    <p:notesMasterId r:id="rId28"/>
  </p:notesMasterIdLst>
  <p:handoutMasterIdLst>
    <p:handoutMasterId r:id="rId29"/>
  </p:handoutMasterIdLst>
  <p:sldIdLst>
    <p:sldId id="496" r:id="rId5"/>
    <p:sldId id="497" r:id="rId6"/>
    <p:sldId id="535" r:id="rId7"/>
    <p:sldId id="537" r:id="rId8"/>
    <p:sldId id="563" r:id="rId9"/>
    <p:sldId id="566" r:id="rId10"/>
    <p:sldId id="550" r:id="rId11"/>
    <p:sldId id="564" r:id="rId12"/>
    <p:sldId id="565" r:id="rId13"/>
    <p:sldId id="568" r:id="rId14"/>
    <p:sldId id="567" r:id="rId15"/>
    <p:sldId id="569" r:id="rId16"/>
    <p:sldId id="570" r:id="rId17"/>
    <p:sldId id="571" r:id="rId18"/>
    <p:sldId id="572" r:id="rId19"/>
    <p:sldId id="573" r:id="rId20"/>
    <p:sldId id="574" r:id="rId21"/>
    <p:sldId id="575" r:id="rId22"/>
    <p:sldId id="576" r:id="rId23"/>
    <p:sldId id="577" r:id="rId24"/>
    <p:sldId id="578" r:id="rId25"/>
    <p:sldId id="579" r:id="rId26"/>
    <p:sldId id="363" r:id="rId27"/>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extLst>
    <p:ext uri="{521415D9-36F7-43E2-AB2F-B90AF26B5E84}">
      <p14:sectionLst xmlns:p14="http://schemas.microsoft.com/office/powerpoint/2010/main">
        <p14:section name="Default Section" id="{9C63358A-E6D2-4A19-A6CF-1E41847CB308}">
          <p14:sldIdLst>
            <p14:sldId id="496"/>
            <p14:sldId id="497"/>
            <p14:sldId id="535"/>
            <p14:sldId id="537"/>
            <p14:sldId id="563"/>
            <p14:sldId id="566"/>
            <p14:sldId id="550"/>
            <p14:sldId id="564"/>
            <p14:sldId id="565"/>
            <p14:sldId id="568"/>
            <p14:sldId id="567"/>
            <p14:sldId id="569"/>
            <p14:sldId id="570"/>
            <p14:sldId id="571"/>
            <p14:sldId id="572"/>
            <p14:sldId id="573"/>
            <p14:sldId id="574"/>
            <p14:sldId id="575"/>
            <p14:sldId id="576"/>
            <p14:sldId id="577"/>
            <p14:sldId id="578"/>
            <p14:sldId id="579"/>
            <p14:sldId id="363"/>
          </p14:sldIdLst>
        </p14:section>
      </p14:sectionLst>
    </p:ext>
    <p:ext uri="{EFAFB233-063F-42B5-8137-9DF3F51BA10A}">
      <p15:sldGuideLst xmlns:p15="http://schemas.microsoft.com/office/powerpoint/2012/main">
        <p15:guide id="1" orient="horz" pos="2160">
          <p15:clr>
            <a:srgbClr val="A4A3A4"/>
          </p15:clr>
        </p15:guide>
        <p15:guide id="2" pos="278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F30BDD"/>
    <a:srgbClr val="3D96AC"/>
    <a:srgbClr val="E1AD00"/>
    <a:srgbClr val="5B77BA"/>
    <a:srgbClr val="D8750D"/>
    <a:srgbClr val="492D16"/>
    <a:srgbClr val="565522"/>
    <a:srgbClr val="6DB23F"/>
    <a:srgbClr val="55B7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003F41-EC59-0A50-98D0-53A65D6D995D}" v="1" dt="2024-02-08T10:37:51.4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194" autoAdjust="0"/>
  </p:normalViewPr>
  <p:slideViewPr>
    <p:cSldViewPr>
      <p:cViewPr varScale="1">
        <p:scale>
          <a:sx n="64" d="100"/>
          <a:sy n="64" d="100"/>
        </p:scale>
        <p:origin x="1340" y="44"/>
      </p:cViewPr>
      <p:guideLst>
        <p:guide orient="horz" pos="2160"/>
        <p:guide pos="2784"/>
      </p:guideLst>
    </p:cSldViewPr>
  </p:slideViewPr>
  <p:outlineViewPr>
    <p:cViewPr>
      <p:scale>
        <a:sx n="33" d="100"/>
        <a:sy n="33" d="100"/>
      </p:scale>
      <p:origin x="0" y="-114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2" y="3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ad Patil, Aditi (Cognizant)" userId="S::2138664@cognizant.com::a017ccbb-cdcb-427e-953e-a4efb2ea6cc5" providerId="AD" clId="Web-{25E4FAE0-108F-BCB7-8662-CD40061EE279}"/>
    <pc:docChg chg="modSld">
      <pc:chgData name="Prasad Patil, Aditi (Cognizant)" userId="S::2138664@cognizant.com::a017ccbb-cdcb-427e-953e-a4efb2ea6cc5" providerId="AD" clId="Web-{25E4FAE0-108F-BCB7-8662-CD40061EE279}" dt="2024-02-05T06:45:42.235" v="1"/>
      <pc:docMkLst>
        <pc:docMk/>
      </pc:docMkLst>
      <pc:sldChg chg="modSp">
        <pc:chgData name="Prasad Patil, Aditi (Cognizant)" userId="S::2138664@cognizant.com::a017ccbb-cdcb-427e-953e-a4efb2ea6cc5" providerId="AD" clId="Web-{25E4FAE0-108F-BCB7-8662-CD40061EE279}" dt="2024-02-05T06:45:42.235" v="1"/>
        <pc:sldMkLst>
          <pc:docMk/>
          <pc:sldMk cId="2979168192" sldId="550"/>
        </pc:sldMkLst>
        <pc:graphicFrameChg chg="mod modGraphic">
          <ac:chgData name="Prasad Patil, Aditi (Cognizant)" userId="S::2138664@cognizant.com::a017ccbb-cdcb-427e-953e-a4efb2ea6cc5" providerId="AD" clId="Web-{25E4FAE0-108F-BCB7-8662-CD40061EE279}" dt="2024-02-05T06:45:42.235" v="1"/>
          <ac:graphicFrameMkLst>
            <pc:docMk/>
            <pc:sldMk cId="2979168192" sldId="550"/>
            <ac:graphicFrameMk id="2" creationId="{00000000-0000-0000-0000-000000000000}"/>
          </ac:graphicFrameMkLst>
        </pc:graphicFrameChg>
      </pc:sldChg>
    </pc:docChg>
  </pc:docChgLst>
  <pc:docChgLst>
    <pc:chgData name="Gufran, MD (Cognizant)" userId="S::2111677@cognizant.com::f585133f-c732-4322-843e-99ccfd81f40b" providerId="AD" clId="Web-{A145DF05-8839-70F0-FB4D-BEF700C33D3A}"/>
    <pc:docChg chg="sldOrd">
      <pc:chgData name="Gufran, MD (Cognizant)" userId="S::2111677@cognizant.com::f585133f-c732-4322-843e-99ccfd81f40b" providerId="AD" clId="Web-{A145DF05-8839-70F0-FB4D-BEF700C33D3A}" dt="2024-02-04T17:05:09.220" v="0"/>
      <pc:docMkLst>
        <pc:docMk/>
      </pc:docMkLst>
      <pc:sldChg chg="ord">
        <pc:chgData name="Gufran, MD (Cognizant)" userId="S::2111677@cognizant.com::f585133f-c732-4322-843e-99ccfd81f40b" providerId="AD" clId="Web-{A145DF05-8839-70F0-FB4D-BEF700C33D3A}" dt="2024-02-04T17:05:09.220" v="0"/>
        <pc:sldMkLst>
          <pc:docMk/>
          <pc:sldMk cId="3964278208" sldId="570"/>
        </pc:sldMkLst>
      </pc:sldChg>
    </pc:docChg>
  </pc:docChgLst>
  <pc:docChgLst>
    <pc:chgData name="Prasad Patil, Aditi (Cognizant)" userId="S::2138664@cognizant.com::a017ccbb-cdcb-427e-953e-a4efb2ea6cc5" providerId="AD" clId="Web-{C3003F41-EC59-0A50-98D0-53A65D6D995D}"/>
    <pc:docChg chg="sldOrd">
      <pc:chgData name="Prasad Patil, Aditi (Cognizant)" userId="S::2138664@cognizant.com::a017ccbb-cdcb-427e-953e-a4efb2ea6cc5" providerId="AD" clId="Web-{C3003F41-EC59-0A50-98D0-53A65D6D995D}" dt="2024-02-08T10:37:51.400" v="0"/>
      <pc:docMkLst>
        <pc:docMk/>
      </pc:docMkLst>
      <pc:sldChg chg="ord">
        <pc:chgData name="Prasad Patil, Aditi (Cognizant)" userId="S::2138664@cognizant.com::a017ccbb-cdcb-427e-953e-a4efb2ea6cc5" providerId="AD" clId="Web-{C3003F41-EC59-0A50-98D0-53A65D6D995D}" dt="2024-02-08T10:37:51.400" v="0"/>
        <pc:sldMkLst>
          <pc:docMk/>
          <pc:sldMk cId="952905147" sldId="56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BBB3C57E-5FB1-43E2-8DEF-91BD7D622909}" type="slidenum">
              <a:rPr lang="en-US"/>
              <a:pPr>
                <a:defRPr/>
              </a:pPr>
              <a:t>‹#›</a:t>
            </a:fld>
            <a:endParaRPr lang="en-US"/>
          </a:p>
        </p:txBody>
      </p:sp>
    </p:spTree>
    <p:extLst>
      <p:ext uri="{BB962C8B-B14F-4D97-AF65-F5344CB8AC3E}">
        <p14:creationId xmlns:p14="http://schemas.microsoft.com/office/powerpoint/2010/main" val="2949944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7892"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ED06343D-E242-4EFF-8635-84F147E11C85}" type="slidenum">
              <a:rPr lang="en-US"/>
              <a:pPr>
                <a:defRPr/>
              </a:pPr>
              <a:t>‹#›</a:t>
            </a:fld>
            <a:endParaRPr lang="en-US"/>
          </a:p>
        </p:txBody>
      </p:sp>
    </p:spTree>
    <p:extLst>
      <p:ext uri="{BB962C8B-B14F-4D97-AF65-F5344CB8AC3E}">
        <p14:creationId xmlns:p14="http://schemas.microsoft.com/office/powerpoint/2010/main" val="3107602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ＭＳ Ｐゴシック"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2pPr>
    <a:lvl3pPr marL="9144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3pPr>
    <a:lvl4pPr marL="13716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4pPr>
    <a:lvl5pPr marL="18288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2</a:t>
            </a:fld>
            <a:endParaRPr lang="en-US"/>
          </a:p>
        </p:txBody>
      </p:sp>
    </p:spTree>
    <p:extLst>
      <p:ext uri="{BB962C8B-B14F-4D97-AF65-F5344CB8AC3E}">
        <p14:creationId xmlns:p14="http://schemas.microsoft.com/office/powerpoint/2010/main" val="201439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©2013, Cognizant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457200"/>
            <a:ext cx="8610600" cy="990600"/>
          </a:xfrm>
        </p:spPr>
        <p:txBody>
          <a:bodyPr/>
          <a:lstStyle/>
          <a:p>
            <a:r>
              <a:rPr lang="en-US" dirty="0"/>
              <a:t>Click to edit Master title style</a:t>
            </a:r>
          </a:p>
        </p:txBody>
      </p:sp>
      <p:sp>
        <p:nvSpPr>
          <p:cNvPr id="9" name="Rectangle 42"/>
          <p:cNvSpPr txBox="1">
            <a:spLocks noChangeArrowheads="1"/>
          </p:cNvSpPr>
          <p:nvPr userDrawn="1"/>
        </p:nvSpPr>
        <p:spPr bwMode="auto">
          <a:xfrm>
            <a:off x="10344" y="6381328"/>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lnSpc>
                <a:spcPct val="110000"/>
              </a:lnSpc>
              <a:spcBef>
                <a:spcPct val="0"/>
              </a:spcBef>
              <a:spcAft>
                <a:spcPct val="0"/>
              </a:spcAft>
              <a:defRPr sz="1200" b="0" kern="1200">
                <a:solidFill>
                  <a:srgbClr val="6DB23F"/>
                </a:solidFill>
                <a:latin typeface="Arial Black"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a:lstStyle>
          <a:p>
            <a:pPr>
              <a:defRPr/>
            </a:pPr>
            <a:fld id="{D2F6E56C-E4D6-432C-B015-41B348B02D4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©2013 , Cognizant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12" name="Title 1"/>
          <p:cNvSpPr>
            <a:spLocks noGrp="1"/>
          </p:cNvSpPr>
          <p:nvPr>
            <p:ph type="title"/>
          </p:nvPr>
        </p:nvSpPr>
        <p:spPr>
          <a:xfrm>
            <a:off x="152400" y="457200"/>
            <a:ext cx="8610600" cy="990600"/>
          </a:xfrm>
        </p:spPr>
        <p:txBody>
          <a:bodyPr/>
          <a:lstStyle/>
          <a:p>
            <a:r>
              <a:rPr lang="en-US" dirty="0"/>
              <a:t>Click to edit Master title style</a:t>
            </a:r>
          </a:p>
        </p:txBody>
      </p:sp>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D2F6E56C-E4D6-432C-B015-41B348B02D4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850"/>
          </a:xfrm>
          <a:prstGeom prst="rect">
            <a:avLst/>
          </a:prstGeom>
          <a:noFill/>
          <a:ln w="9525">
            <a:noFill/>
            <a:miter lim="800000"/>
            <a:headEnd/>
            <a:tailEnd/>
          </a:ln>
        </p:spPr>
        <p:txBody>
          <a:bodyPr>
            <a:spAutoFit/>
          </a:bodyPr>
          <a:lstStyle/>
          <a:p>
            <a:pPr>
              <a:lnSpc>
                <a:spcPct val="150000"/>
              </a:lnSpc>
              <a:spcBef>
                <a:spcPct val="50000"/>
              </a:spcBef>
              <a:defRPr/>
            </a:pPr>
            <a:r>
              <a:rPr lang="en-US" sz="1000" b="0" dirty="0">
                <a:solidFill>
                  <a:srgbClr val="808388"/>
                </a:solidFill>
                <a:latin typeface="Verdana" charset="0"/>
              </a:rPr>
              <a:t>©2013, 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sp>
        <p:nvSpPr>
          <p:cNvPr id="9" name="TextBox 8"/>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a:t>Click to edit Master subtitle style</a:t>
            </a:r>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a:t>Click to edit Master title style</a:t>
            </a:r>
          </a:p>
        </p:txBody>
      </p:sp>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850"/>
          </a:xfrm>
          <a:prstGeom prst="rect">
            <a:avLst/>
          </a:prstGeom>
          <a:noFill/>
          <a:ln w="9525">
            <a:noFill/>
            <a:miter lim="800000"/>
            <a:headEnd/>
            <a:tailEnd/>
          </a:ln>
        </p:spPr>
        <p:txBody>
          <a:bodyPr>
            <a:spAutoFit/>
          </a:bodyPr>
          <a:lstStyle/>
          <a:p>
            <a:pPr>
              <a:lnSpc>
                <a:spcPct val="150000"/>
              </a:lnSpc>
              <a:spcBef>
                <a:spcPct val="50000"/>
              </a:spcBef>
              <a:defRPr/>
            </a:pPr>
            <a:r>
              <a:rPr lang="en-US" sz="1000" b="0" dirty="0">
                <a:solidFill>
                  <a:srgbClr val="808388"/>
                </a:solidFill>
                <a:latin typeface="Verdana" charset="0"/>
              </a:rPr>
              <a:t>©2013, 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a:t>Click to edit Master subtitle style</a:t>
            </a:r>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a:t>Click to edit Master title style</a:t>
            </a:r>
          </a:p>
        </p:txBody>
      </p:sp>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2"/>
          </p:nvPr>
        </p:nvSpPr>
        <p:spPr>
          <a:ln/>
        </p:spPr>
        <p:txBody>
          <a:bodyPr/>
          <a:lstStyle>
            <a:lvl1pPr>
              <a:defRPr/>
            </a:lvl1pPr>
          </a:lstStyle>
          <a:p>
            <a:pPr>
              <a:defRPr/>
            </a:pPr>
            <a:fld id="{0286AAC5-2593-4D0B-ABA6-5C9EC193304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2"/>
          </p:nvPr>
        </p:nvSpPr>
        <p:spPr>
          <a:ln/>
        </p:spPr>
        <p:txBody>
          <a:bodyPr/>
          <a:lstStyle>
            <a:lvl1pPr>
              <a:defRPr/>
            </a:lvl1pPr>
          </a:lstStyle>
          <a:p>
            <a:pPr>
              <a:defRPr/>
            </a:pPr>
            <a:fld id="{F124D001-D357-45D8-8CA3-582372DE89E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chemeClr val="bg1"/>
                </a:solidFill>
                <a:latin typeface="Arial Black" charset="0"/>
              </a:defRPr>
            </a:lvl1pPr>
          </a:lstStyle>
          <a:p>
            <a:pPr>
              <a:defRPr/>
            </a:pPr>
            <a:fld id="{5C319F44-E263-4C63-9854-14A5E869386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3" r:id="rId5"/>
    <p:sldLayoutId id="2147484134" r:id="rId6"/>
  </p:sldLayoutIdLst>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charset="2"/>
        <a:buChar char="•"/>
        <a:tabLst>
          <a:tab pos="1022350" algn="l"/>
        </a:tabLst>
        <a:defRPr sz="16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Wingdings" charset="2"/>
        <a:buChar char="§"/>
        <a:tabLst>
          <a:tab pos="1022350" algn="l"/>
        </a:tabLst>
        <a:defRPr sz="1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Wingdings" charset="2"/>
        <a:buChar char="§"/>
        <a:tabLst>
          <a:tab pos="1022350" algn="l"/>
        </a:tabLst>
        <a:defRPr sz="12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Wingdings" charset="2"/>
        <a:buChar char="§"/>
        <a:tabLst>
          <a:tab pos="1022350" algn="l"/>
        </a:tabLst>
        <a:defRPr sz="1100">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Wingdings" charset="2"/>
        <a:buChar char="§"/>
        <a:tabLst>
          <a:tab pos="1022350" algn="l"/>
        </a:tabLst>
        <a:defRPr sz="1000">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3.xml"/><Relationship Id="rId6" Type="http://schemas.openxmlformats.org/officeDocument/2006/relationships/hyperlink" Target="http://camel.apache.org/schema/cxf/camel-cxf.xsd" TargetMode="External"/><Relationship Id="rId5" Type="http://schemas.openxmlformats.org/officeDocument/2006/relationships/hyperlink" Target="http://www.springframework.org/schema/beans/spring-beans-3.0.xsd" TargetMode="External"/><Relationship Id="rId4" Type="http://schemas.openxmlformats.org/officeDocument/2006/relationships/hyperlink" Target="http://camel.apache.org/schema/cx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ctrTitle"/>
          </p:nvPr>
        </p:nvSpPr>
        <p:spPr>
          <a:xfrm>
            <a:off x="899592" y="2132856"/>
            <a:ext cx="7992888" cy="1218257"/>
          </a:xfrm>
        </p:spPr>
        <p:txBody>
          <a:bodyPr/>
          <a:lstStyle/>
          <a:p>
            <a:br>
              <a:rPr lang="en-US" dirty="0">
                <a:solidFill>
                  <a:schemeClr val="accent2">
                    <a:lumMod val="60000"/>
                    <a:lumOff val="40000"/>
                  </a:schemeClr>
                </a:solidFill>
                <a:latin typeface="Cambria" pitchFamily="18" charset="0"/>
              </a:rPr>
            </a:br>
            <a:br>
              <a:rPr lang="en-US" dirty="0">
                <a:solidFill>
                  <a:schemeClr val="accent2">
                    <a:lumMod val="60000"/>
                    <a:lumOff val="40000"/>
                  </a:schemeClr>
                </a:solidFill>
                <a:latin typeface="Cambria" pitchFamily="18" charset="0"/>
              </a:rPr>
            </a:br>
            <a:br>
              <a:rPr lang="en-US" dirty="0">
                <a:solidFill>
                  <a:schemeClr val="accent2">
                    <a:lumMod val="60000"/>
                    <a:lumOff val="40000"/>
                  </a:schemeClr>
                </a:solidFill>
                <a:latin typeface="Cambria" pitchFamily="18" charset="0"/>
              </a:rPr>
            </a:br>
            <a:br>
              <a:rPr lang="en-US" dirty="0">
                <a:solidFill>
                  <a:schemeClr val="accent2">
                    <a:lumMod val="60000"/>
                    <a:lumOff val="40000"/>
                  </a:schemeClr>
                </a:solidFill>
                <a:latin typeface="Cambria" pitchFamily="18" charset="0"/>
              </a:rPr>
            </a:br>
            <a:br>
              <a:rPr lang="en-US" dirty="0">
                <a:solidFill>
                  <a:schemeClr val="accent2">
                    <a:lumMod val="60000"/>
                    <a:lumOff val="40000"/>
                  </a:schemeClr>
                </a:solidFill>
                <a:latin typeface="Cambria" pitchFamily="18" charset="0"/>
              </a:rPr>
            </a:br>
            <a:br>
              <a:rPr lang="en-US" dirty="0">
                <a:solidFill>
                  <a:schemeClr val="accent2">
                    <a:lumMod val="60000"/>
                    <a:lumOff val="40000"/>
                  </a:schemeClr>
                </a:solidFill>
                <a:latin typeface="Cambria" pitchFamily="18" charset="0"/>
              </a:rPr>
            </a:br>
            <a:r>
              <a:rPr lang="en-US" dirty="0">
                <a:solidFill>
                  <a:srgbClr val="00B050"/>
                </a:solidFill>
                <a:latin typeface="Calibri" pitchFamily="34" charset="0"/>
                <a:cs typeface="Calibri" pitchFamily="34" charset="0"/>
              </a:rPr>
              <a:t>Apache Camel – Training </a:t>
            </a:r>
            <a:r>
              <a:rPr lang="en-US">
                <a:solidFill>
                  <a:srgbClr val="00B050"/>
                </a:solidFill>
                <a:latin typeface="Calibri" pitchFamily="34" charset="0"/>
                <a:cs typeface="Calibri" pitchFamily="34" charset="0"/>
              </a:rPr>
              <a:t>- Day-5</a:t>
            </a:r>
            <a:endParaRPr lang="en-US" sz="1800" dirty="0">
              <a:solidFill>
                <a:schemeClr val="accent1">
                  <a:lumMod val="75000"/>
                </a:schemeClr>
              </a:solidFill>
              <a:latin typeface="+mn-lt"/>
            </a:endParaRPr>
          </a:p>
        </p:txBody>
      </p:sp>
      <p:sp>
        <p:nvSpPr>
          <p:cNvPr id="4" name="TextBox 3"/>
          <p:cNvSpPr txBox="1"/>
          <p:nvPr/>
        </p:nvSpPr>
        <p:spPr bwMode="auto">
          <a:xfrm>
            <a:off x="6517949" y="4437112"/>
            <a:ext cx="1864228" cy="523220"/>
          </a:xfrm>
          <a:prstGeom prst="rect">
            <a:avLst/>
          </a:prstGeom>
          <a:noFill/>
          <a:ln w="9525">
            <a:noFill/>
            <a:miter lim="800000"/>
            <a:headEnd/>
            <a:tailEnd/>
          </a:ln>
        </p:spPr>
        <p:txBody>
          <a:bodyPr wrap="none" rtlCol="0">
            <a:prstTxWarp prst="textNoShape">
              <a:avLst/>
            </a:prstTxWarp>
            <a:spAutoFit/>
          </a:bodyPr>
          <a:lstStyle/>
          <a:p>
            <a:pPr algn="r" eaLnBrk="0" hangingPunct="0"/>
            <a:r>
              <a:rPr lang="en-IN" sz="1400" dirty="0">
                <a:latin typeface="Calibri" panose="020F0502020204030204" pitchFamily="34" charset="0"/>
                <a:cs typeface="Arial" panose="020B0604020202020204" pitchFamily="34" charset="0"/>
              </a:rPr>
              <a:t>Documented By</a:t>
            </a:r>
          </a:p>
          <a:p>
            <a:pPr algn="r" eaLnBrk="0" hangingPunct="0"/>
            <a:r>
              <a:rPr lang="en-IN" sz="1400" b="0" dirty="0">
                <a:latin typeface="Calibri" panose="020F0502020204030204" pitchFamily="34" charset="0"/>
                <a:cs typeface="Arial" panose="020B0604020202020204" pitchFamily="34" charset="0"/>
              </a:rPr>
              <a:t>Manikanta Jakkampudi</a:t>
            </a:r>
          </a:p>
        </p:txBody>
      </p:sp>
    </p:spTree>
    <p:extLst>
      <p:ext uri="{BB962C8B-B14F-4D97-AF65-F5344CB8AC3E}">
        <p14:creationId xmlns:p14="http://schemas.microsoft.com/office/powerpoint/2010/main" val="99968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4536504"/>
          </a:xfrm>
        </p:spPr>
        <p:txBody>
          <a:bodyPr/>
          <a:lstStyle/>
          <a:p>
            <a:pPr>
              <a:buNone/>
            </a:pPr>
            <a:r>
              <a:rPr lang="en-US" sz="1800" b="1" u="sng" dirty="0">
                <a:solidFill>
                  <a:srgbClr val="0070C0"/>
                </a:solidFill>
                <a:latin typeface="Cambria" pitchFamily="18" charset="0"/>
              </a:rPr>
              <a:t>Sample Camel-CXF Producer route: (consume other </a:t>
            </a:r>
            <a:r>
              <a:rPr lang="en-US" sz="1800" b="1" u="sng" dirty="0" err="1">
                <a:solidFill>
                  <a:srgbClr val="0070C0"/>
                </a:solidFill>
                <a:latin typeface="Cambria" pitchFamily="18" charset="0"/>
              </a:rPr>
              <a:t>webservice</a:t>
            </a:r>
            <a:r>
              <a:rPr lang="en-US" sz="1800" b="1" u="sng" dirty="0">
                <a:solidFill>
                  <a:srgbClr val="0070C0"/>
                </a:solidFill>
                <a:latin typeface="Cambria" pitchFamily="18" charset="0"/>
              </a:rPr>
              <a:t> in Camel)</a:t>
            </a:r>
          </a:p>
          <a:p>
            <a:pPr>
              <a:buNone/>
            </a:pPr>
            <a:r>
              <a:rPr lang="en-US" sz="1400" dirty="0"/>
              <a:t>&lt;route&gt;</a:t>
            </a:r>
          </a:p>
          <a:p>
            <a:pPr>
              <a:buNone/>
            </a:pPr>
            <a:r>
              <a:rPr lang="en-US" sz="1400" dirty="0"/>
              <a:t>  &lt;from </a:t>
            </a:r>
            <a:r>
              <a:rPr lang="en-US" sz="1400" dirty="0" err="1"/>
              <a:t>uri</a:t>
            </a:r>
            <a:r>
              <a:rPr lang="en-US" sz="1400" dirty="0"/>
              <a:t>=</a:t>
            </a:r>
            <a:r>
              <a:rPr lang="en-US" sz="1400" dirty="0">
                <a:solidFill>
                  <a:srgbClr val="C00000"/>
                </a:solidFill>
              </a:rPr>
              <a:t>"</a:t>
            </a:r>
            <a:r>
              <a:rPr lang="en-US" sz="1400" dirty="0" err="1">
                <a:solidFill>
                  <a:srgbClr val="C00000"/>
                </a:solidFill>
              </a:rPr>
              <a:t>direct:startOrder</a:t>
            </a:r>
            <a:r>
              <a:rPr lang="en-US" sz="1400" dirty="0">
                <a:solidFill>
                  <a:srgbClr val="C00000"/>
                </a:solidFill>
              </a:rPr>
              <a:t>"</a:t>
            </a:r>
            <a:r>
              <a:rPr lang="en-US" sz="1400" dirty="0"/>
              <a:t> /&gt;</a:t>
            </a:r>
          </a:p>
          <a:p>
            <a:pPr>
              <a:buNone/>
            </a:pPr>
            <a:r>
              <a:rPr lang="en-US" sz="1400" dirty="0"/>
              <a:t>  &lt;</a:t>
            </a:r>
            <a:r>
              <a:rPr lang="en-US" sz="1400" dirty="0" err="1"/>
              <a:t>setHeader</a:t>
            </a:r>
            <a:r>
              <a:rPr lang="en-US" sz="1400" dirty="0"/>
              <a:t> </a:t>
            </a:r>
            <a:r>
              <a:rPr lang="en-US" sz="1400" dirty="0" err="1"/>
              <a:t>headerName</a:t>
            </a:r>
            <a:r>
              <a:rPr lang="en-US" sz="1400" dirty="0"/>
              <a:t>=</a:t>
            </a:r>
            <a:r>
              <a:rPr lang="en-US" sz="1400" b="1" dirty="0">
                <a:solidFill>
                  <a:srgbClr val="C00000"/>
                </a:solidFill>
              </a:rPr>
              <a:t>"</a:t>
            </a:r>
            <a:r>
              <a:rPr lang="en-US" sz="1400" b="1" dirty="0" err="1">
                <a:solidFill>
                  <a:srgbClr val="C00000"/>
                </a:solidFill>
              </a:rPr>
              <a:t>operationName</a:t>
            </a:r>
            <a:r>
              <a:rPr lang="en-US" sz="1400" b="1" dirty="0">
                <a:solidFill>
                  <a:srgbClr val="C00000"/>
                </a:solidFill>
              </a:rPr>
              <a:t>"</a:t>
            </a:r>
            <a:r>
              <a:rPr lang="en-US" sz="1400" dirty="0"/>
              <a:t>&gt;</a:t>
            </a:r>
          </a:p>
          <a:p>
            <a:pPr>
              <a:buNone/>
            </a:pPr>
            <a:r>
              <a:rPr lang="en-US" sz="1400" dirty="0"/>
              <a:t>    &lt;constant&gt;order&lt;/constant&gt;</a:t>
            </a:r>
          </a:p>
          <a:p>
            <a:pPr>
              <a:buNone/>
            </a:pPr>
            <a:r>
              <a:rPr lang="en-US" sz="1400" dirty="0"/>
              <a:t>  &lt;/</a:t>
            </a:r>
            <a:r>
              <a:rPr lang="en-US" sz="1400" dirty="0" err="1"/>
              <a:t>setHeader</a:t>
            </a:r>
            <a:r>
              <a:rPr lang="en-US" sz="1400" dirty="0"/>
              <a:t>&gt;</a:t>
            </a:r>
          </a:p>
          <a:p>
            <a:pPr>
              <a:buNone/>
            </a:pPr>
            <a:r>
              <a:rPr lang="en-US" sz="1400" dirty="0"/>
              <a:t>  &lt;to </a:t>
            </a:r>
            <a:r>
              <a:rPr lang="en-US" sz="1400" dirty="0" err="1"/>
              <a:t>uri</a:t>
            </a:r>
            <a:r>
              <a:rPr lang="en-US" sz="1400" dirty="0"/>
              <a:t>=</a:t>
            </a:r>
            <a:r>
              <a:rPr lang="en-US" sz="1400" dirty="0">
                <a:solidFill>
                  <a:srgbClr val="F30BDD"/>
                </a:solidFill>
              </a:rPr>
              <a:t>"</a:t>
            </a:r>
            <a:r>
              <a:rPr lang="en-US" sz="1400" dirty="0" err="1">
                <a:solidFill>
                  <a:srgbClr val="F30BDD"/>
                </a:solidFill>
              </a:rPr>
              <a:t>cxf:bean:orderEndpoint</a:t>
            </a:r>
            <a:r>
              <a:rPr lang="en-US" sz="1400" dirty="0">
                <a:solidFill>
                  <a:srgbClr val="F30BDD"/>
                </a:solidFill>
              </a:rPr>
              <a:t>"</a:t>
            </a:r>
            <a:r>
              <a:rPr lang="en-US" sz="1400" dirty="0"/>
              <a:t>/&gt;</a:t>
            </a:r>
          </a:p>
          <a:p>
            <a:pPr>
              <a:buNone/>
            </a:pPr>
            <a:r>
              <a:rPr lang="en-US" sz="1400" dirty="0"/>
              <a:t>&lt;/route&gt;</a:t>
            </a:r>
            <a:endParaRPr lang="en-US" sz="1000" b="1" u="sng" dirty="0">
              <a:solidFill>
                <a:srgbClr val="0070C0"/>
              </a:solidFill>
              <a:latin typeface="Cambria" pitchFamily="18" charset="0"/>
            </a:endParaRPr>
          </a:p>
          <a:p>
            <a:pPr>
              <a:buNone/>
            </a:pPr>
            <a:endParaRPr lang="en-US" sz="1200" b="1" u="sng" dirty="0">
              <a:solidFill>
                <a:srgbClr val="0070C0"/>
              </a:solidFill>
              <a:latin typeface="Cambria" pitchFamily="18" charset="0"/>
            </a:endParaRPr>
          </a:p>
          <a:p>
            <a:pPr>
              <a:buNone/>
            </a:pPr>
            <a:r>
              <a:rPr lang="en-US" sz="1800" b="1" u="sng" dirty="0">
                <a:solidFill>
                  <a:srgbClr val="0070C0"/>
                </a:solidFill>
                <a:latin typeface="Cambria" pitchFamily="18" charset="0"/>
              </a:rPr>
              <a:t>Sample Camel-CXF Consumer Route: (exposing </a:t>
            </a:r>
            <a:r>
              <a:rPr lang="en-US" sz="1800" b="1" u="sng" dirty="0" err="1">
                <a:solidFill>
                  <a:srgbClr val="0070C0"/>
                </a:solidFill>
                <a:latin typeface="Cambria" pitchFamily="18" charset="0"/>
              </a:rPr>
              <a:t>webservice</a:t>
            </a:r>
            <a:r>
              <a:rPr lang="en-US" sz="1800" b="1" u="sng" dirty="0">
                <a:solidFill>
                  <a:srgbClr val="0070C0"/>
                </a:solidFill>
                <a:latin typeface="Cambria" pitchFamily="18" charset="0"/>
              </a:rPr>
              <a:t> from Camel)</a:t>
            </a:r>
          </a:p>
          <a:p>
            <a:pPr>
              <a:buNone/>
            </a:pPr>
            <a:r>
              <a:rPr lang="en-US" sz="1400" dirty="0"/>
              <a:t>&lt;route&gt;</a:t>
            </a:r>
          </a:p>
          <a:p>
            <a:pPr>
              <a:buNone/>
            </a:pPr>
            <a:r>
              <a:rPr lang="en-US" sz="1400" dirty="0"/>
              <a:t>  &lt;from </a:t>
            </a:r>
            <a:r>
              <a:rPr lang="en-US" sz="1400" dirty="0" err="1"/>
              <a:t>uri</a:t>
            </a:r>
            <a:r>
              <a:rPr lang="en-US" sz="1400" dirty="0"/>
              <a:t>=</a:t>
            </a:r>
            <a:r>
              <a:rPr lang="en-US" sz="1400" dirty="0">
                <a:solidFill>
                  <a:srgbClr val="F30BDD"/>
                </a:solidFill>
              </a:rPr>
              <a:t>"</a:t>
            </a:r>
            <a:r>
              <a:rPr lang="en-US" sz="1400" dirty="0" err="1">
                <a:solidFill>
                  <a:srgbClr val="F30BDD"/>
                </a:solidFill>
              </a:rPr>
              <a:t>cxf:bean:orderEndpoint</a:t>
            </a:r>
            <a:r>
              <a:rPr lang="en-US" sz="1400" dirty="0">
                <a:solidFill>
                  <a:srgbClr val="F30BDD"/>
                </a:solidFill>
              </a:rPr>
              <a:t>" </a:t>
            </a:r>
            <a:r>
              <a:rPr lang="en-US" sz="1400" dirty="0"/>
              <a:t>/&gt;</a:t>
            </a:r>
          </a:p>
          <a:p>
            <a:pPr>
              <a:buNone/>
            </a:pPr>
            <a:r>
              <a:rPr lang="en-US" sz="1400" dirty="0"/>
              <a:t>  &lt;to </a:t>
            </a:r>
            <a:r>
              <a:rPr lang="en-US" sz="1400" dirty="0" err="1"/>
              <a:t>uri</a:t>
            </a:r>
            <a:r>
              <a:rPr lang="en-US" sz="1400" dirty="0"/>
              <a:t>=</a:t>
            </a:r>
            <a:r>
              <a:rPr lang="en-US" sz="1400" dirty="0">
                <a:solidFill>
                  <a:srgbClr val="C00000"/>
                </a:solidFill>
              </a:rPr>
              <a:t>"</a:t>
            </a:r>
            <a:r>
              <a:rPr lang="en-US" sz="1400" dirty="0" err="1">
                <a:solidFill>
                  <a:srgbClr val="C00000"/>
                </a:solidFill>
              </a:rPr>
              <a:t>seda:incomingOrders</a:t>
            </a:r>
            <a:r>
              <a:rPr lang="en-US" sz="1400" dirty="0">
                <a:solidFill>
                  <a:srgbClr val="C00000"/>
                </a:solidFill>
              </a:rPr>
              <a:t>"</a:t>
            </a:r>
            <a:r>
              <a:rPr lang="en-US" sz="1400" dirty="0"/>
              <a:t> /&gt;</a:t>
            </a:r>
          </a:p>
          <a:p>
            <a:pPr>
              <a:buNone/>
            </a:pPr>
            <a:r>
              <a:rPr lang="en-US" sz="1400" dirty="0"/>
              <a:t>  &lt;transform&gt;</a:t>
            </a:r>
          </a:p>
          <a:p>
            <a:pPr>
              <a:buNone/>
            </a:pPr>
            <a:r>
              <a:rPr lang="en-US" sz="1400" dirty="0"/>
              <a:t>    &lt;constant&gt;OK&lt;/constant&gt;</a:t>
            </a:r>
          </a:p>
          <a:p>
            <a:pPr>
              <a:buNone/>
            </a:pPr>
            <a:r>
              <a:rPr lang="en-US" sz="1400" dirty="0"/>
              <a:t>  &lt;/transform&gt;</a:t>
            </a:r>
          </a:p>
          <a:p>
            <a:pPr>
              <a:buNone/>
            </a:pPr>
            <a:r>
              <a:rPr lang="en-US" sz="1400" dirty="0"/>
              <a:t>&lt;/route&gt;</a:t>
            </a:r>
            <a:endParaRPr lang="en-US" sz="1200" b="1" u="sng" dirty="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Camel Component – CXF		</a:t>
            </a:r>
            <a:r>
              <a:rPr lang="en-US" sz="1600" dirty="0">
                <a:solidFill>
                  <a:srgbClr val="5B77BA"/>
                </a:solidFill>
              </a:rPr>
              <a:t>…Continued</a:t>
            </a:r>
            <a:endParaRPr lang="en-US" sz="2400" dirty="0">
              <a:solidFill>
                <a:srgbClr val="5B77BA"/>
              </a:solidFill>
            </a:endParaRPr>
          </a:p>
        </p:txBody>
      </p:sp>
    </p:spTree>
    <p:extLst>
      <p:ext uri="{BB962C8B-B14F-4D97-AF65-F5344CB8AC3E}">
        <p14:creationId xmlns:p14="http://schemas.microsoft.com/office/powerpoint/2010/main" val="286263878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904656"/>
          </a:xfrm>
        </p:spPr>
        <p:txBody>
          <a:bodyPr/>
          <a:lstStyle/>
          <a:p>
            <a:pPr>
              <a:buNone/>
            </a:pPr>
            <a:r>
              <a:rPr lang="en-US" sz="1600" b="1" u="sng" dirty="0">
                <a:solidFill>
                  <a:srgbClr val="0070C0"/>
                </a:solidFill>
                <a:latin typeface="Cambria" pitchFamily="18" charset="0"/>
              </a:rPr>
              <a:t>A sample Maven configuration for using CXF wsdl2java tool for code generation:</a:t>
            </a:r>
            <a:endParaRPr lang="en-US" sz="1050" b="1" u="sng" dirty="0">
              <a:solidFill>
                <a:srgbClr val="0070C0"/>
              </a:solidFill>
              <a:latin typeface="Cambria" pitchFamily="18" charset="0"/>
            </a:endParaRPr>
          </a:p>
          <a:p>
            <a:pPr>
              <a:buNone/>
            </a:pPr>
            <a:r>
              <a:rPr lang="en-US" sz="1200" dirty="0"/>
              <a:t>&lt;plugin&gt;</a:t>
            </a:r>
          </a:p>
          <a:p>
            <a:pPr>
              <a:buNone/>
            </a:pPr>
            <a:r>
              <a:rPr lang="en-US" sz="1200" dirty="0"/>
              <a:t>  &lt;</a:t>
            </a:r>
            <a:r>
              <a:rPr lang="en-US" sz="1200" dirty="0" err="1"/>
              <a:t>groupId</a:t>
            </a:r>
            <a:r>
              <a:rPr lang="en-US" sz="1200" dirty="0"/>
              <a:t>&gt;</a:t>
            </a:r>
            <a:r>
              <a:rPr lang="en-US" sz="1200" b="1" dirty="0" err="1"/>
              <a:t>org.apache.cxf</a:t>
            </a:r>
            <a:r>
              <a:rPr lang="en-US" sz="1200" dirty="0"/>
              <a:t>&lt;/</a:t>
            </a:r>
            <a:r>
              <a:rPr lang="en-US" sz="1200" dirty="0" err="1"/>
              <a:t>groupId</a:t>
            </a:r>
            <a:r>
              <a:rPr lang="en-US" sz="1200" dirty="0"/>
              <a:t>&gt;</a:t>
            </a:r>
          </a:p>
          <a:p>
            <a:pPr>
              <a:buNone/>
            </a:pPr>
            <a:r>
              <a:rPr lang="en-US" sz="1200" dirty="0"/>
              <a:t>  &lt;</a:t>
            </a:r>
            <a:r>
              <a:rPr lang="en-US" sz="1200" dirty="0" err="1"/>
              <a:t>artifactId</a:t>
            </a:r>
            <a:r>
              <a:rPr lang="en-US" sz="1200" dirty="0"/>
              <a:t>&gt;</a:t>
            </a:r>
            <a:r>
              <a:rPr lang="en-US" sz="1200" b="1" dirty="0" err="1"/>
              <a:t>cxf</a:t>
            </a:r>
            <a:r>
              <a:rPr lang="en-US" sz="1200" b="1" dirty="0"/>
              <a:t>-</a:t>
            </a:r>
            <a:r>
              <a:rPr lang="en-US" sz="1200" b="1" dirty="0" err="1"/>
              <a:t>codegen</a:t>
            </a:r>
            <a:r>
              <a:rPr lang="en-US" sz="1200" b="1" dirty="0"/>
              <a:t>-plugin</a:t>
            </a:r>
            <a:r>
              <a:rPr lang="en-US" sz="1200" dirty="0"/>
              <a:t>&lt;/</a:t>
            </a:r>
            <a:r>
              <a:rPr lang="en-US" sz="1200" dirty="0" err="1"/>
              <a:t>artifactId</a:t>
            </a:r>
            <a:r>
              <a:rPr lang="en-US" sz="1200" dirty="0"/>
              <a:t>&gt;</a:t>
            </a:r>
          </a:p>
          <a:p>
            <a:pPr>
              <a:buNone/>
            </a:pPr>
            <a:r>
              <a:rPr lang="en-US" sz="1200" dirty="0"/>
              <a:t>  &lt;version&gt;</a:t>
            </a:r>
            <a:r>
              <a:rPr lang="en-US" sz="1200" b="1" dirty="0"/>
              <a:t>2.2.10</a:t>
            </a:r>
            <a:r>
              <a:rPr lang="en-US" sz="1200" dirty="0"/>
              <a:t>&lt;/version&gt;</a:t>
            </a:r>
          </a:p>
          <a:p>
            <a:pPr>
              <a:buNone/>
            </a:pPr>
            <a:r>
              <a:rPr lang="en-US" sz="1200" dirty="0"/>
              <a:t>  &lt;executions&gt;</a:t>
            </a:r>
          </a:p>
          <a:p>
            <a:pPr>
              <a:buNone/>
            </a:pPr>
            <a:r>
              <a:rPr lang="en-US" sz="1200" dirty="0"/>
              <a:t>    &lt;execution&gt;</a:t>
            </a:r>
          </a:p>
          <a:p>
            <a:pPr>
              <a:buNone/>
            </a:pPr>
            <a:r>
              <a:rPr lang="en-US" sz="1200" dirty="0"/>
              <a:t>      &lt;id&gt;</a:t>
            </a:r>
            <a:r>
              <a:rPr lang="en-US" sz="1200" b="1" dirty="0"/>
              <a:t>generate-sources</a:t>
            </a:r>
            <a:r>
              <a:rPr lang="en-US" sz="1200" dirty="0"/>
              <a:t>&lt;/id&gt;</a:t>
            </a:r>
          </a:p>
          <a:p>
            <a:pPr>
              <a:buNone/>
            </a:pPr>
            <a:r>
              <a:rPr lang="en-US" sz="1200" dirty="0"/>
              <a:t>      &lt;phase&gt;</a:t>
            </a:r>
            <a:r>
              <a:rPr lang="en-US" sz="1200" b="1" dirty="0"/>
              <a:t>generate-sources</a:t>
            </a:r>
            <a:r>
              <a:rPr lang="en-US" sz="1200" dirty="0"/>
              <a:t>&lt;/phase&gt;</a:t>
            </a:r>
          </a:p>
          <a:p>
            <a:pPr>
              <a:buNone/>
            </a:pPr>
            <a:r>
              <a:rPr lang="en-US" sz="1200" dirty="0"/>
              <a:t>      &lt;configuration&gt;</a:t>
            </a:r>
          </a:p>
          <a:p>
            <a:pPr>
              <a:buNone/>
            </a:pPr>
            <a:r>
              <a:rPr lang="en-US" sz="1200" dirty="0"/>
              <a:t>        &lt;</a:t>
            </a:r>
            <a:r>
              <a:rPr lang="en-US" sz="1200" dirty="0" err="1"/>
              <a:t>sourceRoot</a:t>
            </a:r>
            <a:r>
              <a:rPr lang="en-US" sz="1200" dirty="0"/>
              <a:t>&gt;</a:t>
            </a:r>
            <a:r>
              <a:rPr lang="en-US" sz="1200" b="1" dirty="0"/>
              <a:t>${</a:t>
            </a:r>
            <a:r>
              <a:rPr lang="en-US" sz="1200" b="1" dirty="0" err="1"/>
              <a:t>basedir</a:t>
            </a:r>
            <a:r>
              <a:rPr lang="en-US" sz="1200" b="1" dirty="0"/>
              <a:t>}/target/generated/</a:t>
            </a:r>
            <a:r>
              <a:rPr lang="en-US" sz="1200" b="1" dirty="0" err="1"/>
              <a:t>src</a:t>
            </a:r>
            <a:r>
              <a:rPr lang="en-US" sz="1200" b="1" dirty="0"/>
              <a:t>/main/java</a:t>
            </a:r>
            <a:r>
              <a:rPr lang="en-US" sz="1200" dirty="0"/>
              <a:t>&lt;/</a:t>
            </a:r>
            <a:r>
              <a:rPr lang="en-US" sz="1200" dirty="0" err="1"/>
              <a:t>sourceRoot</a:t>
            </a:r>
            <a:r>
              <a:rPr lang="en-US" sz="1200" dirty="0"/>
              <a:t>&gt;</a:t>
            </a:r>
          </a:p>
          <a:p>
            <a:pPr>
              <a:buNone/>
            </a:pPr>
            <a:r>
              <a:rPr lang="en-US" sz="1200" dirty="0"/>
              <a:t>        &lt;</a:t>
            </a:r>
            <a:r>
              <a:rPr lang="en-US" sz="1200" dirty="0" err="1"/>
              <a:t>wsdlOptions</a:t>
            </a:r>
            <a:r>
              <a:rPr lang="en-US" sz="1200" dirty="0"/>
              <a:t>&gt;</a:t>
            </a:r>
          </a:p>
          <a:p>
            <a:pPr>
              <a:buNone/>
            </a:pPr>
            <a:r>
              <a:rPr lang="en-US" sz="1200" dirty="0"/>
              <a:t>          &lt;</a:t>
            </a:r>
            <a:r>
              <a:rPr lang="en-US" sz="1200" dirty="0" err="1"/>
              <a:t>wsdlOption</a:t>
            </a:r>
            <a:r>
              <a:rPr lang="en-US" sz="1200" dirty="0"/>
              <a:t>&gt;</a:t>
            </a:r>
          </a:p>
          <a:p>
            <a:pPr>
              <a:buNone/>
            </a:pPr>
            <a:r>
              <a:rPr lang="en-US" sz="1200" dirty="0"/>
              <a:t>            &lt;</a:t>
            </a:r>
            <a:r>
              <a:rPr lang="en-US" sz="1200" dirty="0" err="1"/>
              <a:t>wsdl</a:t>
            </a:r>
            <a:r>
              <a:rPr lang="en-US" sz="1200" dirty="0"/>
              <a:t>&gt;</a:t>
            </a:r>
            <a:r>
              <a:rPr lang="en-US" sz="1200" b="1" dirty="0"/>
              <a:t>${</a:t>
            </a:r>
            <a:r>
              <a:rPr lang="en-US" sz="1200" b="1" dirty="0" err="1"/>
              <a:t>basedir</a:t>
            </a:r>
            <a:r>
              <a:rPr lang="en-US" sz="1200" b="1" dirty="0"/>
              <a:t>}/</a:t>
            </a:r>
            <a:r>
              <a:rPr lang="en-US" sz="1200" b="1" dirty="0" err="1"/>
              <a:t>src</a:t>
            </a:r>
            <a:r>
              <a:rPr lang="en-US" sz="1200" b="1" dirty="0"/>
              <a:t>/main/resources/</a:t>
            </a:r>
            <a:r>
              <a:rPr lang="en-US" sz="1200" b="1" dirty="0" err="1"/>
              <a:t>wsdl</a:t>
            </a:r>
            <a:r>
              <a:rPr lang="en-US" sz="1200" b="1" dirty="0"/>
              <a:t>/</a:t>
            </a:r>
            <a:r>
              <a:rPr lang="en-US" sz="1200" b="1" dirty="0" err="1"/>
              <a:t>order.wsdl</a:t>
            </a:r>
            <a:r>
              <a:rPr lang="en-US" sz="1200" dirty="0"/>
              <a:t>&lt;/</a:t>
            </a:r>
            <a:r>
              <a:rPr lang="en-US" sz="1200" dirty="0" err="1"/>
              <a:t>wsdl</a:t>
            </a:r>
            <a:r>
              <a:rPr lang="en-US" sz="1200" dirty="0"/>
              <a:t>&gt;</a:t>
            </a:r>
          </a:p>
          <a:p>
            <a:pPr>
              <a:buNone/>
            </a:pPr>
            <a:r>
              <a:rPr lang="en-US" sz="1200" dirty="0"/>
              <a:t>            &lt;</a:t>
            </a:r>
            <a:r>
              <a:rPr lang="en-US" sz="1200" dirty="0" err="1"/>
              <a:t>extraargs</a:t>
            </a:r>
            <a:r>
              <a:rPr lang="en-US" sz="1200" dirty="0"/>
              <a:t>&gt;</a:t>
            </a:r>
          </a:p>
          <a:p>
            <a:pPr>
              <a:buNone/>
            </a:pPr>
            <a:r>
              <a:rPr lang="en-US" sz="1200" dirty="0"/>
              <a:t>              &lt;</a:t>
            </a:r>
            <a:r>
              <a:rPr lang="en-US" sz="1200" dirty="0" err="1"/>
              <a:t>extraarg</a:t>
            </a:r>
            <a:r>
              <a:rPr lang="en-US" sz="1200" dirty="0"/>
              <a:t>&gt;</a:t>
            </a:r>
            <a:r>
              <a:rPr lang="en-US" sz="1200" b="1" dirty="0"/>
              <a:t>-</a:t>
            </a:r>
            <a:r>
              <a:rPr lang="en-US" sz="1200" b="1" dirty="0" err="1"/>
              <a:t>impl</a:t>
            </a:r>
            <a:r>
              <a:rPr lang="en-US" sz="1200" dirty="0"/>
              <a:t>&lt;/</a:t>
            </a:r>
            <a:r>
              <a:rPr lang="en-US" sz="1200" dirty="0" err="1"/>
              <a:t>extraarg</a:t>
            </a:r>
            <a:r>
              <a:rPr lang="en-US" sz="1200" dirty="0"/>
              <a:t>&gt;</a:t>
            </a:r>
          </a:p>
          <a:p>
            <a:pPr>
              <a:buNone/>
            </a:pPr>
            <a:r>
              <a:rPr lang="en-US" sz="1200" dirty="0"/>
              <a:t>            &lt;/</a:t>
            </a:r>
            <a:r>
              <a:rPr lang="en-US" sz="1200" dirty="0" err="1"/>
              <a:t>extraargs</a:t>
            </a:r>
            <a:r>
              <a:rPr lang="en-US" sz="1200" dirty="0"/>
              <a:t>&gt;</a:t>
            </a:r>
          </a:p>
          <a:p>
            <a:pPr>
              <a:buNone/>
            </a:pPr>
            <a:r>
              <a:rPr lang="en-US" sz="1200" dirty="0"/>
              <a:t>         &lt;/</a:t>
            </a:r>
            <a:r>
              <a:rPr lang="en-US" sz="1200" dirty="0" err="1"/>
              <a:t>wsdlOption</a:t>
            </a:r>
            <a:r>
              <a:rPr lang="en-US" sz="1200" dirty="0"/>
              <a:t>&gt;</a:t>
            </a:r>
          </a:p>
          <a:p>
            <a:pPr>
              <a:buNone/>
            </a:pPr>
            <a:r>
              <a:rPr lang="en-US" sz="1200" dirty="0"/>
              <a:t>       &lt;/</a:t>
            </a:r>
            <a:r>
              <a:rPr lang="en-US" sz="1200" dirty="0" err="1"/>
              <a:t>wsdlOptions</a:t>
            </a:r>
            <a:r>
              <a:rPr lang="en-US" sz="1200" dirty="0"/>
              <a:t>&gt;</a:t>
            </a:r>
          </a:p>
          <a:p>
            <a:pPr>
              <a:buNone/>
            </a:pPr>
            <a:r>
              <a:rPr lang="en-US" sz="1200" dirty="0"/>
              <a:t>      &lt;/configuration&gt;</a:t>
            </a:r>
          </a:p>
          <a:p>
            <a:pPr>
              <a:buNone/>
            </a:pPr>
            <a:r>
              <a:rPr lang="en-US" sz="1200" dirty="0"/>
              <a:t>      &lt;goals&gt;</a:t>
            </a:r>
          </a:p>
          <a:p>
            <a:pPr>
              <a:buNone/>
            </a:pPr>
            <a:r>
              <a:rPr lang="en-US" sz="1200" dirty="0"/>
              <a:t>        &lt;goal&gt;</a:t>
            </a:r>
            <a:r>
              <a:rPr lang="en-US" sz="1200" b="1" dirty="0"/>
              <a:t>wsdl2java</a:t>
            </a:r>
            <a:r>
              <a:rPr lang="en-US" sz="1200" dirty="0"/>
              <a:t>&lt;/goal&gt;</a:t>
            </a:r>
          </a:p>
          <a:p>
            <a:pPr>
              <a:buNone/>
            </a:pPr>
            <a:r>
              <a:rPr lang="en-US" sz="1200" dirty="0"/>
              <a:t>      &lt;/goals&gt;</a:t>
            </a:r>
          </a:p>
          <a:p>
            <a:pPr>
              <a:buNone/>
            </a:pPr>
            <a:r>
              <a:rPr lang="en-US" sz="1200" dirty="0"/>
              <a:t>    &lt;/execution&gt;</a:t>
            </a:r>
          </a:p>
          <a:p>
            <a:pPr>
              <a:buNone/>
            </a:pPr>
            <a:r>
              <a:rPr lang="en-US" sz="1200" dirty="0"/>
              <a:t>   &lt;/executions&gt;</a:t>
            </a:r>
          </a:p>
          <a:p>
            <a:pPr>
              <a:buNone/>
            </a:pPr>
            <a:r>
              <a:rPr lang="en-US" sz="1200" dirty="0"/>
              <a:t> &lt;/plugin&gt;</a:t>
            </a:r>
            <a:endParaRPr lang="en-US" sz="1050" b="1" u="sng" dirty="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Camel Component – CXF		</a:t>
            </a:r>
            <a:r>
              <a:rPr lang="en-US" sz="1600" dirty="0">
                <a:solidFill>
                  <a:srgbClr val="5B77BA"/>
                </a:solidFill>
              </a:rPr>
              <a:t>…Continued</a:t>
            </a:r>
            <a:endParaRPr lang="en-US" sz="2400" dirty="0">
              <a:solidFill>
                <a:srgbClr val="5B77BA"/>
              </a:solidFill>
            </a:endParaRPr>
          </a:p>
        </p:txBody>
      </p:sp>
    </p:spTree>
    <p:extLst>
      <p:ext uri="{BB962C8B-B14F-4D97-AF65-F5344CB8AC3E}">
        <p14:creationId xmlns:p14="http://schemas.microsoft.com/office/powerpoint/2010/main" val="12976880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620688"/>
            <a:ext cx="7992888" cy="5184576"/>
          </a:xfrm>
        </p:spPr>
        <p:txBody>
          <a:bodyPr/>
          <a:lstStyle/>
          <a:p>
            <a:pPr>
              <a:buNone/>
            </a:pPr>
            <a:r>
              <a:rPr lang="en-US" sz="1600" b="1" u="sng" dirty="0"/>
              <a:t>Need for design:</a:t>
            </a:r>
          </a:p>
          <a:p>
            <a:pPr marL="285750" indent="-285750">
              <a:buFont typeface="Wingdings" panose="05000000000000000000" pitchFamily="2" charset="2"/>
              <a:buChar char="§"/>
            </a:pPr>
            <a:r>
              <a:rPr lang="en-US" sz="1400" dirty="0"/>
              <a:t>Writing applications that integrate disparate systems are a challenge when it comes to handling unexpected events. </a:t>
            </a:r>
          </a:p>
          <a:p>
            <a:pPr marL="285750" indent="-285750">
              <a:buFont typeface="Wingdings" panose="05000000000000000000" pitchFamily="2" charset="2"/>
              <a:buChar char="§"/>
            </a:pPr>
            <a:r>
              <a:rPr lang="en-US" sz="1400" dirty="0"/>
              <a:t>In a single system that you fully control, you can handle these events and recover. But systems that are integrated over the network have additional risks: the network connection could be broken, a remote system might not respond in a timely manner, or it might even fail for no apparent reason. </a:t>
            </a:r>
          </a:p>
          <a:p>
            <a:pPr marL="285750" indent="-285750">
              <a:buFont typeface="Wingdings" panose="05000000000000000000" pitchFamily="2" charset="2"/>
              <a:buChar char="§"/>
            </a:pPr>
            <a:r>
              <a:rPr lang="en-US" sz="1400" dirty="0"/>
              <a:t>Even on your local server, unexpected events can occur, such as the server’s disk filling up or the server running out of memory. Regardless of which errors occur, your application should be prepared to handle them.</a:t>
            </a:r>
          </a:p>
          <a:p>
            <a:pPr>
              <a:buNone/>
            </a:pPr>
            <a:endParaRPr lang="en-US" sz="1400" b="1" u="sng" dirty="0">
              <a:solidFill>
                <a:srgbClr val="0070C0"/>
              </a:solidFill>
              <a:latin typeface="Cambria" pitchFamily="18" charset="0"/>
            </a:endParaRPr>
          </a:p>
          <a:p>
            <a:pPr>
              <a:buNone/>
            </a:pPr>
            <a:r>
              <a:rPr lang="en-US" sz="1600" b="1" u="sng" dirty="0"/>
              <a:t>Recoverable and irrecoverable errors:</a:t>
            </a:r>
          </a:p>
          <a:p>
            <a:pPr>
              <a:buNone/>
            </a:pPr>
            <a:r>
              <a:rPr lang="en-US" sz="1400" dirty="0"/>
              <a:t>A </a:t>
            </a:r>
            <a:r>
              <a:rPr lang="en-US" sz="1400" b="1" i="1" u="sng" dirty="0"/>
              <a:t>recoverable error</a:t>
            </a:r>
            <a:r>
              <a:rPr lang="en-US" sz="1400" dirty="0"/>
              <a:t>, on the other hand, is a temporary error that might not cause a problem on the next attempt. A good example of such an error is a problem with the network connection resulting in a </a:t>
            </a:r>
            <a:r>
              <a:rPr lang="en-US" sz="1400" i="1" dirty="0" err="1">
                <a:solidFill>
                  <a:schemeClr val="bg1">
                    <a:lumMod val="50000"/>
                  </a:schemeClr>
                </a:solidFill>
              </a:rPr>
              <a:t>java.io.IOException</a:t>
            </a:r>
            <a:r>
              <a:rPr lang="en-US" sz="1400" dirty="0"/>
              <a:t>. On a subsequent attempt, the network issue could be resolved and your application could continue to operate.</a:t>
            </a:r>
            <a:endParaRPr lang="en-US" sz="400" b="1" u="sng" dirty="0">
              <a:solidFill>
                <a:srgbClr val="0070C0"/>
              </a:solidFill>
              <a:latin typeface="Cambria" pitchFamily="18" charset="0"/>
            </a:endParaRPr>
          </a:p>
          <a:p>
            <a:pPr>
              <a:buNone/>
            </a:pPr>
            <a:endParaRPr lang="en-US" sz="1400" dirty="0"/>
          </a:p>
          <a:p>
            <a:pPr>
              <a:buNone/>
            </a:pPr>
            <a:r>
              <a:rPr lang="en-US" sz="1400" dirty="0"/>
              <a:t>An </a:t>
            </a:r>
            <a:r>
              <a:rPr lang="en-US" sz="1400" b="1" i="1" u="sng" dirty="0"/>
              <a:t>irrecoverable error </a:t>
            </a:r>
            <a:r>
              <a:rPr lang="en-US" sz="1400" dirty="0"/>
              <a:t>is an error that remains an error now matter how many times you try to perform the same action again. In the integration space, that could mean trying to access a database table that doesn’t exist, which would cause the JDBC driver to throw an </a:t>
            </a:r>
            <a:r>
              <a:rPr lang="en-US" sz="1400" i="1" dirty="0" err="1">
                <a:solidFill>
                  <a:schemeClr val="bg1">
                    <a:lumMod val="50000"/>
                  </a:schemeClr>
                </a:solidFill>
              </a:rPr>
              <a:t>SQLException</a:t>
            </a:r>
            <a:r>
              <a:rPr lang="en-US" sz="1400" dirty="0"/>
              <a:t>.</a:t>
            </a:r>
          </a:p>
          <a:p>
            <a:pPr>
              <a:buNone/>
            </a:pPr>
            <a:endParaRPr lang="en-US" sz="1400" dirty="0"/>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Camel Exception handling</a:t>
            </a:r>
          </a:p>
        </p:txBody>
      </p:sp>
    </p:spTree>
    <p:extLst>
      <p:ext uri="{BB962C8B-B14F-4D97-AF65-F5344CB8AC3E}">
        <p14:creationId xmlns:p14="http://schemas.microsoft.com/office/powerpoint/2010/main" val="36962598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620688"/>
            <a:ext cx="7992888" cy="5184576"/>
          </a:xfrm>
        </p:spPr>
        <p:txBody>
          <a:bodyPr/>
          <a:lstStyle/>
          <a:p>
            <a:pPr>
              <a:buNone/>
            </a:pPr>
            <a:r>
              <a:rPr lang="en-US" sz="1800" b="1" u="sng" dirty="0"/>
              <a:t>Camel Way:</a:t>
            </a:r>
          </a:p>
          <a:p>
            <a:pPr>
              <a:buNone/>
            </a:pPr>
            <a:r>
              <a:rPr lang="en-US" sz="1400" dirty="0"/>
              <a:t>In Camel, a </a:t>
            </a:r>
            <a:r>
              <a:rPr lang="en-US" sz="1400" b="1" i="1" u="sng" dirty="0"/>
              <a:t>recoverable error </a:t>
            </a:r>
            <a:r>
              <a:rPr lang="en-US" sz="1400" dirty="0"/>
              <a:t>is represented as a plain </a:t>
            </a:r>
            <a:r>
              <a:rPr lang="en-US" sz="1400" dirty="0" err="1"/>
              <a:t>Throwable</a:t>
            </a:r>
            <a:r>
              <a:rPr lang="en-US" sz="1400" dirty="0"/>
              <a:t> or Exception that can be set or accessed from </a:t>
            </a:r>
            <a:r>
              <a:rPr lang="en-US" sz="1400" dirty="0" err="1"/>
              <a:t>org.apache.camel.Exchange</a:t>
            </a:r>
            <a:r>
              <a:rPr lang="en-US" sz="1400" dirty="0"/>
              <a:t> using one of the following two methods:</a:t>
            </a:r>
          </a:p>
          <a:p>
            <a:pPr>
              <a:buNone/>
            </a:pPr>
            <a:r>
              <a:rPr lang="en-US" sz="1400" dirty="0">
                <a:solidFill>
                  <a:srgbClr val="C00000"/>
                </a:solidFill>
              </a:rPr>
              <a:t>void </a:t>
            </a:r>
            <a:r>
              <a:rPr lang="en-US" sz="1400" dirty="0" err="1">
                <a:solidFill>
                  <a:srgbClr val="C00000"/>
                </a:solidFill>
              </a:rPr>
              <a:t>setException</a:t>
            </a:r>
            <a:r>
              <a:rPr lang="en-US" sz="1400" dirty="0">
                <a:solidFill>
                  <a:srgbClr val="C00000"/>
                </a:solidFill>
              </a:rPr>
              <a:t>(</a:t>
            </a:r>
            <a:r>
              <a:rPr lang="en-US" sz="1400" dirty="0" err="1">
                <a:solidFill>
                  <a:srgbClr val="C00000"/>
                </a:solidFill>
              </a:rPr>
              <a:t>Throwable</a:t>
            </a:r>
            <a:r>
              <a:rPr lang="en-US" sz="1400" dirty="0">
                <a:solidFill>
                  <a:srgbClr val="C00000"/>
                </a:solidFill>
              </a:rPr>
              <a:t> cause);</a:t>
            </a:r>
          </a:p>
          <a:p>
            <a:pPr>
              <a:buNone/>
            </a:pPr>
            <a:r>
              <a:rPr lang="en-US" sz="1400" dirty="0">
                <a:solidFill>
                  <a:srgbClr val="C00000"/>
                </a:solidFill>
              </a:rPr>
              <a:t>Exception </a:t>
            </a:r>
            <a:r>
              <a:rPr lang="en-US" sz="1400" dirty="0" err="1">
                <a:solidFill>
                  <a:srgbClr val="C00000"/>
                </a:solidFill>
              </a:rPr>
              <a:t>getException</a:t>
            </a:r>
            <a:r>
              <a:rPr lang="en-US" sz="1400" dirty="0">
                <a:solidFill>
                  <a:srgbClr val="C00000"/>
                </a:solidFill>
              </a:rPr>
              <a:t>();</a:t>
            </a:r>
          </a:p>
          <a:p>
            <a:pPr>
              <a:buNone/>
            </a:pPr>
            <a:r>
              <a:rPr lang="en-US" sz="1400" dirty="0">
                <a:solidFill>
                  <a:schemeClr val="bg1">
                    <a:lumMod val="50000"/>
                  </a:schemeClr>
                </a:solidFill>
              </a:rPr>
              <a:t>Exceptions are represented as recoverable errors.</a:t>
            </a:r>
          </a:p>
          <a:p>
            <a:pPr>
              <a:buNone/>
            </a:pPr>
            <a:endParaRPr lang="en-US" sz="1400" dirty="0">
              <a:solidFill>
                <a:schemeClr val="bg1">
                  <a:lumMod val="50000"/>
                </a:schemeClr>
              </a:solidFill>
            </a:endParaRPr>
          </a:p>
          <a:p>
            <a:pPr>
              <a:buNone/>
            </a:pPr>
            <a:endParaRPr lang="en-US" sz="1050" b="1" u="sng" dirty="0"/>
          </a:p>
          <a:p>
            <a:pPr>
              <a:buNone/>
            </a:pPr>
            <a:r>
              <a:rPr lang="en-US" sz="1400" dirty="0"/>
              <a:t>An </a:t>
            </a:r>
            <a:r>
              <a:rPr lang="en-US" sz="1400" b="1" i="1" u="sng" dirty="0"/>
              <a:t>irrecoverable error </a:t>
            </a:r>
            <a:r>
              <a:rPr lang="en-US" sz="1400" dirty="0"/>
              <a:t>is represented as a message with a fault flag that can be set or accessed from </a:t>
            </a:r>
            <a:r>
              <a:rPr lang="en-US" sz="1400" dirty="0" err="1"/>
              <a:t>org.apache.camel.Exchange</a:t>
            </a:r>
            <a:r>
              <a:rPr lang="en-US" sz="1400" dirty="0"/>
              <a:t>. For example, to set "Unknown customer“ as a fault message, you would do the following:</a:t>
            </a:r>
          </a:p>
          <a:p>
            <a:pPr>
              <a:buNone/>
            </a:pPr>
            <a:r>
              <a:rPr lang="en-US" sz="1400" dirty="0">
                <a:solidFill>
                  <a:srgbClr val="C00000"/>
                </a:solidFill>
              </a:rPr>
              <a:t>Message </a:t>
            </a:r>
            <a:r>
              <a:rPr lang="en-US" sz="1400" dirty="0" err="1">
                <a:solidFill>
                  <a:srgbClr val="C00000"/>
                </a:solidFill>
              </a:rPr>
              <a:t>msg</a:t>
            </a:r>
            <a:r>
              <a:rPr lang="en-US" sz="1400" dirty="0">
                <a:solidFill>
                  <a:srgbClr val="C00000"/>
                </a:solidFill>
              </a:rPr>
              <a:t> = </a:t>
            </a:r>
            <a:r>
              <a:rPr lang="en-US" sz="1400" dirty="0" err="1">
                <a:solidFill>
                  <a:srgbClr val="C00000"/>
                </a:solidFill>
              </a:rPr>
              <a:t>Exchange.getOut</a:t>
            </a:r>
            <a:r>
              <a:rPr lang="en-US" sz="1400" dirty="0">
                <a:solidFill>
                  <a:srgbClr val="C00000"/>
                </a:solidFill>
              </a:rPr>
              <a:t>();</a:t>
            </a:r>
          </a:p>
          <a:p>
            <a:pPr>
              <a:buNone/>
            </a:pPr>
            <a:r>
              <a:rPr lang="en-US" sz="1400" dirty="0" err="1">
                <a:solidFill>
                  <a:srgbClr val="C00000"/>
                </a:solidFill>
              </a:rPr>
              <a:t>msg.setFault</a:t>
            </a:r>
            <a:r>
              <a:rPr lang="en-US" sz="1400" dirty="0">
                <a:solidFill>
                  <a:srgbClr val="C00000"/>
                </a:solidFill>
              </a:rPr>
              <a:t>(true);</a:t>
            </a:r>
          </a:p>
          <a:p>
            <a:pPr>
              <a:buNone/>
            </a:pPr>
            <a:r>
              <a:rPr lang="en-US" sz="1400" dirty="0" err="1">
                <a:solidFill>
                  <a:srgbClr val="C00000"/>
                </a:solidFill>
              </a:rPr>
              <a:t>msg.setBody</a:t>
            </a:r>
            <a:r>
              <a:rPr lang="en-US" sz="1400" dirty="0">
                <a:solidFill>
                  <a:srgbClr val="C00000"/>
                </a:solidFill>
              </a:rPr>
              <a:t>("Unknown customer");</a:t>
            </a:r>
          </a:p>
          <a:p>
            <a:pPr>
              <a:buNone/>
            </a:pPr>
            <a:r>
              <a:rPr lang="en-US" sz="1400" dirty="0">
                <a:solidFill>
                  <a:schemeClr val="bg1">
                    <a:lumMod val="50000"/>
                  </a:schemeClr>
                </a:solidFill>
              </a:rPr>
              <a:t>Fault messages are represented as irrecoverable errors.</a:t>
            </a:r>
          </a:p>
          <a:p>
            <a:pPr>
              <a:buNone/>
            </a:pPr>
            <a:endParaRPr lang="en-US" sz="1050" b="1" u="sng" dirty="0">
              <a:solidFill>
                <a:schemeClr val="bg1">
                  <a:lumMod val="50000"/>
                </a:schemeClr>
              </a:solidFill>
            </a:endParaRPr>
          </a:p>
          <a:p>
            <a:pPr>
              <a:buNone/>
            </a:pPr>
            <a:endParaRPr lang="en-US" sz="1050" b="1" u="sng" dirty="0">
              <a:solidFill>
                <a:schemeClr val="bg1">
                  <a:lumMod val="50000"/>
                </a:schemeClr>
              </a:solidFill>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Camel Exception handling		</a:t>
            </a:r>
            <a:r>
              <a:rPr lang="en-US" sz="1800" dirty="0">
                <a:solidFill>
                  <a:srgbClr val="5B77BA"/>
                </a:solidFill>
              </a:rPr>
              <a:t>…Continued</a:t>
            </a:r>
            <a:endParaRPr lang="en-US" sz="2400" dirty="0">
              <a:solidFill>
                <a:srgbClr val="5B77BA"/>
              </a:solidFill>
            </a:endParaRPr>
          </a:p>
        </p:txBody>
      </p:sp>
    </p:spTree>
    <p:extLst>
      <p:ext uri="{BB962C8B-B14F-4D97-AF65-F5344CB8AC3E}">
        <p14:creationId xmlns:p14="http://schemas.microsoft.com/office/powerpoint/2010/main" val="39642782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620688"/>
            <a:ext cx="7992888" cy="5184576"/>
          </a:xfrm>
        </p:spPr>
        <p:txBody>
          <a:bodyPr/>
          <a:lstStyle/>
          <a:p>
            <a:pPr>
              <a:buNone/>
            </a:pPr>
            <a:r>
              <a:rPr lang="en-US" sz="1800" b="1" u="sng" dirty="0"/>
              <a:t>Where Camel’s error handling applies</a:t>
            </a:r>
          </a:p>
          <a:p>
            <a:pPr>
              <a:buNone/>
            </a:pPr>
            <a:r>
              <a:rPr lang="en-US" sz="1600" dirty="0"/>
              <a:t>Camel’s error handling doesn’t apply everywhere.</a:t>
            </a:r>
            <a:r>
              <a:rPr lang="en-US" sz="800" b="1" u="sng" dirty="0">
                <a:solidFill>
                  <a:schemeClr val="bg1">
                    <a:lumMod val="50000"/>
                  </a:schemeClr>
                </a:solidFill>
              </a:rPr>
              <a:t> </a:t>
            </a:r>
          </a:p>
          <a:p>
            <a:pPr>
              <a:buNone/>
            </a:pPr>
            <a:r>
              <a:rPr lang="en-US" sz="1600" dirty="0"/>
              <a:t>Camel’s error handling only applies within the lifecycle of an exchange.</a:t>
            </a:r>
          </a:p>
          <a:p>
            <a:pPr>
              <a:buNone/>
            </a:pPr>
            <a:endParaRPr lang="en-US" sz="1600" dirty="0"/>
          </a:p>
          <a:p>
            <a:pPr>
              <a:buNone/>
            </a:pPr>
            <a:endParaRPr lang="en-US" sz="1600" dirty="0"/>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Camel Exception handling		</a:t>
            </a:r>
            <a:r>
              <a:rPr lang="en-US" sz="1800" dirty="0">
                <a:solidFill>
                  <a:srgbClr val="5B77BA"/>
                </a:solidFill>
              </a:rPr>
              <a:t>…Continued</a:t>
            </a:r>
            <a:endParaRPr lang="en-US" sz="2400" dirty="0">
              <a:solidFill>
                <a:srgbClr val="5B77BA"/>
              </a:solidFill>
            </a:endParaRPr>
          </a:p>
        </p:txBody>
      </p:sp>
      <p:pic>
        <p:nvPicPr>
          <p:cNvPr id="2" name="Picture 1"/>
          <p:cNvPicPr>
            <a:picLocks noChangeAspect="1"/>
          </p:cNvPicPr>
          <p:nvPr/>
        </p:nvPicPr>
        <p:blipFill>
          <a:blip r:embed="rId2"/>
          <a:stretch>
            <a:fillRect/>
          </a:stretch>
        </p:blipFill>
        <p:spPr>
          <a:xfrm>
            <a:off x="899592" y="1988840"/>
            <a:ext cx="7560840" cy="3168351"/>
          </a:xfrm>
          <a:prstGeom prst="rect">
            <a:avLst/>
          </a:prstGeom>
        </p:spPr>
      </p:pic>
    </p:spTree>
    <p:extLst>
      <p:ext uri="{BB962C8B-B14F-4D97-AF65-F5344CB8AC3E}">
        <p14:creationId xmlns:p14="http://schemas.microsoft.com/office/powerpoint/2010/main" val="23274379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040560"/>
          </a:xfrm>
        </p:spPr>
        <p:txBody>
          <a:bodyPr/>
          <a:lstStyle/>
          <a:p>
            <a:pPr>
              <a:buNone/>
            </a:pPr>
            <a:r>
              <a:rPr lang="en-US" sz="1800" b="1" u="sng" dirty="0"/>
              <a:t>Camel Error handlers</a:t>
            </a:r>
          </a:p>
          <a:p>
            <a:pPr>
              <a:buNone/>
            </a:pPr>
            <a:endParaRPr lang="en-US" sz="1800" b="1" u="sng" dirty="0"/>
          </a:p>
          <a:p>
            <a:pPr>
              <a:buNone/>
            </a:pPr>
            <a:endParaRPr lang="en-US" sz="1800" b="1" u="sng" dirty="0"/>
          </a:p>
          <a:p>
            <a:pPr>
              <a:buNone/>
            </a:pPr>
            <a:endParaRPr lang="en-US" sz="1800" b="1" u="sng" dirty="0"/>
          </a:p>
          <a:p>
            <a:pPr>
              <a:buNone/>
            </a:pPr>
            <a:endParaRPr lang="en-US" sz="1800" b="1" u="sng" dirty="0"/>
          </a:p>
          <a:p>
            <a:pPr>
              <a:buNone/>
            </a:pPr>
            <a:endParaRPr lang="en-US" sz="1800" b="1" u="sng" dirty="0"/>
          </a:p>
          <a:p>
            <a:pPr>
              <a:buNone/>
            </a:pPr>
            <a:endParaRPr lang="en-US" sz="1800" b="1" u="sng" dirty="0"/>
          </a:p>
          <a:p>
            <a:pPr>
              <a:buNone/>
            </a:pPr>
            <a:endParaRPr lang="en-US" sz="1800" b="1" u="sng" dirty="0"/>
          </a:p>
          <a:p>
            <a:pPr>
              <a:buNone/>
            </a:pPr>
            <a:endParaRPr lang="en-US" sz="1800" b="1" u="sng" dirty="0"/>
          </a:p>
          <a:p>
            <a:pPr>
              <a:buNone/>
            </a:pPr>
            <a:endParaRPr lang="en-US" sz="1800" b="1" u="sng" dirty="0"/>
          </a:p>
          <a:p>
            <a:pPr>
              <a:buNone/>
            </a:pPr>
            <a:endParaRPr lang="en-US" sz="1800" b="1" u="sng" dirty="0"/>
          </a:p>
          <a:p>
            <a:pPr>
              <a:buNone/>
            </a:pPr>
            <a:r>
              <a:rPr lang="en-US" sz="1600" b="1" u="sng" dirty="0"/>
              <a:t>Scope of Camel Error Handler:</a:t>
            </a:r>
          </a:p>
          <a:p>
            <a:pPr>
              <a:buNone/>
            </a:pPr>
            <a:r>
              <a:rPr lang="en-US" sz="1600" dirty="0"/>
              <a:t>Scopes can be used to define error handlers at different levels. </a:t>
            </a:r>
          </a:p>
          <a:p>
            <a:pPr>
              <a:buNone/>
            </a:pPr>
            <a:r>
              <a:rPr lang="en-US" sz="1600" dirty="0"/>
              <a:t>Camel supports two scopes: </a:t>
            </a:r>
          </a:p>
          <a:p>
            <a:pPr>
              <a:buNone/>
            </a:pPr>
            <a:r>
              <a:rPr lang="en-US" sz="1600" dirty="0"/>
              <a:t>	a context scope and </a:t>
            </a:r>
          </a:p>
          <a:p>
            <a:pPr>
              <a:buNone/>
            </a:pPr>
            <a:r>
              <a:rPr lang="en-US" sz="1600" dirty="0"/>
              <a:t>	a route scope.</a:t>
            </a:r>
            <a:endParaRPr lang="en-US" sz="1400" b="1" u="sng" dirty="0"/>
          </a:p>
          <a:p>
            <a:pPr>
              <a:buNone/>
            </a:pPr>
            <a:endParaRPr lang="en-US" sz="1800" b="1" u="sng" dirty="0"/>
          </a:p>
          <a:p>
            <a:pPr>
              <a:buNone/>
            </a:pPr>
            <a:endParaRPr lang="en-US" sz="1400" u="sng" dirty="0"/>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Camel Exception handling		</a:t>
            </a:r>
            <a:r>
              <a:rPr lang="en-US" sz="1800" dirty="0">
                <a:solidFill>
                  <a:srgbClr val="5B77BA"/>
                </a:solidFill>
              </a:rPr>
              <a:t>…Continued</a:t>
            </a:r>
            <a:endParaRPr lang="en-US" sz="2400" dirty="0">
              <a:solidFill>
                <a:srgbClr val="5B77BA"/>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603252937"/>
              </p:ext>
            </p:extLst>
          </p:nvPr>
        </p:nvGraphicFramePr>
        <p:xfrm>
          <a:off x="1020726" y="1196750"/>
          <a:ext cx="7655730" cy="2962646"/>
        </p:xfrm>
        <a:graphic>
          <a:graphicData uri="http://schemas.openxmlformats.org/drawingml/2006/table">
            <a:tbl>
              <a:tblPr firstRow="1" bandRow="1">
                <a:tableStyleId>{5C22544A-7EE6-4342-B048-85BDC9FD1C3A}</a:tableStyleId>
              </a:tblPr>
              <a:tblGrid>
                <a:gridCol w="3827865">
                  <a:extLst>
                    <a:ext uri="{9D8B030D-6E8A-4147-A177-3AD203B41FA5}">
                      <a16:colId xmlns:a16="http://schemas.microsoft.com/office/drawing/2014/main" val="3530436123"/>
                    </a:ext>
                  </a:extLst>
                </a:gridCol>
                <a:gridCol w="3827865">
                  <a:extLst>
                    <a:ext uri="{9D8B030D-6E8A-4147-A177-3AD203B41FA5}">
                      <a16:colId xmlns:a16="http://schemas.microsoft.com/office/drawing/2014/main" val="3475232847"/>
                    </a:ext>
                  </a:extLst>
                </a:gridCol>
              </a:tblGrid>
              <a:tr h="384043">
                <a:tc>
                  <a:txBody>
                    <a:bodyPr/>
                    <a:lstStyle/>
                    <a:p>
                      <a:pPr algn="ctr"/>
                      <a:r>
                        <a:rPr lang="en-US" sz="1600" b="1" dirty="0"/>
                        <a:t>Error Handler</a:t>
                      </a:r>
                    </a:p>
                  </a:txBody>
                  <a:tcPr/>
                </a:tc>
                <a:tc>
                  <a:txBody>
                    <a:bodyPr/>
                    <a:lstStyle/>
                    <a:p>
                      <a:pPr algn="ctr"/>
                      <a:r>
                        <a:rPr lang="en-US" sz="1600" dirty="0"/>
                        <a:t>Description</a:t>
                      </a:r>
                    </a:p>
                  </a:txBody>
                  <a:tcPr/>
                </a:tc>
                <a:extLst>
                  <a:ext uri="{0D108BD9-81ED-4DB2-BD59-A6C34878D82A}">
                    <a16:rowId xmlns:a16="http://schemas.microsoft.com/office/drawing/2014/main" val="114835290"/>
                  </a:ext>
                </a:extLst>
              </a:tr>
              <a:tr h="384043">
                <a:tc>
                  <a:txBody>
                    <a:bodyPr/>
                    <a:lstStyle/>
                    <a:p>
                      <a:r>
                        <a:rPr lang="en-US" sz="1600" b="0" i="0" u="none" strike="noStrike" kern="1200" baseline="0" dirty="0" err="1">
                          <a:solidFill>
                            <a:schemeClr val="dk1"/>
                          </a:solidFill>
                          <a:latin typeface="+mn-lt"/>
                          <a:ea typeface="+mn-ea"/>
                          <a:cs typeface="+mn-cs"/>
                        </a:rPr>
                        <a:t>DefaultErrorHandler</a:t>
                      </a:r>
                      <a:endParaRPr lang="en-US" sz="1600" dirty="0"/>
                    </a:p>
                  </a:txBody>
                  <a:tcPr/>
                </a:tc>
                <a:tc>
                  <a:txBody>
                    <a:bodyPr/>
                    <a:lstStyle/>
                    <a:p>
                      <a:r>
                        <a:rPr lang="en-US" sz="1200" b="0" i="0" u="none" strike="noStrike" kern="1200" baseline="0" dirty="0">
                          <a:solidFill>
                            <a:schemeClr val="dk1"/>
                          </a:solidFill>
                          <a:latin typeface="+mn-lt"/>
                          <a:ea typeface="+mn-ea"/>
                          <a:cs typeface="+mn-cs"/>
                        </a:rPr>
                        <a:t>This is the default error handler that’s automatically enabled, in</a:t>
                      </a:r>
                    </a:p>
                    <a:p>
                      <a:r>
                        <a:rPr lang="en-US" sz="1200" b="0" i="0" u="none" strike="noStrike" kern="1200" baseline="0" dirty="0">
                          <a:solidFill>
                            <a:schemeClr val="dk1"/>
                          </a:solidFill>
                          <a:latin typeface="+mn-lt"/>
                          <a:ea typeface="+mn-ea"/>
                          <a:cs typeface="+mn-cs"/>
                        </a:rPr>
                        <a:t>case no other has been configured.</a:t>
                      </a:r>
                      <a:endParaRPr lang="en-US" sz="1100" dirty="0"/>
                    </a:p>
                  </a:txBody>
                  <a:tcPr/>
                </a:tc>
                <a:extLst>
                  <a:ext uri="{0D108BD9-81ED-4DB2-BD59-A6C34878D82A}">
                    <a16:rowId xmlns:a16="http://schemas.microsoft.com/office/drawing/2014/main" val="3056391804"/>
                  </a:ext>
                </a:extLst>
              </a:tr>
              <a:tr h="384043">
                <a:tc>
                  <a:txBody>
                    <a:bodyPr/>
                    <a:lstStyle/>
                    <a:p>
                      <a:r>
                        <a:rPr lang="en-US" sz="1600" b="0" i="0" u="none" strike="noStrike" kern="1200" baseline="0" dirty="0" err="1">
                          <a:solidFill>
                            <a:schemeClr val="dk1"/>
                          </a:solidFill>
                          <a:latin typeface="+mn-lt"/>
                          <a:ea typeface="+mn-ea"/>
                          <a:cs typeface="+mn-cs"/>
                        </a:rPr>
                        <a:t>DeadLetterChannel</a:t>
                      </a:r>
                      <a:endParaRPr lang="en-US" sz="1600" dirty="0"/>
                    </a:p>
                  </a:txBody>
                  <a:tcPr/>
                </a:tc>
                <a:tc>
                  <a:txBody>
                    <a:bodyPr/>
                    <a:lstStyle/>
                    <a:p>
                      <a:r>
                        <a:rPr lang="en-US" sz="1200" b="0" i="0" u="none" strike="noStrike" kern="1200" baseline="0" dirty="0">
                          <a:solidFill>
                            <a:schemeClr val="dk1"/>
                          </a:solidFill>
                          <a:latin typeface="+mn-lt"/>
                          <a:ea typeface="+mn-ea"/>
                          <a:cs typeface="+mn-cs"/>
                        </a:rPr>
                        <a:t>This error handler implements the Dead Letter Channel EIP.</a:t>
                      </a:r>
                      <a:endParaRPr lang="en-US" sz="1100" dirty="0"/>
                    </a:p>
                  </a:txBody>
                  <a:tcPr/>
                </a:tc>
                <a:extLst>
                  <a:ext uri="{0D108BD9-81ED-4DB2-BD59-A6C34878D82A}">
                    <a16:rowId xmlns:a16="http://schemas.microsoft.com/office/drawing/2014/main" val="579299131"/>
                  </a:ext>
                </a:extLst>
              </a:tr>
              <a:tr h="384043">
                <a:tc>
                  <a:txBody>
                    <a:bodyPr/>
                    <a:lstStyle/>
                    <a:p>
                      <a:r>
                        <a:rPr lang="en-US" sz="1600" b="0" i="0" u="none" strike="noStrike" kern="1200" baseline="0" dirty="0" err="1">
                          <a:solidFill>
                            <a:schemeClr val="dk1"/>
                          </a:solidFill>
                          <a:latin typeface="+mn-lt"/>
                          <a:ea typeface="+mn-ea"/>
                          <a:cs typeface="+mn-cs"/>
                        </a:rPr>
                        <a:t>TransactionErrorHandler</a:t>
                      </a:r>
                      <a:endParaRPr lang="en-US" sz="1600" dirty="0"/>
                    </a:p>
                  </a:txBody>
                  <a:tcPr/>
                </a:tc>
                <a:tc>
                  <a:txBody>
                    <a:bodyPr/>
                    <a:lstStyle/>
                    <a:p>
                      <a:r>
                        <a:rPr lang="en-US" sz="1200" b="0" i="0" u="none" strike="noStrike" kern="1200" baseline="0" dirty="0">
                          <a:solidFill>
                            <a:schemeClr val="dk1"/>
                          </a:solidFill>
                          <a:latin typeface="+mn-lt"/>
                          <a:ea typeface="+mn-ea"/>
                          <a:cs typeface="+mn-cs"/>
                        </a:rPr>
                        <a:t>This is a transaction-aware error handler extending the default error</a:t>
                      </a:r>
                    </a:p>
                    <a:p>
                      <a:r>
                        <a:rPr lang="en-US" sz="1200" b="0" i="0" u="none" strike="noStrike" kern="1200" baseline="0" dirty="0">
                          <a:solidFill>
                            <a:schemeClr val="dk1"/>
                          </a:solidFill>
                          <a:latin typeface="+mn-lt"/>
                          <a:ea typeface="+mn-ea"/>
                          <a:cs typeface="+mn-cs"/>
                        </a:rPr>
                        <a:t>handler.</a:t>
                      </a:r>
                      <a:endParaRPr lang="en-US" sz="1100" dirty="0"/>
                    </a:p>
                  </a:txBody>
                  <a:tcPr/>
                </a:tc>
                <a:extLst>
                  <a:ext uri="{0D108BD9-81ED-4DB2-BD59-A6C34878D82A}">
                    <a16:rowId xmlns:a16="http://schemas.microsoft.com/office/drawing/2014/main" val="2745514632"/>
                  </a:ext>
                </a:extLst>
              </a:tr>
              <a:tr h="384043">
                <a:tc>
                  <a:txBody>
                    <a:bodyPr/>
                    <a:lstStyle/>
                    <a:p>
                      <a:r>
                        <a:rPr lang="en-US" sz="1600" b="0" i="0" u="none" strike="noStrike" kern="1200" baseline="0" dirty="0" err="1">
                          <a:solidFill>
                            <a:schemeClr val="dk1"/>
                          </a:solidFill>
                          <a:latin typeface="+mn-lt"/>
                          <a:ea typeface="+mn-ea"/>
                          <a:cs typeface="+mn-cs"/>
                        </a:rPr>
                        <a:t>NoErrorHandler</a:t>
                      </a:r>
                      <a:endParaRPr lang="en-US" sz="1600" dirty="0"/>
                    </a:p>
                  </a:txBody>
                  <a:tcPr/>
                </a:tc>
                <a:tc>
                  <a:txBody>
                    <a:bodyPr/>
                    <a:lstStyle/>
                    <a:p>
                      <a:r>
                        <a:rPr lang="en-US" sz="1200" b="0" i="0" u="none" strike="noStrike" kern="1200" baseline="0" dirty="0">
                          <a:solidFill>
                            <a:schemeClr val="dk1"/>
                          </a:solidFill>
                          <a:latin typeface="+mn-lt"/>
                          <a:ea typeface="+mn-ea"/>
                          <a:cs typeface="+mn-cs"/>
                        </a:rPr>
                        <a:t>This handler is used to disable error handling altogether.</a:t>
                      </a:r>
                      <a:endParaRPr lang="en-US" sz="1100" dirty="0"/>
                    </a:p>
                  </a:txBody>
                  <a:tcPr/>
                </a:tc>
                <a:extLst>
                  <a:ext uri="{0D108BD9-81ED-4DB2-BD59-A6C34878D82A}">
                    <a16:rowId xmlns:a16="http://schemas.microsoft.com/office/drawing/2014/main" val="2633949371"/>
                  </a:ext>
                </a:extLst>
              </a:tr>
              <a:tr h="384043">
                <a:tc>
                  <a:txBody>
                    <a:bodyPr/>
                    <a:lstStyle/>
                    <a:p>
                      <a:r>
                        <a:rPr lang="en-US" sz="1600" b="0" i="0" u="none" strike="noStrike" kern="1200" baseline="0" dirty="0" err="1">
                          <a:solidFill>
                            <a:schemeClr val="dk1"/>
                          </a:solidFill>
                          <a:latin typeface="+mn-lt"/>
                          <a:ea typeface="+mn-ea"/>
                          <a:cs typeface="+mn-cs"/>
                        </a:rPr>
                        <a:t>LoggingErrorHandler</a:t>
                      </a:r>
                      <a:endParaRPr lang="en-US" sz="1600" dirty="0"/>
                    </a:p>
                  </a:txBody>
                  <a:tcPr/>
                </a:tc>
                <a:tc>
                  <a:txBody>
                    <a:bodyPr/>
                    <a:lstStyle/>
                    <a:p>
                      <a:r>
                        <a:rPr lang="en-US" sz="1200" b="0" i="0" u="none" strike="noStrike" kern="1200" baseline="0" dirty="0">
                          <a:solidFill>
                            <a:schemeClr val="dk1"/>
                          </a:solidFill>
                          <a:latin typeface="+mn-lt"/>
                          <a:ea typeface="+mn-ea"/>
                          <a:cs typeface="+mn-cs"/>
                        </a:rPr>
                        <a:t>This error handler just logs the exception.</a:t>
                      </a:r>
                      <a:endParaRPr lang="en-US" sz="1100" dirty="0"/>
                    </a:p>
                  </a:txBody>
                  <a:tcPr/>
                </a:tc>
                <a:extLst>
                  <a:ext uri="{0D108BD9-81ED-4DB2-BD59-A6C34878D82A}">
                    <a16:rowId xmlns:a16="http://schemas.microsoft.com/office/drawing/2014/main" val="3978951254"/>
                  </a:ext>
                </a:extLst>
              </a:tr>
            </a:tbl>
          </a:graphicData>
        </a:graphic>
      </p:graphicFrame>
    </p:spTree>
    <p:extLst>
      <p:ext uri="{BB962C8B-B14F-4D97-AF65-F5344CB8AC3E}">
        <p14:creationId xmlns:p14="http://schemas.microsoft.com/office/powerpoint/2010/main" val="18288439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040560"/>
          </a:xfrm>
        </p:spPr>
        <p:txBody>
          <a:bodyPr/>
          <a:lstStyle/>
          <a:p>
            <a:pPr>
              <a:buNone/>
            </a:pPr>
            <a:r>
              <a:rPr lang="en-US" sz="1800" b="1" u="sng" dirty="0"/>
              <a:t>Camel Error handlers</a:t>
            </a:r>
          </a:p>
          <a:p>
            <a:pPr>
              <a:buNone/>
            </a:pPr>
            <a:endParaRPr lang="en-US" sz="1400" dirty="0"/>
          </a:p>
          <a:p>
            <a:pPr>
              <a:buNone/>
            </a:pPr>
            <a:r>
              <a:rPr lang="en-US" sz="1400" dirty="0"/>
              <a:t>The </a:t>
            </a:r>
            <a:r>
              <a:rPr lang="en-US" sz="1400" b="1" i="1" u="sng" dirty="0"/>
              <a:t>default </a:t>
            </a:r>
            <a:r>
              <a:rPr lang="en-US" sz="1400" dirty="0"/>
              <a:t>error handler is configured with these settings:</a:t>
            </a:r>
          </a:p>
          <a:p>
            <a:pPr>
              <a:buNone/>
            </a:pPr>
            <a:r>
              <a:rPr lang="en-US" sz="1400" dirty="0"/>
              <a:t>■ No redelivery</a:t>
            </a:r>
          </a:p>
          <a:p>
            <a:pPr>
              <a:buNone/>
            </a:pPr>
            <a:r>
              <a:rPr lang="en-US" sz="1400" dirty="0"/>
              <a:t>■ Exceptions are propagated back to the caller</a:t>
            </a:r>
          </a:p>
          <a:p>
            <a:pPr>
              <a:buNone/>
            </a:pPr>
            <a:endParaRPr lang="en-US" sz="1600" b="1" u="sng" dirty="0"/>
          </a:p>
          <a:p>
            <a:pPr>
              <a:buNone/>
            </a:pPr>
            <a:r>
              <a:rPr lang="en-US" sz="1400" dirty="0"/>
              <a:t>The </a:t>
            </a:r>
            <a:r>
              <a:rPr lang="en-US" sz="1400" b="1" i="1" u="sng" dirty="0" err="1"/>
              <a:t>DeadLetterChannel</a:t>
            </a:r>
            <a:r>
              <a:rPr lang="en-US" sz="1400" dirty="0"/>
              <a:t> error handler is similar to the default error handler except for the following differences:</a:t>
            </a:r>
          </a:p>
          <a:p>
            <a:pPr>
              <a:buNone/>
            </a:pPr>
            <a:r>
              <a:rPr lang="en-US" sz="1400" dirty="0"/>
              <a:t>■ The dead letter channel is the only error handler that supports moving failed messages to a dedicated error queue, which is known as the dead letter queue.</a:t>
            </a:r>
          </a:p>
          <a:p>
            <a:pPr>
              <a:buNone/>
            </a:pPr>
            <a:r>
              <a:rPr lang="en-US" sz="1400" dirty="0"/>
              <a:t>■ Unlike the default error handler, the dead letter channel will, by default, handle exceptions and move the failed messages to the dead letter queue.</a:t>
            </a:r>
          </a:p>
          <a:p>
            <a:pPr>
              <a:buNone/>
            </a:pPr>
            <a:r>
              <a:rPr lang="en-US" sz="1400" dirty="0"/>
              <a:t>■ The dead letter channel supports using the original input message when a message is moved to the dead letter queue.</a:t>
            </a:r>
          </a:p>
          <a:p>
            <a:pPr>
              <a:buNone/>
            </a:pPr>
            <a:r>
              <a:rPr lang="en-US" sz="1600" dirty="0" err="1"/>
              <a:t>errorHandler</a:t>
            </a:r>
            <a:r>
              <a:rPr lang="en-US" sz="1600" dirty="0"/>
              <a:t>(</a:t>
            </a:r>
            <a:r>
              <a:rPr lang="en-US" sz="1600" dirty="0" err="1">
                <a:solidFill>
                  <a:srgbClr val="F30BDD"/>
                </a:solidFill>
              </a:rPr>
              <a:t>deadLetterChannel</a:t>
            </a:r>
            <a:r>
              <a:rPr lang="en-US" sz="1600" dirty="0"/>
              <a:t>(</a:t>
            </a:r>
            <a:r>
              <a:rPr lang="en-US" sz="1600" dirty="0">
                <a:solidFill>
                  <a:srgbClr val="C00000"/>
                </a:solidFill>
              </a:rPr>
              <a:t>"</a:t>
            </a:r>
            <a:r>
              <a:rPr lang="en-US" sz="1600" dirty="0" err="1">
                <a:solidFill>
                  <a:srgbClr val="C00000"/>
                </a:solidFill>
              </a:rPr>
              <a:t>jms:queue:dead</a:t>
            </a:r>
            <a:r>
              <a:rPr lang="en-US" sz="1600" dirty="0">
                <a:solidFill>
                  <a:srgbClr val="C00000"/>
                </a:solidFill>
              </a:rPr>
              <a:t>"</a:t>
            </a:r>
            <a:r>
              <a:rPr lang="en-US" sz="1600" dirty="0"/>
              <a:t>).</a:t>
            </a:r>
            <a:r>
              <a:rPr lang="en-US" sz="1600" dirty="0" err="1">
                <a:solidFill>
                  <a:srgbClr val="7030A0"/>
                </a:solidFill>
              </a:rPr>
              <a:t>useOriginalMessage</a:t>
            </a:r>
            <a:r>
              <a:rPr lang="en-US" sz="1600" dirty="0">
                <a:solidFill>
                  <a:srgbClr val="7030A0"/>
                </a:solidFill>
              </a:rPr>
              <a:t>()</a:t>
            </a:r>
            <a:r>
              <a:rPr lang="en-US" sz="1600" dirty="0"/>
              <a:t>)</a:t>
            </a:r>
          </a:p>
          <a:p>
            <a:pPr>
              <a:buNone/>
            </a:pPr>
            <a:endParaRPr lang="en-US" sz="1400" dirty="0"/>
          </a:p>
          <a:p>
            <a:pPr>
              <a:buNone/>
            </a:pPr>
            <a:r>
              <a:rPr lang="en-US" sz="1600" dirty="0"/>
              <a:t>Exception e = </a:t>
            </a:r>
            <a:r>
              <a:rPr lang="en-US" sz="1600" dirty="0" err="1"/>
              <a:t>exchange.getProperty</a:t>
            </a:r>
            <a:r>
              <a:rPr lang="en-US" sz="1600" dirty="0"/>
              <a:t>(</a:t>
            </a:r>
            <a:r>
              <a:rPr lang="en-US" sz="1600" dirty="0" err="1">
                <a:solidFill>
                  <a:srgbClr val="C00000"/>
                </a:solidFill>
              </a:rPr>
              <a:t>Exchange.CAUSED_EXCEPTION</a:t>
            </a:r>
            <a:r>
              <a:rPr lang="en-US" sz="1600" dirty="0"/>
              <a:t>, </a:t>
            </a:r>
            <a:r>
              <a:rPr lang="en-US" sz="1600" dirty="0" err="1">
                <a:solidFill>
                  <a:srgbClr val="FF0000"/>
                </a:solidFill>
              </a:rPr>
              <a:t>Exception</a:t>
            </a:r>
            <a:r>
              <a:rPr lang="en-US" sz="1600" dirty="0" err="1"/>
              <a:t>.class</a:t>
            </a:r>
            <a:r>
              <a:rPr lang="en-US" sz="1600" dirty="0"/>
              <a:t>);</a:t>
            </a:r>
            <a:endParaRPr lang="en-US" sz="1200" b="1" u="sng" dirty="0"/>
          </a:p>
          <a:p>
            <a:pPr>
              <a:buNone/>
            </a:pPr>
            <a:endParaRPr lang="en-US" sz="900" b="1" u="sng" dirty="0"/>
          </a:p>
          <a:p>
            <a:pPr>
              <a:buNone/>
            </a:pPr>
            <a:endParaRPr lang="en-US" sz="1400" u="sng" dirty="0"/>
          </a:p>
          <a:p>
            <a:pPr>
              <a:buNone/>
            </a:pPr>
            <a:endParaRPr lang="en-US" sz="1400" u="sng" dirty="0"/>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Camel Exception handling		</a:t>
            </a:r>
            <a:r>
              <a:rPr lang="en-US" sz="1800" dirty="0">
                <a:solidFill>
                  <a:srgbClr val="5B77BA"/>
                </a:solidFill>
              </a:rPr>
              <a:t>…Continued</a:t>
            </a:r>
            <a:endParaRPr lang="en-US" sz="2400" dirty="0">
              <a:solidFill>
                <a:srgbClr val="5B77BA"/>
              </a:solidFill>
            </a:endParaRPr>
          </a:p>
        </p:txBody>
      </p:sp>
    </p:spTree>
    <p:extLst>
      <p:ext uri="{BB962C8B-B14F-4D97-AF65-F5344CB8AC3E}">
        <p14:creationId xmlns:p14="http://schemas.microsoft.com/office/powerpoint/2010/main" val="83828779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400600"/>
          </a:xfrm>
        </p:spPr>
        <p:txBody>
          <a:bodyPr/>
          <a:lstStyle/>
          <a:p>
            <a:pPr>
              <a:buNone/>
            </a:pPr>
            <a:r>
              <a:rPr lang="en-US" sz="1800" b="1" u="sng" dirty="0"/>
              <a:t>Handling Errors:</a:t>
            </a:r>
          </a:p>
          <a:p>
            <a:pPr>
              <a:buNone/>
            </a:pPr>
            <a:r>
              <a:rPr lang="en-US" sz="1600" dirty="0" err="1">
                <a:solidFill>
                  <a:srgbClr val="F30BDD"/>
                </a:solidFill>
              </a:rPr>
              <a:t>errorHandler</a:t>
            </a:r>
            <a:r>
              <a:rPr lang="en-US" sz="1600" dirty="0">
                <a:solidFill>
                  <a:srgbClr val="F30BDD"/>
                </a:solidFill>
              </a:rPr>
              <a:t>(</a:t>
            </a:r>
            <a:r>
              <a:rPr lang="en-US" sz="1600" dirty="0" err="1">
                <a:solidFill>
                  <a:srgbClr val="F30BDD"/>
                </a:solidFill>
              </a:rPr>
              <a:t>defaultErrorHandler</a:t>
            </a:r>
            <a:r>
              <a:rPr lang="en-US" sz="1600" dirty="0">
                <a:solidFill>
                  <a:srgbClr val="F30BDD"/>
                </a:solidFill>
              </a:rPr>
              <a:t>()			</a:t>
            </a:r>
            <a:r>
              <a:rPr lang="en-US" sz="1800" b="1" dirty="0">
                <a:solidFill>
                  <a:schemeClr val="accent2">
                    <a:lumMod val="50000"/>
                  </a:schemeClr>
                </a:solidFill>
                <a:sym typeface="Wingdings" panose="05000000000000000000" pitchFamily="2" charset="2"/>
              </a:rPr>
              <a:t> Context level</a:t>
            </a:r>
            <a:endParaRPr lang="en-US" sz="1600" b="1" dirty="0">
              <a:solidFill>
                <a:schemeClr val="accent2">
                  <a:lumMod val="50000"/>
                </a:schemeClr>
              </a:solidFill>
            </a:endParaRPr>
          </a:p>
          <a:p>
            <a:pPr>
              <a:buNone/>
            </a:pPr>
            <a:r>
              <a:rPr lang="en-US" sz="1600" dirty="0"/>
              <a:t> .</a:t>
            </a:r>
            <a:r>
              <a:rPr lang="en-US" sz="1600" dirty="0" err="1"/>
              <a:t>maximumRedeliveries</a:t>
            </a:r>
            <a:r>
              <a:rPr lang="en-US" sz="1600" dirty="0"/>
              <a:t>(</a:t>
            </a:r>
            <a:r>
              <a:rPr lang="en-US" sz="1600" dirty="0">
                <a:solidFill>
                  <a:srgbClr val="C00000"/>
                </a:solidFill>
              </a:rPr>
              <a:t>2</a:t>
            </a:r>
            <a:r>
              <a:rPr lang="en-US" sz="1600" dirty="0"/>
              <a:t>)</a:t>
            </a:r>
          </a:p>
          <a:p>
            <a:pPr>
              <a:buNone/>
            </a:pPr>
            <a:r>
              <a:rPr lang="en-US" sz="1600" dirty="0"/>
              <a:t> .</a:t>
            </a:r>
            <a:r>
              <a:rPr lang="en-US" sz="1600" dirty="0" err="1"/>
              <a:t>redeliveryDelay</a:t>
            </a:r>
            <a:r>
              <a:rPr lang="en-US" sz="1600" dirty="0"/>
              <a:t>(</a:t>
            </a:r>
            <a:r>
              <a:rPr lang="en-US" sz="1600" dirty="0">
                <a:solidFill>
                  <a:srgbClr val="C00000"/>
                </a:solidFill>
              </a:rPr>
              <a:t>1000</a:t>
            </a:r>
            <a:r>
              <a:rPr lang="en-US" sz="1600" dirty="0"/>
              <a:t>)</a:t>
            </a:r>
          </a:p>
          <a:p>
            <a:pPr>
              <a:buNone/>
            </a:pPr>
            <a:r>
              <a:rPr lang="en-US" sz="1600" dirty="0"/>
              <a:t> .</a:t>
            </a:r>
            <a:r>
              <a:rPr lang="en-US" sz="1600" dirty="0" err="1"/>
              <a:t>retryAttemptedLogLevel</a:t>
            </a:r>
            <a:r>
              <a:rPr lang="en-US" sz="1600" dirty="0"/>
              <a:t>(</a:t>
            </a:r>
            <a:r>
              <a:rPr lang="en-US" sz="1600" dirty="0" err="1">
                <a:solidFill>
                  <a:srgbClr val="C00000"/>
                </a:solidFill>
              </a:rPr>
              <a:t>LoggingLevel.WARN</a:t>
            </a:r>
            <a:r>
              <a:rPr lang="en-US" sz="1600" dirty="0"/>
              <a:t>));</a:t>
            </a:r>
          </a:p>
          <a:p>
            <a:pPr>
              <a:buNone/>
            </a:pPr>
            <a:endParaRPr lang="en-US" sz="1600" dirty="0"/>
          </a:p>
          <a:p>
            <a:pPr>
              <a:buNone/>
            </a:pPr>
            <a:r>
              <a:rPr lang="en-US" sz="1600" dirty="0"/>
              <a:t>from(</a:t>
            </a:r>
            <a:r>
              <a:rPr lang="en-US" sz="1600" dirty="0">
                <a:solidFill>
                  <a:srgbClr val="C00000"/>
                </a:solidFill>
              </a:rPr>
              <a:t>"file://target/orders?delay=10000"</a:t>
            </a:r>
            <a:r>
              <a:rPr lang="en-US" sz="1600" dirty="0"/>
              <a:t>)</a:t>
            </a:r>
          </a:p>
          <a:p>
            <a:pPr>
              <a:buNone/>
            </a:pPr>
            <a:r>
              <a:rPr lang="en-US" sz="1600" dirty="0"/>
              <a:t> .</a:t>
            </a:r>
            <a:r>
              <a:rPr lang="en-US" sz="1600" dirty="0" err="1"/>
              <a:t>beanRef</a:t>
            </a:r>
            <a:r>
              <a:rPr lang="en-US" sz="1600" dirty="0"/>
              <a:t>(</a:t>
            </a:r>
            <a:r>
              <a:rPr lang="en-US" sz="1600" dirty="0">
                <a:solidFill>
                  <a:srgbClr val="C00000"/>
                </a:solidFill>
              </a:rPr>
              <a:t>"</a:t>
            </a:r>
            <a:r>
              <a:rPr lang="en-US" sz="1600" dirty="0" err="1">
                <a:solidFill>
                  <a:srgbClr val="C00000"/>
                </a:solidFill>
              </a:rPr>
              <a:t>orderService</a:t>
            </a:r>
            <a:r>
              <a:rPr lang="en-US" sz="1600" dirty="0">
                <a:solidFill>
                  <a:srgbClr val="C00000"/>
                </a:solidFill>
              </a:rPr>
              <a:t>", "</a:t>
            </a:r>
            <a:r>
              <a:rPr lang="en-US" sz="1600" dirty="0" err="1">
                <a:solidFill>
                  <a:srgbClr val="C00000"/>
                </a:solidFill>
              </a:rPr>
              <a:t>toCsv</a:t>
            </a:r>
            <a:r>
              <a:rPr lang="en-US" sz="1600" dirty="0">
                <a:solidFill>
                  <a:srgbClr val="C00000"/>
                </a:solidFill>
              </a:rPr>
              <a:t>"</a:t>
            </a:r>
            <a:r>
              <a:rPr lang="en-US" sz="1600" dirty="0"/>
              <a:t>)</a:t>
            </a:r>
          </a:p>
          <a:p>
            <a:pPr>
              <a:buNone/>
            </a:pPr>
            <a:r>
              <a:rPr lang="en-US" sz="1600" dirty="0"/>
              <a:t> .to(</a:t>
            </a:r>
            <a:r>
              <a:rPr lang="en-US" sz="1600" dirty="0">
                <a:solidFill>
                  <a:srgbClr val="C00000"/>
                </a:solidFill>
              </a:rPr>
              <a:t>"</a:t>
            </a:r>
            <a:r>
              <a:rPr lang="en-US" sz="1600" dirty="0" err="1">
                <a:solidFill>
                  <a:srgbClr val="C00000"/>
                </a:solidFill>
              </a:rPr>
              <a:t>mock:file</a:t>
            </a:r>
            <a:r>
              <a:rPr lang="en-US" sz="1600" dirty="0">
                <a:solidFill>
                  <a:srgbClr val="C00000"/>
                </a:solidFill>
              </a:rPr>
              <a:t>"</a:t>
            </a:r>
            <a:r>
              <a:rPr lang="en-US" sz="1600" dirty="0"/>
              <a:t>)</a:t>
            </a:r>
          </a:p>
          <a:p>
            <a:pPr>
              <a:buNone/>
            </a:pPr>
            <a:r>
              <a:rPr lang="en-US" sz="1600" dirty="0"/>
              <a:t> .to(</a:t>
            </a:r>
            <a:r>
              <a:rPr lang="en-US" sz="1600" dirty="0">
                <a:solidFill>
                  <a:srgbClr val="C00000"/>
                </a:solidFill>
              </a:rPr>
              <a:t>"</a:t>
            </a:r>
            <a:r>
              <a:rPr lang="en-US" sz="1600" dirty="0" err="1">
                <a:solidFill>
                  <a:srgbClr val="C00000"/>
                </a:solidFill>
              </a:rPr>
              <a:t>seda:queue.inbox</a:t>
            </a:r>
            <a:r>
              <a:rPr lang="en-US" sz="1600" dirty="0">
                <a:solidFill>
                  <a:srgbClr val="C00000"/>
                </a:solidFill>
              </a:rPr>
              <a:t>"</a:t>
            </a:r>
            <a:r>
              <a:rPr lang="en-US" sz="1600" dirty="0"/>
              <a:t>);</a:t>
            </a:r>
          </a:p>
          <a:p>
            <a:pPr>
              <a:buNone/>
            </a:pPr>
            <a:br>
              <a:rPr lang="en-US" sz="1600" dirty="0"/>
            </a:br>
            <a:r>
              <a:rPr lang="en-US" sz="1600" dirty="0"/>
              <a:t>from(</a:t>
            </a:r>
            <a:r>
              <a:rPr lang="en-US" sz="1600" dirty="0">
                <a:solidFill>
                  <a:srgbClr val="C00000"/>
                </a:solidFill>
              </a:rPr>
              <a:t>"</a:t>
            </a:r>
            <a:r>
              <a:rPr lang="en-US" sz="1600" dirty="0" err="1">
                <a:solidFill>
                  <a:srgbClr val="C00000"/>
                </a:solidFill>
              </a:rPr>
              <a:t>seda:queue.inbox</a:t>
            </a:r>
            <a:r>
              <a:rPr lang="en-US" sz="1600" dirty="0">
                <a:solidFill>
                  <a:srgbClr val="C00000"/>
                </a:solidFill>
              </a:rPr>
              <a:t>"</a:t>
            </a:r>
            <a:r>
              <a:rPr lang="en-US" sz="1600" dirty="0"/>
              <a:t>)</a:t>
            </a:r>
          </a:p>
          <a:p>
            <a:pPr>
              <a:buNone/>
            </a:pPr>
            <a:r>
              <a:rPr lang="en-US" sz="1600" dirty="0"/>
              <a:t> .</a:t>
            </a:r>
            <a:r>
              <a:rPr lang="en-US" sz="1600" dirty="0" err="1">
                <a:solidFill>
                  <a:srgbClr val="F30BDD"/>
                </a:solidFill>
              </a:rPr>
              <a:t>errorHandler</a:t>
            </a:r>
            <a:r>
              <a:rPr lang="en-US" sz="1600" dirty="0">
                <a:solidFill>
                  <a:srgbClr val="F30BDD"/>
                </a:solidFill>
              </a:rPr>
              <a:t>(</a:t>
            </a:r>
            <a:r>
              <a:rPr lang="en-US" sz="1600" dirty="0" err="1">
                <a:solidFill>
                  <a:srgbClr val="F30BDD"/>
                </a:solidFill>
              </a:rPr>
              <a:t>deadLetterChannel</a:t>
            </a:r>
            <a:r>
              <a:rPr lang="en-US" sz="1600" dirty="0">
                <a:solidFill>
                  <a:srgbClr val="F30BDD"/>
                </a:solidFill>
              </a:rPr>
              <a:t>(</a:t>
            </a:r>
            <a:r>
              <a:rPr lang="en-US" sz="1600" dirty="0">
                <a:solidFill>
                  <a:srgbClr val="C00000"/>
                </a:solidFill>
              </a:rPr>
              <a:t>“</a:t>
            </a:r>
            <a:r>
              <a:rPr lang="en-US" sz="1600" dirty="0" err="1">
                <a:solidFill>
                  <a:srgbClr val="C00000"/>
                </a:solidFill>
              </a:rPr>
              <a:t>amq:queue:DLC</a:t>
            </a:r>
            <a:r>
              <a:rPr lang="en-US" sz="1600" dirty="0">
                <a:solidFill>
                  <a:srgbClr val="C00000"/>
                </a:solidFill>
              </a:rPr>
              <a:t>"</a:t>
            </a:r>
            <a:r>
              <a:rPr lang="en-US" sz="1600" dirty="0">
                <a:solidFill>
                  <a:srgbClr val="F30BDD"/>
                </a:solidFill>
              </a:rPr>
              <a:t>) </a:t>
            </a:r>
            <a:r>
              <a:rPr lang="en-US" sz="1800" b="1" dirty="0">
                <a:solidFill>
                  <a:schemeClr val="accent2">
                    <a:lumMod val="50000"/>
                  </a:schemeClr>
                </a:solidFill>
                <a:sym typeface="Wingdings" panose="05000000000000000000" pitchFamily="2" charset="2"/>
              </a:rPr>
              <a:t> Route level</a:t>
            </a:r>
            <a:endParaRPr lang="en-US" sz="1600" b="1" dirty="0">
              <a:solidFill>
                <a:schemeClr val="accent2">
                  <a:lumMod val="50000"/>
                </a:schemeClr>
              </a:solidFill>
            </a:endParaRPr>
          </a:p>
          <a:p>
            <a:pPr>
              <a:buNone/>
            </a:pPr>
            <a:r>
              <a:rPr lang="en-US" sz="1600" dirty="0"/>
              <a:t> .</a:t>
            </a:r>
            <a:r>
              <a:rPr lang="en-US" sz="1600" dirty="0" err="1"/>
              <a:t>maximumRedeliveries</a:t>
            </a:r>
            <a:r>
              <a:rPr lang="en-US" sz="1600" dirty="0"/>
              <a:t>(</a:t>
            </a:r>
            <a:r>
              <a:rPr lang="en-US" sz="1600" dirty="0">
                <a:solidFill>
                  <a:srgbClr val="C00000"/>
                </a:solidFill>
              </a:rPr>
              <a:t>5</a:t>
            </a:r>
            <a:r>
              <a:rPr lang="en-US" sz="1600" dirty="0"/>
              <a:t>).</a:t>
            </a:r>
            <a:r>
              <a:rPr lang="en-US" sz="1600" dirty="0" err="1"/>
              <a:t>retryAttemptedLogLevel</a:t>
            </a:r>
            <a:r>
              <a:rPr lang="en-US" sz="1600" dirty="0"/>
              <a:t>(</a:t>
            </a:r>
            <a:r>
              <a:rPr lang="en-US" sz="1600" dirty="0">
                <a:solidFill>
                  <a:srgbClr val="C00000"/>
                </a:solidFill>
              </a:rPr>
              <a:t>LoggingLevel.INFO</a:t>
            </a:r>
            <a:r>
              <a:rPr lang="en-US" sz="1600" dirty="0"/>
              <a:t>)</a:t>
            </a:r>
          </a:p>
          <a:p>
            <a:pPr>
              <a:buNone/>
            </a:pPr>
            <a:r>
              <a:rPr lang="en-US" sz="1600" dirty="0"/>
              <a:t> .</a:t>
            </a:r>
            <a:r>
              <a:rPr lang="en-US" sz="1600" dirty="0" err="1"/>
              <a:t>redeliveryDelay</a:t>
            </a:r>
            <a:r>
              <a:rPr lang="en-US" sz="1600" dirty="0"/>
              <a:t>(</a:t>
            </a:r>
            <a:r>
              <a:rPr lang="en-US" sz="1600" dirty="0">
                <a:solidFill>
                  <a:srgbClr val="C00000"/>
                </a:solidFill>
              </a:rPr>
              <a:t>250</a:t>
            </a:r>
            <a:r>
              <a:rPr lang="en-US" sz="1600" dirty="0"/>
              <a:t>).</a:t>
            </a:r>
            <a:r>
              <a:rPr lang="en-US" sz="1600" dirty="0" err="1"/>
              <a:t>backOffMultiplier</a:t>
            </a:r>
            <a:r>
              <a:rPr lang="en-US" sz="1600" dirty="0"/>
              <a:t>(</a:t>
            </a:r>
            <a:r>
              <a:rPr lang="en-US" sz="1600" dirty="0">
                <a:solidFill>
                  <a:srgbClr val="C00000"/>
                </a:solidFill>
              </a:rPr>
              <a:t>2</a:t>
            </a:r>
            <a:r>
              <a:rPr lang="en-US" sz="1600" dirty="0"/>
              <a:t>))</a:t>
            </a:r>
          </a:p>
          <a:p>
            <a:pPr>
              <a:buNone/>
            </a:pPr>
            <a:r>
              <a:rPr lang="en-US" sz="1600" dirty="0"/>
              <a:t> .</a:t>
            </a:r>
            <a:r>
              <a:rPr lang="en-US" sz="1600" dirty="0" err="1"/>
              <a:t>beanRef</a:t>
            </a:r>
            <a:r>
              <a:rPr lang="en-US" sz="1600" dirty="0"/>
              <a:t>(</a:t>
            </a:r>
            <a:r>
              <a:rPr lang="en-US" sz="1600" dirty="0">
                <a:solidFill>
                  <a:srgbClr val="C00000"/>
                </a:solidFill>
              </a:rPr>
              <a:t>"</a:t>
            </a:r>
            <a:r>
              <a:rPr lang="en-US" sz="1600" dirty="0" err="1">
                <a:solidFill>
                  <a:srgbClr val="C00000"/>
                </a:solidFill>
              </a:rPr>
              <a:t>orderService</a:t>
            </a:r>
            <a:r>
              <a:rPr lang="en-US" sz="1600" dirty="0">
                <a:solidFill>
                  <a:srgbClr val="C00000"/>
                </a:solidFill>
              </a:rPr>
              <a:t>", "validate"</a:t>
            </a:r>
            <a:r>
              <a:rPr lang="en-US" sz="1600" dirty="0"/>
              <a:t>)</a:t>
            </a:r>
          </a:p>
          <a:p>
            <a:pPr>
              <a:buNone/>
            </a:pPr>
            <a:r>
              <a:rPr lang="en-US" sz="1600" dirty="0"/>
              <a:t> .</a:t>
            </a:r>
            <a:r>
              <a:rPr lang="en-US" sz="1600" dirty="0" err="1"/>
              <a:t>beanRef</a:t>
            </a:r>
            <a:r>
              <a:rPr lang="en-US" sz="1600" dirty="0"/>
              <a:t>(</a:t>
            </a:r>
            <a:r>
              <a:rPr lang="en-US" sz="1600" dirty="0">
                <a:solidFill>
                  <a:srgbClr val="C00000"/>
                </a:solidFill>
              </a:rPr>
              <a:t>"</a:t>
            </a:r>
            <a:r>
              <a:rPr lang="en-US" sz="1600" dirty="0" err="1">
                <a:solidFill>
                  <a:srgbClr val="C00000"/>
                </a:solidFill>
              </a:rPr>
              <a:t>orderService</a:t>
            </a:r>
            <a:r>
              <a:rPr lang="en-US" sz="1600" dirty="0">
                <a:solidFill>
                  <a:srgbClr val="C00000"/>
                </a:solidFill>
              </a:rPr>
              <a:t>", "enrich"</a:t>
            </a:r>
            <a:r>
              <a:rPr lang="en-US" sz="1600" dirty="0"/>
              <a:t>)</a:t>
            </a:r>
          </a:p>
          <a:p>
            <a:pPr>
              <a:buNone/>
            </a:pPr>
            <a:r>
              <a:rPr lang="en-US" sz="1600" dirty="0"/>
              <a:t> .to(</a:t>
            </a:r>
            <a:r>
              <a:rPr lang="en-US" sz="1600" dirty="0">
                <a:solidFill>
                  <a:srgbClr val="C00000"/>
                </a:solidFill>
              </a:rPr>
              <a:t>“</a:t>
            </a:r>
            <a:r>
              <a:rPr lang="en-US" sz="1600" dirty="0" err="1">
                <a:solidFill>
                  <a:srgbClr val="C00000"/>
                </a:solidFill>
              </a:rPr>
              <a:t>amq:queue.order</a:t>
            </a:r>
            <a:r>
              <a:rPr lang="en-US" sz="1600" dirty="0">
                <a:solidFill>
                  <a:srgbClr val="C00000"/>
                </a:solidFill>
              </a:rPr>
              <a:t>"</a:t>
            </a:r>
            <a:r>
              <a:rPr lang="en-US" sz="1600" dirty="0"/>
              <a:t>);</a:t>
            </a:r>
            <a:endParaRPr lang="en-US" sz="1600" b="1" u="sng" dirty="0"/>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Camel Exception handling		</a:t>
            </a:r>
            <a:r>
              <a:rPr lang="en-US" sz="1800" dirty="0">
                <a:solidFill>
                  <a:srgbClr val="5B77BA"/>
                </a:solidFill>
              </a:rPr>
              <a:t>…Continued</a:t>
            </a:r>
            <a:endParaRPr lang="en-US" sz="2400" dirty="0">
              <a:solidFill>
                <a:srgbClr val="5B77BA"/>
              </a:solidFill>
            </a:endParaRPr>
          </a:p>
        </p:txBody>
      </p:sp>
    </p:spTree>
    <p:extLst>
      <p:ext uri="{BB962C8B-B14F-4D97-AF65-F5344CB8AC3E}">
        <p14:creationId xmlns:p14="http://schemas.microsoft.com/office/powerpoint/2010/main" val="333733033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040560"/>
          </a:xfrm>
        </p:spPr>
        <p:txBody>
          <a:bodyPr/>
          <a:lstStyle/>
          <a:p>
            <a:pPr>
              <a:buNone/>
            </a:pPr>
            <a:r>
              <a:rPr lang="en-US" sz="1800" b="1" u="sng" dirty="0"/>
              <a:t>Handling Faults:</a:t>
            </a:r>
          </a:p>
          <a:p>
            <a:pPr>
              <a:buNone/>
            </a:pPr>
            <a:r>
              <a:rPr lang="en-US" sz="1600" dirty="0"/>
              <a:t>To enable fault handling on the </a:t>
            </a:r>
            <a:r>
              <a:rPr lang="en-US" sz="1600" dirty="0" err="1"/>
              <a:t>CamelContext</a:t>
            </a:r>
            <a:r>
              <a:rPr lang="en-US" sz="1600" dirty="0"/>
              <a:t> (context scope), you simply do this:</a:t>
            </a:r>
          </a:p>
          <a:p>
            <a:pPr>
              <a:buNone/>
            </a:pPr>
            <a:r>
              <a:rPr lang="en-US" sz="1600" dirty="0"/>
              <a:t> </a:t>
            </a:r>
            <a:r>
              <a:rPr lang="en-US" sz="1600" dirty="0" err="1"/>
              <a:t>getContext</a:t>
            </a:r>
            <a:r>
              <a:rPr lang="en-US" sz="1600" dirty="0"/>
              <a:t>().</a:t>
            </a:r>
            <a:r>
              <a:rPr lang="en-US" sz="1600" dirty="0" err="1">
                <a:solidFill>
                  <a:srgbClr val="F30BDD"/>
                </a:solidFill>
              </a:rPr>
              <a:t>setHandleFault</a:t>
            </a:r>
            <a:r>
              <a:rPr lang="en-US" sz="1600" dirty="0">
                <a:solidFill>
                  <a:srgbClr val="F30BDD"/>
                </a:solidFill>
              </a:rPr>
              <a:t>(true)</a:t>
            </a:r>
            <a:r>
              <a:rPr lang="en-US" sz="1600" dirty="0"/>
              <a:t>;</a:t>
            </a:r>
          </a:p>
          <a:p>
            <a:pPr>
              <a:buNone/>
            </a:pPr>
            <a:endParaRPr lang="en-US" sz="1600" dirty="0"/>
          </a:p>
          <a:p>
            <a:pPr>
              <a:buNone/>
            </a:pPr>
            <a:r>
              <a:rPr lang="en-US" sz="1600" dirty="0"/>
              <a:t>To enable it on a per route basis (route scope), do this:</a:t>
            </a:r>
          </a:p>
          <a:p>
            <a:pPr>
              <a:buNone/>
            </a:pPr>
            <a:r>
              <a:rPr lang="en-US" sz="1600" dirty="0"/>
              <a:t>from("</a:t>
            </a:r>
            <a:r>
              <a:rPr lang="en-US" sz="1600" dirty="0" err="1"/>
              <a:t>seda:queue.inbox</a:t>
            </a:r>
            <a:r>
              <a:rPr lang="en-US" sz="1600" dirty="0"/>
              <a:t>").</a:t>
            </a:r>
            <a:r>
              <a:rPr lang="en-US" sz="1600" dirty="0" err="1">
                <a:solidFill>
                  <a:srgbClr val="F30BDD"/>
                </a:solidFill>
              </a:rPr>
              <a:t>handleFault</a:t>
            </a:r>
            <a:r>
              <a:rPr lang="en-US" sz="1600" dirty="0">
                <a:solidFill>
                  <a:srgbClr val="F30BDD"/>
                </a:solidFill>
              </a:rPr>
              <a:t>()</a:t>
            </a:r>
          </a:p>
          <a:p>
            <a:pPr>
              <a:buNone/>
            </a:pPr>
            <a:r>
              <a:rPr lang="en-US" sz="1600" dirty="0"/>
              <a:t> .</a:t>
            </a:r>
            <a:r>
              <a:rPr lang="en-US" sz="1600" dirty="0" err="1"/>
              <a:t>beanRef</a:t>
            </a:r>
            <a:r>
              <a:rPr lang="en-US" sz="1600" dirty="0"/>
              <a:t>("</a:t>
            </a:r>
            <a:r>
              <a:rPr lang="en-US" sz="1600" dirty="0" err="1"/>
              <a:t>orderService</a:t>
            </a:r>
            <a:r>
              <a:rPr lang="en-US" sz="1600" dirty="0"/>
              <a:t>", "</a:t>
            </a:r>
            <a:r>
              <a:rPr lang="en-US" sz="1600" dirty="0" err="1"/>
              <a:t>toSoap</a:t>
            </a:r>
            <a:r>
              <a:rPr lang="en-US" sz="1600" dirty="0"/>
              <a:t>")</a:t>
            </a:r>
          </a:p>
          <a:p>
            <a:pPr>
              <a:buNone/>
            </a:pPr>
            <a:r>
              <a:rPr lang="en-US" sz="1600" dirty="0"/>
              <a:t> .to("</a:t>
            </a:r>
            <a:r>
              <a:rPr lang="en-US" sz="1600" dirty="0" err="1"/>
              <a:t>mock:queue.order</a:t>
            </a:r>
            <a:r>
              <a:rPr lang="en-US" sz="1600" dirty="0"/>
              <a:t>");</a:t>
            </a:r>
          </a:p>
          <a:p>
            <a:pPr>
              <a:buNone/>
            </a:pPr>
            <a:endParaRPr lang="en-US" sz="1600" b="1" u="sng" dirty="0"/>
          </a:p>
          <a:p>
            <a:pPr>
              <a:buNone/>
            </a:pPr>
            <a:r>
              <a:rPr lang="en-US" sz="1600" dirty="0"/>
              <a:t>Once fault handling is enabled, the Camel errors handlers will recognize the SOAP faults and react. Under the hood, the SOAP fault is converted into an Exception with the help of an interceptor.</a:t>
            </a:r>
            <a:endParaRPr lang="en-US" sz="1100" b="1" u="sng" dirty="0"/>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Camel Exception handling		</a:t>
            </a:r>
            <a:r>
              <a:rPr lang="en-US" sz="1800" dirty="0">
                <a:solidFill>
                  <a:srgbClr val="5B77BA"/>
                </a:solidFill>
              </a:rPr>
              <a:t>…Continued</a:t>
            </a:r>
            <a:endParaRPr lang="en-US" sz="2400" dirty="0">
              <a:solidFill>
                <a:srgbClr val="5B77BA"/>
              </a:solidFill>
            </a:endParaRPr>
          </a:p>
        </p:txBody>
      </p:sp>
    </p:spTree>
    <p:extLst>
      <p:ext uri="{BB962C8B-B14F-4D97-AF65-F5344CB8AC3E}">
        <p14:creationId xmlns:p14="http://schemas.microsoft.com/office/powerpoint/2010/main" val="125303926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040560"/>
          </a:xfrm>
        </p:spPr>
        <p:txBody>
          <a:bodyPr/>
          <a:lstStyle/>
          <a:p>
            <a:pPr>
              <a:buNone/>
            </a:pPr>
            <a:r>
              <a:rPr lang="en-US" sz="1800" b="1" u="sng" dirty="0"/>
              <a:t>Exception policies:</a:t>
            </a:r>
          </a:p>
          <a:p>
            <a:pPr marL="285750" indent="-285750">
              <a:buFont typeface="Wingdings" panose="05000000000000000000" pitchFamily="2" charset="2"/>
              <a:buChar char="§"/>
            </a:pPr>
            <a:r>
              <a:rPr lang="en-US" sz="1600" dirty="0"/>
              <a:t>Exception policies are used to intercept and handle specific exceptions in particular ways.</a:t>
            </a:r>
          </a:p>
          <a:p>
            <a:pPr marL="285750" indent="-285750">
              <a:buFont typeface="Wingdings" panose="05000000000000000000" pitchFamily="2" charset="2"/>
              <a:buChar char="§"/>
            </a:pPr>
            <a:r>
              <a:rPr lang="en-US" sz="1600" dirty="0"/>
              <a:t>In Camel, exception policies are specified with the </a:t>
            </a:r>
            <a:r>
              <a:rPr lang="en-US" sz="1600" b="1" dirty="0" err="1"/>
              <a:t>onException</a:t>
            </a:r>
            <a:r>
              <a:rPr lang="en-US" sz="1600" dirty="0"/>
              <a:t> method in the route.</a:t>
            </a:r>
          </a:p>
          <a:p>
            <a:pPr>
              <a:buNone/>
            </a:pPr>
            <a:r>
              <a:rPr lang="en-US" sz="1600" b="1" u="sng" dirty="0"/>
              <a:t>Selection criteria for </a:t>
            </a:r>
            <a:r>
              <a:rPr lang="en-US" sz="1600" b="1" u="sng" dirty="0" err="1"/>
              <a:t>onException</a:t>
            </a:r>
            <a:r>
              <a:rPr lang="en-US" sz="1600" b="1" u="sng" dirty="0"/>
              <a:t>:</a:t>
            </a:r>
          </a:p>
          <a:p>
            <a:pPr marL="285750" indent="-285750">
              <a:buFont typeface="Wingdings" panose="05000000000000000000" pitchFamily="2" charset="2"/>
              <a:buChar char="Ø"/>
            </a:pPr>
            <a:r>
              <a:rPr lang="en-US" sz="1400" dirty="0"/>
              <a:t>Camel will traverse the hierarchy from the bottom up to the root searching for an </a:t>
            </a:r>
            <a:r>
              <a:rPr lang="en-US" sz="1400" dirty="0" err="1"/>
              <a:t>onException</a:t>
            </a:r>
            <a:r>
              <a:rPr lang="en-US" sz="1400" dirty="0"/>
              <a:t> that matches the exception. </a:t>
            </a:r>
          </a:p>
          <a:p>
            <a:pPr marL="285750" indent="-285750">
              <a:buFont typeface="Wingdings" panose="05000000000000000000" pitchFamily="2" charset="2"/>
              <a:buChar char="Ø"/>
            </a:pPr>
            <a:r>
              <a:rPr lang="en-US" sz="1400" dirty="0"/>
              <a:t>If no suitable policy can be found, Camel relies on the configured error handler settings.</a:t>
            </a:r>
          </a:p>
          <a:p>
            <a:pPr marL="285750" indent="-285750">
              <a:buFont typeface="Wingdings" panose="05000000000000000000" pitchFamily="2" charset="2"/>
              <a:buChar char="Ø"/>
            </a:pPr>
            <a:r>
              <a:rPr lang="en-US" sz="1400" dirty="0"/>
              <a:t>Suppose you have these three </a:t>
            </a:r>
            <a:r>
              <a:rPr lang="en-US" sz="1400" dirty="0" err="1"/>
              <a:t>onException</a:t>
            </a:r>
            <a:r>
              <a:rPr lang="en-US" sz="1400" dirty="0"/>
              <a:t> definitions, each having a different redelivery policy and the exception thrown is </a:t>
            </a:r>
            <a:r>
              <a:rPr lang="en-US" sz="1400" b="1" dirty="0" err="1">
                <a:solidFill>
                  <a:schemeClr val="accent2">
                    <a:lumMod val="50000"/>
                  </a:schemeClr>
                </a:solidFill>
              </a:rPr>
              <a:t>java.io.FileNotFoundException</a:t>
            </a:r>
            <a:r>
              <a:rPr lang="en-US" sz="1400" dirty="0"/>
              <a:t>:</a:t>
            </a:r>
          </a:p>
          <a:p>
            <a:pPr>
              <a:buNone/>
            </a:pPr>
            <a:r>
              <a:rPr lang="en-US" sz="1400" dirty="0"/>
              <a:t>     </a:t>
            </a:r>
            <a:r>
              <a:rPr lang="en-US" sz="1400" dirty="0" err="1">
                <a:solidFill>
                  <a:srgbClr val="F30BDD"/>
                </a:solidFill>
              </a:rPr>
              <a:t>onException</a:t>
            </a:r>
            <a:r>
              <a:rPr lang="en-US" sz="1400" dirty="0"/>
              <a:t>(</a:t>
            </a:r>
            <a:r>
              <a:rPr lang="en-US" sz="1400" dirty="0" err="1">
                <a:solidFill>
                  <a:srgbClr val="FF0000"/>
                </a:solidFill>
              </a:rPr>
              <a:t>ConnectException</a:t>
            </a:r>
            <a:r>
              <a:rPr lang="en-US" sz="1400" dirty="0" err="1"/>
              <a:t>.class</a:t>
            </a:r>
            <a:r>
              <a:rPr lang="en-US" sz="1400" dirty="0"/>
              <a:t>)</a:t>
            </a:r>
          </a:p>
          <a:p>
            <a:pPr>
              <a:buNone/>
            </a:pPr>
            <a:r>
              <a:rPr lang="en-US" sz="1400" dirty="0"/>
              <a:t>       .</a:t>
            </a:r>
            <a:r>
              <a:rPr lang="en-US" sz="1400" dirty="0" err="1"/>
              <a:t>maximumRedeliveries</a:t>
            </a:r>
            <a:r>
              <a:rPr lang="en-US" sz="1400" dirty="0"/>
              <a:t>(</a:t>
            </a:r>
            <a:r>
              <a:rPr lang="en-US" sz="1400" dirty="0">
                <a:solidFill>
                  <a:srgbClr val="C00000"/>
                </a:solidFill>
              </a:rPr>
              <a:t>5</a:t>
            </a:r>
            <a:r>
              <a:rPr lang="en-US" sz="1400" dirty="0"/>
              <a:t>);</a:t>
            </a:r>
          </a:p>
          <a:p>
            <a:pPr>
              <a:buNone/>
            </a:pPr>
            <a:r>
              <a:rPr lang="en-US" sz="1400" dirty="0"/>
              <a:t>     </a:t>
            </a:r>
            <a:r>
              <a:rPr lang="en-US" sz="1400" dirty="0" err="1">
                <a:solidFill>
                  <a:srgbClr val="F30BDD"/>
                </a:solidFill>
              </a:rPr>
              <a:t>onException</a:t>
            </a:r>
            <a:r>
              <a:rPr lang="en-US" sz="1400" dirty="0"/>
              <a:t>(</a:t>
            </a:r>
            <a:r>
              <a:rPr lang="en-US" sz="1400" dirty="0" err="1">
                <a:solidFill>
                  <a:srgbClr val="FF0000"/>
                </a:solidFill>
              </a:rPr>
              <a:t>IOException</a:t>
            </a:r>
            <a:r>
              <a:rPr lang="en-US" sz="1400" dirty="0" err="1"/>
              <a:t>.class</a:t>
            </a:r>
            <a:r>
              <a:rPr lang="en-US" sz="1400" dirty="0"/>
              <a:t>)</a:t>
            </a:r>
          </a:p>
          <a:p>
            <a:pPr>
              <a:buNone/>
            </a:pPr>
            <a:r>
              <a:rPr lang="en-US" sz="1400" dirty="0"/>
              <a:t>       .</a:t>
            </a:r>
            <a:r>
              <a:rPr lang="en-US" sz="1400" dirty="0" err="1"/>
              <a:t>maximumRedeliveries</a:t>
            </a:r>
            <a:r>
              <a:rPr lang="en-US" sz="1400" dirty="0"/>
              <a:t>(</a:t>
            </a:r>
            <a:r>
              <a:rPr lang="en-US" sz="1400" dirty="0">
                <a:solidFill>
                  <a:srgbClr val="C00000"/>
                </a:solidFill>
              </a:rPr>
              <a:t>3</a:t>
            </a:r>
            <a:r>
              <a:rPr lang="en-US" sz="1400" dirty="0"/>
              <a:t>).</a:t>
            </a:r>
            <a:r>
              <a:rPr lang="en-US" sz="1400" dirty="0" err="1"/>
              <a:t>redeliveryDelay</a:t>
            </a:r>
            <a:r>
              <a:rPr lang="en-US" sz="1400" dirty="0"/>
              <a:t>(</a:t>
            </a:r>
            <a:r>
              <a:rPr lang="en-US" sz="1400" dirty="0">
                <a:solidFill>
                  <a:srgbClr val="C00000"/>
                </a:solidFill>
              </a:rPr>
              <a:t>1000</a:t>
            </a:r>
            <a:r>
              <a:rPr lang="en-US" sz="1400" dirty="0"/>
              <a:t>);</a:t>
            </a:r>
          </a:p>
          <a:p>
            <a:pPr>
              <a:buNone/>
            </a:pPr>
            <a:r>
              <a:rPr lang="en-US" sz="1400" dirty="0"/>
              <a:t>     </a:t>
            </a:r>
            <a:r>
              <a:rPr lang="en-US" sz="1400" dirty="0" err="1">
                <a:solidFill>
                  <a:srgbClr val="F30BDD"/>
                </a:solidFill>
              </a:rPr>
              <a:t>onException</a:t>
            </a:r>
            <a:r>
              <a:rPr lang="en-US" sz="1400" dirty="0"/>
              <a:t>(</a:t>
            </a:r>
            <a:r>
              <a:rPr lang="en-US" sz="1400" dirty="0" err="1">
                <a:solidFill>
                  <a:srgbClr val="FF0000"/>
                </a:solidFill>
              </a:rPr>
              <a:t>Exception</a:t>
            </a:r>
            <a:r>
              <a:rPr lang="en-US" sz="1400" dirty="0" err="1"/>
              <a:t>.class</a:t>
            </a:r>
            <a:r>
              <a:rPr lang="en-US" sz="1400" dirty="0"/>
              <a:t>)</a:t>
            </a:r>
          </a:p>
          <a:p>
            <a:pPr>
              <a:buNone/>
            </a:pPr>
            <a:r>
              <a:rPr lang="en-US" sz="1400" dirty="0"/>
              <a:t>       .</a:t>
            </a:r>
            <a:r>
              <a:rPr lang="en-US" sz="1400" dirty="0" err="1"/>
              <a:t>maximumRedeliveries</a:t>
            </a:r>
            <a:r>
              <a:rPr lang="en-US" sz="1400" dirty="0"/>
              <a:t>(</a:t>
            </a:r>
            <a:r>
              <a:rPr lang="en-US" sz="1400" dirty="0">
                <a:solidFill>
                  <a:srgbClr val="C00000"/>
                </a:solidFill>
              </a:rPr>
              <a:t>1</a:t>
            </a:r>
            <a:r>
              <a:rPr lang="en-US" sz="1400" dirty="0"/>
              <a:t>).</a:t>
            </a:r>
            <a:r>
              <a:rPr lang="en-US" sz="1400" dirty="0" err="1"/>
              <a:t>redeliveryDelay</a:t>
            </a:r>
            <a:r>
              <a:rPr lang="en-US" sz="1400" dirty="0"/>
              <a:t>(</a:t>
            </a:r>
            <a:r>
              <a:rPr lang="en-US" sz="1400" dirty="0">
                <a:solidFill>
                  <a:srgbClr val="C00000"/>
                </a:solidFill>
              </a:rPr>
              <a:t>5000</a:t>
            </a:r>
            <a:r>
              <a:rPr lang="en-US" sz="1400" dirty="0"/>
              <a:t>);</a:t>
            </a:r>
            <a:endParaRPr lang="en-US" sz="200" b="1" u="sng" dirty="0"/>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Camel Exception handling		</a:t>
            </a:r>
            <a:r>
              <a:rPr lang="en-US" sz="1800" dirty="0">
                <a:solidFill>
                  <a:srgbClr val="5B77BA"/>
                </a:solidFill>
              </a:rPr>
              <a:t>…Continued</a:t>
            </a:r>
            <a:endParaRPr lang="en-US" sz="2400" dirty="0">
              <a:solidFill>
                <a:srgbClr val="5B77BA"/>
              </a:solidFill>
            </a:endParaRPr>
          </a:p>
        </p:txBody>
      </p:sp>
    </p:spTree>
    <p:extLst>
      <p:ext uri="{BB962C8B-B14F-4D97-AF65-F5344CB8AC3E}">
        <p14:creationId xmlns:p14="http://schemas.microsoft.com/office/powerpoint/2010/main" val="36087204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776864" cy="5400600"/>
          </a:xfrm>
        </p:spPr>
        <p:txBody>
          <a:bodyPr/>
          <a:lstStyle/>
          <a:p>
            <a:pPr eaLnBrk="1" hangingPunct="1">
              <a:buClr>
                <a:schemeClr val="accent1">
                  <a:lumMod val="75000"/>
                </a:schemeClr>
              </a:buClr>
              <a:buFont typeface="Arial" pitchFamily="34" charset="0"/>
              <a:buChar char="•"/>
            </a:pPr>
            <a:r>
              <a:rPr lang="en-US" sz="2400" dirty="0">
                <a:solidFill>
                  <a:srgbClr val="3D96AC"/>
                </a:solidFill>
                <a:latin typeface="Cambria" pitchFamily="18" charset="0"/>
              </a:rPr>
              <a:t>Camel Component</a:t>
            </a:r>
          </a:p>
          <a:p>
            <a:pPr lvl="1" eaLnBrk="1" hangingPunct="1">
              <a:buClr>
                <a:schemeClr val="accent1">
                  <a:lumMod val="75000"/>
                </a:schemeClr>
              </a:buClr>
              <a:buFont typeface="Arial" pitchFamily="34" charset="0"/>
              <a:buChar char="•"/>
            </a:pPr>
            <a:r>
              <a:rPr lang="en-US" sz="1800" dirty="0">
                <a:solidFill>
                  <a:srgbClr val="3D96AC"/>
                </a:solidFill>
                <a:latin typeface="Cambria" pitchFamily="18" charset="0"/>
              </a:rPr>
              <a:t>CXF</a:t>
            </a:r>
          </a:p>
          <a:p>
            <a:pPr eaLnBrk="1" hangingPunct="1">
              <a:buClr>
                <a:schemeClr val="accent1">
                  <a:lumMod val="75000"/>
                </a:schemeClr>
              </a:buClr>
              <a:buFont typeface="Arial" pitchFamily="34" charset="0"/>
              <a:buChar char="•"/>
            </a:pPr>
            <a:r>
              <a:rPr lang="en-US" sz="2400" dirty="0">
                <a:solidFill>
                  <a:srgbClr val="3D96AC"/>
                </a:solidFill>
                <a:latin typeface="Cambria" pitchFamily="18" charset="0"/>
                <a:cs typeface="ＭＳ Ｐゴシック" charset="-128"/>
              </a:rPr>
              <a:t>Exception Handling</a:t>
            </a:r>
          </a:p>
          <a:p>
            <a:pPr lvl="1" eaLnBrk="1" hangingPunct="1">
              <a:buClr>
                <a:schemeClr val="accent1">
                  <a:lumMod val="75000"/>
                </a:schemeClr>
              </a:buClr>
              <a:buFont typeface="Arial" pitchFamily="34" charset="0"/>
              <a:buChar char="•"/>
            </a:pPr>
            <a:r>
              <a:rPr lang="en-US" sz="1800" dirty="0">
                <a:solidFill>
                  <a:srgbClr val="3D96AC"/>
                </a:solidFill>
                <a:latin typeface="Cambria" pitchFamily="18" charset="0"/>
                <a:cs typeface="ＭＳ Ｐゴシック" charset="-128"/>
              </a:rPr>
              <a:t>Need for design</a:t>
            </a:r>
          </a:p>
          <a:p>
            <a:pPr lvl="1" eaLnBrk="1" hangingPunct="1">
              <a:buClr>
                <a:schemeClr val="accent1">
                  <a:lumMod val="75000"/>
                </a:schemeClr>
              </a:buClr>
              <a:buFont typeface="Arial" pitchFamily="34" charset="0"/>
              <a:buChar char="•"/>
            </a:pPr>
            <a:r>
              <a:rPr lang="en-US" sz="1800" dirty="0">
                <a:solidFill>
                  <a:srgbClr val="3D96AC"/>
                </a:solidFill>
                <a:latin typeface="Cambria" pitchFamily="18" charset="0"/>
                <a:cs typeface="ＭＳ Ｐゴシック" charset="-128"/>
              </a:rPr>
              <a:t>Recoverable and irrecoverable errors</a:t>
            </a:r>
          </a:p>
          <a:p>
            <a:pPr lvl="1" eaLnBrk="1" hangingPunct="1">
              <a:buClr>
                <a:schemeClr val="accent1">
                  <a:lumMod val="75000"/>
                </a:schemeClr>
              </a:buClr>
              <a:buFont typeface="Arial" pitchFamily="34" charset="0"/>
              <a:buChar char="•"/>
            </a:pPr>
            <a:r>
              <a:rPr lang="en-US" sz="1800" dirty="0">
                <a:solidFill>
                  <a:srgbClr val="3D96AC"/>
                </a:solidFill>
                <a:latin typeface="Cambria" pitchFamily="18" charset="0"/>
                <a:cs typeface="ＭＳ Ｐゴシック" charset="-128"/>
              </a:rPr>
              <a:t>Camel way</a:t>
            </a:r>
          </a:p>
          <a:p>
            <a:pPr lvl="1" eaLnBrk="1" hangingPunct="1">
              <a:buClr>
                <a:schemeClr val="accent1">
                  <a:lumMod val="75000"/>
                </a:schemeClr>
              </a:buClr>
              <a:buFont typeface="Arial" pitchFamily="34" charset="0"/>
              <a:buChar char="•"/>
            </a:pPr>
            <a:r>
              <a:rPr lang="en-US" sz="1800" dirty="0">
                <a:solidFill>
                  <a:srgbClr val="3D96AC"/>
                </a:solidFill>
                <a:latin typeface="Cambria" pitchFamily="18" charset="0"/>
                <a:cs typeface="ＭＳ Ｐゴシック" charset="-128"/>
              </a:rPr>
              <a:t>Where Camel’s error handling applies</a:t>
            </a:r>
          </a:p>
          <a:p>
            <a:pPr lvl="1" eaLnBrk="1" hangingPunct="1">
              <a:buClr>
                <a:schemeClr val="accent1">
                  <a:lumMod val="75000"/>
                </a:schemeClr>
              </a:buClr>
              <a:buFont typeface="Arial" pitchFamily="34" charset="0"/>
              <a:buChar char="•"/>
            </a:pPr>
            <a:r>
              <a:rPr lang="en-US" sz="1800" dirty="0">
                <a:solidFill>
                  <a:srgbClr val="3D96AC"/>
                </a:solidFill>
                <a:latin typeface="Cambria" pitchFamily="18" charset="0"/>
                <a:cs typeface="ＭＳ Ｐゴシック" charset="-128"/>
              </a:rPr>
              <a:t>Camel Error handlers</a:t>
            </a:r>
          </a:p>
          <a:p>
            <a:pPr lvl="1" eaLnBrk="1" hangingPunct="1">
              <a:buClr>
                <a:schemeClr val="accent1">
                  <a:lumMod val="75000"/>
                </a:schemeClr>
              </a:buClr>
              <a:buFont typeface="Arial" pitchFamily="34" charset="0"/>
              <a:buChar char="•"/>
            </a:pPr>
            <a:r>
              <a:rPr lang="en-US" sz="1800" dirty="0">
                <a:solidFill>
                  <a:srgbClr val="3D96AC"/>
                </a:solidFill>
                <a:latin typeface="Cambria" pitchFamily="18" charset="0"/>
                <a:cs typeface="ＭＳ Ｐゴシック" charset="-128"/>
              </a:rPr>
              <a:t>Scope of Camel Error Handler</a:t>
            </a:r>
          </a:p>
          <a:p>
            <a:pPr lvl="1" eaLnBrk="1" hangingPunct="1">
              <a:buClr>
                <a:schemeClr val="accent1">
                  <a:lumMod val="75000"/>
                </a:schemeClr>
              </a:buClr>
              <a:buFont typeface="Arial" pitchFamily="34" charset="0"/>
              <a:buChar char="•"/>
            </a:pPr>
            <a:r>
              <a:rPr lang="en-US" sz="1800" dirty="0">
                <a:solidFill>
                  <a:srgbClr val="3D96AC"/>
                </a:solidFill>
                <a:latin typeface="Cambria" pitchFamily="18" charset="0"/>
                <a:cs typeface="ＭＳ Ｐゴシック" charset="-128"/>
              </a:rPr>
              <a:t>Handling Errors and Faults</a:t>
            </a:r>
          </a:p>
          <a:p>
            <a:pPr lvl="1" eaLnBrk="1" hangingPunct="1">
              <a:buClr>
                <a:schemeClr val="accent1">
                  <a:lumMod val="75000"/>
                </a:schemeClr>
              </a:buClr>
              <a:buFont typeface="Arial" pitchFamily="34" charset="0"/>
              <a:buChar char="•"/>
            </a:pPr>
            <a:r>
              <a:rPr lang="en-US" sz="1800" dirty="0">
                <a:solidFill>
                  <a:srgbClr val="3D96AC"/>
                </a:solidFill>
                <a:latin typeface="Cambria" pitchFamily="18" charset="0"/>
                <a:cs typeface="ＭＳ Ｐゴシック" charset="-128"/>
              </a:rPr>
              <a:t>Exception Policies</a:t>
            </a:r>
          </a:p>
          <a:p>
            <a:pPr lvl="1" eaLnBrk="1" hangingPunct="1">
              <a:buClr>
                <a:schemeClr val="accent1">
                  <a:lumMod val="75000"/>
                </a:schemeClr>
              </a:buClr>
              <a:buFont typeface="Arial" pitchFamily="34" charset="0"/>
              <a:buChar char="•"/>
            </a:pPr>
            <a:r>
              <a:rPr lang="en-US" sz="1800" dirty="0">
                <a:solidFill>
                  <a:srgbClr val="3D96AC"/>
                </a:solidFill>
                <a:latin typeface="Cambria" pitchFamily="18" charset="0"/>
                <a:cs typeface="ＭＳ Ｐゴシック" charset="-128"/>
              </a:rPr>
              <a:t>Using </a:t>
            </a:r>
            <a:r>
              <a:rPr lang="en-US" sz="1800" dirty="0" err="1">
                <a:solidFill>
                  <a:srgbClr val="3D96AC"/>
                </a:solidFill>
                <a:latin typeface="Cambria" pitchFamily="18" charset="0"/>
                <a:cs typeface="ＭＳ Ｐゴシック" charset="-128"/>
              </a:rPr>
              <a:t>DoTry</a:t>
            </a:r>
            <a:r>
              <a:rPr lang="en-US" sz="1800" dirty="0">
                <a:solidFill>
                  <a:srgbClr val="3D96AC"/>
                </a:solidFill>
                <a:latin typeface="Cambria" pitchFamily="18" charset="0"/>
                <a:cs typeface="ＭＳ Ｐゴシック" charset="-128"/>
              </a:rPr>
              <a:t>, </a:t>
            </a:r>
            <a:r>
              <a:rPr lang="en-US" sz="1800" dirty="0" err="1">
                <a:solidFill>
                  <a:srgbClr val="3D96AC"/>
                </a:solidFill>
                <a:latin typeface="Cambria" pitchFamily="18" charset="0"/>
                <a:cs typeface="ＭＳ Ｐゴシック" charset="-128"/>
              </a:rPr>
              <a:t>DoCatch</a:t>
            </a:r>
            <a:r>
              <a:rPr lang="en-US" sz="1800" dirty="0">
                <a:solidFill>
                  <a:srgbClr val="3D96AC"/>
                </a:solidFill>
                <a:latin typeface="Cambria" pitchFamily="18" charset="0"/>
                <a:cs typeface="ＭＳ Ｐゴシック" charset="-128"/>
              </a:rPr>
              <a:t>, and </a:t>
            </a:r>
            <a:r>
              <a:rPr lang="en-US" sz="1800" dirty="0" err="1">
                <a:solidFill>
                  <a:srgbClr val="3D96AC"/>
                </a:solidFill>
                <a:latin typeface="Cambria" pitchFamily="18" charset="0"/>
                <a:cs typeface="ＭＳ Ｐゴシック" charset="-128"/>
              </a:rPr>
              <a:t>DoFinally</a:t>
            </a:r>
            <a:endParaRPr lang="en-US" sz="1800" dirty="0">
              <a:solidFill>
                <a:srgbClr val="3D96AC"/>
              </a:solidFill>
              <a:latin typeface="Cambria" pitchFamily="18" charset="0"/>
              <a:cs typeface="ＭＳ Ｐゴシック" charset="-128"/>
            </a:endParaRPr>
          </a:p>
          <a:p>
            <a:pPr lvl="1" eaLnBrk="1" hangingPunct="1">
              <a:buClr>
                <a:schemeClr val="accent1">
                  <a:lumMod val="75000"/>
                </a:schemeClr>
              </a:buClr>
              <a:buFont typeface="Arial" pitchFamily="34" charset="0"/>
              <a:buChar char="•"/>
            </a:pPr>
            <a:r>
              <a:rPr lang="en-US" sz="1800" dirty="0">
                <a:solidFill>
                  <a:srgbClr val="3D96AC"/>
                </a:solidFill>
                <a:latin typeface="Cambria" pitchFamily="18" charset="0"/>
                <a:cs typeface="ＭＳ Ｐゴシック" charset="-128"/>
              </a:rPr>
              <a:t>Using </a:t>
            </a:r>
            <a:r>
              <a:rPr lang="en-US" sz="1800" dirty="0" err="1">
                <a:solidFill>
                  <a:srgbClr val="3D96AC"/>
                </a:solidFill>
                <a:latin typeface="Cambria" pitchFamily="18" charset="0"/>
                <a:cs typeface="ＭＳ Ｐゴシック" charset="-128"/>
              </a:rPr>
              <a:t>onException</a:t>
            </a:r>
            <a:r>
              <a:rPr lang="en-US" sz="1800" dirty="0">
                <a:solidFill>
                  <a:srgbClr val="3D96AC"/>
                </a:solidFill>
                <a:latin typeface="Cambria" pitchFamily="18" charset="0"/>
                <a:cs typeface="ＭＳ Ｐゴシック" charset="-128"/>
              </a:rPr>
              <a:t> to handle Exceptions</a:t>
            </a:r>
          </a:p>
          <a:p>
            <a:pPr lvl="1" eaLnBrk="1" hangingPunct="1">
              <a:buClr>
                <a:schemeClr val="accent1">
                  <a:lumMod val="75000"/>
                </a:schemeClr>
              </a:buClr>
              <a:buFont typeface="Arial" pitchFamily="34" charset="0"/>
              <a:buChar char="•"/>
            </a:pPr>
            <a:r>
              <a:rPr lang="en-US" sz="1800" dirty="0">
                <a:solidFill>
                  <a:srgbClr val="3D96AC"/>
                </a:solidFill>
                <a:latin typeface="Cambria" pitchFamily="18" charset="0"/>
                <a:cs typeface="ＭＳ Ｐゴシック" charset="-128"/>
              </a:rPr>
              <a:t>Why the </a:t>
            </a:r>
            <a:r>
              <a:rPr lang="en-US" sz="1800" dirty="0" err="1">
                <a:solidFill>
                  <a:srgbClr val="3D96AC"/>
                </a:solidFill>
                <a:latin typeface="Cambria" pitchFamily="18" charset="0"/>
                <a:cs typeface="ＭＳ Ｐゴシック" charset="-128"/>
              </a:rPr>
              <a:t>Exchange.getException</a:t>
            </a:r>
            <a:r>
              <a:rPr lang="en-US" sz="1800" dirty="0">
                <a:solidFill>
                  <a:srgbClr val="3D96AC"/>
                </a:solidFill>
                <a:latin typeface="Cambria" pitchFamily="18" charset="0"/>
                <a:cs typeface="ＭＳ Ｐゴシック" charset="-128"/>
              </a:rPr>
              <a:t>() returns “null”?</a:t>
            </a:r>
          </a:p>
          <a:p>
            <a:pPr lvl="1" eaLnBrk="1" hangingPunct="1">
              <a:buClr>
                <a:schemeClr val="accent1">
                  <a:lumMod val="75000"/>
                </a:schemeClr>
              </a:buClr>
              <a:buFont typeface="Arial" pitchFamily="34" charset="0"/>
              <a:buChar char="•"/>
            </a:pPr>
            <a:r>
              <a:rPr lang="en-US" sz="1800" dirty="0">
                <a:solidFill>
                  <a:srgbClr val="3D96AC"/>
                </a:solidFill>
                <a:latin typeface="Cambria" pitchFamily="18" charset="0"/>
                <a:cs typeface="ＭＳ Ｐゴシック" charset="-128"/>
              </a:rPr>
              <a:t>Ignoring exceptions</a:t>
            </a:r>
          </a:p>
          <a:p>
            <a:pPr lvl="1" eaLnBrk="1" hangingPunct="1">
              <a:buClr>
                <a:schemeClr val="accent1">
                  <a:lumMod val="75000"/>
                </a:schemeClr>
              </a:buClr>
              <a:buFont typeface="Arial" pitchFamily="34" charset="0"/>
              <a:buChar char="•"/>
            </a:pPr>
            <a:endParaRPr lang="en-US" sz="1800" dirty="0">
              <a:solidFill>
                <a:srgbClr val="3D96AC"/>
              </a:solidFill>
              <a:latin typeface="Cambria" pitchFamily="18" charset="0"/>
              <a:cs typeface="ＭＳ Ｐゴシック" charset="-128"/>
            </a:endParaRPr>
          </a:p>
          <a:p>
            <a:pPr eaLnBrk="1" hangingPunct="1">
              <a:buClr>
                <a:schemeClr val="accent1">
                  <a:lumMod val="75000"/>
                </a:schemeClr>
              </a:buClr>
              <a:buNone/>
            </a:pPr>
            <a:endParaRPr lang="en-US" sz="2400" dirty="0">
              <a:latin typeface="Cambria" pitchFamily="18" charset="0"/>
            </a:endParaRPr>
          </a:p>
          <a:p>
            <a:pPr eaLnBrk="1" hangingPunct="1">
              <a:buNone/>
            </a:pPr>
            <a:endParaRPr lang="en-US" sz="2800" dirty="0"/>
          </a:p>
        </p:txBody>
      </p:sp>
      <p:sp>
        <p:nvSpPr>
          <p:cNvPr id="11266" name="Rectangle 2"/>
          <p:cNvSpPr>
            <a:spLocks noGrp="1" noChangeArrowheads="1"/>
          </p:cNvSpPr>
          <p:nvPr>
            <p:ph type="ctrTitle"/>
          </p:nvPr>
        </p:nvSpPr>
        <p:spPr>
          <a:xfrm>
            <a:off x="827584" y="0"/>
            <a:ext cx="5181600" cy="643880"/>
          </a:xfrm>
        </p:spPr>
        <p:txBody>
          <a:bodyPr/>
          <a:lstStyle/>
          <a:p>
            <a:pPr eaLnBrk="1" hangingPunct="1"/>
            <a:r>
              <a:rPr lang="en-US" sz="2800" dirty="0">
                <a:solidFill>
                  <a:srgbClr val="5B77BA"/>
                </a:solidFill>
              </a:rPr>
              <a:t>Agenda</a:t>
            </a:r>
          </a:p>
        </p:txBody>
      </p:sp>
    </p:spTree>
    <p:extLst>
      <p:ext uri="{BB962C8B-B14F-4D97-AF65-F5344CB8AC3E}">
        <p14:creationId xmlns:p14="http://schemas.microsoft.com/office/powerpoint/2010/main" val="917575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040560"/>
          </a:xfrm>
        </p:spPr>
        <p:txBody>
          <a:bodyPr/>
          <a:lstStyle/>
          <a:p>
            <a:pPr>
              <a:buNone/>
            </a:pPr>
            <a:r>
              <a:rPr lang="en-US" sz="1400" b="1" u="sng" dirty="0"/>
              <a:t>Multiple Exceptions per </a:t>
            </a:r>
            <a:r>
              <a:rPr lang="en-US" sz="1400" b="1" u="sng" dirty="0" err="1"/>
              <a:t>onException</a:t>
            </a:r>
            <a:r>
              <a:rPr lang="en-US" sz="1400" b="1" u="sng" dirty="0"/>
              <a:t>:</a:t>
            </a:r>
          </a:p>
          <a:p>
            <a:pPr>
              <a:buNone/>
            </a:pPr>
            <a:r>
              <a:rPr lang="en-US" sz="1400" dirty="0"/>
              <a:t>Its possible to define multiple exceptions in the same </a:t>
            </a:r>
            <a:r>
              <a:rPr lang="en-US" sz="1400" dirty="0" err="1"/>
              <a:t>onException</a:t>
            </a:r>
            <a:r>
              <a:rPr lang="en-US" sz="1400" dirty="0"/>
              <a:t>:</a:t>
            </a:r>
          </a:p>
          <a:p>
            <a:pPr>
              <a:buNone/>
            </a:pPr>
            <a:r>
              <a:rPr lang="en-US" sz="1400" dirty="0"/>
              <a:t> </a:t>
            </a:r>
            <a:r>
              <a:rPr lang="en-US" sz="1400" dirty="0" err="1">
                <a:solidFill>
                  <a:srgbClr val="F30BDD"/>
                </a:solidFill>
              </a:rPr>
              <a:t>onException</a:t>
            </a:r>
            <a:r>
              <a:rPr lang="en-US" sz="1400" dirty="0"/>
              <a:t>(</a:t>
            </a:r>
            <a:r>
              <a:rPr lang="en-US" sz="1400" dirty="0" err="1">
                <a:solidFill>
                  <a:srgbClr val="FF0000"/>
                </a:solidFill>
              </a:rPr>
              <a:t>XPathException</a:t>
            </a:r>
            <a:r>
              <a:rPr lang="en-US" sz="1400" dirty="0" err="1"/>
              <a:t>.class</a:t>
            </a:r>
            <a:r>
              <a:rPr lang="en-US" sz="1400" dirty="0"/>
              <a:t>, </a:t>
            </a:r>
            <a:r>
              <a:rPr lang="en-US" sz="1400" dirty="0" err="1">
                <a:solidFill>
                  <a:srgbClr val="FF0000"/>
                </a:solidFill>
              </a:rPr>
              <a:t>TransformerException</a:t>
            </a:r>
            <a:r>
              <a:rPr lang="en-US" sz="1400" dirty="0" err="1"/>
              <a:t>.class</a:t>
            </a:r>
            <a:r>
              <a:rPr lang="en-US" sz="1400" dirty="0"/>
              <a:t>)</a:t>
            </a:r>
          </a:p>
          <a:p>
            <a:pPr>
              <a:buNone/>
            </a:pPr>
            <a:r>
              <a:rPr lang="en-US" sz="1400" dirty="0"/>
              <a:t>   .to(</a:t>
            </a:r>
            <a:r>
              <a:rPr lang="en-US" sz="1400" dirty="0">
                <a:solidFill>
                  <a:srgbClr val="C00000"/>
                </a:solidFill>
              </a:rPr>
              <a:t>"</a:t>
            </a:r>
            <a:r>
              <a:rPr lang="en-US" sz="1400" dirty="0" err="1">
                <a:solidFill>
                  <a:srgbClr val="C00000"/>
                </a:solidFill>
              </a:rPr>
              <a:t>log:xml?level</a:t>
            </a:r>
            <a:r>
              <a:rPr lang="en-US" sz="1400" dirty="0">
                <a:solidFill>
                  <a:srgbClr val="C00000"/>
                </a:solidFill>
              </a:rPr>
              <a:t>=WARN"</a:t>
            </a:r>
            <a:r>
              <a:rPr lang="en-US" sz="1400" dirty="0"/>
              <a:t>);</a:t>
            </a:r>
          </a:p>
          <a:p>
            <a:pPr>
              <a:buNone/>
            </a:pPr>
            <a:r>
              <a:rPr lang="en-US" sz="1400" dirty="0"/>
              <a:t> </a:t>
            </a:r>
            <a:r>
              <a:rPr lang="en-US" sz="1400" dirty="0" err="1">
                <a:solidFill>
                  <a:srgbClr val="F30BDD"/>
                </a:solidFill>
              </a:rPr>
              <a:t>onException</a:t>
            </a:r>
            <a:r>
              <a:rPr lang="en-US" sz="1400" dirty="0"/>
              <a:t>(</a:t>
            </a:r>
            <a:r>
              <a:rPr lang="en-US" sz="1400" dirty="0" err="1">
                <a:solidFill>
                  <a:srgbClr val="FF0000"/>
                </a:solidFill>
              </a:rPr>
              <a:t>IOException</a:t>
            </a:r>
            <a:r>
              <a:rPr lang="en-US" sz="1400" dirty="0" err="1"/>
              <a:t>.class</a:t>
            </a:r>
            <a:r>
              <a:rPr lang="en-US" sz="1400" dirty="0"/>
              <a:t>, </a:t>
            </a:r>
            <a:r>
              <a:rPr lang="en-US" sz="1400" dirty="0" err="1">
                <a:solidFill>
                  <a:srgbClr val="FF0000"/>
                </a:solidFill>
              </a:rPr>
              <a:t>SQLException</a:t>
            </a:r>
            <a:r>
              <a:rPr lang="en-US" sz="1400" dirty="0" err="1"/>
              <a:t>.class</a:t>
            </a:r>
            <a:r>
              <a:rPr lang="en-US" sz="1400" dirty="0"/>
              <a:t>, </a:t>
            </a:r>
            <a:r>
              <a:rPr lang="en-US" sz="1400" dirty="0" err="1">
                <a:solidFill>
                  <a:srgbClr val="FF0000"/>
                </a:solidFill>
              </a:rPr>
              <a:t>JMSException</a:t>
            </a:r>
            <a:r>
              <a:rPr lang="en-US" sz="1400" dirty="0" err="1"/>
              <a:t>.class</a:t>
            </a:r>
            <a:r>
              <a:rPr lang="en-US" sz="1400" dirty="0"/>
              <a:t>)</a:t>
            </a:r>
          </a:p>
          <a:p>
            <a:pPr>
              <a:buNone/>
            </a:pPr>
            <a:r>
              <a:rPr lang="en-US" sz="1400" dirty="0"/>
              <a:t>   .</a:t>
            </a:r>
            <a:r>
              <a:rPr lang="en-US" sz="1400" dirty="0" err="1"/>
              <a:t>maximumRedeliveries</a:t>
            </a:r>
            <a:r>
              <a:rPr lang="en-US" sz="1400" dirty="0"/>
              <a:t>(</a:t>
            </a:r>
            <a:r>
              <a:rPr lang="en-US" sz="1400" dirty="0">
                <a:solidFill>
                  <a:srgbClr val="C00000"/>
                </a:solidFill>
              </a:rPr>
              <a:t>5</a:t>
            </a:r>
            <a:r>
              <a:rPr lang="en-US" sz="1400" dirty="0"/>
              <a:t>).</a:t>
            </a:r>
            <a:r>
              <a:rPr lang="en-US" sz="1400" dirty="0" err="1"/>
              <a:t>redeliveryDelay</a:t>
            </a:r>
            <a:r>
              <a:rPr lang="en-US" sz="1400" dirty="0"/>
              <a:t>(</a:t>
            </a:r>
            <a:r>
              <a:rPr lang="en-US" sz="1400" dirty="0">
                <a:solidFill>
                  <a:srgbClr val="C00000"/>
                </a:solidFill>
              </a:rPr>
              <a:t>3000</a:t>
            </a:r>
            <a:r>
              <a:rPr lang="en-US" sz="1400" dirty="0"/>
              <a:t>);</a:t>
            </a:r>
          </a:p>
          <a:p>
            <a:pPr>
              <a:buNone/>
            </a:pPr>
            <a:endParaRPr lang="en-US" sz="1400" b="1" u="sng" dirty="0"/>
          </a:p>
          <a:p>
            <a:pPr>
              <a:buNone/>
            </a:pPr>
            <a:r>
              <a:rPr lang="en-US" sz="1400" b="1" u="sng" dirty="0"/>
              <a:t>Another scenario:</a:t>
            </a:r>
          </a:p>
          <a:p>
            <a:pPr>
              <a:buNone/>
            </a:pPr>
            <a:r>
              <a:rPr lang="en-US" sz="1400" dirty="0" err="1">
                <a:solidFill>
                  <a:srgbClr val="F30BDD"/>
                </a:solidFill>
              </a:rPr>
              <a:t>errorHandler</a:t>
            </a:r>
            <a:r>
              <a:rPr lang="en-US" sz="1400" dirty="0"/>
              <a:t>(</a:t>
            </a:r>
            <a:r>
              <a:rPr lang="en-US" sz="1400" dirty="0" err="1"/>
              <a:t>defaultErrorHandler</a:t>
            </a:r>
            <a:r>
              <a:rPr lang="en-US" sz="1400" dirty="0"/>
              <a:t>().</a:t>
            </a:r>
            <a:r>
              <a:rPr lang="en-US" sz="1400" dirty="0" err="1"/>
              <a:t>maximumRedeliveries</a:t>
            </a:r>
            <a:r>
              <a:rPr lang="en-US" sz="1400" dirty="0"/>
              <a:t>(</a:t>
            </a:r>
            <a:r>
              <a:rPr lang="en-US" sz="1400" dirty="0">
                <a:solidFill>
                  <a:srgbClr val="C00000"/>
                </a:solidFill>
              </a:rPr>
              <a:t>3</a:t>
            </a:r>
            <a:r>
              <a:rPr lang="en-US" sz="1400" dirty="0"/>
              <a:t>).delay(</a:t>
            </a:r>
            <a:r>
              <a:rPr lang="en-US" sz="1400" dirty="0">
                <a:solidFill>
                  <a:srgbClr val="C00000"/>
                </a:solidFill>
              </a:rPr>
              <a:t>3000</a:t>
            </a:r>
            <a:r>
              <a:rPr lang="en-US" sz="1400" dirty="0"/>
              <a:t>));</a:t>
            </a:r>
          </a:p>
          <a:p>
            <a:pPr>
              <a:buNone/>
            </a:pPr>
            <a:r>
              <a:rPr lang="en-US" sz="1400" dirty="0" err="1">
                <a:solidFill>
                  <a:srgbClr val="F30BDD"/>
                </a:solidFill>
              </a:rPr>
              <a:t>onException</a:t>
            </a:r>
            <a:r>
              <a:rPr lang="en-US" sz="1400" dirty="0"/>
              <a:t>(</a:t>
            </a:r>
            <a:r>
              <a:rPr lang="en-US" sz="1400" dirty="0" err="1">
                <a:solidFill>
                  <a:srgbClr val="FF0000"/>
                </a:solidFill>
              </a:rPr>
              <a:t>IOException</a:t>
            </a:r>
            <a:r>
              <a:rPr lang="en-US" sz="1400" dirty="0" err="1"/>
              <a:t>.class</a:t>
            </a:r>
            <a:r>
              <a:rPr lang="en-US" sz="1400" dirty="0"/>
              <a:t>).</a:t>
            </a:r>
            <a:r>
              <a:rPr lang="en-US" sz="1400" dirty="0" err="1"/>
              <a:t>maximumRedeliveries</a:t>
            </a:r>
            <a:r>
              <a:rPr lang="en-US" sz="1400" dirty="0"/>
              <a:t>(</a:t>
            </a:r>
            <a:r>
              <a:rPr lang="en-US" sz="1400" dirty="0">
                <a:solidFill>
                  <a:srgbClr val="C00000"/>
                </a:solidFill>
              </a:rPr>
              <a:t>5</a:t>
            </a:r>
            <a:r>
              <a:rPr lang="en-US" sz="1400" dirty="0"/>
              <a:t>);</a:t>
            </a:r>
          </a:p>
          <a:p>
            <a:pPr>
              <a:buNone/>
            </a:pPr>
            <a:endParaRPr lang="en-US" sz="1400" dirty="0"/>
          </a:p>
          <a:p>
            <a:pPr>
              <a:buNone/>
            </a:pPr>
            <a:r>
              <a:rPr lang="en-US" sz="1400" dirty="0"/>
              <a:t>from(</a:t>
            </a:r>
            <a:r>
              <a:rPr lang="en-US" sz="1400" dirty="0">
                <a:solidFill>
                  <a:srgbClr val="C00000"/>
                </a:solidFill>
              </a:rPr>
              <a:t>"</a:t>
            </a:r>
            <a:r>
              <a:rPr lang="en-US" sz="1400" dirty="0" err="1">
                <a:solidFill>
                  <a:srgbClr val="C00000"/>
                </a:solidFill>
              </a:rPr>
              <a:t>jetty:http</a:t>
            </a:r>
            <a:r>
              <a:rPr lang="en-US" sz="1400" dirty="0">
                <a:solidFill>
                  <a:srgbClr val="C00000"/>
                </a:solidFill>
              </a:rPr>
              <a:t>://0.0.0.0/</a:t>
            </a:r>
            <a:r>
              <a:rPr lang="en-US" sz="1400" dirty="0" err="1">
                <a:solidFill>
                  <a:srgbClr val="C00000"/>
                </a:solidFill>
              </a:rPr>
              <a:t>orderservice</a:t>
            </a:r>
            <a:r>
              <a:rPr lang="en-US" sz="1400" dirty="0">
                <a:solidFill>
                  <a:srgbClr val="C00000"/>
                </a:solidFill>
              </a:rPr>
              <a:t>"</a:t>
            </a:r>
            <a:r>
              <a:rPr lang="en-US" sz="1400" dirty="0"/>
              <a:t>)</a:t>
            </a:r>
          </a:p>
          <a:p>
            <a:pPr>
              <a:buNone/>
            </a:pPr>
            <a:r>
              <a:rPr lang="en-US" sz="1400" dirty="0"/>
              <a:t>  .to(</a:t>
            </a:r>
            <a:r>
              <a:rPr lang="en-US" sz="1400" dirty="0">
                <a:solidFill>
                  <a:srgbClr val="C00000"/>
                </a:solidFill>
              </a:rPr>
              <a:t>"</a:t>
            </a:r>
            <a:r>
              <a:rPr lang="en-US" sz="1400" dirty="0" err="1">
                <a:solidFill>
                  <a:srgbClr val="C00000"/>
                </a:solidFill>
              </a:rPr>
              <a:t>mina:tcp</a:t>
            </a:r>
            <a:r>
              <a:rPr lang="en-US" sz="1400" dirty="0">
                <a:solidFill>
                  <a:srgbClr val="C00000"/>
                </a:solidFill>
              </a:rPr>
              <a:t>://erp.rider.com:4444?textline=true"</a:t>
            </a:r>
            <a:r>
              <a:rPr lang="en-US" sz="1400" dirty="0"/>
              <a:t>)</a:t>
            </a:r>
          </a:p>
          <a:p>
            <a:pPr>
              <a:buNone/>
            </a:pPr>
            <a:r>
              <a:rPr lang="en-US" sz="1400" dirty="0"/>
              <a:t>  .</a:t>
            </a:r>
            <a:r>
              <a:rPr lang="en-US" sz="1400" dirty="0" err="1"/>
              <a:t>beanRef</a:t>
            </a:r>
            <a:r>
              <a:rPr lang="en-US" sz="1400" dirty="0"/>
              <a:t>(</a:t>
            </a:r>
            <a:r>
              <a:rPr lang="en-US" sz="1400" dirty="0">
                <a:solidFill>
                  <a:srgbClr val="C00000"/>
                </a:solidFill>
              </a:rPr>
              <a:t>"</a:t>
            </a:r>
            <a:r>
              <a:rPr lang="en-US" sz="1400" dirty="0" err="1">
                <a:solidFill>
                  <a:srgbClr val="C00000"/>
                </a:solidFill>
              </a:rPr>
              <a:t>orderBean</a:t>
            </a:r>
            <a:r>
              <a:rPr lang="en-US" sz="1400" dirty="0">
                <a:solidFill>
                  <a:srgbClr val="C00000"/>
                </a:solidFill>
              </a:rPr>
              <a:t>", "</a:t>
            </a:r>
            <a:r>
              <a:rPr lang="en-US" sz="1400" dirty="0" err="1">
                <a:solidFill>
                  <a:srgbClr val="C00000"/>
                </a:solidFill>
              </a:rPr>
              <a:t>prepareReply</a:t>
            </a:r>
            <a:r>
              <a:rPr lang="en-US" sz="1400" dirty="0">
                <a:solidFill>
                  <a:srgbClr val="C00000"/>
                </a:solidFill>
              </a:rPr>
              <a:t>"</a:t>
            </a:r>
            <a:r>
              <a:rPr lang="en-US" sz="1400" dirty="0"/>
              <a:t>);</a:t>
            </a:r>
            <a:endParaRPr lang="en-US" sz="300" b="1" u="sng" dirty="0"/>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Camel Exception handling		</a:t>
            </a:r>
            <a:r>
              <a:rPr lang="en-US" sz="1800" dirty="0">
                <a:solidFill>
                  <a:srgbClr val="5B77BA"/>
                </a:solidFill>
              </a:rPr>
              <a:t>…Continued</a:t>
            </a:r>
            <a:endParaRPr lang="en-US" sz="2400" dirty="0">
              <a:solidFill>
                <a:srgbClr val="5B77BA"/>
              </a:solidFill>
            </a:endParaRPr>
          </a:p>
        </p:txBody>
      </p:sp>
    </p:spTree>
    <p:extLst>
      <p:ext uri="{BB962C8B-B14F-4D97-AF65-F5344CB8AC3E}">
        <p14:creationId xmlns:p14="http://schemas.microsoft.com/office/powerpoint/2010/main" val="38704832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256584"/>
          </a:xfrm>
        </p:spPr>
        <p:txBody>
          <a:bodyPr/>
          <a:lstStyle/>
          <a:p>
            <a:pPr>
              <a:buNone/>
            </a:pPr>
            <a:r>
              <a:rPr lang="en-US" sz="1400" b="1" u="sng" dirty="0"/>
              <a:t>Using </a:t>
            </a:r>
            <a:r>
              <a:rPr lang="en-US" sz="1400" b="1" u="sng" dirty="0" err="1"/>
              <a:t>DoTry</a:t>
            </a:r>
            <a:r>
              <a:rPr lang="en-US" sz="1400" b="1" u="sng" dirty="0"/>
              <a:t>, </a:t>
            </a:r>
            <a:r>
              <a:rPr lang="en-US" sz="1400" b="1" u="sng" dirty="0" err="1"/>
              <a:t>DoCatch</a:t>
            </a:r>
            <a:r>
              <a:rPr lang="en-US" sz="1400" b="1" u="sng" dirty="0"/>
              <a:t>, and </a:t>
            </a:r>
            <a:r>
              <a:rPr lang="en-US" sz="1400" b="1" u="sng" dirty="0" err="1"/>
              <a:t>DoFinally</a:t>
            </a:r>
            <a:r>
              <a:rPr lang="en-US" sz="1400" b="1" u="sng" dirty="0"/>
              <a:t>:</a:t>
            </a:r>
          </a:p>
          <a:p>
            <a:pPr>
              <a:buNone/>
            </a:pPr>
            <a:r>
              <a:rPr lang="en-US" sz="1400" dirty="0"/>
              <a:t>public void configure() {</a:t>
            </a:r>
          </a:p>
          <a:p>
            <a:pPr>
              <a:buNone/>
            </a:pPr>
            <a:r>
              <a:rPr lang="en-US" sz="1400" dirty="0"/>
              <a:t>  from(</a:t>
            </a:r>
            <a:r>
              <a:rPr lang="en-US" sz="1400" dirty="0">
                <a:solidFill>
                  <a:srgbClr val="C00000"/>
                </a:solidFill>
              </a:rPr>
              <a:t>"</a:t>
            </a:r>
            <a:r>
              <a:rPr lang="en-US" sz="1400" dirty="0" err="1">
                <a:solidFill>
                  <a:srgbClr val="C00000"/>
                </a:solidFill>
              </a:rPr>
              <a:t>mina:tcp</a:t>
            </a:r>
            <a:r>
              <a:rPr lang="en-US" sz="1400" dirty="0">
                <a:solidFill>
                  <a:srgbClr val="C00000"/>
                </a:solidFill>
              </a:rPr>
              <a:t>://0.0.0.0:4444?textline=true"</a:t>
            </a:r>
            <a:r>
              <a:rPr lang="en-US" sz="1400" dirty="0"/>
              <a:t>)</a:t>
            </a:r>
          </a:p>
          <a:p>
            <a:pPr>
              <a:buNone/>
            </a:pPr>
            <a:r>
              <a:rPr lang="en-US" sz="1400" dirty="0"/>
              <a:t>  </a:t>
            </a:r>
            <a:r>
              <a:rPr lang="en-US" sz="1400" dirty="0">
                <a:solidFill>
                  <a:srgbClr val="F30BDD"/>
                </a:solidFill>
              </a:rPr>
              <a:t>.</a:t>
            </a:r>
            <a:r>
              <a:rPr lang="en-US" sz="1400" dirty="0" err="1">
                <a:solidFill>
                  <a:srgbClr val="F30BDD"/>
                </a:solidFill>
              </a:rPr>
              <a:t>doTry</a:t>
            </a:r>
            <a:r>
              <a:rPr lang="en-US" sz="1400" dirty="0">
                <a:solidFill>
                  <a:srgbClr val="F30BDD"/>
                </a:solidFill>
              </a:rPr>
              <a:t>()</a:t>
            </a:r>
          </a:p>
          <a:p>
            <a:pPr>
              <a:buNone/>
            </a:pPr>
            <a:r>
              <a:rPr lang="en-US" sz="1400" dirty="0"/>
              <a:t>      .process(new </a:t>
            </a:r>
            <a:r>
              <a:rPr lang="en-US" sz="1400" dirty="0" err="1"/>
              <a:t>ValidateOrderId</a:t>
            </a:r>
            <a:r>
              <a:rPr lang="en-US" sz="1400" dirty="0"/>
              <a:t>())</a:t>
            </a:r>
          </a:p>
          <a:p>
            <a:pPr>
              <a:buNone/>
            </a:pPr>
            <a:r>
              <a:rPr lang="en-US" sz="1400" dirty="0"/>
              <a:t>      .to(</a:t>
            </a:r>
            <a:r>
              <a:rPr lang="en-US" sz="1400" dirty="0">
                <a:solidFill>
                  <a:srgbClr val="C00000"/>
                </a:solidFill>
              </a:rPr>
              <a:t>"</a:t>
            </a:r>
            <a:r>
              <a:rPr lang="en-US" sz="1400" dirty="0" err="1">
                <a:solidFill>
                  <a:srgbClr val="C00000"/>
                </a:solidFill>
              </a:rPr>
              <a:t>jms:queue:order.status</a:t>
            </a:r>
            <a:r>
              <a:rPr lang="en-US" sz="1400" dirty="0">
                <a:solidFill>
                  <a:srgbClr val="C00000"/>
                </a:solidFill>
              </a:rPr>
              <a:t>"</a:t>
            </a:r>
            <a:r>
              <a:rPr lang="en-US" sz="1400" dirty="0"/>
              <a:t>)</a:t>
            </a:r>
          </a:p>
          <a:p>
            <a:pPr>
              <a:buNone/>
            </a:pPr>
            <a:r>
              <a:rPr lang="en-US" sz="1400" dirty="0"/>
              <a:t>      .process(new </a:t>
            </a:r>
            <a:r>
              <a:rPr lang="en-US" sz="1400" dirty="0" err="1"/>
              <a:t>GenerateResponse</a:t>
            </a:r>
            <a:r>
              <a:rPr lang="en-US" sz="1400" dirty="0"/>
              <a:t>());</a:t>
            </a:r>
          </a:p>
          <a:p>
            <a:pPr>
              <a:buNone/>
            </a:pPr>
            <a:r>
              <a:rPr lang="en-US" sz="1400" dirty="0"/>
              <a:t>  </a:t>
            </a:r>
            <a:r>
              <a:rPr lang="en-US" sz="1400" dirty="0">
                <a:solidFill>
                  <a:srgbClr val="F30BDD"/>
                </a:solidFill>
              </a:rPr>
              <a:t>.</a:t>
            </a:r>
            <a:r>
              <a:rPr lang="en-US" sz="1400" dirty="0" err="1">
                <a:solidFill>
                  <a:srgbClr val="F30BDD"/>
                </a:solidFill>
              </a:rPr>
              <a:t>doCatch</a:t>
            </a:r>
            <a:r>
              <a:rPr lang="en-US" sz="1400" dirty="0"/>
              <a:t>(</a:t>
            </a:r>
            <a:r>
              <a:rPr lang="en-US" sz="1400" dirty="0" err="1">
                <a:solidFill>
                  <a:srgbClr val="FF0000"/>
                </a:solidFill>
              </a:rPr>
              <a:t>JmsException</a:t>
            </a:r>
            <a:r>
              <a:rPr lang="en-US" sz="1400" dirty="0" err="1"/>
              <a:t>.class</a:t>
            </a:r>
            <a:r>
              <a:rPr lang="en-US" sz="1400" dirty="0"/>
              <a:t>)</a:t>
            </a:r>
          </a:p>
          <a:p>
            <a:pPr>
              <a:buNone/>
            </a:pPr>
            <a:r>
              <a:rPr lang="en-US" sz="1400" dirty="0"/>
              <a:t>      .process(new </a:t>
            </a:r>
            <a:r>
              <a:rPr lang="en-US" sz="1400" dirty="0" err="1"/>
              <a:t>GenerateFailureResponse</a:t>
            </a:r>
            <a:r>
              <a:rPr lang="en-US" sz="1400" dirty="0"/>
              <a:t>())</a:t>
            </a:r>
          </a:p>
          <a:p>
            <a:pPr>
              <a:buNone/>
            </a:pPr>
            <a:r>
              <a:rPr lang="en-US" sz="1400" dirty="0"/>
              <a:t>  </a:t>
            </a:r>
            <a:r>
              <a:rPr lang="en-US" sz="1400" dirty="0">
                <a:solidFill>
                  <a:srgbClr val="F30BDD"/>
                </a:solidFill>
              </a:rPr>
              <a:t>.end();</a:t>
            </a:r>
          </a:p>
          <a:p>
            <a:pPr>
              <a:buNone/>
            </a:pPr>
            <a:r>
              <a:rPr lang="en-US" sz="1400" dirty="0"/>
              <a:t>}</a:t>
            </a:r>
          </a:p>
          <a:p>
            <a:pPr>
              <a:buNone/>
            </a:pPr>
            <a:r>
              <a:rPr lang="en-US" sz="1400" b="1" u="sng" dirty="0"/>
              <a:t>Using </a:t>
            </a:r>
            <a:r>
              <a:rPr lang="en-US" sz="1400" b="1" u="sng" dirty="0" err="1"/>
              <a:t>onException</a:t>
            </a:r>
            <a:r>
              <a:rPr lang="en-US" sz="1400" b="1" u="sng" dirty="0"/>
              <a:t> to handle Exceptions:</a:t>
            </a:r>
          </a:p>
          <a:p>
            <a:pPr marL="285750" indent="-285750">
              <a:buFont typeface="Wingdings" panose="05000000000000000000" pitchFamily="2" charset="2"/>
              <a:buChar char="Ø"/>
            </a:pPr>
            <a:r>
              <a:rPr lang="en-US" sz="1400" dirty="0" err="1"/>
              <a:t>OnException</a:t>
            </a:r>
            <a:r>
              <a:rPr lang="en-US" sz="1400" dirty="0"/>
              <a:t> doesn’t handle exceptions by default, need to use </a:t>
            </a:r>
            <a:r>
              <a:rPr lang="en-US" sz="1400" b="1" dirty="0">
                <a:solidFill>
                  <a:srgbClr val="7030A0"/>
                </a:solidFill>
              </a:rPr>
              <a:t>handled(true)</a:t>
            </a:r>
            <a:r>
              <a:rPr lang="en-US" sz="1400" dirty="0"/>
              <a:t> to indicate that </a:t>
            </a:r>
            <a:r>
              <a:rPr lang="en-US" sz="1400" dirty="0" err="1"/>
              <a:t>onException</a:t>
            </a:r>
            <a:r>
              <a:rPr lang="en-US" sz="1400" dirty="0"/>
              <a:t> should handle the exception. </a:t>
            </a:r>
          </a:p>
          <a:p>
            <a:pPr marL="285750" indent="-285750">
              <a:buFont typeface="Wingdings" panose="05000000000000000000" pitchFamily="2" charset="2"/>
              <a:buChar char="Ø"/>
            </a:pPr>
            <a:r>
              <a:rPr lang="en-US" sz="1400" dirty="0"/>
              <a:t>This is important to remember, because it must be specified when you want to handle the exception. </a:t>
            </a:r>
          </a:p>
          <a:p>
            <a:pPr marL="285750" indent="-285750">
              <a:buFont typeface="Wingdings" panose="05000000000000000000" pitchFamily="2" charset="2"/>
              <a:buChar char="Ø"/>
            </a:pPr>
            <a:r>
              <a:rPr lang="en-US" sz="1400" dirty="0"/>
              <a:t>Handling an exception will </a:t>
            </a:r>
            <a:r>
              <a:rPr lang="en-US" sz="1400" i="1" dirty="0"/>
              <a:t>not </a:t>
            </a:r>
            <a:r>
              <a:rPr lang="en-US" sz="1400" dirty="0"/>
              <a:t>continue routing from the point where the exception was thrown. Camel will </a:t>
            </a:r>
            <a:r>
              <a:rPr lang="en-US" sz="1400" i="1" dirty="0"/>
              <a:t>break out </a:t>
            </a:r>
            <a:r>
              <a:rPr lang="en-US" sz="1400" dirty="0"/>
              <a:t>of the route and continue routing on the </a:t>
            </a:r>
            <a:r>
              <a:rPr lang="en-US" sz="1400" dirty="0" err="1"/>
              <a:t>onException</a:t>
            </a:r>
            <a:r>
              <a:rPr lang="en-US" sz="1400" dirty="0"/>
              <a:t>. </a:t>
            </a:r>
          </a:p>
          <a:p>
            <a:pPr marL="285750" indent="-285750">
              <a:buFont typeface="Wingdings" panose="05000000000000000000" pitchFamily="2" charset="2"/>
              <a:buChar char="Ø"/>
            </a:pPr>
            <a:r>
              <a:rPr lang="en-US" sz="1400" dirty="0"/>
              <a:t>If you want to ignore the exception and continue routing, you must use </a:t>
            </a:r>
            <a:r>
              <a:rPr lang="en-US" sz="1400" b="1" dirty="0">
                <a:solidFill>
                  <a:srgbClr val="7030A0"/>
                </a:solidFill>
              </a:rPr>
              <a:t>continued(true)</a:t>
            </a:r>
            <a:endParaRPr lang="en-US" sz="1050" b="1" dirty="0">
              <a:solidFill>
                <a:srgbClr val="7030A0"/>
              </a:solidFill>
            </a:endParaRPr>
          </a:p>
          <a:p>
            <a:pPr>
              <a:buNone/>
            </a:pPr>
            <a:endParaRPr lang="en-US" sz="1000" b="1" u="sng" dirty="0"/>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Camel Exception handling		</a:t>
            </a:r>
            <a:r>
              <a:rPr lang="en-US" sz="1800" dirty="0">
                <a:solidFill>
                  <a:srgbClr val="5B77BA"/>
                </a:solidFill>
              </a:rPr>
              <a:t>…Continued</a:t>
            </a:r>
            <a:endParaRPr lang="en-US" sz="2400" dirty="0">
              <a:solidFill>
                <a:srgbClr val="5B77BA"/>
              </a:solidFill>
            </a:endParaRPr>
          </a:p>
        </p:txBody>
      </p:sp>
    </p:spTree>
    <p:extLst>
      <p:ext uri="{BB962C8B-B14F-4D97-AF65-F5344CB8AC3E}">
        <p14:creationId xmlns:p14="http://schemas.microsoft.com/office/powerpoint/2010/main" val="250874123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55576" y="620688"/>
            <a:ext cx="7992888" cy="5976664"/>
          </a:xfrm>
        </p:spPr>
        <p:txBody>
          <a:bodyPr/>
          <a:lstStyle/>
          <a:p>
            <a:pPr>
              <a:buNone/>
            </a:pPr>
            <a:r>
              <a:rPr lang="en-US" sz="1600" b="1" u="sng" dirty="0"/>
              <a:t>Why the </a:t>
            </a:r>
            <a:r>
              <a:rPr lang="en-US" sz="1600" b="1" u="sng" dirty="0" err="1"/>
              <a:t>Exchange.getException</a:t>
            </a:r>
            <a:r>
              <a:rPr lang="en-US" sz="1600" b="1" u="sng" dirty="0"/>
              <a:t>() returns “null”?</a:t>
            </a:r>
          </a:p>
          <a:p>
            <a:pPr marL="285750" indent="-285750">
              <a:buFont typeface="Wingdings" panose="05000000000000000000" pitchFamily="2" charset="2"/>
              <a:buChar char="§"/>
            </a:pPr>
            <a:r>
              <a:rPr lang="en-US" sz="1400" dirty="0"/>
              <a:t>When an exception marked </a:t>
            </a:r>
            <a:r>
              <a:rPr lang="en-US" sz="1400" dirty="0" err="1"/>
              <a:t>onException</a:t>
            </a:r>
            <a:r>
              <a:rPr lang="en-US" sz="1400" dirty="0"/>
              <a:t> to handle(=true) the exception; </a:t>
            </a:r>
          </a:p>
          <a:p>
            <a:pPr marL="285750" indent="-285750">
              <a:buFont typeface="Wingdings" panose="05000000000000000000" pitchFamily="2" charset="2"/>
              <a:buChar char="§"/>
            </a:pPr>
            <a:r>
              <a:rPr lang="en-US" sz="1400" dirty="0"/>
              <a:t>Then Camel moves the exception from the Exchange to the </a:t>
            </a:r>
            <a:r>
              <a:rPr lang="en-US" sz="1400" dirty="0" err="1"/>
              <a:t>Exchange.EXCEPTION_CAUGHT</a:t>
            </a:r>
            <a:r>
              <a:rPr lang="en-US" sz="1400" dirty="0"/>
              <a:t> property.</a:t>
            </a:r>
          </a:p>
          <a:p>
            <a:pPr marL="285750" indent="-285750">
              <a:buFont typeface="Wingdings" panose="05000000000000000000" pitchFamily="2" charset="2"/>
              <a:buChar char="§"/>
            </a:pPr>
            <a:r>
              <a:rPr lang="en-US" sz="1400" dirty="0"/>
              <a:t>So calling </a:t>
            </a:r>
            <a:r>
              <a:rPr lang="en-US" sz="1400" dirty="0" err="1"/>
              <a:t>Exchange.getException</a:t>
            </a:r>
            <a:r>
              <a:rPr lang="en-US" sz="1400" dirty="0"/>
              <a:t> will return null</a:t>
            </a:r>
            <a:r>
              <a:rPr lang="en-US" sz="1400" b="1" u="sng" dirty="0"/>
              <a:t>.</a:t>
            </a:r>
          </a:p>
          <a:p>
            <a:pPr>
              <a:buNone/>
            </a:pPr>
            <a:endParaRPr lang="en-US" sz="1600" b="1" u="sng" dirty="0"/>
          </a:p>
          <a:p>
            <a:pPr>
              <a:buNone/>
            </a:pPr>
            <a:r>
              <a:rPr lang="en-US" sz="1600" b="1" u="sng" dirty="0"/>
              <a:t>Properties on the Exchange related to error handling</a:t>
            </a:r>
            <a:endParaRPr lang="en-US" sz="1200" b="1" u="sng" dirty="0"/>
          </a:p>
          <a:p>
            <a:pPr>
              <a:buNone/>
            </a:pPr>
            <a:r>
              <a:rPr lang="en-US" sz="1400" dirty="0" err="1"/>
              <a:t>Exchange.EXCEPTION_CAUGHT</a:t>
            </a:r>
            <a:endParaRPr lang="en-US" sz="1400" dirty="0"/>
          </a:p>
          <a:p>
            <a:pPr>
              <a:buNone/>
            </a:pPr>
            <a:r>
              <a:rPr lang="en-US" sz="1400" dirty="0" err="1"/>
              <a:t>Exchange.FAILURE_ENDPOINT</a:t>
            </a:r>
            <a:endParaRPr lang="en-US" sz="1400" dirty="0"/>
          </a:p>
          <a:p>
            <a:pPr>
              <a:buNone/>
            </a:pPr>
            <a:r>
              <a:rPr lang="en-US" sz="1400" dirty="0" err="1"/>
              <a:t>Exchange.ERRORHANDLER_HANDLED</a:t>
            </a:r>
            <a:endParaRPr lang="en-US" sz="1400" dirty="0"/>
          </a:p>
          <a:p>
            <a:pPr>
              <a:buNone/>
            </a:pPr>
            <a:r>
              <a:rPr lang="en-US" sz="1400" dirty="0" err="1"/>
              <a:t>Exchange.FAILURE_HANDLED</a:t>
            </a:r>
            <a:endParaRPr lang="en-US" sz="1400" dirty="0"/>
          </a:p>
          <a:p>
            <a:pPr>
              <a:buNone/>
            </a:pPr>
            <a:endParaRPr lang="en-US" sz="1400" b="1" u="sng" dirty="0"/>
          </a:p>
          <a:p>
            <a:pPr>
              <a:buNone/>
            </a:pPr>
            <a:r>
              <a:rPr lang="en-US" sz="1600" b="1" u="sng" dirty="0"/>
              <a:t>Ignoring exceptions:</a:t>
            </a:r>
          </a:p>
          <a:p>
            <a:pPr marL="285750" indent="-285750">
              <a:buFont typeface="Wingdings" panose="05000000000000000000" pitchFamily="2" charset="2"/>
              <a:buChar char="Ø"/>
            </a:pPr>
            <a:r>
              <a:rPr lang="en-US" sz="1400" dirty="0"/>
              <a:t>Handling an exception means that Camel will break out of the route. </a:t>
            </a:r>
          </a:p>
          <a:p>
            <a:pPr marL="285750" indent="-285750">
              <a:buFont typeface="Wingdings" panose="05000000000000000000" pitchFamily="2" charset="2"/>
              <a:buChar char="Ø"/>
            </a:pPr>
            <a:r>
              <a:rPr lang="en-US" sz="1400" dirty="0"/>
              <a:t>But there are times when all you want is to catch the exception and continue routing. </a:t>
            </a:r>
          </a:p>
          <a:p>
            <a:pPr marL="285750" indent="-285750">
              <a:buFont typeface="Wingdings" panose="05000000000000000000" pitchFamily="2" charset="2"/>
              <a:buChar char="Ø"/>
            </a:pPr>
            <a:r>
              <a:rPr lang="en-US" sz="1400" dirty="0"/>
              <a:t>This is possible to do in Camel using continued. </a:t>
            </a:r>
          </a:p>
          <a:p>
            <a:pPr marL="285750" indent="-285750">
              <a:buFont typeface="Wingdings" panose="05000000000000000000" pitchFamily="2" charset="2"/>
              <a:buChar char="Ø"/>
            </a:pPr>
            <a:r>
              <a:rPr lang="en-US" sz="1400" dirty="0"/>
              <a:t>All you have to do is to use </a:t>
            </a:r>
            <a:r>
              <a:rPr lang="en-US" sz="1400" b="1" u="sng" dirty="0">
                <a:solidFill>
                  <a:srgbClr val="7030A0"/>
                </a:solidFill>
              </a:rPr>
              <a:t>continued(true) instead of handled(true)</a:t>
            </a:r>
            <a:r>
              <a:rPr lang="en-US" sz="1400" dirty="0"/>
              <a:t>.</a:t>
            </a:r>
          </a:p>
          <a:p>
            <a:pPr marL="285750" indent="-285750">
              <a:buFont typeface="Wingdings" panose="05000000000000000000" pitchFamily="2" charset="2"/>
              <a:buChar char="Ø"/>
            </a:pPr>
            <a:endParaRPr lang="en-US" sz="500" b="1" u="sng" dirty="0"/>
          </a:p>
          <a:p>
            <a:pPr>
              <a:buNone/>
            </a:pPr>
            <a:r>
              <a:rPr lang="en-US" sz="1400" dirty="0" err="1"/>
              <a:t>onException</a:t>
            </a:r>
            <a:r>
              <a:rPr lang="en-US" sz="1400" dirty="0"/>
              <a:t>(</a:t>
            </a:r>
            <a:r>
              <a:rPr lang="en-US" sz="1400" dirty="0" err="1">
                <a:solidFill>
                  <a:srgbClr val="FF0000"/>
                </a:solidFill>
              </a:rPr>
              <a:t>JmsException</a:t>
            </a:r>
            <a:r>
              <a:rPr lang="en-US" sz="1400" dirty="0" err="1"/>
              <a:t>.class</a:t>
            </a:r>
            <a:r>
              <a:rPr lang="en-US" sz="1400" dirty="0"/>
              <a:t>).</a:t>
            </a:r>
            <a:r>
              <a:rPr lang="en-US" sz="1600" b="1" dirty="0">
                <a:solidFill>
                  <a:srgbClr val="F30BDD"/>
                </a:solidFill>
              </a:rPr>
              <a:t>handled</a:t>
            </a:r>
            <a:r>
              <a:rPr lang="en-US" sz="1400" dirty="0"/>
              <a:t>(</a:t>
            </a:r>
            <a:r>
              <a:rPr lang="en-US" sz="1400" dirty="0">
                <a:solidFill>
                  <a:srgbClr val="C00000"/>
                </a:solidFill>
              </a:rPr>
              <a:t>true</a:t>
            </a:r>
            <a:r>
              <a:rPr lang="en-US" sz="1400" dirty="0"/>
              <a:t>)</a:t>
            </a:r>
          </a:p>
          <a:p>
            <a:pPr>
              <a:buNone/>
            </a:pPr>
            <a:r>
              <a:rPr lang="en-US" sz="1400" dirty="0"/>
              <a:t>	.process(new </a:t>
            </a:r>
            <a:r>
              <a:rPr lang="en-US" sz="1400" dirty="0" err="1"/>
              <a:t>GenerateFailueResponse</a:t>
            </a:r>
            <a:r>
              <a:rPr lang="en-US" sz="1400" dirty="0"/>
              <a:t>());</a:t>
            </a:r>
          </a:p>
          <a:p>
            <a:pPr>
              <a:buNone/>
            </a:pPr>
            <a:r>
              <a:rPr lang="en-US" sz="1400" dirty="0" err="1"/>
              <a:t>onException</a:t>
            </a:r>
            <a:r>
              <a:rPr lang="en-US" sz="1400" dirty="0"/>
              <a:t>(</a:t>
            </a:r>
            <a:r>
              <a:rPr lang="en-US" sz="1400" dirty="0" err="1">
                <a:solidFill>
                  <a:srgbClr val="FF0000"/>
                </a:solidFill>
              </a:rPr>
              <a:t>ValidationException</a:t>
            </a:r>
            <a:r>
              <a:rPr lang="en-US" sz="1400" dirty="0" err="1"/>
              <a:t>.class</a:t>
            </a:r>
            <a:r>
              <a:rPr lang="en-US" sz="1400" dirty="0"/>
              <a:t>).</a:t>
            </a:r>
            <a:r>
              <a:rPr lang="en-US" sz="1600" b="1" dirty="0">
                <a:solidFill>
                  <a:srgbClr val="7030A0"/>
                </a:solidFill>
              </a:rPr>
              <a:t>continued</a:t>
            </a:r>
            <a:r>
              <a:rPr lang="en-US" sz="1400" dirty="0"/>
              <a:t>(</a:t>
            </a:r>
            <a:r>
              <a:rPr lang="en-US" sz="1400" dirty="0">
                <a:solidFill>
                  <a:srgbClr val="C00000"/>
                </a:solidFill>
              </a:rPr>
              <a:t>true</a:t>
            </a:r>
            <a:r>
              <a:rPr lang="en-US" sz="1400" dirty="0"/>
              <a:t>);</a:t>
            </a:r>
            <a:endParaRPr lang="en-US" sz="200" b="1" u="sng" dirty="0"/>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Camel Exception handling		</a:t>
            </a:r>
            <a:r>
              <a:rPr lang="en-US" sz="1800" dirty="0">
                <a:solidFill>
                  <a:srgbClr val="5B77BA"/>
                </a:solidFill>
              </a:rPr>
              <a:t>…Continued</a:t>
            </a:r>
            <a:endParaRPr lang="en-US" sz="2400" dirty="0">
              <a:solidFill>
                <a:srgbClr val="5B77BA"/>
              </a:solidFill>
            </a:endParaRPr>
          </a:p>
        </p:txBody>
      </p:sp>
    </p:spTree>
    <p:extLst>
      <p:ext uri="{BB962C8B-B14F-4D97-AF65-F5344CB8AC3E}">
        <p14:creationId xmlns:p14="http://schemas.microsoft.com/office/powerpoint/2010/main" val="300112021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3962400" y="4437112"/>
            <a:ext cx="5181600" cy="643880"/>
          </a:xfrm>
        </p:spPr>
        <p:txBody>
          <a:bodyPr/>
          <a:lstStyle/>
          <a:p>
            <a:pPr algn="ctr"/>
            <a:r>
              <a:rPr lang="en-US" sz="2800">
                <a:solidFill>
                  <a:srgbClr val="0070C0"/>
                </a:solidFill>
                <a:latin typeface="Cambria" pitchFamily="18" charset="0"/>
              </a:rPr>
              <a:t>Thank You</a:t>
            </a:r>
            <a:endParaRPr lang="en-US" sz="2800" dirty="0">
              <a:solidFill>
                <a:srgbClr val="0070C0"/>
              </a:solidFill>
              <a:latin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a:solidFill>
                  <a:srgbClr val="5B77BA"/>
                </a:solidFill>
              </a:rPr>
              <a:t>Camel Context</a:t>
            </a:r>
          </a:p>
        </p:txBody>
      </p:sp>
      <p:sp>
        <p:nvSpPr>
          <p:cNvPr id="11" name="Rectangle 3"/>
          <p:cNvSpPr>
            <a:spLocks noGrp="1" noChangeArrowheads="1"/>
          </p:cNvSpPr>
          <p:nvPr>
            <p:ph type="subTitle" idx="1"/>
          </p:nvPr>
        </p:nvSpPr>
        <p:spPr>
          <a:xfrm>
            <a:off x="827584" y="764704"/>
            <a:ext cx="7992888" cy="4536504"/>
          </a:xfrm>
        </p:spPr>
        <p:txBody>
          <a:bodyPr/>
          <a:lstStyle/>
          <a:p>
            <a:pPr eaLnBrk="1" hangingPunct="1">
              <a:buClr>
                <a:schemeClr val="accent1">
                  <a:lumMod val="75000"/>
                </a:schemeClr>
              </a:buClr>
              <a:buNone/>
            </a:pPr>
            <a:r>
              <a:rPr lang="en-US" sz="1600" dirty="0"/>
              <a:t>Camel Context </a:t>
            </a:r>
          </a:p>
        </p:txBody>
      </p:sp>
      <p:pic>
        <p:nvPicPr>
          <p:cNvPr id="2" name="Picture 2" descr="CamelCon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844824"/>
            <a:ext cx="7200800"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9090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794521"/>
            <a:ext cx="8246438" cy="5082751"/>
          </a:xfrm>
        </p:spPr>
        <p:txBody>
          <a:bodyPr/>
          <a:lstStyle/>
          <a:p>
            <a:pPr eaLnBrk="1" hangingPunct="1">
              <a:buClr>
                <a:schemeClr val="accent1">
                  <a:lumMod val="75000"/>
                </a:schemeClr>
              </a:buClr>
              <a:buNone/>
            </a:pPr>
            <a:r>
              <a:rPr lang="en-US" sz="1800" b="1" dirty="0"/>
              <a:t>What is a </a:t>
            </a:r>
            <a:r>
              <a:rPr lang="en-US" sz="1800" b="1" dirty="0" err="1"/>
              <a:t>webservice</a:t>
            </a:r>
            <a:r>
              <a:rPr lang="en-US" sz="1800" b="1" dirty="0"/>
              <a:t>?</a:t>
            </a:r>
          </a:p>
          <a:p>
            <a:pPr marL="285750" indent="-285750" eaLnBrk="1" hangingPunct="1">
              <a:buClr>
                <a:schemeClr val="accent1">
                  <a:lumMod val="75000"/>
                </a:schemeClr>
              </a:buClr>
              <a:buFont typeface="Wingdings" panose="05000000000000000000" pitchFamily="2" charset="2"/>
              <a:buChar char="§"/>
            </a:pPr>
            <a:r>
              <a:rPr lang="en-US" sz="1600" dirty="0"/>
              <a:t>A </a:t>
            </a:r>
            <a:r>
              <a:rPr lang="en-US" sz="1600" dirty="0" err="1"/>
              <a:t>webservice</a:t>
            </a:r>
            <a:r>
              <a:rPr lang="en-US" sz="1600" dirty="0"/>
              <a:t> is nothing but the implementation of a specific business function and as an API on the network.</a:t>
            </a:r>
          </a:p>
          <a:p>
            <a:pPr marL="285750" indent="-285750">
              <a:buFont typeface="Wingdings" panose="05000000000000000000" pitchFamily="2" charset="2"/>
              <a:buChar char="§"/>
            </a:pPr>
            <a:r>
              <a:rPr lang="en-US" sz="1600" dirty="0"/>
              <a:t>The API itself is defined using the Web Services Description Language (WSDL), specifying what operations you can call on a web service and what the input and output types are, among other things.</a:t>
            </a:r>
          </a:p>
          <a:p>
            <a:pPr marL="285750" indent="-285750">
              <a:buFont typeface="Wingdings" panose="05000000000000000000" pitchFamily="2" charset="2"/>
              <a:buChar char="§"/>
            </a:pPr>
            <a:r>
              <a:rPr lang="en-US" sz="1600" dirty="0"/>
              <a:t>Messages are typically XML, formatted to comply with the Simple Object Access Protocol (SOAP) schema.</a:t>
            </a:r>
          </a:p>
          <a:p>
            <a:pPr marL="285750" indent="-285750">
              <a:buFont typeface="Wingdings" panose="05000000000000000000" pitchFamily="2" charset="2"/>
              <a:buChar char="§"/>
            </a:pPr>
            <a:r>
              <a:rPr lang="en-US" sz="1600" dirty="0"/>
              <a:t>In addition, these messages are typically sent over HTTP.</a:t>
            </a:r>
          </a:p>
          <a:p>
            <a:pPr marL="285750" indent="-285750">
              <a:buFont typeface="Wingdings" panose="05000000000000000000" pitchFamily="2" charset="2"/>
              <a:buChar char="§"/>
            </a:pPr>
            <a:r>
              <a:rPr lang="en-US" sz="1600" dirty="0"/>
              <a:t>SOAP based </a:t>
            </a:r>
            <a:r>
              <a:rPr lang="en-US" sz="1600" dirty="0" err="1"/>
              <a:t>webservices</a:t>
            </a:r>
            <a:r>
              <a:rPr lang="en-US" sz="1600" dirty="0"/>
              <a:t> typically works with a business contract/agreement.</a:t>
            </a:r>
          </a:p>
          <a:p>
            <a:pPr>
              <a:buNone/>
            </a:pPr>
            <a:r>
              <a:rPr lang="en-US" sz="1800" b="1" dirty="0"/>
              <a:t>What is CXF?</a:t>
            </a:r>
            <a:endParaRPr lang="en-US" sz="1200" b="1" dirty="0"/>
          </a:p>
          <a:p>
            <a:pPr marL="342900" indent="-342900">
              <a:buFont typeface="Wingdings" panose="05000000000000000000" pitchFamily="2" charset="2"/>
              <a:buChar char="§"/>
            </a:pPr>
            <a:r>
              <a:rPr lang="en-US" sz="1600" dirty="0"/>
              <a:t>CXF is a popular open-source web services framework that supports many web services standards like JAX-WS (</a:t>
            </a:r>
            <a:r>
              <a:rPr lang="en-US" sz="1400" dirty="0"/>
              <a:t>Java API for XML Web Services)</a:t>
            </a:r>
            <a:r>
              <a:rPr lang="en-US" sz="1600" dirty="0"/>
              <a:t>.</a:t>
            </a:r>
          </a:p>
          <a:p>
            <a:pPr marL="342900" indent="-342900">
              <a:buFont typeface="Wingdings" panose="05000000000000000000" pitchFamily="2" charset="2"/>
              <a:buChar char="§"/>
            </a:pPr>
            <a:r>
              <a:rPr lang="en-US" sz="1600" dirty="0"/>
              <a:t>Following are two different approaches most commonly used in </a:t>
            </a:r>
            <a:r>
              <a:rPr lang="en-US" sz="1600" dirty="0" err="1"/>
              <a:t>webservice</a:t>
            </a:r>
            <a:r>
              <a:rPr lang="en-US" sz="1600" dirty="0"/>
              <a:t> development.</a:t>
            </a:r>
          </a:p>
          <a:p>
            <a:pPr>
              <a:buNone/>
            </a:pPr>
            <a:r>
              <a:rPr lang="en-US" sz="1000" dirty="0"/>
              <a:t>	</a:t>
            </a:r>
            <a:r>
              <a:rPr lang="en-US" sz="1600" dirty="0"/>
              <a:t>1. Contract-first approach </a:t>
            </a:r>
          </a:p>
          <a:p>
            <a:pPr>
              <a:buNone/>
            </a:pPr>
            <a:r>
              <a:rPr lang="en-US" sz="1600" dirty="0"/>
              <a:t>	2. Code-first approach</a:t>
            </a:r>
          </a:p>
        </p:txBody>
      </p:sp>
      <p:sp>
        <p:nvSpPr>
          <p:cNvPr id="11266" name="Rectangle 2"/>
          <p:cNvSpPr>
            <a:spLocks noGrp="1" noChangeArrowheads="1"/>
          </p:cNvSpPr>
          <p:nvPr>
            <p:ph type="ctrTitle"/>
          </p:nvPr>
        </p:nvSpPr>
        <p:spPr>
          <a:xfrm>
            <a:off x="755576" y="-29817"/>
            <a:ext cx="8280920" cy="643880"/>
          </a:xfrm>
        </p:spPr>
        <p:txBody>
          <a:bodyPr/>
          <a:lstStyle/>
          <a:p>
            <a:pPr lvl="1"/>
            <a:r>
              <a:rPr lang="en-US" dirty="0">
                <a:solidFill>
                  <a:srgbClr val="5B77BA"/>
                </a:solidFill>
                <a:latin typeface="+mj-lt"/>
                <a:ea typeface="ＭＳ Ｐゴシック" charset="-128"/>
                <a:cs typeface="ＭＳ Ｐゴシック" charset="-128"/>
              </a:rPr>
              <a:t>Camel Component - CXF</a:t>
            </a:r>
          </a:p>
        </p:txBody>
      </p:sp>
    </p:spTree>
    <p:extLst>
      <p:ext uri="{BB962C8B-B14F-4D97-AF65-F5344CB8AC3E}">
        <p14:creationId xmlns:p14="http://schemas.microsoft.com/office/powerpoint/2010/main" val="252955213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1" y="980728"/>
            <a:ext cx="4464495" cy="2965764"/>
          </a:xfrm>
          <a:prstGeom prst="rect">
            <a:avLst/>
          </a:prstGeom>
        </p:spPr>
      </p:pic>
      <p:sp>
        <p:nvSpPr>
          <p:cNvPr id="11267" name="Rectangle 3"/>
          <p:cNvSpPr>
            <a:spLocks noGrp="1" noChangeArrowheads="1"/>
          </p:cNvSpPr>
          <p:nvPr>
            <p:ph type="subTitle" idx="1"/>
          </p:nvPr>
        </p:nvSpPr>
        <p:spPr>
          <a:xfrm>
            <a:off x="790058" y="794521"/>
            <a:ext cx="8246438" cy="5010743"/>
          </a:xfrm>
        </p:spPr>
        <p:txBody>
          <a:bodyPr/>
          <a:lstStyle/>
          <a:p>
            <a:pPr eaLnBrk="1" hangingPunct="1">
              <a:buClr>
                <a:schemeClr val="accent1">
                  <a:lumMod val="75000"/>
                </a:schemeClr>
              </a:buClr>
              <a:buNone/>
            </a:pPr>
            <a:endParaRPr lang="en-US" sz="100" dirty="0"/>
          </a:p>
          <a:p>
            <a:pPr>
              <a:buNone/>
            </a:pPr>
            <a:r>
              <a:rPr lang="en-US" sz="1400" dirty="0"/>
              <a:t>A client invokes a remote web service </a:t>
            </a:r>
          </a:p>
          <a:p>
            <a:pPr>
              <a:buNone/>
            </a:pPr>
            <a:r>
              <a:rPr lang="en-US" sz="1400" dirty="0"/>
              <a:t>over HTTP. To the client, it looks as </a:t>
            </a:r>
          </a:p>
          <a:p>
            <a:pPr>
              <a:buNone/>
            </a:pPr>
            <a:r>
              <a:rPr lang="en-US" sz="1400" dirty="0"/>
              <a:t>if it’s calling a Java method on the </a:t>
            </a:r>
          </a:p>
          <a:p>
            <a:pPr>
              <a:buNone/>
            </a:pPr>
            <a:r>
              <a:rPr lang="en-US" sz="1400" dirty="0"/>
              <a:t>Service endpoint interface (SEI).</a:t>
            </a:r>
          </a:p>
          <a:p>
            <a:pPr>
              <a:buNone/>
            </a:pPr>
            <a:r>
              <a:rPr lang="en-US" sz="1400" dirty="0"/>
              <a:t>Under the hood, this method invocation </a:t>
            </a:r>
          </a:p>
          <a:p>
            <a:pPr>
              <a:buNone/>
            </a:pPr>
            <a:r>
              <a:rPr lang="en-US" sz="1400" dirty="0"/>
              <a:t>passes through the web services </a:t>
            </a:r>
          </a:p>
          <a:p>
            <a:pPr>
              <a:buNone/>
            </a:pPr>
            <a:r>
              <a:rPr lang="en-US" sz="1400" dirty="0"/>
              <a:t>framework, across a network, and finally</a:t>
            </a:r>
          </a:p>
          <a:p>
            <a:pPr>
              <a:buNone/>
            </a:pPr>
            <a:r>
              <a:rPr lang="en-US" sz="1400" dirty="0"/>
              <a:t>calls into the service endpoint </a:t>
            </a:r>
          </a:p>
          <a:p>
            <a:pPr>
              <a:buNone/>
            </a:pPr>
            <a:r>
              <a:rPr lang="en-US" sz="1400" dirty="0"/>
              <a:t>implementation on the remote server.</a:t>
            </a:r>
          </a:p>
          <a:p>
            <a:pPr>
              <a:buNone/>
            </a:pPr>
            <a:endParaRPr lang="en-US" sz="1400" dirty="0"/>
          </a:p>
          <a:p>
            <a:pPr>
              <a:buNone/>
            </a:pPr>
            <a:endParaRPr lang="en-US" sz="1600" b="1" dirty="0"/>
          </a:p>
          <a:p>
            <a:pPr>
              <a:buNone/>
            </a:pPr>
            <a:r>
              <a:rPr lang="en-US" sz="1400" dirty="0"/>
              <a:t>Following are the five main elements </a:t>
            </a:r>
          </a:p>
          <a:p>
            <a:pPr>
              <a:buNone/>
            </a:pPr>
            <a:r>
              <a:rPr lang="en-US" sz="1400" dirty="0"/>
              <a:t>specified in the WSDL file and all WSDL files follow this same basic structure:</a:t>
            </a:r>
          </a:p>
          <a:p>
            <a:pPr>
              <a:buNone/>
            </a:pPr>
            <a:r>
              <a:rPr lang="en-US" sz="1100" dirty="0"/>
              <a:t>■ </a:t>
            </a:r>
            <a:r>
              <a:rPr lang="en-US" sz="1400" b="1" dirty="0"/>
              <a:t>types </a:t>
            </a:r>
            <a:r>
              <a:rPr lang="en-US" sz="1400" dirty="0"/>
              <a:t>- Data types used by the web service</a:t>
            </a:r>
          </a:p>
          <a:p>
            <a:pPr>
              <a:buNone/>
            </a:pPr>
            <a:r>
              <a:rPr lang="en-US" sz="1100" dirty="0"/>
              <a:t>■</a:t>
            </a:r>
            <a:r>
              <a:rPr lang="en-US" sz="1400" dirty="0"/>
              <a:t> </a:t>
            </a:r>
            <a:r>
              <a:rPr lang="en-US" sz="1400" b="1" dirty="0"/>
              <a:t>message </a:t>
            </a:r>
            <a:r>
              <a:rPr lang="en-US" sz="1400" dirty="0"/>
              <a:t>- Messages used by the web service</a:t>
            </a:r>
          </a:p>
          <a:p>
            <a:pPr>
              <a:buNone/>
            </a:pPr>
            <a:r>
              <a:rPr lang="en-US" sz="1200" dirty="0"/>
              <a:t>■</a:t>
            </a:r>
            <a:r>
              <a:rPr lang="en-US" sz="1400" dirty="0"/>
              <a:t> </a:t>
            </a:r>
            <a:r>
              <a:rPr lang="en-US" sz="1400" b="1" dirty="0" err="1"/>
              <a:t>portType</a:t>
            </a:r>
            <a:r>
              <a:rPr lang="en-US" sz="1400" b="1" dirty="0"/>
              <a:t> </a:t>
            </a:r>
            <a:r>
              <a:rPr lang="en-US" sz="1400" dirty="0"/>
              <a:t>- Interface name and operation performed by the web service</a:t>
            </a:r>
          </a:p>
          <a:p>
            <a:pPr>
              <a:buNone/>
            </a:pPr>
            <a:r>
              <a:rPr lang="en-US" sz="1100" dirty="0"/>
              <a:t>■</a:t>
            </a:r>
            <a:r>
              <a:rPr lang="en-US" sz="1400" dirty="0"/>
              <a:t> </a:t>
            </a:r>
            <a:r>
              <a:rPr lang="en-US" sz="1400" b="1" dirty="0"/>
              <a:t>binding </a:t>
            </a:r>
            <a:r>
              <a:rPr lang="en-US" sz="1400" dirty="0"/>
              <a:t>- Transport type and message encoding used by the web service</a:t>
            </a:r>
          </a:p>
          <a:p>
            <a:pPr>
              <a:buNone/>
            </a:pPr>
            <a:r>
              <a:rPr lang="en-US" sz="1100" dirty="0"/>
              <a:t>■</a:t>
            </a:r>
            <a:r>
              <a:rPr lang="en-US" sz="1400" dirty="0"/>
              <a:t> </a:t>
            </a:r>
            <a:r>
              <a:rPr lang="en-US" sz="1400" b="1" dirty="0"/>
              <a:t>service </a:t>
            </a:r>
            <a:r>
              <a:rPr lang="en-US" sz="1400" dirty="0"/>
              <a:t>- Web service definition, which specifies the binding to use as well as the network address to use</a:t>
            </a:r>
            <a:endParaRPr lang="en-US" sz="1100" b="1" dirty="0"/>
          </a:p>
          <a:p>
            <a:pPr>
              <a:buNone/>
            </a:pPr>
            <a:endParaRPr lang="en-US" sz="1400" dirty="0"/>
          </a:p>
        </p:txBody>
      </p:sp>
      <p:sp>
        <p:nvSpPr>
          <p:cNvPr id="11266" name="Rectangle 2"/>
          <p:cNvSpPr>
            <a:spLocks noGrp="1" noChangeArrowheads="1"/>
          </p:cNvSpPr>
          <p:nvPr>
            <p:ph type="ctrTitle"/>
          </p:nvPr>
        </p:nvSpPr>
        <p:spPr>
          <a:xfrm>
            <a:off x="755576" y="-29817"/>
            <a:ext cx="8496944" cy="643880"/>
          </a:xfrm>
        </p:spPr>
        <p:txBody>
          <a:bodyPr/>
          <a:lstStyle/>
          <a:p>
            <a:pPr lvl="1"/>
            <a:r>
              <a:rPr lang="en-US" dirty="0">
                <a:solidFill>
                  <a:srgbClr val="5B77BA"/>
                </a:solidFill>
                <a:latin typeface="+mj-lt"/>
                <a:ea typeface="ＭＳ Ｐゴシック" charset="-128"/>
                <a:cs typeface="ＭＳ Ｐゴシック" charset="-128"/>
              </a:rPr>
              <a:t>Camel Component – CXF		</a:t>
            </a:r>
            <a:r>
              <a:rPr lang="en-US" sz="1800" dirty="0">
                <a:solidFill>
                  <a:srgbClr val="5B77BA"/>
                </a:solidFill>
                <a:latin typeface="+mj-lt"/>
                <a:ea typeface="ＭＳ Ｐゴシック" charset="-128"/>
                <a:cs typeface="ＭＳ Ｐゴシック" charset="-128"/>
              </a:rPr>
              <a:t>…Continued</a:t>
            </a:r>
            <a:r>
              <a:rPr lang="en-US" dirty="0">
                <a:solidFill>
                  <a:srgbClr val="5B77BA"/>
                </a:solidFill>
                <a:latin typeface="+mj-lt"/>
                <a:ea typeface="ＭＳ Ｐゴシック" charset="-128"/>
                <a:cs typeface="ＭＳ Ｐゴシック" charset="-128"/>
              </a:rPr>
              <a:t>		</a:t>
            </a:r>
          </a:p>
        </p:txBody>
      </p:sp>
    </p:spTree>
    <p:extLst>
      <p:ext uri="{BB962C8B-B14F-4D97-AF65-F5344CB8AC3E}">
        <p14:creationId xmlns:p14="http://schemas.microsoft.com/office/powerpoint/2010/main" val="231762623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472608"/>
          </a:xfrm>
        </p:spPr>
        <p:txBody>
          <a:bodyPr/>
          <a:lstStyle/>
          <a:p>
            <a:pPr>
              <a:buNone/>
            </a:pPr>
            <a:r>
              <a:rPr lang="en-US" sz="1600" b="1" u="sng" dirty="0">
                <a:solidFill>
                  <a:srgbClr val="0070C0"/>
                </a:solidFill>
                <a:latin typeface="Cambria" pitchFamily="18" charset="0"/>
              </a:rPr>
              <a:t>Contract-first approach:</a:t>
            </a:r>
          </a:p>
          <a:p>
            <a:pPr>
              <a:buNone/>
            </a:pPr>
            <a:endParaRPr lang="en-US" sz="1600" b="1" u="sng" dirty="0">
              <a:solidFill>
                <a:srgbClr val="0070C0"/>
              </a:solidFill>
              <a:latin typeface="Cambria" pitchFamily="18" charset="0"/>
            </a:endParaRPr>
          </a:p>
          <a:p>
            <a:pPr>
              <a:buNone/>
            </a:pPr>
            <a:endParaRPr lang="en-US" sz="1600" b="1" u="sng" dirty="0">
              <a:solidFill>
                <a:srgbClr val="0070C0"/>
              </a:solidFill>
              <a:latin typeface="Cambria" pitchFamily="18" charset="0"/>
            </a:endParaRPr>
          </a:p>
          <a:p>
            <a:pPr>
              <a:buNone/>
            </a:pPr>
            <a:endParaRPr lang="en-US" sz="1600" b="1" u="sng" dirty="0">
              <a:solidFill>
                <a:srgbClr val="0070C0"/>
              </a:solidFill>
              <a:latin typeface="Cambria" pitchFamily="18" charset="0"/>
            </a:endParaRPr>
          </a:p>
          <a:p>
            <a:pPr>
              <a:buNone/>
            </a:pPr>
            <a:endParaRPr lang="en-US" sz="1600" b="1" u="sng" dirty="0">
              <a:solidFill>
                <a:srgbClr val="0070C0"/>
              </a:solidFill>
              <a:latin typeface="Cambria" pitchFamily="18" charset="0"/>
            </a:endParaRPr>
          </a:p>
          <a:p>
            <a:pPr>
              <a:buNone/>
            </a:pPr>
            <a:endParaRPr lang="en-US" sz="1600" b="1" u="sng" dirty="0">
              <a:solidFill>
                <a:srgbClr val="0070C0"/>
              </a:solidFill>
              <a:latin typeface="Cambria" pitchFamily="18" charset="0"/>
            </a:endParaRPr>
          </a:p>
          <a:p>
            <a:pPr>
              <a:buNone/>
            </a:pPr>
            <a:endParaRPr lang="en-US" sz="1600" b="1" u="sng" dirty="0">
              <a:solidFill>
                <a:srgbClr val="0070C0"/>
              </a:solidFill>
              <a:latin typeface="Cambria" pitchFamily="18" charset="0"/>
            </a:endParaRPr>
          </a:p>
          <a:p>
            <a:pPr>
              <a:buNone/>
            </a:pPr>
            <a:endParaRPr lang="en-US" sz="1600" b="1" u="sng" dirty="0">
              <a:solidFill>
                <a:srgbClr val="0070C0"/>
              </a:solidFill>
              <a:latin typeface="Cambria" pitchFamily="18" charset="0"/>
            </a:endParaRPr>
          </a:p>
          <a:p>
            <a:pPr>
              <a:buNone/>
            </a:pPr>
            <a:endParaRPr lang="en-US" sz="1600" b="1" u="sng" dirty="0">
              <a:solidFill>
                <a:srgbClr val="0070C0"/>
              </a:solidFill>
              <a:latin typeface="Cambria" pitchFamily="18" charset="0"/>
            </a:endParaRPr>
          </a:p>
          <a:p>
            <a:pPr>
              <a:buNone/>
            </a:pPr>
            <a:r>
              <a:rPr lang="en-US" sz="1600" b="1" u="sng" dirty="0">
                <a:solidFill>
                  <a:srgbClr val="0070C0"/>
                </a:solidFill>
                <a:latin typeface="Cambria" pitchFamily="18" charset="0"/>
              </a:rPr>
              <a:t>Code-first approach:</a:t>
            </a:r>
          </a:p>
          <a:p>
            <a:pPr>
              <a:buNone/>
            </a:pPr>
            <a:endParaRPr lang="en-US" sz="1600" b="1" u="sng" dirty="0">
              <a:solidFill>
                <a:srgbClr val="0070C0"/>
              </a:solidFill>
              <a:latin typeface="Cambria" pitchFamily="18" charset="0"/>
            </a:endParaRPr>
          </a:p>
          <a:p>
            <a:pPr>
              <a:buNone/>
            </a:pPr>
            <a:endParaRPr lang="en-US" sz="1600" b="1" u="sng" dirty="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Camel Component – CXF		</a:t>
            </a:r>
            <a:r>
              <a:rPr lang="en-US" sz="1600" dirty="0">
                <a:solidFill>
                  <a:srgbClr val="5B77BA"/>
                </a:solidFill>
              </a:rPr>
              <a:t>…Continued</a:t>
            </a:r>
            <a:endParaRPr lang="en-US" sz="2400" dirty="0">
              <a:solidFill>
                <a:srgbClr val="5B77BA"/>
              </a:solidFill>
            </a:endParaRPr>
          </a:p>
        </p:txBody>
      </p:sp>
      <p:pic>
        <p:nvPicPr>
          <p:cNvPr id="2" name="Picture 1"/>
          <p:cNvPicPr>
            <a:picLocks noChangeAspect="1"/>
          </p:cNvPicPr>
          <p:nvPr/>
        </p:nvPicPr>
        <p:blipFill>
          <a:blip r:embed="rId2"/>
          <a:stretch>
            <a:fillRect/>
          </a:stretch>
        </p:blipFill>
        <p:spPr>
          <a:xfrm>
            <a:off x="827584" y="1124744"/>
            <a:ext cx="6480720" cy="2087488"/>
          </a:xfrm>
          <a:prstGeom prst="rect">
            <a:avLst/>
          </a:prstGeom>
        </p:spPr>
      </p:pic>
      <p:pic>
        <p:nvPicPr>
          <p:cNvPr id="3" name="Picture 2"/>
          <p:cNvPicPr>
            <a:picLocks noChangeAspect="1"/>
          </p:cNvPicPr>
          <p:nvPr/>
        </p:nvPicPr>
        <p:blipFill>
          <a:blip r:embed="rId3"/>
          <a:stretch>
            <a:fillRect/>
          </a:stretch>
        </p:blipFill>
        <p:spPr>
          <a:xfrm>
            <a:off x="755576" y="3786166"/>
            <a:ext cx="6624736" cy="1947090"/>
          </a:xfrm>
          <a:prstGeom prst="rect">
            <a:avLst/>
          </a:prstGeom>
        </p:spPr>
      </p:pic>
    </p:spTree>
    <p:extLst>
      <p:ext uri="{BB962C8B-B14F-4D97-AF65-F5344CB8AC3E}">
        <p14:creationId xmlns:p14="http://schemas.microsoft.com/office/powerpoint/2010/main" val="9529051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4608512"/>
          </a:xfrm>
        </p:spPr>
        <p:txBody>
          <a:bodyPr/>
          <a:lstStyle/>
          <a:p>
            <a:pPr>
              <a:buNone/>
            </a:pPr>
            <a:r>
              <a:rPr lang="en-US" sz="1400" b="1" u="sng" dirty="0"/>
              <a:t>Configuring CXF:</a:t>
            </a:r>
          </a:p>
          <a:p>
            <a:pPr>
              <a:buNone/>
            </a:pPr>
            <a:r>
              <a:rPr lang="en-US" sz="1400" dirty="0"/>
              <a:t>There are two main ways to configure a CXF component URI: </a:t>
            </a:r>
          </a:p>
          <a:p>
            <a:pPr>
              <a:buNone/>
            </a:pPr>
            <a:r>
              <a:rPr lang="en-US" sz="1400" dirty="0"/>
              <a:t>   1. by referencing a bean containing the configuration  or</a:t>
            </a:r>
          </a:p>
          <a:p>
            <a:pPr>
              <a:buNone/>
            </a:pPr>
            <a:r>
              <a:rPr lang="en-US" sz="1100" dirty="0"/>
              <a:t>	</a:t>
            </a:r>
            <a:r>
              <a:rPr lang="en-US" sz="1400" dirty="0" err="1">
                <a:solidFill>
                  <a:srgbClr val="FF0000"/>
                </a:solidFill>
              </a:rPr>
              <a:t>cxf</a:t>
            </a:r>
            <a:r>
              <a:rPr lang="en-US" sz="1400" dirty="0" err="1"/>
              <a:t>:</a:t>
            </a:r>
            <a:r>
              <a:rPr lang="en-US" sz="1400" dirty="0" err="1">
                <a:solidFill>
                  <a:srgbClr val="FF0000"/>
                </a:solidFill>
              </a:rPr>
              <a:t>bean</a:t>
            </a:r>
            <a:r>
              <a:rPr lang="en-US" sz="1400" dirty="0" err="1"/>
              <a:t>:beanName</a:t>
            </a:r>
            <a:endParaRPr lang="en-US" sz="1100" dirty="0"/>
          </a:p>
          <a:p>
            <a:pPr>
              <a:buNone/>
            </a:pPr>
            <a:r>
              <a:rPr lang="en-US" sz="1400" dirty="0"/>
              <a:t>   2. by configuring it within the URI.</a:t>
            </a:r>
          </a:p>
          <a:p>
            <a:pPr>
              <a:buNone/>
            </a:pPr>
            <a:r>
              <a:rPr lang="en-US" sz="1400" dirty="0"/>
              <a:t>	</a:t>
            </a:r>
            <a:r>
              <a:rPr lang="en-US" sz="1400" dirty="0">
                <a:solidFill>
                  <a:srgbClr val="FF0000"/>
                </a:solidFill>
              </a:rPr>
              <a:t>cxf</a:t>
            </a:r>
            <a:r>
              <a:rPr lang="en-US" sz="1400" dirty="0"/>
              <a:t>://anAddress</a:t>
            </a:r>
            <a:r>
              <a:rPr lang="en-US" sz="1400" dirty="0">
                <a:solidFill>
                  <a:schemeClr val="bg1">
                    <a:lumMod val="50000"/>
                  </a:schemeClr>
                </a:solidFill>
              </a:rPr>
              <a:t>[?options]</a:t>
            </a:r>
            <a:endParaRPr lang="en-US" sz="900" dirty="0">
              <a:solidFill>
                <a:schemeClr val="bg1">
                  <a:lumMod val="50000"/>
                </a:schemeClr>
              </a:solidFill>
            </a:endParaRPr>
          </a:p>
          <a:p>
            <a:pPr>
              <a:buNone/>
            </a:pPr>
            <a:endParaRPr lang="en-US" sz="1400" b="1" u="sng" dirty="0"/>
          </a:p>
          <a:p>
            <a:pPr>
              <a:buNone/>
            </a:pPr>
            <a:r>
              <a:rPr lang="en-US" sz="1400" b="1" u="sng" dirty="0"/>
              <a:t>Common URI options used to configure the CXF component Option Default:</a:t>
            </a:r>
          </a:p>
          <a:p>
            <a:pPr>
              <a:buNone/>
            </a:pPr>
            <a:endParaRPr lang="en-US" sz="1600" b="1" u="sng" dirty="0"/>
          </a:p>
          <a:p>
            <a:pPr>
              <a:buNone/>
            </a:pPr>
            <a:endParaRPr lang="en-US" sz="1050" b="1" u="sng" dirty="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Camel Component – CXF		</a:t>
            </a:r>
            <a:r>
              <a:rPr lang="en-US" sz="1600" dirty="0">
                <a:solidFill>
                  <a:srgbClr val="5B77BA"/>
                </a:solidFill>
              </a:rPr>
              <a:t>…Continued</a:t>
            </a:r>
            <a:endParaRPr lang="en-US" sz="2400" dirty="0">
              <a:solidFill>
                <a:srgbClr val="5B77BA"/>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762685375"/>
              </p:ext>
            </p:extLst>
          </p:nvPr>
        </p:nvGraphicFramePr>
        <p:xfrm>
          <a:off x="858700" y="2645725"/>
          <a:ext cx="7920879" cy="349347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382284317"/>
                    </a:ext>
                  </a:extLst>
                </a:gridCol>
                <a:gridCol w="1728192">
                  <a:extLst>
                    <a:ext uri="{9D8B030D-6E8A-4147-A177-3AD203B41FA5}">
                      <a16:colId xmlns:a16="http://schemas.microsoft.com/office/drawing/2014/main" val="2965220255"/>
                    </a:ext>
                  </a:extLst>
                </a:gridCol>
                <a:gridCol w="4824535">
                  <a:extLst>
                    <a:ext uri="{9D8B030D-6E8A-4147-A177-3AD203B41FA5}">
                      <a16:colId xmlns:a16="http://schemas.microsoft.com/office/drawing/2014/main" val="3481987426"/>
                    </a:ext>
                  </a:extLst>
                </a:gridCol>
              </a:tblGrid>
              <a:tr h="327513">
                <a:tc>
                  <a:txBody>
                    <a:bodyPr/>
                    <a:lstStyle/>
                    <a:p>
                      <a:pPr algn="ctr"/>
                      <a:r>
                        <a:rPr lang="en-US" sz="1400" b="1" dirty="0"/>
                        <a:t>Option</a:t>
                      </a:r>
                    </a:p>
                  </a:txBody>
                  <a:tcPr/>
                </a:tc>
                <a:tc>
                  <a:txBody>
                    <a:bodyPr/>
                    <a:lstStyle/>
                    <a:p>
                      <a:pPr algn="ctr"/>
                      <a:r>
                        <a:rPr lang="en-US" sz="1400" b="1" dirty="0"/>
                        <a:t>Default Value</a:t>
                      </a:r>
                    </a:p>
                  </a:txBody>
                  <a:tcPr/>
                </a:tc>
                <a:tc>
                  <a:txBody>
                    <a:bodyPr/>
                    <a:lstStyle/>
                    <a:p>
                      <a:pPr algn="ctr"/>
                      <a:r>
                        <a:rPr lang="en-US" sz="1400" b="1" dirty="0"/>
                        <a:t>Description</a:t>
                      </a:r>
                    </a:p>
                  </a:txBody>
                  <a:tcPr/>
                </a:tc>
                <a:extLst>
                  <a:ext uri="{0D108BD9-81ED-4DB2-BD59-A6C34878D82A}">
                    <a16:rowId xmlns:a16="http://schemas.microsoft.com/office/drawing/2014/main" val="384539091"/>
                  </a:ext>
                </a:extLst>
              </a:tr>
              <a:tr h="418488">
                <a:tc>
                  <a:txBody>
                    <a:bodyPr/>
                    <a:lstStyle/>
                    <a:p>
                      <a:r>
                        <a:rPr lang="en-US" sz="1400" dirty="0" err="1"/>
                        <a:t>wsdlURL</a:t>
                      </a:r>
                      <a:endParaRPr lang="en-US" sz="1400" dirty="0"/>
                    </a:p>
                  </a:txBody>
                  <a:tcPr/>
                </a:tc>
                <a:tc>
                  <a:txBody>
                    <a:bodyPr/>
                    <a:lstStyle/>
                    <a:p>
                      <a:r>
                        <a:rPr lang="en-US" sz="1050" b="0" i="0" u="none" strike="noStrike" kern="1200" baseline="0" dirty="0">
                          <a:solidFill>
                            <a:schemeClr val="dk1"/>
                          </a:solidFill>
                          <a:latin typeface="+mn-lt"/>
                          <a:ea typeface="+mn-ea"/>
                          <a:cs typeface="+mn-cs"/>
                        </a:rPr>
                        <a:t>Retrieved from the endpoint Address</a:t>
                      </a:r>
                      <a:endParaRPr lang="en-US" sz="1050" dirty="0"/>
                    </a:p>
                  </a:txBody>
                  <a:tcPr/>
                </a:tc>
                <a:tc>
                  <a:txBody>
                    <a:bodyPr/>
                    <a:lstStyle/>
                    <a:p>
                      <a:r>
                        <a:rPr lang="en-US" sz="1200" b="0" i="0" u="none" strike="noStrike" kern="1200" baseline="0" dirty="0">
                          <a:solidFill>
                            <a:schemeClr val="dk1"/>
                          </a:solidFill>
                          <a:latin typeface="+mn-lt"/>
                          <a:ea typeface="+mn-ea"/>
                          <a:cs typeface="+mn-cs"/>
                        </a:rPr>
                        <a:t>Specifies the location of the WSDL contract file.</a:t>
                      </a:r>
                      <a:endParaRPr lang="en-US" sz="1050" dirty="0"/>
                    </a:p>
                  </a:txBody>
                  <a:tcPr/>
                </a:tc>
                <a:extLst>
                  <a:ext uri="{0D108BD9-81ED-4DB2-BD59-A6C34878D82A}">
                    <a16:rowId xmlns:a16="http://schemas.microsoft.com/office/drawing/2014/main" val="1456173956"/>
                  </a:ext>
                </a:extLst>
              </a:tr>
              <a:tr h="327513">
                <a:tc>
                  <a:txBody>
                    <a:bodyPr/>
                    <a:lstStyle/>
                    <a:p>
                      <a:r>
                        <a:rPr lang="en-US" sz="1400" dirty="0" err="1"/>
                        <a:t>serviceClass</a:t>
                      </a:r>
                      <a:endParaRPr lang="en-US" sz="1400" dirty="0"/>
                    </a:p>
                  </a:txBody>
                  <a:tcPr/>
                </a:tc>
                <a:tc>
                  <a:txBody>
                    <a:bodyPr/>
                    <a:lstStyle/>
                    <a:p>
                      <a:r>
                        <a:rPr lang="en-US" sz="1200" dirty="0"/>
                        <a:t>null</a:t>
                      </a:r>
                      <a:endParaRPr lang="en-US" sz="1400" dirty="0"/>
                    </a:p>
                  </a:txBody>
                  <a:tcPr/>
                </a:tc>
                <a:tc>
                  <a:txBody>
                    <a:bodyPr/>
                    <a:lstStyle/>
                    <a:p>
                      <a:r>
                        <a:rPr lang="en-US" sz="1200" b="0" i="0" u="none" strike="noStrike" kern="1200" baseline="0" dirty="0">
                          <a:solidFill>
                            <a:schemeClr val="dk1"/>
                          </a:solidFill>
                          <a:latin typeface="+mn-lt"/>
                          <a:ea typeface="+mn-ea"/>
                          <a:cs typeface="+mn-cs"/>
                        </a:rPr>
                        <a:t>Specifies the name of the service endpoint interface (SEI).</a:t>
                      </a:r>
                      <a:endParaRPr lang="en-US" sz="1050" dirty="0"/>
                    </a:p>
                  </a:txBody>
                  <a:tcPr/>
                </a:tc>
                <a:extLst>
                  <a:ext uri="{0D108BD9-81ED-4DB2-BD59-A6C34878D82A}">
                    <a16:rowId xmlns:a16="http://schemas.microsoft.com/office/drawing/2014/main" val="1815564441"/>
                  </a:ext>
                </a:extLst>
              </a:tr>
              <a:tr h="691416">
                <a:tc>
                  <a:txBody>
                    <a:bodyPr/>
                    <a:lstStyle/>
                    <a:p>
                      <a:r>
                        <a:rPr lang="en-US" sz="1400" dirty="0" err="1"/>
                        <a:t>serviceName</a:t>
                      </a:r>
                      <a:endParaRPr lang="en-US" sz="1400" dirty="0"/>
                    </a:p>
                  </a:txBody>
                  <a:tcPr/>
                </a:tc>
                <a:tc>
                  <a:txBody>
                    <a:bodyPr/>
                    <a:lstStyle/>
                    <a:p>
                      <a:r>
                        <a:rPr lang="en-US" sz="1200" dirty="0"/>
                        <a:t>Obtained from the</a:t>
                      </a:r>
                      <a:r>
                        <a:rPr lang="en-US" sz="1200" baseline="0" dirty="0"/>
                        <a:t> WSDL</a:t>
                      </a:r>
                      <a:endParaRPr lang="en-US" sz="1200" dirty="0"/>
                    </a:p>
                  </a:txBody>
                  <a:tcPr/>
                </a:tc>
                <a:tc>
                  <a:txBody>
                    <a:bodyPr/>
                    <a:lstStyle/>
                    <a:p>
                      <a:r>
                        <a:rPr lang="en-US" sz="1200" b="0" i="0" u="none" strike="noStrike" kern="1200" baseline="0" dirty="0">
                          <a:solidFill>
                            <a:schemeClr val="dk1"/>
                          </a:solidFill>
                          <a:latin typeface="+mn-lt"/>
                          <a:ea typeface="+mn-ea"/>
                          <a:cs typeface="+mn-cs"/>
                        </a:rPr>
                        <a:t>Specifies the service to use. The format is a qualified name</a:t>
                      </a:r>
                    </a:p>
                    <a:p>
                      <a:r>
                        <a:rPr lang="en-US" sz="1200" b="0" i="0" u="none" strike="noStrike" kern="1200" baseline="0" dirty="0">
                          <a:solidFill>
                            <a:schemeClr val="dk1"/>
                          </a:solidFill>
                          <a:latin typeface="+mn-lt"/>
                          <a:ea typeface="+mn-ea"/>
                          <a:cs typeface="+mn-cs"/>
                        </a:rPr>
                        <a:t>(</a:t>
                      </a:r>
                      <a:r>
                        <a:rPr lang="en-US" sz="1200" b="0" i="0" u="none" strike="noStrike" kern="1200" baseline="0" dirty="0" err="1">
                          <a:solidFill>
                            <a:schemeClr val="dk1"/>
                          </a:solidFill>
                          <a:latin typeface="+mn-lt"/>
                          <a:ea typeface="+mn-ea"/>
                          <a:cs typeface="+mn-cs"/>
                        </a:rPr>
                        <a:t>QName</a:t>
                      </a:r>
                      <a:r>
                        <a:rPr lang="en-US" sz="1200" b="0" i="0" u="none" strike="noStrike" kern="1200" baseline="0" dirty="0">
                          <a:solidFill>
                            <a:schemeClr val="dk1"/>
                          </a:solidFill>
                          <a:latin typeface="+mn-lt"/>
                          <a:ea typeface="+mn-ea"/>
                          <a:cs typeface="+mn-cs"/>
                        </a:rPr>
                        <a:t>) that has a namespace and name like {http://</a:t>
                      </a:r>
                    </a:p>
                    <a:p>
                      <a:r>
                        <a:rPr lang="en-US" sz="1200" b="0" i="0" u="none" strike="noStrike" kern="1200" baseline="0" dirty="0" err="1">
                          <a:solidFill>
                            <a:schemeClr val="dk1"/>
                          </a:solidFill>
                          <a:latin typeface="+mn-lt"/>
                          <a:ea typeface="+mn-ea"/>
                          <a:cs typeface="+mn-cs"/>
                        </a:rPr>
                        <a:t>order.camelinaction</a:t>
                      </a:r>
                      <a:r>
                        <a:rPr lang="en-US" sz="1200" b="0" i="0" u="none" strike="noStrike" kern="1200" baseline="0" dirty="0">
                          <a:solidFill>
                            <a:schemeClr val="dk1"/>
                          </a:solidFill>
                          <a:latin typeface="+mn-lt"/>
                          <a:ea typeface="+mn-ea"/>
                          <a:cs typeface="+mn-cs"/>
                        </a:rPr>
                        <a:t>}</a:t>
                      </a:r>
                      <a:r>
                        <a:rPr lang="en-US" sz="1200" b="0" i="0" u="none" strike="noStrike" kern="1200" baseline="0" dirty="0" err="1">
                          <a:solidFill>
                            <a:schemeClr val="dk1"/>
                          </a:solidFill>
                          <a:latin typeface="+mn-lt"/>
                          <a:ea typeface="+mn-ea"/>
                          <a:cs typeface="+mn-cs"/>
                        </a:rPr>
                        <a:t>OrderEndpointService</a:t>
                      </a:r>
                      <a:r>
                        <a:rPr lang="en-US" sz="1200" b="0" i="0" u="none" strike="noStrike" kern="1200" baseline="0" dirty="0">
                          <a:solidFill>
                            <a:schemeClr val="dk1"/>
                          </a:solidFill>
                          <a:latin typeface="+mn-lt"/>
                          <a:ea typeface="+mn-ea"/>
                          <a:cs typeface="+mn-cs"/>
                        </a:rPr>
                        <a:t>.</a:t>
                      </a:r>
                      <a:endParaRPr lang="en-US" sz="1050" dirty="0"/>
                    </a:p>
                  </a:txBody>
                  <a:tcPr/>
                </a:tc>
                <a:extLst>
                  <a:ext uri="{0D108BD9-81ED-4DB2-BD59-A6C34878D82A}">
                    <a16:rowId xmlns:a16="http://schemas.microsoft.com/office/drawing/2014/main" val="2212754022"/>
                  </a:ext>
                </a:extLst>
              </a:tr>
              <a:tr h="1237271">
                <a:tc>
                  <a:txBody>
                    <a:bodyPr/>
                    <a:lstStyle/>
                    <a:p>
                      <a:r>
                        <a:rPr lang="en-US" sz="1400" dirty="0" err="1"/>
                        <a:t>portName</a:t>
                      </a:r>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Obtained from the</a:t>
                      </a:r>
                      <a:r>
                        <a:rPr lang="en-US" sz="1200" baseline="0" dirty="0"/>
                        <a:t> WSDL</a:t>
                      </a:r>
                      <a:endParaRPr lang="en-US" sz="1200" dirty="0"/>
                    </a:p>
                  </a:txBody>
                  <a:tcPr/>
                </a:tc>
                <a:tc>
                  <a:txBody>
                    <a:bodyPr/>
                    <a:lstStyle/>
                    <a:p>
                      <a:r>
                        <a:rPr lang="en-US" sz="1200" b="0" i="0" u="none" strike="noStrike" kern="1200" baseline="0" dirty="0">
                          <a:solidFill>
                            <a:schemeClr val="dk1"/>
                          </a:solidFill>
                          <a:latin typeface="+mn-lt"/>
                          <a:ea typeface="+mn-ea"/>
                          <a:cs typeface="+mn-cs"/>
                        </a:rPr>
                        <a:t>Specifies the port to use. The format is a qualified name</a:t>
                      </a:r>
                    </a:p>
                    <a:p>
                      <a:r>
                        <a:rPr lang="en-US" sz="1200" b="0" i="0" u="none" strike="noStrike" kern="1200" baseline="0" dirty="0">
                          <a:solidFill>
                            <a:schemeClr val="dk1"/>
                          </a:solidFill>
                          <a:latin typeface="+mn-lt"/>
                          <a:ea typeface="+mn-ea"/>
                          <a:cs typeface="+mn-cs"/>
                        </a:rPr>
                        <a:t>(</a:t>
                      </a:r>
                      <a:r>
                        <a:rPr lang="en-US" sz="1200" b="0" i="0" u="none" strike="noStrike" kern="1200" baseline="0" dirty="0" err="1">
                          <a:solidFill>
                            <a:schemeClr val="dk1"/>
                          </a:solidFill>
                          <a:latin typeface="+mn-lt"/>
                          <a:ea typeface="+mn-ea"/>
                          <a:cs typeface="+mn-cs"/>
                        </a:rPr>
                        <a:t>QName</a:t>
                      </a:r>
                      <a:r>
                        <a:rPr lang="en-US" sz="1200" b="0" i="0" u="none" strike="noStrike" kern="1200" baseline="0" dirty="0">
                          <a:solidFill>
                            <a:schemeClr val="dk1"/>
                          </a:solidFill>
                          <a:latin typeface="+mn-lt"/>
                          <a:ea typeface="+mn-ea"/>
                          <a:cs typeface="+mn-cs"/>
                        </a:rPr>
                        <a:t>) that has a namespace and name like {http://</a:t>
                      </a:r>
                    </a:p>
                    <a:p>
                      <a:r>
                        <a:rPr lang="en-US" sz="1200" b="0" i="0" u="none" strike="noStrike" kern="1200" baseline="0" dirty="0" err="1">
                          <a:solidFill>
                            <a:schemeClr val="dk1"/>
                          </a:solidFill>
                          <a:latin typeface="+mn-lt"/>
                          <a:ea typeface="+mn-ea"/>
                          <a:cs typeface="+mn-cs"/>
                        </a:rPr>
                        <a:t>order.camelinaction</a:t>
                      </a:r>
                      <a:r>
                        <a:rPr lang="en-US" sz="1200" b="0" i="0" u="none" strike="noStrike" kern="1200" baseline="0" dirty="0">
                          <a:solidFill>
                            <a:schemeClr val="dk1"/>
                          </a:solidFill>
                          <a:latin typeface="+mn-lt"/>
                          <a:ea typeface="+mn-ea"/>
                          <a:cs typeface="+mn-cs"/>
                        </a:rPr>
                        <a:t>}</a:t>
                      </a:r>
                      <a:r>
                        <a:rPr lang="en-US" sz="1200" b="0" i="0" u="none" strike="noStrike" kern="1200" baseline="0" dirty="0" err="1">
                          <a:solidFill>
                            <a:schemeClr val="dk1"/>
                          </a:solidFill>
                          <a:latin typeface="+mn-lt"/>
                          <a:ea typeface="+mn-ea"/>
                          <a:cs typeface="+mn-cs"/>
                        </a:rPr>
                        <a:t>OrderService</a:t>
                      </a:r>
                      <a:r>
                        <a:rPr lang="en-US" sz="1200" b="0" i="0" u="none" strike="noStrike" kern="1200" baseline="0" dirty="0">
                          <a:solidFill>
                            <a:schemeClr val="dk1"/>
                          </a:solidFill>
                          <a:latin typeface="+mn-lt"/>
                          <a:ea typeface="+mn-ea"/>
                          <a:cs typeface="+mn-cs"/>
                        </a:rPr>
                        <a:t>.</a:t>
                      </a:r>
                    </a:p>
                    <a:p>
                      <a:r>
                        <a:rPr lang="en-US" sz="1100" b="0" i="0" u="none" strike="noStrike" kern="1200" baseline="0" dirty="0">
                          <a:solidFill>
                            <a:schemeClr val="dk1"/>
                          </a:solidFill>
                          <a:latin typeface="+mn-lt"/>
                          <a:ea typeface="+mn-ea"/>
                          <a:cs typeface="+mn-cs"/>
                        </a:rPr>
                        <a:t>Note that if there is only one port in a WSDL, Camel will choose</a:t>
                      </a:r>
                    </a:p>
                    <a:p>
                      <a:r>
                        <a:rPr lang="en-US" sz="1100" b="0" i="0" u="none" strike="noStrike" kern="1200" baseline="0" dirty="0">
                          <a:solidFill>
                            <a:schemeClr val="dk1"/>
                          </a:solidFill>
                          <a:latin typeface="+mn-lt"/>
                          <a:ea typeface="+mn-ea"/>
                          <a:cs typeface="+mn-cs"/>
                        </a:rPr>
                        <a:t>this as the default port. If there is more than one port defined per service, you need to set the </a:t>
                      </a:r>
                      <a:r>
                        <a:rPr lang="en-US" sz="1100" b="0" i="0" u="none" strike="noStrike" kern="1200" baseline="0" dirty="0" err="1">
                          <a:solidFill>
                            <a:schemeClr val="dk1"/>
                          </a:solidFill>
                          <a:latin typeface="+mn-lt"/>
                          <a:ea typeface="+mn-ea"/>
                          <a:cs typeface="+mn-cs"/>
                        </a:rPr>
                        <a:t>portName</a:t>
                      </a:r>
                      <a:r>
                        <a:rPr lang="en-US" sz="1100" b="0" i="0" u="none" strike="noStrike" kern="1200" baseline="0" dirty="0">
                          <a:solidFill>
                            <a:schemeClr val="dk1"/>
                          </a:solidFill>
                          <a:latin typeface="+mn-lt"/>
                          <a:ea typeface="+mn-ea"/>
                          <a:cs typeface="+mn-cs"/>
                        </a:rPr>
                        <a:t> property.</a:t>
                      </a:r>
                      <a:endParaRPr lang="en-US" sz="700" dirty="0"/>
                    </a:p>
                  </a:txBody>
                  <a:tcPr/>
                </a:tc>
                <a:extLst>
                  <a:ext uri="{0D108BD9-81ED-4DB2-BD59-A6C34878D82A}">
                    <a16:rowId xmlns:a16="http://schemas.microsoft.com/office/drawing/2014/main" val="3979697865"/>
                  </a:ext>
                </a:extLst>
              </a:tr>
              <a:tr h="491269">
                <a:tc>
                  <a:txBody>
                    <a:bodyPr/>
                    <a:lstStyle/>
                    <a:p>
                      <a:r>
                        <a:rPr lang="en-US" sz="1400" dirty="0" err="1"/>
                        <a:t>dataFormat</a:t>
                      </a:r>
                      <a:endParaRPr lang="en-US" sz="1400" dirty="0"/>
                    </a:p>
                  </a:txBody>
                  <a:tcPr/>
                </a:tc>
                <a:tc>
                  <a:txBody>
                    <a:bodyPr/>
                    <a:lstStyle/>
                    <a:p>
                      <a:r>
                        <a:rPr lang="en-US" sz="1200" dirty="0"/>
                        <a:t>POJO</a:t>
                      </a:r>
                    </a:p>
                  </a:txBody>
                  <a:tcPr/>
                </a:tc>
                <a:tc>
                  <a:txBody>
                    <a:bodyPr/>
                    <a:lstStyle/>
                    <a:p>
                      <a:r>
                        <a:rPr lang="en-US" sz="1200" b="0" i="0" u="none" strike="noStrike" kern="1200" baseline="0" dirty="0">
                          <a:solidFill>
                            <a:schemeClr val="dk1"/>
                          </a:solidFill>
                          <a:latin typeface="+mn-lt"/>
                          <a:ea typeface="+mn-ea"/>
                          <a:cs typeface="+mn-cs"/>
                        </a:rPr>
                        <a:t>Sets the data format type that CXF uses for its messages. The possible values are POJO, PAYLOAD, and MESSAGE.</a:t>
                      </a:r>
                      <a:endParaRPr lang="en-US" sz="1050" dirty="0"/>
                    </a:p>
                  </a:txBody>
                  <a:tcPr/>
                </a:tc>
                <a:extLst>
                  <a:ext uri="{0D108BD9-81ED-4DB2-BD59-A6C34878D82A}">
                    <a16:rowId xmlns:a16="http://schemas.microsoft.com/office/drawing/2014/main" val="2750910210"/>
                  </a:ext>
                </a:extLst>
              </a:tr>
            </a:tbl>
          </a:graphicData>
        </a:graphic>
      </p:graphicFrame>
    </p:spTree>
    <p:extLst>
      <p:ext uri="{BB962C8B-B14F-4D97-AF65-F5344CB8AC3E}">
        <p14:creationId xmlns:p14="http://schemas.microsoft.com/office/powerpoint/2010/main" val="29791681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688632"/>
          </a:xfrm>
        </p:spPr>
        <p:txBody>
          <a:bodyPr/>
          <a:lstStyle/>
          <a:p>
            <a:pPr>
              <a:buNone/>
            </a:pPr>
            <a:r>
              <a:rPr lang="en-US" sz="1600" b="1" u="sng" dirty="0"/>
              <a:t>Configure using a CXF Endpoint Bean:</a:t>
            </a:r>
          </a:p>
          <a:p>
            <a:pPr>
              <a:buNone/>
            </a:pPr>
            <a:r>
              <a:rPr lang="en-US" sz="1600" b="1" dirty="0" err="1">
                <a:solidFill>
                  <a:srgbClr val="F30BDD"/>
                </a:solidFill>
              </a:rPr>
              <a:t>cxf:bean:orderEndpoint</a:t>
            </a:r>
            <a:endParaRPr lang="en-US" sz="1600" b="1" dirty="0">
              <a:solidFill>
                <a:srgbClr val="F30BDD"/>
              </a:solidFill>
            </a:endParaRPr>
          </a:p>
          <a:p>
            <a:pPr>
              <a:buNone/>
            </a:pPr>
            <a:endParaRPr lang="en-US" sz="1600" b="1" dirty="0">
              <a:solidFill>
                <a:srgbClr val="F30BDD"/>
              </a:solidFill>
            </a:endParaRPr>
          </a:p>
          <a:p>
            <a:pPr>
              <a:buNone/>
            </a:pPr>
            <a:r>
              <a:rPr lang="en-US" sz="1400" dirty="0"/>
              <a:t>&lt;</a:t>
            </a:r>
            <a:r>
              <a:rPr lang="en-US" sz="1400" dirty="0">
                <a:solidFill>
                  <a:srgbClr val="FFC000"/>
                </a:solidFill>
              </a:rPr>
              <a:t>beans</a:t>
            </a:r>
            <a:r>
              <a:rPr lang="en-US" sz="1400" dirty="0"/>
              <a:t> </a:t>
            </a:r>
            <a:r>
              <a:rPr lang="en-US" sz="1400" dirty="0" err="1"/>
              <a:t>xmlns</a:t>
            </a:r>
            <a:r>
              <a:rPr lang="en-US" sz="1400" dirty="0"/>
              <a:t>=</a:t>
            </a:r>
            <a:r>
              <a:rPr lang="en-US" sz="1400" dirty="0">
                <a:hlinkClick r:id="rId2"/>
              </a:rPr>
              <a:t>http://www.springframework.org/schema/beans</a:t>
            </a:r>
            <a:r>
              <a:rPr lang="en-US" sz="1400" dirty="0"/>
              <a:t> </a:t>
            </a:r>
            <a:r>
              <a:rPr lang="en-US" sz="1400" dirty="0" err="1"/>
              <a:t>xmlns:xsi</a:t>
            </a:r>
            <a:r>
              <a:rPr lang="en-US" sz="1400" dirty="0"/>
              <a:t>=</a:t>
            </a:r>
            <a:r>
              <a:rPr lang="en-US" sz="1400" dirty="0">
                <a:hlinkClick r:id="rId3"/>
              </a:rPr>
              <a:t>http://www.w3.org/2001/XMLSchema-instance</a:t>
            </a:r>
            <a:endParaRPr lang="en-US" sz="1400" dirty="0"/>
          </a:p>
          <a:p>
            <a:pPr>
              <a:buNone/>
            </a:pPr>
            <a:r>
              <a:rPr lang="en-US" sz="1400" dirty="0" err="1"/>
              <a:t>xmlns:cxf</a:t>
            </a:r>
            <a:r>
              <a:rPr lang="en-US" sz="1400" dirty="0"/>
              <a:t>=</a:t>
            </a:r>
            <a:r>
              <a:rPr lang="en-US" sz="1400" dirty="0">
                <a:hlinkClick r:id="rId4"/>
              </a:rPr>
              <a:t>http://camel.apache.org/schema/cxf</a:t>
            </a:r>
            <a:endParaRPr lang="en-US" sz="1400" dirty="0"/>
          </a:p>
          <a:p>
            <a:pPr>
              <a:buNone/>
            </a:pPr>
            <a:r>
              <a:rPr lang="en-US" sz="1400" dirty="0" err="1"/>
              <a:t>xsi:schemaLocation</a:t>
            </a:r>
            <a:r>
              <a:rPr lang="en-US" sz="1400" dirty="0"/>
              <a:t>=“</a:t>
            </a:r>
            <a:r>
              <a:rPr lang="en-US" sz="1400" dirty="0">
                <a:hlinkClick r:id="rId2"/>
              </a:rPr>
              <a:t>http://www.springframework.org/schema/beans</a:t>
            </a:r>
            <a:endParaRPr lang="en-US" sz="1400" dirty="0"/>
          </a:p>
          <a:p>
            <a:pPr>
              <a:buNone/>
            </a:pPr>
            <a:r>
              <a:rPr lang="en-US" sz="1400" dirty="0">
                <a:hlinkClick r:id="rId5"/>
              </a:rPr>
              <a:t>http://www.springframework.org/schema/beans/spring-beans-3.0.xsd</a:t>
            </a:r>
            <a:endParaRPr lang="en-US" sz="1400" dirty="0"/>
          </a:p>
          <a:p>
            <a:pPr>
              <a:buNone/>
            </a:pPr>
            <a:r>
              <a:rPr lang="en-US" sz="1400" dirty="0">
                <a:hlinkClick r:id="rId4"/>
              </a:rPr>
              <a:t>http://camel.apache.org/schema/cxf</a:t>
            </a:r>
            <a:endParaRPr lang="en-US" sz="1400" dirty="0"/>
          </a:p>
          <a:p>
            <a:pPr>
              <a:buNone/>
            </a:pPr>
            <a:r>
              <a:rPr lang="en-US" sz="1400" dirty="0">
                <a:hlinkClick r:id="rId6"/>
              </a:rPr>
              <a:t>http://camel.apache.org/schema/cxf/camel-cxf.xsd</a:t>
            </a:r>
            <a:r>
              <a:rPr lang="en-US" sz="1400" dirty="0"/>
              <a:t>"&gt;</a:t>
            </a:r>
          </a:p>
          <a:p>
            <a:pPr>
              <a:buNone/>
            </a:pPr>
            <a:endParaRPr lang="en-US" sz="1400" dirty="0"/>
          </a:p>
          <a:p>
            <a:pPr>
              <a:buNone/>
            </a:pPr>
            <a:r>
              <a:rPr lang="en-US" sz="1400" dirty="0"/>
              <a:t>  &lt;import resource=</a:t>
            </a:r>
            <a:r>
              <a:rPr lang="en-US" sz="1400" dirty="0">
                <a:solidFill>
                  <a:srgbClr val="C00000"/>
                </a:solidFill>
              </a:rPr>
              <a:t>"</a:t>
            </a:r>
            <a:r>
              <a:rPr lang="en-US" sz="1400" dirty="0" err="1">
                <a:solidFill>
                  <a:srgbClr val="C00000"/>
                </a:solidFill>
              </a:rPr>
              <a:t>classpath:META-INF</a:t>
            </a:r>
            <a:r>
              <a:rPr lang="en-US" sz="1400" dirty="0">
                <a:solidFill>
                  <a:srgbClr val="C00000"/>
                </a:solidFill>
              </a:rPr>
              <a:t>/</a:t>
            </a:r>
            <a:r>
              <a:rPr lang="en-US" sz="1400" dirty="0" err="1">
                <a:solidFill>
                  <a:srgbClr val="C00000"/>
                </a:solidFill>
              </a:rPr>
              <a:t>cxf</a:t>
            </a:r>
            <a:r>
              <a:rPr lang="en-US" sz="1400" dirty="0">
                <a:solidFill>
                  <a:srgbClr val="C00000"/>
                </a:solidFill>
              </a:rPr>
              <a:t>/cxf.xml"</a:t>
            </a:r>
            <a:r>
              <a:rPr lang="en-US" sz="1400" dirty="0"/>
              <a:t>/&gt;</a:t>
            </a:r>
          </a:p>
          <a:p>
            <a:pPr>
              <a:buNone/>
            </a:pPr>
            <a:r>
              <a:rPr lang="en-US" sz="1400" dirty="0"/>
              <a:t>  &lt;import resource=</a:t>
            </a:r>
            <a:r>
              <a:rPr lang="en-US" sz="1400" dirty="0">
                <a:solidFill>
                  <a:srgbClr val="C00000"/>
                </a:solidFill>
              </a:rPr>
              <a:t>"</a:t>
            </a:r>
            <a:r>
              <a:rPr lang="en-US" sz="1400" dirty="0" err="1">
                <a:solidFill>
                  <a:srgbClr val="C00000"/>
                </a:solidFill>
              </a:rPr>
              <a:t>classpath:META-INF</a:t>
            </a:r>
            <a:r>
              <a:rPr lang="en-US" sz="1400" dirty="0">
                <a:solidFill>
                  <a:srgbClr val="C00000"/>
                </a:solidFill>
              </a:rPr>
              <a:t>/</a:t>
            </a:r>
            <a:r>
              <a:rPr lang="en-US" sz="1400" dirty="0" err="1">
                <a:solidFill>
                  <a:srgbClr val="C00000"/>
                </a:solidFill>
              </a:rPr>
              <a:t>cxf</a:t>
            </a:r>
            <a:r>
              <a:rPr lang="en-US" sz="1400" dirty="0">
                <a:solidFill>
                  <a:srgbClr val="C00000"/>
                </a:solidFill>
              </a:rPr>
              <a:t>/cxf-extension-soap.xml"</a:t>
            </a:r>
            <a:r>
              <a:rPr lang="en-US" sz="1400" dirty="0"/>
              <a:t>/&gt;</a:t>
            </a:r>
          </a:p>
          <a:p>
            <a:pPr>
              <a:buNone/>
            </a:pPr>
            <a:r>
              <a:rPr lang="en-US" sz="1400" dirty="0"/>
              <a:t>  &lt;import resource=</a:t>
            </a:r>
            <a:r>
              <a:rPr lang="en-US" sz="1400" dirty="0">
                <a:solidFill>
                  <a:srgbClr val="C00000"/>
                </a:solidFill>
              </a:rPr>
              <a:t>"</a:t>
            </a:r>
            <a:r>
              <a:rPr lang="en-US" sz="1400" dirty="0" err="1">
                <a:solidFill>
                  <a:srgbClr val="C00000"/>
                </a:solidFill>
              </a:rPr>
              <a:t>classpath:META-INF</a:t>
            </a:r>
            <a:r>
              <a:rPr lang="en-US" sz="1400" dirty="0">
                <a:solidFill>
                  <a:srgbClr val="C00000"/>
                </a:solidFill>
              </a:rPr>
              <a:t>/</a:t>
            </a:r>
            <a:r>
              <a:rPr lang="en-US" sz="1400" dirty="0" err="1">
                <a:solidFill>
                  <a:srgbClr val="C00000"/>
                </a:solidFill>
              </a:rPr>
              <a:t>cxf</a:t>
            </a:r>
            <a:r>
              <a:rPr lang="en-US" sz="1400" dirty="0">
                <a:solidFill>
                  <a:srgbClr val="C00000"/>
                </a:solidFill>
              </a:rPr>
              <a:t>/cxf-extension-http-jetty.xml"</a:t>
            </a:r>
            <a:r>
              <a:rPr lang="en-US" sz="1400" dirty="0"/>
              <a:t>/&gt;</a:t>
            </a:r>
          </a:p>
          <a:p>
            <a:pPr>
              <a:buNone/>
            </a:pPr>
            <a:r>
              <a:rPr lang="en-US" sz="1400" dirty="0"/>
              <a:t>  &lt;</a:t>
            </a:r>
            <a:r>
              <a:rPr lang="en-US" sz="1400" dirty="0" err="1">
                <a:solidFill>
                  <a:srgbClr val="F30BDD"/>
                </a:solidFill>
              </a:rPr>
              <a:t>cxf:cxfEndpoint</a:t>
            </a:r>
            <a:endParaRPr lang="en-US" sz="1400" dirty="0">
              <a:solidFill>
                <a:srgbClr val="F30BDD"/>
              </a:solidFill>
            </a:endParaRPr>
          </a:p>
          <a:p>
            <a:pPr>
              <a:buNone/>
            </a:pPr>
            <a:r>
              <a:rPr lang="en-US" sz="1400" dirty="0"/>
              <a:t>          id=</a:t>
            </a:r>
            <a:r>
              <a:rPr lang="en-US" sz="1400" dirty="0">
                <a:solidFill>
                  <a:srgbClr val="C00000"/>
                </a:solidFill>
              </a:rPr>
              <a:t>"</a:t>
            </a:r>
            <a:r>
              <a:rPr lang="en-US" sz="1400" dirty="0" err="1">
                <a:solidFill>
                  <a:srgbClr val="C00000"/>
                </a:solidFill>
              </a:rPr>
              <a:t>orderEndpoint</a:t>
            </a:r>
            <a:r>
              <a:rPr lang="en-US" sz="1400" dirty="0">
                <a:solidFill>
                  <a:srgbClr val="C00000"/>
                </a:solidFill>
              </a:rPr>
              <a:t>"</a:t>
            </a:r>
          </a:p>
          <a:p>
            <a:pPr>
              <a:buNone/>
            </a:pPr>
            <a:r>
              <a:rPr lang="en-US" sz="1400" dirty="0"/>
              <a:t>          address=</a:t>
            </a:r>
            <a:r>
              <a:rPr lang="en-US" sz="1400" dirty="0">
                <a:solidFill>
                  <a:srgbClr val="C00000"/>
                </a:solidFill>
              </a:rPr>
              <a:t>"http://localhost:9000/order/"</a:t>
            </a:r>
          </a:p>
          <a:p>
            <a:pPr>
              <a:buNone/>
            </a:pPr>
            <a:r>
              <a:rPr lang="en-US" sz="1400" dirty="0"/>
              <a:t>          </a:t>
            </a:r>
            <a:r>
              <a:rPr lang="en-US" sz="1400" dirty="0" err="1"/>
              <a:t>serviceClass</a:t>
            </a:r>
            <a:r>
              <a:rPr lang="en-US" sz="1400" dirty="0"/>
              <a:t>=</a:t>
            </a:r>
            <a:r>
              <a:rPr lang="en-US" sz="1400" dirty="0">
                <a:solidFill>
                  <a:srgbClr val="C00000"/>
                </a:solidFill>
              </a:rPr>
              <a:t>“</a:t>
            </a:r>
            <a:r>
              <a:rPr lang="en-US" sz="1400" dirty="0" err="1">
                <a:solidFill>
                  <a:srgbClr val="C00000"/>
                </a:solidFill>
              </a:rPr>
              <a:t>com.sn.order.OrderEndpoint</a:t>
            </a:r>
            <a:r>
              <a:rPr lang="en-US" sz="1400" dirty="0">
                <a:solidFill>
                  <a:srgbClr val="C00000"/>
                </a:solidFill>
              </a:rPr>
              <a:t>“</a:t>
            </a:r>
          </a:p>
          <a:p>
            <a:pPr>
              <a:buNone/>
            </a:pPr>
            <a:r>
              <a:rPr lang="en-US" sz="1400" dirty="0">
                <a:solidFill>
                  <a:srgbClr val="C00000"/>
                </a:solidFill>
              </a:rPr>
              <a:t>          </a:t>
            </a:r>
            <a:r>
              <a:rPr lang="en-US" sz="1400" dirty="0" err="1"/>
              <a:t>serviceName</a:t>
            </a:r>
            <a:r>
              <a:rPr lang="en-US" sz="1400" dirty="0"/>
              <a:t>=</a:t>
            </a:r>
            <a:r>
              <a:rPr lang="en-US" sz="1400" dirty="0">
                <a:solidFill>
                  <a:srgbClr val="C00000"/>
                </a:solidFill>
              </a:rPr>
              <a:t>“</a:t>
            </a:r>
            <a:r>
              <a:rPr lang="en-US" sz="1400" dirty="0" err="1">
                <a:solidFill>
                  <a:srgbClr val="C00000"/>
                </a:solidFill>
              </a:rPr>
              <a:t>OrderEndpointService</a:t>
            </a:r>
            <a:r>
              <a:rPr lang="en-US" sz="1400" dirty="0">
                <a:solidFill>
                  <a:srgbClr val="C00000"/>
                </a:solidFill>
              </a:rPr>
              <a:t>”</a:t>
            </a:r>
          </a:p>
          <a:p>
            <a:pPr>
              <a:buNone/>
            </a:pPr>
            <a:r>
              <a:rPr lang="en-US" sz="1400" dirty="0">
                <a:solidFill>
                  <a:srgbClr val="C00000"/>
                </a:solidFill>
              </a:rPr>
              <a:t>          </a:t>
            </a:r>
            <a:r>
              <a:rPr lang="en-US" sz="1400" dirty="0" err="1"/>
              <a:t>portName</a:t>
            </a:r>
            <a:r>
              <a:rPr lang="en-US" sz="1400" dirty="0"/>
              <a:t>=</a:t>
            </a:r>
            <a:r>
              <a:rPr lang="en-US" sz="1400" dirty="0">
                <a:solidFill>
                  <a:srgbClr val="C00000"/>
                </a:solidFill>
              </a:rPr>
              <a:t>“</a:t>
            </a:r>
            <a:r>
              <a:rPr lang="en-US" sz="1400" dirty="0" err="1">
                <a:solidFill>
                  <a:srgbClr val="C00000"/>
                </a:solidFill>
              </a:rPr>
              <a:t>OrderService</a:t>
            </a:r>
            <a:r>
              <a:rPr lang="en-US" sz="1400" dirty="0">
                <a:solidFill>
                  <a:srgbClr val="C00000"/>
                </a:solidFill>
              </a:rPr>
              <a:t>”</a:t>
            </a:r>
          </a:p>
          <a:p>
            <a:pPr>
              <a:buNone/>
            </a:pPr>
            <a:r>
              <a:rPr lang="en-US" sz="1050" dirty="0">
                <a:solidFill>
                  <a:srgbClr val="C00000"/>
                </a:solidFill>
              </a:rPr>
              <a:t>             </a:t>
            </a:r>
            <a:r>
              <a:rPr lang="en-US" sz="1400" dirty="0" err="1"/>
              <a:t>wsdlURL</a:t>
            </a:r>
            <a:r>
              <a:rPr lang="en-US" sz="1400" dirty="0"/>
              <a:t>=</a:t>
            </a:r>
            <a:r>
              <a:rPr lang="en-US" sz="1400" dirty="0">
                <a:solidFill>
                  <a:srgbClr val="C00000"/>
                </a:solidFill>
              </a:rPr>
              <a:t>"</a:t>
            </a:r>
            <a:r>
              <a:rPr lang="en-US" sz="1400" dirty="0" err="1">
                <a:solidFill>
                  <a:srgbClr val="C00000"/>
                </a:solidFill>
              </a:rPr>
              <a:t>wsdl</a:t>
            </a:r>
            <a:r>
              <a:rPr lang="en-US" sz="1400" dirty="0">
                <a:solidFill>
                  <a:srgbClr val="C00000"/>
                </a:solidFill>
              </a:rPr>
              <a:t>/</a:t>
            </a:r>
            <a:r>
              <a:rPr lang="en-US" sz="1400" dirty="0" err="1">
                <a:solidFill>
                  <a:srgbClr val="C00000"/>
                </a:solidFill>
              </a:rPr>
              <a:t>order.wsdl</a:t>
            </a:r>
            <a:r>
              <a:rPr lang="en-US" sz="1400" dirty="0">
                <a:solidFill>
                  <a:srgbClr val="C00000"/>
                </a:solidFill>
              </a:rPr>
              <a:t>"</a:t>
            </a:r>
            <a:r>
              <a:rPr lang="en-US" sz="1400" dirty="0"/>
              <a:t>/&gt;</a:t>
            </a:r>
          </a:p>
          <a:p>
            <a:pPr>
              <a:buNone/>
            </a:pPr>
            <a:r>
              <a:rPr lang="en-US" sz="1400" dirty="0"/>
              <a:t>&lt;/</a:t>
            </a:r>
            <a:r>
              <a:rPr lang="en-US" sz="1400" dirty="0">
                <a:solidFill>
                  <a:srgbClr val="FFC000"/>
                </a:solidFill>
              </a:rPr>
              <a:t>beans</a:t>
            </a:r>
            <a:r>
              <a:rPr lang="en-US" sz="1400" dirty="0"/>
              <a:t>&gt;</a:t>
            </a:r>
            <a:endParaRPr lang="en-US" sz="1000" b="1" u="sng" dirty="0"/>
          </a:p>
          <a:p>
            <a:pPr>
              <a:buNone/>
            </a:pPr>
            <a:endParaRPr lang="en-US" sz="1050" b="1" u="sng" dirty="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Camel Component – CXF		</a:t>
            </a:r>
            <a:r>
              <a:rPr lang="en-US" sz="1600" dirty="0">
                <a:solidFill>
                  <a:srgbClr val="5B77BA"/>
                </a:solidFill>
              </a:rPr>
              <a:t>…Continued</a:t>
            </a:r>
            <a:endParaRPr lang="en-US" sz="2400" dirty="0">
              <a:solidFill>
                <a:srgbClr val="5B77BA"/>
              </a:solidFill>
            </a:endParaRPr>
          </a:p>
        </p:txBody>
      </p:sp>
    </p:spTree>
    <p:extLst>
      <p:ext uri="{BB962C8B-B14F-4D97-AF65-F5344CB8AC3E}">
        <p14:creationId xmlns:p14="http://schemas.microsoft.com/office/powerpoint/2010/main" val="91464284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472608"/>
          </a:xfrm>
        </p:spPr>
        <p:txBody>
          <a:bodyPr/>
          <a:lstStyle/>
          <a:p>
            <a:pPr>
              <a:buNone/>
            </a:pPr>
            <a:r>
              <a:rPr lang="en-US" sz="1800" b="1" u="sng" dirty="0">
                <a:solidFill>
                  <a:srgbClr val="0070C0"/>
                </a:solidFill>
                <a:latin typeface="Cambria" pitchFamily="18" charset="0"/>
              </a:rPr>
              <a:t>Configure Camel CXF Producer:</a:t>
            </a:r>
          </a:p>
          <a:p>
            <a:pPr>
              <a:buNone/>
            </a:pPr>
            <a:r>
              <a:rPr lang="en-US" sz="1600" dirty="0"/>
              <a:t>A </a:t>
            </a:r>
            <a:r>
              <a:rPr lang="en-US" sz="1600" i="1" dirty="0"/>
              <a:t>producer </a:t>
            </a:r>
            <a:r>
              <a:rPr lang="en-US" sz="1600" dirty="0"/>
              <a:t>in Camel calls a remote web service</a:t>
            </a:r>
            <a:endParaRPr lang="en-US" sz="1800" b="1" u="sng" dirty="0">
              <a:solidFill>
                <a:srgbClr val="0070C0"/>
              </a:solidFill>
              <a:latin typeface="Cambria" pitchFamily="18" charset="0"/>
            </a:endParaRPr>
          </a:p>
          <a:p>
            <a:pPr>
              <a:buNone/>
            </a:pPr>
            <a:r>
              <a:rPr lang="en-US" sz="1600" dirty="0"/>
              <a:t>	to(</a:t>
            </a:r>
            <a:r>
              <a:rPr lang="en-US" sz="1600" dirty="0">
                <a:solidFill>
                  <a:srgbClr val="F30BDD"/>
                </a:solidFill>
              </a:rPr>
              <a:t>"</a:t>
            </a:r>
            <a:r>
              <a:rPr lang="en-US" sz="1600" dirty="0" err="1">
                <a:solidFill>
                  <a:srgbClr val="F30BDD"/>
                </a:solidFill>
              </a:rPr>
              <a:t>cxf:bean:orderEndpoint</a:t>
            </a:r>
            <a:r>
              <a:rPr lang="en-US" sz="1600" dirty="0">
                <a:solidFill>
                  <a:srgbClr val="F30BDD"/>
                </a:solidFill>
              </a:rPr>
              <a:t>"</a:t>
            </a:r>
            <a:r>
              <a:rPr lang="en-US" sz="1600" dirty="0"/>
              <a:t>)</a:t>
            </a:r>
            <a:endParaRPr lang="en-US" sz="1400" b="1" u="sng" dirty="0">
              <a:solidFill>
                <a:srgbClr val="0070C0"/>
              </a:solidFill>
              <a:latin typeface="Cambria" pitchFamily="18" charset="0"/>
            </a:endParaRPr>
          </a:p>
          <a:p>
            <a:pPr>
              <a:buNone/>
            </a:pPr>
            <a:endParaRPr lang="en-US" sz="1800" b="1" u="sng" dirty="0">
              <a:solidFill>
                <a:srgbClr val="0070C0"/>
              </a:solidFill>
              <a:latin typeface="Cambria" pitchFamily="18" charset="0"/>
            </a:endParaRPr>
          </a:p>
          <a:p>
            <a:pPr>
              <a:buNone/>
            </a:pPr>
            <a:r>
              <a:rPr lang="en-US" sz="1800" b="1" u="sng" dirty="0">
                <a:solidFill>
                  <a:srgbClr val="0070C0"/>
                </a:solidFill>
                <a:latin typeface="Cambria" pitchFamily="18" charset="0"/>
              </a:rPr>
              <a:t>Configure Camel CXF Consumer:</a:t>
            </a:r>
          </a:p>
          <a:p>
            <a:pPr>
              <a:buNone/>
            </a:pPr>
            <a:r>
              <a:rPr lang="en-US" sz="1600" i="1" dirty="0"/>
              <a:t>Consumers </a:t>
            </a:r>
            <a:r>
              <a:rPr lang="en-US" sz="1600" dirty="0"/>
              <a:t>are a little more interesting, as they expose an entire route to the world as a web service.</a:t>
            </a:r>
            <a:endParaRPr lang="en-US" sz="1400" b="1" u="sng" dirty="0">
              <a:solidFill>
                <a:srgbClr val="0070C0"/>
              </a:solidFill>
              <a:latin typeface="Cambria" pitchFamily="18" charset="0"/>
            </a:endParaRPr>
          </a:p>
          <a:p>
            <a:pPr>
              <a:buNone/>
            </a:pPr>
            <a:r>
              <a:rPr lang="en-US" sz="1600" dirty="0"/>
              <a:t>	from(</a:t>
            </a:r>
            <a:r>
              <a:rPr lang="en-US" sz="1600" dirty="0">
                <a:solidFill>
                  <a:srgbClr val="F30BDD"/>
                </a:solidFill>
              </a:rPr>
              <a:t>"</a:t>
            </a:r>
            <a:r>
              <a:rPr lang="en-US" sz="1600" dirty="0" err="1">
                <a:solidFill>
                  <a:srgbClr val="F30BDD"/>
                </a:solidFill>
              </a:rPr>
              <a:t>cxf:bean:orderEndpoint</a:t>
            </a:r>
            <a:r>
              <a:rPr lang="en-US" sz="1600" dirty="0">
                <a:solidFill>
                  <a:srgbClr val="F30BDD"/>
                </a:solidFill>
              </a:rPr>
              <a:t>"</a:t>
            </a:r>
            <a:r>
              <a:rPr lang="en-US" sz="1600" dirty="0"/>
              <a:t>)</a:t>
            </a:r>
          </a:p>
          <a:p>
            <a:pPr>
              <a:buNone/>
            </a:pPr>
            <a:endParaRPr lang="en-US" sz="1600" b="1" u="sng" dirty="0">
              <a:solidFill>
                <a:srgbClr val="0070C0"/>
              </a:solidFill>
              <a:latin typeface="Cambria" pitchFamily="18" charset="0"/>
            </a:endParaRPr>
          </a:p>
          <a:p>
            <a:pPr>
              <a:buNone/>
            </a:pPr>
            <a:r>
              <a:rPr lang="en-US" sz="1800" b="1" u="sng" dirty="0">
                <a:solidFill>
                  <a:srgbClr val="0070C0"/>
                </a:solidFill>
                <a:latin typeface="Cambria" pitchFamily="18" charset="0"/>
              </a:rPr>
              <a:t>Maven Dependencies:</a:t>
            </a:r>
          </a:p>
          <a:p>
            <a:pPr>
              <a:buNone/>
            </a:pPr>
            <a:r>
              <a:rPr lang="en-US" sz="1200" dirty="0"/>
              <a:t>&lt;dependency&gt;</a:t>
            </a:r>
          </a:p>
          <a:p>
            <a:pPr>
              <a:buNone/>
            </a:pPr>
            <a:r>
              <a:rPr lang="en-US" sz="1200" dirty="0"/>
              <a:t>   &lt;</a:t>
            </a:r>
            <a:r>
              <a:rPr lang="en-US" sz="1200" dirty="0" err="1"/>
              <a:t>groupId</a:t>
            </a:r>
            <a:r>
              <a:rPr lang="en-US" sz="1200" dirty="0"/>
              <a:t>&gt;</a:t>
            </a:r>
            <a:r>
              <a:rPr lang="en-US" sz="1200" dirty="0" err="1"/>
              <a:t>org.apache.camel</a:t>
            </a:r>
            <a:r>
              <a:rPr lang="en-US" sz="1200" dirty="0"/>
              <a:t>&lt;/</a:t>
            </a:r>
            <a:r>
              <a:rPr lang="en-US" sz="1200" dirty="0" err="1"/>
              <a:t>groupId</a:t>
            </a:r>
            <a:r>
              <a:rPr lang="en-US" sz="1200" dirty="0"/>
              <a:t>&gt;</a:t>
            </a:r>
          </a:p>
          <a:p>
            <a:pPr>
              <a:buNone/>
            </a:pPr>
            <a:r>
              <a:rPr lang="en-US" sz="1200" dirty="0"/>
              <a:t>   &lt;</a:t>
            </a:r>
            <a:r>
              <a:rPr lang="en-US" sz="1200" dirty="0" err="1"/>
              <a:t>artifactId</a:t>
            </a:r>
            <a:r>
              <a:rPr lang="en-US" sz="1200" dirty="0"/>
              <a:t>&gt;</a:t>
            </a:r>
            <a:r>
              <a:rPr lang="en-US" sz="1200" b="1" dirty="0"/>
              <a:t>camel-</a:t>
            </a:r>
            <a:r>
              <a:rPr lang="en-US" sz="1200" b="1" dirty="0" err="1"/>
              <a:t>cxf</a:t>
            </a:r>
            <a:r>
              <a:rPr lang="en-US" sz="1200" dirty="0"/>
              <a:t>&lt;/</a:t>
            </a:r>
            <a:r>
              <a:rPr lang="en-US" sz="1200" dirty="0" err="1"/>
              <a:t>artifactId</a:t>
            </a:r>
            <a:r>
              <a:rPr lang="en-US" sz="1200" dirty="0"/>
              <a:t>&gt;</a:t>
            </a:r>
          </a:p>
          <a:p>
            <a:pPr>
              <a:buNone/>
            </a:pPr>
            <a:r>
              <a:rPr lang="en-US" sz="1200" dirty="0"/>
              <a:t>   &lt;version&gt;X.X.X&lt;/version&gt;</a:t>
            </a:r>
          </a:p>
          <a:p>
            <a:pPr>
              <a:buNone/>
            </a:pPr>
            <a:r>
              <a:rPr lang="en-US" sz="1200" dirty="0"/>
              <a:t>&lt;/dependency&gt;</a:t>
            </a:r>
          </a:p>
          <a:p>
            <a:pPr>
              <a:buNone/>
            </a:pPr>
            <a:r>
              <a:rPr lang="en-US" sz="1400" b="1" u="sng" dirty="0">
                <a:solidFill>
                  <a:srgbClr val="0070C0"/>
                </a:solidFill>
                <a:latin typeface="Cambria" pitchFamily="18" charset="0"/>
              </a:rPr>
              <a:t>Dependency for CXF </a:t>
            </a:r>
            <a:r>
              <a:rPr lang="en-US" sz="1400" b="1" u="sng" dirty="0" err="1">
                <a:solidFill>
                  <a:srgbClr val="0070C0"/>
                </a:solidFill>
                <a:latin typeface="Cambria" pitchFamily="18" charset="0"/>
              </a:rPr>
              <a:t>Tarnsport</a:t>
            </a:r>
            <a:r>
              <a:rPr lang="en-US" sz="1400" b="1" u="sng" dirty="0">
                <a:solidFill>
                  <a:srgbClr val="0070C0"/>
                </a:solidFill>
                <a:latin typeface="Cambria" pitchFamily="18" charset="0"/>
              </a:rPr>
              <a:t>:</a:t>
            </a:r>
          </a:p>
          <a:p>
            <a:pPr>
              <a:buNone/>
            </a:pPr>
            <a:r>
              <a:rPr lang="en-US" sz="1200" dirty="0"/>
              <a:t>&lt;dependency&gt;</a:t>
            </a:r>
          </a:p>
          <a:p>
            <a:pPr>
              <a:buNone/>
            </a:pPr>
            <a:r>
              <a:rPr lang="en-US" sz="1200" dirty="0"/>
              <a:t>  &lt;</a:t>
            </a:r>
            <a:r>
              <a:rPr lang="en-US" sz="1200" dirty="0" err="1"/>
              <a:t>groupId</a:t>
            </a:r>
            <a:r>
              <a:rPr lang="en-US" sz="1200" dirty="0"/>
              <a:t>&gt;</a:t>
            </a:r>
            <a:r>
              <a:rPr lang="en-US" sz="1200" dirty="0" err="1"/>
              <a:t>org.apache.cxf</a:t>
            </a:r>
            <a:r>
              <a:rPr lang="en-US" sz="1200" dirty="0"/>
              <a:t>&lt;/</a:t>
            </a:r>
            <a:r>
              <a:rPr lang="en-US" sz="1200" dirty="0" err="1"/>
              <a:t>groupId</a:t>
            </a:r>
            <a:r>
              <a:rPr lang="en-US" sz="1200" dirty="0"/>
              <a:t>&gt;</a:t>
            </a:r>
          </a:p>
          <a:p>
            <a:pPr>
              <a:buNone/>
            </a:pPr>
            <a:r>
              <a:rPr lang="en-US" sz="1200" dirty="0"/>
              <a:t>  &lt;</a:t>
            </a:r>
            <a:r>
              <a:rPr lang="en-US" sz="1200" dirty="0" err="1"/>
              <a:t>artifactId</a:t>
            </a:r>
            <a:r>
              <a:rPr lang="en-US" sz="1200" dirty="0"/>
              <a:t>&gt;</a:t>
            </a:r>
            <a:r>
              <a:rPr lang="en-US" sz="1200" b="1" dirty="0" err="1"/>
              <a:t>cxf</a:t>
            </a:r>
            <a:r>
              <a:rPr lang="en-US" sz="1200" b="1" dirty="0"/>
              <a:t>-</a:t>
            </a:r>
            <a:r>
              <a:rPr lang="en-US" sz="1200" b="1" dirty="0" err="1"/>
              <a:t>rt</a:t>
            </a:r>
            <a:r>
              <a:rPr lang="en-US" sz="1200" b="1" dirty="0"/>
              <a:t>-transports-http-jetty</a:t>
            </a:r>
            <a:r>
              <a:rPr lang="en-US" sz="1200" dirty="0"/>
              <a:t>&lt;/</a:t>
            </a:r>
            <a:r>
              <a:rPr lang="en-US" sz="1200" dirty="0" err="1"/>
              <a:t>artifactId</a:t>
            </a:r>
            <a:r>
              <a:rPr lang="en-US" sz="1200" dirty="0"/>
              <a:t>&gt;</a:t>
            </a:r>
          </a:p>
          <a:p>
            <a:pPr>
              <a:buNone/>
            </a:pPr>
            <a:r>
              <a:rPr lang="en-US" sz="1200" dirty="0"/>
              <a:t>  &lt;version&gt;2.2.10&lt;/version&gt;</a:t>
            </a:r>
          </a:p>
          <a:p>
            <a:pPr>
              <a:buNone/>
            </a:pPr>
            <a:r>
              <a:rPr lang="en-US" sz="1200" dirty="0"/>
              <a:t>&lt;/dependency&gt;</a:t>
            </a:r>
            <a:endParaRPr lang="en-US" sz="600" b="1" u="sng" dirty="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Camel Component – CXF		</a:t>
            </a:r>
            <a:r>
              <a:rPr lang="en-US" sz="1600" dirty="0">
                <a:solidFill>
                  <a:srgbClr val="5B77BA"/>
                </a:solidFill>
              </a:rPr>
              <a:t>…Continued</a:t>
            </a:r>
            <a:endParaRPr lang="en-US" sz="2400" dirty="0">
              <a:solidFill>
                <a:srgbClr val="5B77BA"/>
              </a:solidFill>
            </a:endParaRPr>
          </a:p>
        </p:txBody>
      </p:sp>
    </p:spTree>
    <p:extLst>
      <p:ext uri="{BB962C8B-B14F-4D97-AF65-F5344CB8AC3E}">
        <p14:creationId xmlns:p14="http://schemas.microsoft.com/office/powerpoint/2010/main" val="2374306961"/>
      </p:ext>
    </p:extLst>
  </p:cSld>
  <p:clrMapOvr>
    <a:masterClrMapping/>
  </p:clrMapOvr>
  <p:transition/>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7729D200C48A4FB15671A5A5EFA42D" ma:contentTypeVersion="10" ma:contentTypeDescription="Create a new document." ma:contentTypeScope="" ma:versionID="8422e501fa19765f9b7b0bd7b48e5a39">
  <xsd:schema xmlns:xsd="http://www.w3.org/2001/XMLSchema" xmlns:xs="http://www.w3.org/2001/XMLSchema" xmlns:p="http://schemas.microsoft.com/office/2006/metadata/properties" xmlns:ns2="9bf2d67a-4843-4f77-8dec-dc49e79de6e2" xmlns:ns3="ced96c98-7ffa-4594-9ee3-7376ab79bd9a" targetNamespace="http://schemas.microsoft.com/office/2006/metadata/properties" ma:root="true" ma:fieldsID="5ce451b360249b65d7db7a4dbec0aa5b" ns2:_="" ns3:_="">
    <xsd:import namespace="9bf2d67a-4843-4f77-8dec-dc49e79de6e2"/>
    <xsd:import namespace="ced96c98-7ffa-4594-9ee3-7376ab79bd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2d67a-4843-4f77-8dec-dc49e79de6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ed96c98-7ffa-4594-9ee3-7376ab79bd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820990C-2BD2-4807-A6E3-275986C4484A}">
  <ds:schemaRefs>
    <ds:schemaRef ds:uri="http://schemas.microsoft.com/sharepoint/v3/contenttype/forms"/>
  </ds:schemaRefs>
</ds:datastoreItem>
</file>

<file path=customXml/itemProps2.xml><?xml version="1.0" encoding="utf-8"?>
<ds:datastoreItem xmlns:ds="http://schemas.openxmlformats.org/officeDocument/2006/customXml" ds:itemID="{A7E6EBCA-AA9A-4D88-8DB7-FF3F561DDB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f2d67a-4843-4f77-8dec-dc49e79de6e2"/>
    <ds:schemaRef ds:uri="ced96c98-7ffa-4594-9ee3-7376ab79bd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8550F3-6BE5-446A-96F3-9CB4B9CF65E0}">
  <ds:schemaRefs>
    <ds:schemaRef ds:uri="http://schemas.microsoft.com/office/2006/documentManagement/types"/>
    <ds:schemaRef ds:uri="http://purl.org/dc/terms/"/>
    <ds:schemaRef ds:uri="http://purl.org/dc/elements/1.1/"/>
    <ds:schemaRef ds:uri="http://www.w3.org/XML/1998/namespace"/>
    <ds:schemaRef ds:uri="http://schemas.microsoft.com/office/2006/metadata/properties"/>
    <ds:schemaRef ds:uri="244f07c9-dff9-4149-b3d2-13e546a2c5f4"/>
    <ds:schemaRef ds:uri="http://schemas.microsoft.com/office/infopath/2007/PartnerControls"/>
    <ds:schemaRef ds:uri="http://schemas.openxmlformats.org/package/2006/metadata/core-properties"/>
    <ds:schemaRef ds:uri="a919e46a-0e7d-42e8-b2ba-8d96ae922efd"/>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7991</TotalTime>
  <Words>2445</Words>
  <Application>Microsoft Office PowerPoint</Application>
  <PresentationFormat>On-screen Show (4:3)</PresentationFormat>
  <Paragraphs>357</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1_Blank Presentation</vt:lpstr>
      <vt:lpstr>      Apache Camel – Training - Day-5</vt:lpstr>
      <vt:lpstr>Agenda</vt:lpstr>
      <vt:lpstr>Camel Context</vt:lpstr>
      <vt:lpstr>Camel Component - CXF</vt:lpstr>
      <vt:lpstr>Camel Component – CXF  …Continued  </vt:lpstr>
      <vt:lpstr>Camel Component – CXF  …Continued</vt:lpstr>
      <vt:lpstr>Camel Component – CXF  …Continued</vt:lpstr>
      <vt:lpstr>Camel Component – CXF  …Continued</vt:lpstr>
      <vt:lpstr>Camel Component – CXF  …Continued</vt:lpstr>
      <vt:lpstr>Camel Component – CXF  …Continued</vt:lpstr>
      <vt:lpstr>Camel Component – CXF  …Continued</vt:lpstr>
      <vt:lpstr>Camel Exception handling</vt:lpstr>
      <vt:lpstr>Camel Exception handling  …Continued</vt:lpstr>
      <vt:lpstr>Camel Exception handling  …Continued</vt:lpstr>
      <vt:lpstr>Camel Exception handling  …Continued</vt:lpstr>
      <vt:lpstr>Camel Exception handling  …Continued</vt:lpstr>
      <vt:lpstr>Camel Exception handling  …Continued</vt:lpstr>
      <vt:lpstr>Camel Exception handling  …Continued</vt:lpstr>
      <vt:lpstr>Camel Exception handling  …Continued</vt:lpstr>
      <vt:lpstr>Camel Exception handling  …Continued</vt:lpstr>
      <vt:lpstr>Camel Exception handling  …Continued</vt:lpstr>
      <vt:lpstr>Camel Exception handling  …Continued</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Good Practices</dc:title>
  <dc:creator>T V, Gopalakrishnan</dc:creator>
  <cp:lastModifiedBy>Jakkampudi, Manikanta Veera Swamy Naidu (Cognizant)</cp:lastModifiedBy>
  <cp:revision>1582</cp:revision>
  <cp:lastPrinted>2010-08-26T20:44:14Z</cp:lastPrinted>
  <dcterms:created xsi:type="dcterms:W3CDTF">2010-11-02T21:20:03Z</dcterms:created>
  <dcterms:modified xsi:type="dcterms:W3CDTF">2024-02-08T10:37:51Z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0x0101004A7729D200C48A4FB15671A5A5EFA42D</vt:lpwstr>
  </property>
</Properties>
</file>