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81" r:id="rId4"/>
  </p:sldMasterIdLst>
  <p:notesMasterIdLst>
    <p:notesMasterId r:id="rId20"/>
  </p:notesMasterIdLst>
  <p:handoutMasterIdLst>
    <p:handoutMasterId r:id="rId21"/>
  </p:handoutMasterIdLst>
  <p:sldIdLst>
    <p:sldId id="496" r:id="rId5"/>
    <p:sldId id="497" r:id="rId6"/>
    <p:sldId id="535" r:id="rId7"/>
    <p:sldId id="537" r:id="rId8"/>
    <p:sldId id="580" r:id="rId9"/>
    <p:sldId id="581" r:id="rId10"/>
    <p:sldId id="582" r:id="rId11"/>
    <p:sldId id="583" r:id="rId12"/>
    <p:sldId id="584" r:id="rId13"/>
    <p:sldId id="585" r:id="rId14"/>
    <p:sldId id="586" r:id="rId15"/>
    <p:sldId id="587" r:id="rId16"/>
    <p:sldId id="588" r:id="rId17"/>
    <p:sldId id="589" r:id="rId18"/>
    <p:sldId id="36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63358A-E6D2-4A19-A6CF-1E41847CB308}">
          <p14:sldIdLst>
            <p14:sldId id="496"/>
            <p14:sldId id="497"/>
            <p14:sldId id="535"/>
            <p14:sldId id="537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F30BDD"/>
    <a:srgbClr val="3D96AC"/>
    <a:srgbClr val="E1AD00"/>
    <a:srgbClr val="5B77BA"/>
    <a:srgbClr val="D8750D"/>
    <a:srgbClr val="492D16"/>
    <a:srgbClr val="565522"/>
    <a:srgbClr val="6DB23F"/>
    <a:srgbClr val="55B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194" autoAdjust="0"/>
  </p:normalViewPr>
  <p:slideViewPr>
    <p:cSldViewPr>
      <p:cViewPr varScale="1">
        <p:scale>
          <a:sx n="64" d="100"/>
          <a:sy n="64" d="100"/>
        </p:scale>
        <p:origin x="1340" y="44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11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2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BBB3C57E-5FB1-43E2-8DEF-91BD7D622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44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ED06343D-E242-4EFF-8635-84F147E11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2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ＭＳ Ｐゴシック" pitchFamily="-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06343D-E242-4EFF-8635-84F147E11C8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 dirty="0" smtClean="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charset="0"/>
              </a:rPr>
              <a:t>2013, 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6106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42"/>
          <p:cNvSpPr txBox="1">
            <a:spLocks noChangeArrowheads="1"/>
          </p:cNvSpPr>
          <p:nvPr userDrawn="1"/>
        </p:nvSpPr>
        <p:spPr bwMode="auto">
          <a:xfrm>
            <a:off x="10344" y="6381328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rgbClr val="6DB23F"/>
                </a:solidFill>
                <a:latin typeface="Arial Black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fld id="{D2F6E56C-E4D6-432C-B015-41B348B02D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charset="0"/>
              </a:rPr>
              <a:t>2013 , 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6106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D2F6E56C-E4D6-432C-B015-41B348B02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 dirty="0">
                <a:solidFill>
                  <a:srgbClr val="808388"/>
                </a:solidFill>
                <a:latin typeface="Verdana" charset="0"/>
              </a:rPr>
              <a:t>©</a:t>
            </a:r>
            <a:r>
              <a:rPr lang="en-US" sz="1000" b="0" dirty="0" smtClean="0">
                <a:solidFill>
                  <a:srgbClr val="808388"/>
                </a:solidFill>
                <a:latin typeface="Verdana" charset="0"/>
              </a:rPr>
              <a:t>2013, </a:t>
            </a:r>
            <a:r>
              <a:rPr lang="en-US" sz="1000" b="0" dirty="0">
                <a:solidFill>
                  <a:srgbClr val="808388"/>
                </a:solidFill>
                <a:latin typeface="Verdana" charset="0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b="0" dirty="0">
                <a:solidFill>
                  <a:schemeClr val="bg1"/>
                </a:solidFill>
                <a:latin typeface="Verdana" charset="0"/>
                <a:cs typeface="ＭＳ Ｐゴシック" charset="-128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352800"/>
            <a:ext cx="51816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414463"/>
            <a:ext cx="51816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 dirty="0">
                <a:solidFill>
                  <a:srgbClr val="808388"/>
                </a:solidFill>
                <a:latin typeface="Verdana" charset="0"/>
              </a:rPr>
              <a:t>©</a:t>
            </a:r>
            <a:r>
              <a:rPr lang="en-US" sz="1000" b="0" dirty="0" smtClean="0">
                <a:solidFill>
                  <a:srgbClr val="808388"/>
                </a:solidFill>
                <a:latin typeface="Verdana" charset="0"/>
              </a:rPr>
              <a:t>2013, </a:t>
            </a:r>
            <a:r>
              <a:rPr lang="en-US" sz="1000" b="0" dirty="0">
                <a:solidFill>
                  <a:srgbClr val="808388"/>
                </a:solidFill>
                <a:latin typeface="Verdana" charset="0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63"/>
            <a:ext cx="64008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6AAC5-2593-4D0B-ABA6-5C9EC1933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4D001-D357-45D8-8CA3-582372DE8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>
                <a:solidFill>
                  <a:schemeClr val="bg1"/>
                </a:solidFill>
                <a:latin typeface="Arial Black" charset="0"/>
              </a:defRPr>
            </a:lvl1pPr>
          </a:lstStyle>
          <a:p>
            <a:pPr>
              <a:defRPr/>
            </a:pPr>
            <a:fld id="{5C319F44-E263-4C63-9854-14A5E8693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3" r:id="rId5"/>
    <p:sldLayoutId id="2147484134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charset="2"/>
        <a:buChar char="•"/>
        <a:tabLst>
          <a:tab pos="1022350" algn="l"/>
        </a:tabLst>
        <a:defRPr sz="16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 sz="1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 sz="12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 sz="1100"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 sz="1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ctivemq.apache.org/download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27.0.0.1:8161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2132856"/>
            <a:ext cx="7992888" cy="1218257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</a:rPr>
              <a:t/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</a:rPr>
              <a:t/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</a:rPr>
              <a:t/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itchFamily="18" charset="0"/>
              </a:rPr>
            </a:br>
            <a:r>
              <a:rPr lang="en-US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Apache Camel – Training - Day-6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6517949" y="4437112"/>
            <a:ext cx="18642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IN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Documented By</a:t>
            </a:r>
          </a:p>
          <a:p>
            <a:pPr algn="r" eaLnBrk="0" hangingPunct="0"/>
            <a:r>
              <a:rPr lang="en-IN" sz="1400" b="0" dirty="0" smtClean="0">
                <a:latin typeface="Calibri" panose="020F0502020204030204" pitchFamily="34" charset="0"/>
                <a:cs typeface="Arial" panose="020B0604020202020204" pitchFamily="34" charset="0"/>
              </a:rPr>
              <a:t>Manikanta Jakkampudi</a:t>
            </a:r>
            <a:endParaRPr lang="en-IN" sz="1400" b="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90058" y="794521"/>
            <a:ext cx="8246438" cy="5082751"/>
          </a:xfrm>
        </p:spPr>
        <p:txBody>
          <a:bodyPr/>
          <a:lstStyle/>
          <a:p>
            <a:pPr>
              <a:buNone/>
            </a:pPr>
            <a:r>
              <a:rPr lang="en-US" sz="1800" b="1" u="sng" dirty="0" smtClean="0"/>
              <a:t>Below steps for AMQ broker administration in development environment:</a:t>
            </a:r>
          </a:p>
          <a:p>
            <a:pPr>
              <a:buNone/>
            </a:pPr>
            <a:endParaRPr lang="en-US" sz="1600" u="sng" dirty="0" smtClean="0"/>
          </a:p>
          <a:p>
            <a:pPr>
              <a:buNone/>
            </a:pPr>
            <a:r>
              <a:rPr lang="en-US" sz="1600" b="1" dirty="0" smtClean="0"/>
              <a:t>Step#1:</a:t>
            </a:r>
            <a:r>
              <a:rPr lang="en-US" sz="1600" dirty="0" smtClean="0"/>
              <a:t> Download the latest/preferred version of Apache Active-MQ server from following link:</a:t>
            </a:r>
          </a:p>
          <a:p>
            <a:pPr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activemq.apache.org/download.html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 smtClean="0"/>
              <a:t>Step#2: </a:t>
            </a:r>
            <a:r>
              <a:rPr lang="en-US" sz="1600" dirty="0" smtClean="0"/>
              <a:t>Once download </a:t>
            </a:r>
            <a:r>
              <a:rPr lang="en-US" sz="1600" dirty="0" smtClean="0"/>
              <a:t>complete, </a:t>
            </a:r>
            <a:r>
              <a:rPr lang="en-US" sz="1600" dirty="0" smtClean="0"/>
              <a:t>unzip the </a:t>
            </a:r>
            <a:r>
              <a:rPr lang="en-US" sz="1600" dirty="0" smtClean="0"/>
              <a:t>file </a:t>
            </a:r>
            <a:r>
              <a:rPr lang="en-US" sz="1600" dirty="0" smtClean="0"/>
              <a:t>to desired location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 smtClean="0"/>
              <a:t>Step#3: </a:t>
            </a:r>
            <a:r>
              <a:rPr lang="en-US" sz="1600" dirty="0" smtClean="0"/>
              <a:t>Open Command prompt and go to the </a:t>
            </a:r>
            <a:r>
              <a:rPr lang="en-US" sz="1600" dirty="0" smtClean="0"/>
              <a:t>/bin directory </a:t>
            </a:r>
            <a:r>
              <a:rPr lang="en-US" sz="1600" dirty="0" smtClean="0"/>
              <a:t>in unzipped location.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 smtClean="0"/>
              <a:t>Step#4: </a:t>
            </a:r>
            <a:r>
              <a:rPr lang="en-US" sz="1600" dirty="0" smtClean="0"/>
              <a:t>Issue the following command to start the </a:t>
            </a:r>
            <a:r>
              <a:rPr lang="en-US" sz="1600" dirty="0" smtClean="0"/>
              <a:t>standalone AMQ broker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buNone/>
            </a:pPr>
            <a:endParaRPr lang="en-US" sz="1600" u="sng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-29817"/>
            <a:ext cx="8280920" cy="643880"/>
          </a:xfrm>
        </p:spPr>
        <p:txBody>
          <a:bodyPr/>
          <a:lstStyle/>
          <a:p>
            <a:pPr lvl="1"/>
            <a:r>
              <a:rPr lang="en-US" sz="2400" dirty="0" smtClean="0">
                <a:solidFill>
                  <a:srgbClr val="5B77BA"/>
                </a:solidFill>
                <a:latin typeface="+mj-lt"/>
                <a:ea typeface="ＭＳ Ｐゴシック" charset="-128"/>
                <a:cs typeface="ＭＳ Ｐゴシック" charset="-128"/>
              </a:rPr>
              <a:t>JMS and Apache Active-MQ		</a:t>
            </a:r>
            <a:r>
              <a:rPr lang="en-US" sz="1600" dirty="0" smtClean="0">
                <a:solidFill>
                  <a:srgbClr val="5B77BA"/>
                </a:solidFill>
                <a:latin typeface="+mj-lt"/>
                <a:ea typeface="ＭＳ Ｐゴシック" charset="-128"/>
                <a:cs typeface="ＭＳ Ｐゴシック" charset="-128"/>
              </a:rPr>
              <a:t>…Continued</a:t>
            </a:r>
            <a:endParaRPr lang="en-US" sz="2400" dirty="0">
              <a:solidFill>
                <a:srgbClr val="5B77BA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40" y="4581128"/>
            <a:ext cx="586740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38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90058" y="794521"/>
            <a:ext cx="8246438" cy="5082751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Step#5: </a:t>
            </a:r>
            <a:r>
              <a:rPr lang="en-US" sz="1600" dirty="0" smtClean="0"/>
              <a:t>Verify the broker started normally with default configuration using the following URL from local setup, if server starts normally then this web URL will be accessible from local setup..</a:t>
            </a:r>
          </a:p>
          <a:p>
            <a:pPr>
              <a:buNone/>
            </a:pPr>
            <a:endParaRPr lang="en-US" sz="1600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-29817"/>
            <a:ext cx="8280920" cy="643880"/>
          </a:xfrm>
        </p:spPr>
        <p:txBody>
          <a:bodyPr/>
          <a:lstStyle/>
          <a:p>
            <a:pPr lvl="1"/>
            <a:r>
              <a:rPr lang="en-US" sz="2400" dirty="0" smtClean="0">
                <a:solidFill>
                  <a:srgbClr val="5B77BA"/>
                </a:solidFill>
                <a:latin typeface="+mj-lt"/>
                <a:ea typeface="ＭＳ Ｐゴシック" charset="-128"/>
                <a:cs typeface="ＭＳ Ｐゴシック" charset="-128"/>
              </a:rPr>
              <a:t>JMS and Apache Active-MQ		</a:t>
            </a:r>
            <a:r>
              <a:rPr lang="en-US" sz="1600" dirty="0" smtClean="0">
                <a:solidFill>
                  <a:srgbClr val="5B77BA"/>
                </a:solidFill>
                <a:latin typeface="+mj-lt"/>
                <a:ea typeface="ＭＳ Ｐゴシック" charset="-128"/>
                <a:cs typeface="ＭＳ Ｐゴシック" charset="-128"/>
              </a:rPr>
              <a:t>…Continued</a:t>
            </a:r>
            <a:endParaRPr lang="en-US" sz="2400" dirty="0">
              <a:solidFill>
                <a:srgbClr val="5B77BA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9"/>
            <a:ext cx="799288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6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90058" y="794521"/>
            <a:ext cx="8246438" cy="5082751"/>
          </a:xfrm>
        </p:spPr>
        <p:txBody>
          <a:bodyPr/>
          <a:lstStyle/>
          <a:p>
            <a:pPr>
              <a:buNone/>
            </a:pPr>
            <a:r>
              <a:rPr lang="en-US" sz="1600" b="1" u="sng" dirty="0" smtClean="0"/>
              <a:t>AMQ web console page:</a:t>
            </a:r>
          </a:p>
          <a:p>
            <a:pPr>
              <a:buNone/>
            </a:pPr>
            <a:r>
              <a:rPr lang="en-US" sz="1600" dirty="0" smtClean="0">
                <a:hlinkClick r:id="rId2"/>
              </a:rPr>
              <a:t>http://127.0.0.1:8161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b="1" u="sng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-29817"/>
            <a:ext cx="8280920" cy="643880"/>
          </a:xfrm>
        </p:spPr>
        <p:txBody>
          <a:bodyPr/>
          <a:lstStyle/>
          <a:p>
            <a:pPr lvl="1"/>
            <a:r>
              <a:rPr lang="en-US" sz="2400" dirty="0" smtClean="0">
                <a:solidFill>
                  <a:srgbClr val="5B77BA"/>
                </a:solidFill>
                <a:latin typeface="+mj-lt"/>
                <a:ea typeface="ＭＳ Ｐゴシック" charset="-128"/>
                <a:cs typeface="ＭＳ Ｐゴシック" charset="-128"/>
              </a:rPr>
              <a:t>JMS and Apache Active-MQ		</a:t>
            </a:r>
            <a:r>
              <a:rPr lang="en-US" sz="1600" dirty="0" smtClean="0">
                <a:solidFill>
                  <a:srgbClr val="5B77BA"/>
                </a:solidFill>
                <a:latin typeface="+mj-lt"/>
                <a:ea typeface="ＭＳ Ｐゴシック" charset="-128"/>
                <a:cs typeface="ＭＳ Ｐゴシック" charset="-128"/>
              </a:rPr>
              <a:t>…Continued</a:t>
            </a:r>
            <a:endParaRPr lang="en-US" sz="2400" dirty="0">
              <a:solidFill>
                <a:srgbClr val="5B77BA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89" y="1600374"/>
            <a:ext cx="7113579" cy="38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45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90058" y="794521"/>
            <a:ext cx="8246438" cy="5082751"/>
          </a:xfrm>
        </p:spPr>
        <p:txBody>
          <a:bodyPr/>
          <a:lstStyle/>
          <a:p>
            <a:pPr>
              <a:buNone/>
            </a:pPr>
            <a:r>
              <a:rPr lang="en-US" sz="1600" b="1" u="sng" dirty="0" smtClean="0"/>
              <a:t>AMQ web console page:</a:t>
            </a:r>
          </a:p>
          <a:p>
            <a:pPr>
              <a:buNone/>
            </a:pPr>
            <a:r>
              <a:rPr lang="en-US" sz="1600" dirty="0" smtClean="0"/>
              <a:t>After clicking on Manage </a:t>
            </a:r>
            <a:r>
              <a:rPr lang="en-US" sz="1600" dirty="0" err="1" smtClean="0"/>
              <a:t>ActiveMQ</a:t>
            </a:r>
            <a:r>
              <a:rPr lang="en-US" sz="1600" dirty="0" smtClean="0"/>
              <a:t> broker link on </a:t>
            </a:r>
            <a:r>
              <a:rPr lang="en-US" sz="1600" smtClean="0"/>
              <a:t>home page:</a:t>
            </a:r>
            <a:endParaRPr lang="en-US" sz="1600" dirty="0" smtClean="0"/>
          </a:p>
          <a:p>
            <a:pPr>
              <a:buNone/>
            </a:pPr>
            <a:endParaRPr lang="en-US" sz="1600" b="1" u="sng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-29817"/>
            <a:ext cx="8280920" cy="643880"/>
          </a:xfrm>
        </p:spPr>
        <p:txBody>
          <a:bodyPr/>
          <a:lstStyle/>
          <a:p>
            <a:pPr lvl="1"/>
            <a:r>
              <a:rPr lang="en-US" sz="2400" dirty="0" smtClean="0">
                <a:solidFill>
                  <a:srgbClr val="5B77BA"/>
                </a:solidFill>
                <a:latin typeface="+mj-lt"/>
                <a:ea typeface="ＭＳ Ｐゴシック" charset="-128"/>
                <a:cs typeface="ＭＳ Ｐゴシック" charset="-128"/>
              </a:rPr>
              <a:t>JMS and Apache Active-MQ		</a:t>
            </a:r>
            <a:r>
              <a:rPr lang="en-US" sz="1600" dirty="0" smtClean="0">
                <a:solidFill>
                  <a:srgbClr val="5B77BA"/>
                </a:solidFill>
                <a:latin typeface="+mj-lt"/>
                <a:ea typeface="ＭＳ Ｐゴシック" charset="-128"/>
                <a:cs typeface="ＭＳ Ｐゴシック" charset="-128"/>
              </a:rPr>
              <a:t>…Continued</a:t>
            </a:r>
            <a:endParaRPr lang="en-US" sz="2400" dirty="0">
              <a:solidFill>
                <a:srgbClr val="5B77BA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806489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9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90058" y="794521"/>
            <a:ext cx="8246438" cy="5082751"/>
          </a:xfrm>
        </p:spPr>
        <p:txBody>
          <a:bodyPr/>
          <a:lstStyle/>
          <a:p>
            <a:pPr>
              <a:buNone/>
            </a:pPr>
            <a:r>
              <a:rPr lang="en-US" sz="1600" b="1" u="sng" dirty="0" smtClean="0"/>
              <a:t>Below a sample project created using Apache-camel, Spring-boot and Junit test cases</a:t>
            </a:r>
            <a:r>
              <a:rPr lang="en-US" sz="1600" b="1" u="sng" dirty="0" smtClean="0"/>
              <a:t>:</a:t>
            </a:r>
          </a:p>
          <a:p>
            <a:pPr>
              <a:buNone/>
            </a:pPr>
            <a:r>
              <a:rPr lang="en-US" sz="1400" dirty="0" smtClean="0"/>
              <a:t>Use following Maven goal at command prompt to test run: </a:t>
            </a:r>
            <a:r>
              <a:rPr lang="en-US" sz="1400" b="1" dirty="0" err="1" smtClean="0">
                <a:solidFill>
                  <a:srgbClr val="C00000"/>
                </a:solidFill>
              </a:rPr>
              <a:t>mvn</a:t>
            </a:r>
            <a:r>
              <a:rPr lang="en-US" sz="1400" b="1" dirty="0" smtClean="0">
                <a:solidFill>
                  <a:srgbClr val="C00000"/>
                </a:solidFill>
              </a:rPr>
              <a:t> test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600" b="1" u="sng" dirty="0" smtClean="0"/>
          </a:p>
          <a:p>
            <a:pPr>
              <a:buNone/>
            </a:pPr>
            <a:endParaRPr lang="en-US" sz="1600" b="1" u="sng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-29817"/>
            <a:ext cx="8280920" cy="643880"/>
          </a:xfrm>
        </p:spPr>
        <p:txBody>
          <a:bodyPr/>
          <a:lstStyle/>
          <a:p>
            <a:pPr lvl="1"/>
            <a:r>
              <a:rPr lang="en-US" sz="2400" dirty="0" smtClean="0">
                <a:solidFill>
                  <a:srgbClr val="5B77BA"/>
                </a:solidFill>
                <a:latin typeface="+mj-lt"/>
                <a:ea typeface="ＭＳ Ｐゴシック" charset="-128"/>
                <a:cs typeface="ＭＳ Ｐゴシック" charset="-128"/>
              </a:rPr>
              <a:t>Sample project page</a:t>
            </a:r>
            <a:endParaRPr lang="en-US" sz="2400" dirty="0">
              <a:solidFill>
                <a:srgbClr val="5B77BA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4392488" cy="43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21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2400" y="4437112"/>
            <a:ext cx="5181600" cy="643880"/>
          </a:xfrm>
        </p:spPr>
        <p:txBody>
          <a:bodyPr/>
          <a:lstStyle/>
          <a:p>
            <a:pPr algn="ctr"/>
            <a:r>
              <a:rPr lang="en-US" sz="2800" smtClean="0">
                <a:solidFill>
                  <a:srgbClr val="0070C0"/>
                </a:solidFill>
                <a:latin typeface="Cambria" pitchFamily="18" charset="0"/>
              </a:rPr>
              <a:t>Thank You</a:t>
            </a:r>
            <a:endParaRPr lang="en-US" sz="2800" dirty="0" smtClean="0">
              <a:solidFill>
                <a:srgbClr val="0070C0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584" y="764704"/>
            <a:ext cx="7776864" cy="5400600"/>
          </a:xfrm>
        </p:spPr>
        <p:txBody>
          <a:bodyPr/>
          <a:lstStyle/>
          <a:p>
            <a:pPr marL="342900" lvl="1" indent="0" eaLnBrk="1" hangingPunct="1">
              <a:buClr>
                <a:schemeClr val="accent1">
                  <a:lumMod val="75000"/>
                </a:schemeClr>
              </a:buClr>
              <a:buNone/>
            </a:pPr>
            <a:endParaRPr lang="en-US" sz="2400" dirty="0" smtClean="0">
              <a:solidFill>
                <a:srgbClr val="3D96AC"/>
              </a:solidFill>
              <a:latin typeface="Cambria" pitchFamily="18" charset="0"/>
              <a:cs typeface="ＭＳ Ｐゴシック" charset="-128"/>
            </a:endParaRPr>
          </a:p>
          <a:p>
            <a:pPr marL="342900" lvl="1" indent="0" eaLnBrk="1" hangingPunct="1">
              <a:buClr>
                <a:schemeClr val="accent1">
                  <a:lumMod val="75000"/>
                </a:schemeClr>
              </a:buClr>
              <a:buNone/>
            </a:pPr>
            <a:endParaRPr lang="en-US" sz="2400" dirty="0">
              <a:solidFill>
                <a:srgbClr val="3D96AC"/>
              </a:solidFill>
              <a:latin typeface="Cambria" pitchFamily="18" charset="0"/>
              <a:cs typeface="ＭＳ Ｐゴシック" charset="-128"/>
            </a:endParaRPr>
          </a:p>
          <a:p>
            <a:pPr eaLnBrk="1" hangingPunct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en-US" sz="2400" dirty="0" smtClean="0">
              <a:solidFill>
                <a:srgbClr val="3D96AC"/>
              </a:solidFill>
              <a:latin typeface="Cambria" pitchFamily="18" charset="0"/>
            </a:endParaRPr>
          </a:p>
          <a:p>
            <a:pPr eaLnBrk="1" hangingPunct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D96AC"/>
                </a:solidFill>
                <a:latin typeface="Cambria" pitchFamily="18" charset="0"/>
              </a:rPr>
              <a:t>JMS and Apache Active-MQ</a:t>
            </a:r>
          </a:p>
          <a:p>
            <a:pPr eaLnBrk="1" hangingPunct="1">
              <a:buClr>
                <a:schemeClr val="accent1">
                  <a:lumMod val="75000"/>
                </a:schemeClr>
              </a:buClr>
              <a:buNone/>
            </a:pPr>
            <a:endParaRPr lang="en-US" sz="2400" dirty="0">
              <a:solidFill>
                <a:srgbClr val="3D96AC"/>
              </a:solidFill>
              <a:latin typeface="Cambria" pitchFamily="18" charset="0"/>
            </a:endParaRPr>
          </a:p>
          <a:p>
            <a:pPr eaLnBrk="1" hangingPunct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3D96AC"/>
                </a:solidFill>
                <a:latin typeface="Cambria" pitchFamily="18" charset="0"/>
              </a:rPr>
              <a:t>Sample Project building and test run</a:t>
            </a:r>
            <a:r>
              <a:rPr lang="en-US" sz="2400" dirty="0" smtClean="0">
                <a:solidFill>
                  <a:srgbClr val="3D96AC"/>
                </a:solidFill>
                <a:latin typeface="Cambria" pitchFamily="18" charset="0"/>
              </a:rPr>
              <a:t>.</a:t>
            </a:r>
          </a:p>
          <a:p>
            <a:pPr lvl="1" eaLnBrk="1" hangingPunct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3D96AC"/>
                </a:solidFill>
                <a:latin typeface="Cambria" pitchFamily="18" charset="0"/>
              </a:rPr>
              <a:t>Apache-Camel</a:t>
            </a:r>
          </a:p>
          <a:p>
            <a:pPr lvl="1" eaLnBrk="1" hangingPunct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3D96AC"/>
                </a:solidFill>
                <a:latin typeface="Cambria" pitchFamily="18" charset="0"/>
              </a:rPr>
              <a:t>Spring-boot</a:t>
            </a:r>
          </a:p>
          <a:p>
            <a:pPr lvl="1" eaLnBrk="1" hangingPunct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3D96AC"/>
                </a:solidFill>
                <a:latin typeface="Cambria" pitchFamily="18" charset="0"/>
              </a:rPr>
              <a:t>JUnit Test cases</a:t>
            </a:r>
          </a:p>
          <a:p>
            <a:pPr lvl="1" eaLnBrk="1" hangingPunct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en-US" sz="1800" dirty="0">
              <a:solidFill>
                <a:srgbClr val="3D96AC"/>
              </a:solidFill>
              <a:latin typeface="Cambria" pitchFamily="18" charset="0"/>
            </a:endParaRPr>
          </a:p>
          <a:p>
            <a:pPr eaLnBrk="1" hangingPunct="1">
              <a:buClr>
                <a:schemeClr val="accent1">
                  <a:lumMod val="75000"/>
                </a:schemeClr>
              </a:buClr>
              <a:buNone/>
            </a:pPr>
            <a:endParaRPr lang="en-US" sz="1800" dirty="0" smtClean="0">
              <a:solidFill>
                <a:srgbClr val="3D96AC"/>
              </a:solidFill>
              <a:latin typeface="Cambria" pitchFamily="18" charset="0"/>
              <a:cs typeface="ＭＳ Ｐゴシック" charset="-128"/>
            </a:endParaRPr>
          </a:p>
          <a:p>
            <a:pPr eaLnBrk="1" hangingPunct="1">
              <a:buClr>
                <a:schemeClr val="accent1">
                  <a:lumMod val="75000"/>
                </a:schemeClr>
              </a:buClr>
              <a:buNone/>
            </a:pPr>
            <a:endParaRPr lang="en-US" sz="2400" dirty="0" smtClean="0">
              <a:latin typeface="Cambria" pitchFamily="18" charset="0"/>
            </a:endParaRPr>
          </a:p>
          <a:p>
            <a:pPr eaLnBrk="1" hangingPunct="1">
              <a:buNone/>
            </a:pPr>
            <a:endParaRPr lang="en-US" sz="2800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0"/>
            <a:ext cx="5181600" cy="64388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5B77BA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175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179822"/>
            <a:ext cx="8136904" cy="499864"/>
          </a:xfrm>
        </p:spPr>
        <p:txBody>
          <a:bodyPr/>
          <a:lstStyle/>
          <a:p>
            <a:pPr eaLnBrk="1" hangingPunct="1">
              <a:buClr>
                <a:schemeClr val="accent1">
                  <a:lumMod val="75000"/>
                </a:schemeClr>
              </a:buClr>
            </a:pPr>
            <a:r>
              <a:rPr lang="en-US" sz="2400" dirty="0" smtClean="0">
                <a:solidFill>
                  <a:srgbClr val="5B77BA"/>
                </a:solidFill>
              </a:rPr>
              <a:t>Camel Context</a:t>
            </a:r>
            <a:endParaRPr lang="en-US" sz="2400" dirty="0">
              <a:solidFill>
                <a:srgbClr val="5B77BA"/>
              </a:solidFill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584" y="764704"/>
            <a:ext cx="7992888" cy="4536504"/>
          </a:xfrm>
        </p:spPr>
        <p:txBody>
          <a:bodyPr/>
          <a:lstStyle/>
          <a:p>
            <a:pPr eaLnBrk="1" hangingPunct="1">
              <a:buClr>
                <a:schemeClr val="accent1">
                  <a:lumMod val="75000"/>
                </a:schemeClr>
              </a:buClr>
              <a:buNone/>
            </a:pPr>
            <a:r>
              <a:rPr lang="en-US" sz="1600" dirty="0" smtClean="0"/>
              <a:t>Camel Context </a:t>
            </a:r>
            <a:endParaRPr lang="en-US" sz="1600" dirty="0"/>
          </a:p>
        </p:txBody>
      </p:sp>
      <p:pic>
        <p:nvPicPr>
          <p:cNvPr id="2" name="Picture 2" descr="CamelCon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720080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90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90058" y="794521"/>
            <a:ext cx="8246438" cy="5082751"/>
          </a:xfrm>
        </p:spPr>
        <p:txBody>
          <a:bodyPr/>
          <a:lstStyle/>
          <a:p>
            <a:pPr>
              <a:buNone/>
            </a:pPr>
            <a:r>
              <a:rPr lang="en-US" sz="1600" b="1" u="sng" dirty="0" smtClean="0"/>
              <a:t>What </a:t>
            </a:r>
            <a:r>
              <a:rPr lang="en-US" sz="1600" b="1" u="sng" dirty="0" smtClean="0"/>
              <a:t>is JMS </a:t>
            </a:r>
            <a:r>
              <a:rPr lang="en-US" sz="1600" b="1" u="sng" dirty="0" smtClean="0"/>
              <a:t>in Camel Context: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JMS </a:t>
            </a:r>
            <a:r>
              <a:rPr lang="en-US" sz="1600" dirty="0"/>
              <a:t>(Java Message Service) is a Java API that allows you to create, send, receive, </a:t>
            </a:r>
            <a:r>
              <a:rPr lang="en-US" sz="1600" dirty="0" smtClean="0"/>
              <a:t>and read </a:t>
            </a:r>
            <a:r>
              <a:rPr lang="en-US" sz="1600" dirty="0"/>
              <a:t>messages. </a:t>
            </a: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It </a:t>
            </a:r>
            <a:r>
              <a:rPr lang="en-US" sz="1600" dirty="0"/>
              <a:t>also mandates that messaging is asynchronous and has specific </a:t>
            </a:r>
            <a:r>
              <a:rPr lang="en-US" sz="1600" dirty="0" smtClean="0"/>
              <a:t>elements of </a:t>
            </a:r>
            <a:r>
              <a:rPr lang="en-US" sz="1600" dirty="0"/>
              <a:t>reliability, like guaranteed and once-and-only-once delivery. </a:t>
            </a: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JMS </a:t>
            </a:r>
            <a:r>
              <a:rPr lang="en-US" sz="1600" dirty="0"/>
              <a:t>is the </a:t>
            </a:r>
            <a:r>
              <a:rPr lang="en-US" sz="1600" dirty="0" smtClean="0"/>
              <a:t>de facto </a:t>
            </a:r>
            <a:r>
              <a:rPr lang="en-US" sz="1600" dirty="0"/>
              <a:t>messaging solution in the Java community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In </a:t>
            </a:r>
            <a:r>
              <a:rPr lang="en-US" sz="1600" dirty="0"/>
              <a:t>JMS, message consumers and producers talk to one another through an </a:t>
            </a:r>
            <a:r>
              <a:rPr lang="en-US" sz="1600" dirty="0" smtClean="0"/>
              <a:t>intermediary - a </a:t>
            </a:r>
            <a:r>
              <a:rPr lang="en-US" sz="1600" dirty="0"/>
              <a:t>JMS </a:t>
            </a:r>
            <a:r>
              <a:rPr lang="en-US" sz="1600" dirty="0" smtClean="0"/>
              <a:t>destination.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And a </a:t>
            </a:r>
            <a:r>
              <a:rPr lang="en-US" sz="1600" dirty="0"/>
              <a:t>destination can be either </a:t>
            </a:r>
            <a:r>
              <a:rPr lang="en-US" sz="1600" dirty="0" smtClean="0"/>
              <a:t>a queue </a:t>
            </a:r>
            <a:r>
              <a:rPr lang="en-US" sz="1600" dirty="0"/>
              <a:t>or a topic. </a:t>
            </a: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1" dirty="0" smtClean="0"/>
              <a:t>Queues </a:t>
            </a:r>
            <a:r>
              <a:rPr lang="en-US" sz="1600" dirty="0"/>
              <a:t>are strictly point-to-point, where each message has only </a:t>
            </a:r>
            <a:r>
              <a:rPr lang="en-US" sz="1600" dirty="0" smtClean="0"/>
              <a:t>one consumer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1" dirty="0" smtClean="0"/>
              <a:t>Topics </a:t>
            </a:r>
            <a:r>
              <a:rPr lang="en-US" sz="1600" dirty="0"/>
              <a:t>operate on a publish/subscribe scheme; a single message may </a:t>
            </a:r>
            <a:r>
              <a:rPr lang="en-US" sz="1600" dirty="0" smtClean="0"/>
              <a:t>be delivered </a:t>
            </a:r>
            <a:r>
              <a:rPr lang="en-US" sz="1600" dirty="0"/>
              <a:t>to many consumers if they have subscribed to the topic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JMS </a:t>
            </a:r>
            <a:r>
              <a:rPr lang="en-US" sz="1600" dirty="0"/>
              <a:t>also provides a </a:t>
            </a:r>
            <a:r>
              <a:rPr lang="en-US" sz="1600" b="1" i="1" u="sng" dirty="0" err="1"/>
              <a:t>ConnectionFactory</a:t>
            </a:r>
            <a:r>
              <a:rPr lang="en-US" sz="1600" b="1" i="1" u="sng" dirty="0"/>
              <a:t> </a:t>
            </a:r>
            <a:r>
              <a:rPr lang="en-US" sz="1600" dirty="0"/>
              <a:t>that clients (like Camel) can use to </a:t>
            </a:r>
            <a:r>
              <a:rPr lang="en-US" sz="1600" dirty="0" smtClean="0"/>
              <a:t>create a </a:t>
            </a:r>
            <a:r>
              <a:rPr lang="en-US" sz="1600" dirty="0"/>
              <a:t>connection with a JMS provider. </a:t>
            </a: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JMS </a:t>
            </a:r>
            <a:r>
              <a:rPr lang="en-US" sz="1600" dirty="0"/>
              <a:t>providers are usually referred to as </a:t>
            </a:r>
            <a:r>
              <a:rPr lang="en-US" sz="1600" i="1" dirty="0" smtClean="0"/>
              <a:t>brokers </a:t>
            </a:r>
            <a:r>
              <a:rPr lang="en-US" sz="1600" dirty="0" smtClean="0"/>
              <a:t>because </a:t>
            </a:r>
            <a:r>
              <a:rPr lang="en-US" sz="1600" dirty="0"/>
              <a:t>they manage the communication between a message producer and a </a:t>
            </a:r>
            <a:r>
              <a:rPr lang="en-US" sz="1600" dirty="0" smtClean="0"/>
              <a:t>message consumer</a:t>
            </a:r>
            <a:r>
              <a:rPr lang="en-US" sz="1600" dirty="0"/>
              <a:t>.</a:t>
            </a: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-29817"/>
            <a:ext cx="8280920" cy="643880"/>
          </a:xfrm>
        </p:spPr>
        <p:txBody>
          <a:bodyPr/>
          <a:lstStyle/>
          <a:p>
            <a:pPr lvl="1"/>
            <a:r>
              <a:rPr lang="en-US" sz="2400" dirty="0" smtClean="0">
                <a:solidFill>
                  <a:srgbClr val="5B77BA"/>
                </a:solidFill>
                <a:latin typeface="+mj-lt"/>
                <a:ea typeface="ＭＳ Ｐゴシック" charset="-128"/>
                <a:cs typeface="ＭＳ Ｐゴシック" charset="-128"/>
              </a:rPr>
              <a:t>JMS and Apache Active-MQ</a:t>
            </a:r>
            <a:endParaRPr lang="en-US" sz="2400" dirty="0">
              <a:solidFill>
                <a:srgbClr val="5B77BA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9552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90058" y="794521"/>
            <a:ext cx="8246438" cy="5082751"/>
          </a:xfrm>
        </p:spPr>
        <p:txBody>
          <a:bodyPr/>
          <a:lstStyle/>
          <a:p>
            <a:pPr>
              <a:buNone/>
            </a:pPr>
            <a:r>
              <a:rPr lang="en-US" sz="1600" b="1" u="sng" dirty="0" smtClean="0"/>
              <a:t>How To Configure Camel To Use a JMS Provider: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In order to </a:t>
            </a:r>
            <a:r>
              <a:rPr lang="en-US" sz="1600" dirty="0"/>
              <a:t>connect Camel to a specific JMS provider, </a:t>
            </a:r>
            <a:r>
              <a:rPr lang="en-US" sz="1600" dirty="0" smtClean="0"/>
              <a:t>it need </a:t>
            </a:r>
            <a:r>
              <a:rPr lang="en-US" sz="1600" dirty="0"/>
              <a:t>to configure Camel’s JMS </a:t>
            </a:r>
            <a:r>
              <a:rPr lang="en-US" sz="1600" dirty="0" smtClean="0"/>
              <a:t>component with </a:t>
            </a:r>
            <a:r>
              <a:rPr lang="en-US" sz="1600" dirty="0"/>
              <a:t>an appropriate </a:t>
            </a:r>
            <a:r>
              <a:rPr lang="en-US" sz="1600" b="1" i="1" u="sng" dirty="0" err="1"/>
              <a:t>ConnectionFactory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Apache </a:t>
            </a:r>
            <a:r>
              <a:rPr lang="en-US" sz="1600" dirty="0" err="1"/>
              <a:t>ActiveMQ</a:t>
            </a:r>
            <a:r>
              <a:rPr lang="en-US" sz="1600" dirty="0"/>
              <a:t> is one of the most popular open source JMS providers, and </a:t>
            </a:r>
            <a:r>
              <a:rPr lang="en-US" sz="1600" dirty="0" smtClean="0"/>
              <a:t>it’s the </a:t>
            </a:r>
            <a:r>
              <a:rPr lang="en-US" sz="1600" dirty="0"/>
              <a:t>primary JMS broker that the Camel team uses to test the JMS component</a:t>
            </a:r>
            <a:r>
              <a:rPr lang="en-US" sz="1600" dirty="0" smtClean="0"/>
              <a:t>.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b="1" u="sng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-29817"/>
            <a:ext cx="8280920" cy="643880"/>
          </a:xfrm>
        </p:spPr>
        <p:txBody>
          <a:bodyPr/>
          <a:lstStyle/>
          <a:p>
            <a:pPr lvl="1"/>
            <a:r>
              <a:rPr lang="en-US" sz="2400" dirty="0" smtClean="0">
                <a:solidFill>
                  <a:srgbClr val="5B77BA"/>
                </a:solidFill>
                <a:latin typeface="+mj-lt"/>
                <a:ea typeface="ＭＳ Ｐゴシック" charset="-128"/>
                <a:cs typeface="ＭＳ Ｐゴシック" charset="-128"/>
              </a:rPr>
              <a:t>JMS and Apache Active-MQ		</a:t>
            </a:r>
            <a:r>
              <a:rPr lang="en-US" sz="1600" dirty="0" smtClean="0">
                <a:solidFill>
                  <a:srgbClr val="5B77BA"/>
                </a:solidFill>
                <a:latin typeface="+mj-lt"/>
                <a:ea typeface="ＭＳ Ｐゴシック" charset="-128"/>
                <a:cs typeface="ＭＳ Ｐゴシック" charset="-128"/>
              </a:rPr>
              <a:t>…Continued</a:t>
            </a:r>
            <a:endParaRPr lang="en-US" sz="2400" dirty="0">
              <a:solidFill>
                <a:srgbClr val="5B77BA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85467"/>
            <a:ext cx="7632848" cy="324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83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90058" y="794521"/>
            <a:ext cx="8246438" cy="5082751"/>
          </a:xfrm>
        </p:spPr>
        <p:txBody>
          <a:bodyPr/>
          <a:lstStyle/>
          <a:p>
            <a:pPr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Step#1</a:t>
            </a:r>
          </a:p>
          <a:p>
            <a:pPr>
              <a:buNone/>
            </a:pPr>
            <a:r>
              <a:rPr lang="en-US" sz="1600" b="1" u="sng" dirty="0" smtClean="0"/>
              <a:t>Create AMQ </a:t>
            </a:r>
            <a:r>
              <a:rPr lang="en-US" sz="1600" b="1" u="sng" dirty="0" err="1" smtClean="0"/>
              <a:t>ConnectionFactory</a:t>
            </a:r>
            <a:r>
              <a:rPr lang="en-US" sz="1600" b="1" u="sng" dirty="0" smtClean="0"/>
              <a:t> object to connect to Broker:</a:t>
            </a:r>
          </a:p>
          <a:p>
            <a:pPr>
              <a:buNone/>
            </a:pPr>
            <a:r>
              <a:rPr lang="en-US" sz="1600" dirty="0"/>
              <a:t>Apache </a:t>
            </a:r>
            <a:r>
              <a:rPr lang="en-US" sz="1600" dirty="0" err="1"/>
              <a:t>ActiveMQ</a:t>
            </a:r>
            <a:r>
              <a:rPr lang="en-US" sz="1600" dirty="0"/>
              <a:t>, you can create an </a:t>
            </a:r>
            <a:r>
              <a:rPr lang="en-US" sz="1600" dirty="0" err="1"/>
              <a:t>ActiveMQConnectionFactory</a:t>
            </a:r>
            <a:r>
              <a:rPr lang="en-US" sz="1600" dirty="0"/>
              <a:t> that points to the location of the running </a:t>
            </a:r>
            <a:r>
              <a:rPr lang="en-US" sz="1600" dirty="0" err="1"/>
              <a:t>ActiveMQ</a:t>
            </a:r>
            <a:r>
              <a:rPr lang="en-US" sz="1600" dirty="0"/>
              <a:t> </a:t>
            </a:r>
            <a:r>
              <a:rPr lang="en-US" sz="1600" dirty="0" smtClean="0"/>
              <a:t>broker</a:t>
            </a:r>
            <a:r>
              <a:rPr lang="en-US" sz="1600" dirty="0"/>
              <a:t> </a:t>
            </a:r>
            <a:r>
              <a:rPr lang="en-US" sz="1600" dirty="0" smtClean="0"/>
              <a:t>by </a:t>
            </a:r>
          </a:p>
          <a:p>
            <a:pPr>
              <a:buNone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600" b="1" i="1" dirty="0" smtClean="0"/>
              <a:t>Connect to embedded broker:</a:t>
            </a:r>
          </a:p>
          <a:p>
            <a:pPr>
              <a:buNone/>
            </a:pPr>
            <a:r>
              <a:rPr lang="en-US" sz="1600" dirty="0" err="1" smtClean="0"/>
              <a:t>ConnectionFactory</a:t>
            </a:r>
            <a:r>
              <a:rPr lang="en-US" sz="1600" dirty="0" smtClean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connectionFactory</a:t>
            </a:r>
            <a:r>
              <a:rPr lang="en-US" sz="1600" dirty="0"/>
              <a:t> </a:t>
            </a:r>
            <a:r>
              <a:rPr lang="en-US" sz="1600" dirty="0" smtClean="0"/>
              <a:t>= new </a:t>
            </a:r>
            <a:r>
              <a:rPr lang="en-US" sz="1600" dirty="0" err="1" smtClean="0"/>
              <a:t>ActiveMQConnectionFactory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30BDD"/>
                </a:solidFill>
              </a:rPr>
              <a:t>"</a:t>
            </a:r>
            <a:r>
              <a:rPr lang="en-US" sz="1600" dirty="0" err="1">
                <a:solidFill>
                  <a:srgbClr val="F30BDD"/>
                </a:solidFill>
              </a:rPr>
              <a:t>vm</a:t>
            </a:r>
            <a:r>
              <a:rPr lang="en-US" sz="1600" dirty="0">
                <a:solidFill>
                  <a:srgbClr val="F30BDD"/>
                </a:solidFill>
              </a:rPr>
              <a:t>://localhost</a:t>
            </a:r>
            <a:r>
              <a:rPr lang="en-US" sz="1600" dirty="0" smtClean="0">
                <a:solidFill>
                  <a:srgbClr val="F30BDD"/>
                </a:solidFill>
              </a:rPr>
              <a:t>"</a:t>
            </a:r>
            <a:r>
              <a:rPr lang="en-US" sz="1600" dirty="0" smtClean="0"/>
              <a:t>);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600" b="1" i="1" dirty="0" smtClean="0"/>
              <a:t>2. Connect to external broker:</a:t>
            </a:r>
          </a:p>
          <a:p>
            <a:pPr>
              <a:buNone/>
            </a:pPr>
            <a:r>
              <a:rPr lang="en-US" sz="1600" dirty="0" err="1"/>
              <a:t>ConnectionFactory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connectionFactory</a:t>
            </a:r>
            <a:r>
              <a:rPr lang="en-US" sz="1600" dirty="0"/>
              <a:t> = new </a:t>
            </a:r>
            <a:r>
              <a:rPr lang="en-US" sz="1600" dirty="0" err="1"/>
              <a:t>ActiveMQConnectionFactory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F30BDD"/>
                </a:solidFill>
              </a:rPr>
              <a:t>“</a:t>
            </a:r>
            <a:r>
              <a:rPr lang="en-US" sz="1600" dirty="0" err="1" smtClean="0">
                <a:solidFill>
                  <a:srgbClr val="F30BDD"/>
                </a:solidFill>
              </a:rPr>
              <a:t>tcp</a:t>
            </a:r>
            <a:r>
              <a:rPr lang="en-US" sz="1600" dirty="0" smtClean="0">
                <a:solidFill>
                  <a:srgbClr val="F30BDD"/>
                </a:solidFill>
              </a:rPr>
              <a:t>://&lt;BROKER_IP&gt;:&lt;PORT&gt;"</a:t>
            </a:r>
            <a:r>
              <a:rPr lang="en-US" sz="1600" dirty="0" smtClean="0"/>
              <a:t>);</a:t>
            </a:r>
            <a:endParaRPr lang="en-US" sz="1600" dirty="0"/>
          </a:p>
          <a:p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The </a:t>
            </a:r>
            <a:r>
              <a:rPr lang="en-US" sz="1600" dirty="0">
                <a:solidFill>
                  <a:srgbClr val="F30BDD"/>
                </a:solidFill>
              </a:rPr>
              <a:t>vm://localhost</a:t>
            </a:r>
            <a:r>
              <a:rPr lang="en-US" sz="1600" dirty="0"/>
              <a:t> URI means that you should connect to an embedded </a:t>
            </a:r>
            <a:r>
              <a:rPr lang="en-US" sz="1600" dirty="0" smtClean="0"/>
              <a:t>broker named </a:t>
            </a:r>
            <a:r>
              <a:rPr lang="en-US" sz="1600" dirty="0"/>
              <a:t>“localhost” running inside the current JVM. The </a:t>
            </a:r>
            <a:r>
              <a:rPr lang="en-US" sz="1600" dirty="0" err="1"/>
              <a:t>vm</a:t>
            </a:r>
            <a:r>
              <a:rPr lang="en-US" sz="1600" dirty="0"/>
              <a:t> transport connector </a:t>
            </a:r>
            <a:r>
              <a:rPr lang="en-US" sz="1600" dirty="0" smtClean="0"/>
              <a:t>in </a:t>
            </a:r>
            <a:r>
              <a:rPr lang="en-US" sz="1600" dirty="0" err="1" smtClean="0"/>
              <a:t>ActiveMQ</a:t>
            </a:r>
            <a:r>
              <a:rPr lang="en-US" sz="1600" dirty="0" smtClean="0"/>
              <a:t> </a:t>
            </a:r>
            <a:r>
              <a:rPr lang="en-US" sz="1600" dirty="0"/>
              <a:t>creates a broker on demand if one isn’t running </a:t>
            </a:r>
            <a:r>
              <a:rPr lang="en-US" sz="1600" dirty="0" smtClean="0"/>
              <a:t>already</a:t>
            </a:r>
            <a:r>
              <a:rPr lang="en-US" sz="1600" dirty="0"/>
              <a:t>, so it’s very </a:t>
            </a:r>
            <a:r>
              <a:rPr lang="en-US" sz="1600" dirty="0" smtClean="0"/>
              <a:t>handy for </a:t>
            </a:r>
            <a:r>
              <a:rPr lang="en-US" sz="1600" dirty="0"/>
              <a:t>quickly testing JMS applications</a:t>
            </a:r>
            <a:endParaRPr lang="en-US" sz="1200" dirty="0"/>
          </a:p>
          <a:p>
            <a:pPr>
              <a:buNone/>
            </a:pPr>
            <a:endParaRPr lang="en-US" sz="1600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-29817"/>
            <a:ext cx="8280920" cy="643880"/>
          </a:xfrm>
        </p:spPr>
        <p:txBody>
          <a:bodyPr/>
          <a:lstStyle/>
          <a:p>
            <a:pPr lvl="1"/>
            <a:r>
              <a:rPr lang="en-US" sz="2400" dirty="0" smtClean="0">
                <a:solidFill>
                  <a:srgbClr val="5B77BA"/>
                </a:solidFill>
                <a:latin typeface="+mj-lt"/>
                <a:ea typeface="ＭＳ Ｐゴシック" charset="-128"/>
                <a:cs typeface="ＭＳ Ｐゴシック" charset="-128"/>
              </a:rPr>
              <a:t>JMS and Apache Active-MQ		</a:t>
            </a:r>
            <a:r>
              <a:rPr lang="en-US" sz="1600" dirty="0" smtClean="0">
                <a:solidFill>
                  <a:srgbClr val="5B77BA"/>
                </a:solidFill>
                <a:latin typeface="+mj-lt"/>
                <a:ea typeface="ＭＳ Ｐゴシック" charset="-128"/>
                <a:cs typeface="ＭＳ Ｐゴシック" charset="-128"/>
              </a:rPr>
              <a:t>…Continued</a:t>
            </a:r>
            <a:endParaRPr lang="en-US" sz="2400" dirty="0">
              <a:solidFill>
                <a:srgbClr val="5B77BA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899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90058" y="794521"/>
            <a:ext cx="8246438" cy="5082751"/>
          </a:xfrm>
        </p:spPr>
        <p:txBody>
          <a:bodyPr/>
          <a:lstStyle/>
          <a:p>
            <a:pPr>
              <a:buNone/>
            </a:pPr>
            <a:r>
              <a:rPr lang="en-US" sz="1800" b="1" u="sng" dirty="0" smtClean="0">
                <a:solidFill>
                  <a:srgbClr val="C00000"/>
                </a:solidFill>
              </a:rPr>
              <a:t>Step#2:</a:t>
            </a:r>
          </a:p>
          <a:p>
            <a:pPr>
              <a:buNone/>
            </a:pPr>
            <a:r>
              <a:rPr lang="en-US" sz="1800" b="1" u="sng" dirty="0" smtClean="0"/>
              <a:t>Create JMS Component and attach to Camel Context:</a:t>
            </a:r>
          </a:p>
          <a:p>
            <a:pPr>
              <a:buNone/>
            </a:pPr>
            <a:r>
              <a:rPr lang="en-US" sz="1600" dirty="0" smtClean="0"/>
              <a:t>Next</a:t>
            </a:r>
            <a:r>
              <a:rPr lang="en-US" sz="1600" dirty="0"/>
              <a:t>, when </a:t>
            </a:r>
            <a:r>
              <a:rPr lang="en-US" sz="1600" dirty="0" smtClean="0"/>
              <a:t>creating </a:t>
            </a:r>
            <a:r>
              <a:rPr lang="en-US" sz="1600" dirty="0" err="1" smtClean="0"/>
              <a:t>CamelContext</a:t>
            </a:r>
            <a:r>
              <a:rPr lang="en-US" sz="1600" dirty="0"/>
              <a:t>, </a:t>
            </a:r>
            <a:r>
              <a:rPr lang="en-US" sz="1600" dirty="0" smtClean="0"/>
              <a:t>just add </a:t>
            </a:r>
            <a:r>
              <a:rPr lang="en-US" sz="1600" dirty="0"/>
              <a:t>the JMS component </a:t>
            </a:r>
            <a:r>
              <a:rPr lang="en-US" sz="1600" dirty="0" smtClean="0"/>
              <a:t>as follows</a:t>
            </a:r>
            <a:r>
              <a:rPr lang="en-US" sz="1600" dirty="0"/>
              <a:t>: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CamelContext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C00000"/>
                </a:solidFill>
              </a:rPr>
              <a:t>context</a:t>
            </a:r>
            <a:r>
              <a:rPr lang="en-US" sz="1600" dirty="0"/>
              <a:t> = new </a:t>
            </a:r>
            <a:r>
              <a:rPr lang="en-US" sz="1600" dirty="0" err="1"/>
              <a:t>DefaultCamelContext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err="1" smtClean="0"/>
              <a:t>context.addComponent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30BDD"/>
                </a:solidFill>
              </a:rPr>
              <a:t>"</a:t>
            </a:r>
            <a:r>
              <a:rPr lang="en-US" sz="1600" dirty="0" err="1">
                <a:solidFill>
                  <a:srgbClr val="F30BDD"/>
                </a:solidFill>
              </a:rPr>
              <a:t>jms</a:t>
            </a:r>
            <a:r>
              <a:rPr lang="en-US" sz="1600" dirty="0" smtClean="0">
                <a:solidFill>
                  <a:srgbClr val="F30BDD"/>
                </a:solidFill>
              </a:rPr>
              <a:t>"</a:t>
            </a:r>
            <a:r>
              <a:rPr lang="en-US" sz="1600" dirty="0" smtClean="0"/>
              <a:t>, </a:t>
            </a:r>
            <a:r>
              <a:rPr lang="en-US" sz="1600" dirty="0" err="1" smtClean="0"/>
              <a:t>JmsComponent.jmsComponentAutoAcknowledge</a:t>
            </a:r>
            <a:r>
              <a:rPr lang="en-US" sz="1600" dirty="0" smtClean="0"/>
              <a:t>(</a:t>
            </a:r>
            <a:r>
              <a:rPr lang="en-US" sz="1600" dirty="0" err="1" smtClean="0">
                <a:solidFill>
                  <a:srgbClr val="C00000"/>
                </a:solidFill>
              </a:rPr>
              <a:t>connectionFactory</a:t>
            </a:r>
            <a:r>
              <a:rPr lang="en-US" sz="1600" dirty="0"/>
              <a:t>));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The </a:t>
            </a:r>
            <a:r>
              <a:rPr lang="en-US" sz="1600" dirty="0"/>
              <a:t>JMS component and the </a:t>
            </a:r>
            <a:r>
              <a:rPr lang="en-US" sz="1600" dirty="0" err="1"/>
              <a:t>ActiveMQ</a:t>
            </a:r>
            <a:r>
              <a:rPr lang="en-US" sz="1600" dirty="0"/>
              <a:t>-specific connection factory aren’t </a:t>
            </a:r>
            <a:r>
              <a:rPr lang="en-US" sz="1600" dirty="0" smtClean="0"/>
              <a:t>part of camel-code, below dependencies need to be added to POM:</a:t>
            </a:r>
          </a:p>
          <a:p>
            <a:pPr>
              <a:buNone/>
            </a:pPr>
            <a:r>
              <a:rPr lang="en-US" sz="1600" dirty="0"/>
              <a:t>For the plain JMS component, all you have to add is this</a:t>
            </a:r>
            <a:r>
              <a:rPr lang="en-US" sz="1600" dirty="0" smtClean="0"/>
              <a:t>: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&lt;dependency&gt;</a:t>
            </a:r>
          </a:p>
          <a:p>
            <a:pPr>
              <a:buNone/>
            </a:pPr>
            <a:r>
              <a:rPr lang="en-US" sz="1600" dirty="0" smtClean="0"/>
              <a:t>  &lt;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  <a:r>
              <a:rPr lang="en-US" sz="1600" dirty="0" err="1"/>
              <a:t>org.apache.camel</a:t>
            </a:r>
            <a:r>
              <a:rPr lang="en-US" sz="1600" dirty="0"/>
              <a:t>&lt;/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</a:p>
          <a:p>
            <a:pPr>
              <a:buNone/>
            </a:pPr>
            <a:r>
              <a:rPr lang="en-US" sz="1600" dirty="0" smtClean="0"/>
              <a:t>  &lt;</a:t>
            </a:r>
            <a:r>
              <a:rPr lang="en-US" sz="1600" dirty="0" err="1"/>
              <a:t>artifactId</a:t>
            </a:r>
            <a:r>
              <a:rPr lang="en-US" sz="1600" dirty="0"/>
              <a:t>&gt;</a:t>
            </a:r>
            <a:r>
              <a:rPr lang="en-US" sz="1600" dirty="0">
                <a:solidFill>
                  <a:srgbClr val="C00000"/>
                </a:solidFill>
              </a:rPr>
              <a:t>camel-</a:t>
            </a:r>
            <a:r>
              <a:rPr lang="en-US" sz="1600" dirty="0" err="1">
                <a:solidFill>
                  <a:srgbClr val="C00000"/>
                </a:solidFill>
              </a:rPr>
              <a:t>jms</a:t>
            </a:r>
            <a:r>
              <a:rPr lang="en-US" sz="1600" dirty="0"/>
              <a:t>&lt;/</a:t>
            </a:r>
            <a:r>
              <a:rPr lang="en-US" sz="1600" dirty="0" err="1"/>
              <a:t>artifactId</a:t>
            </a:r>
            <a:r>
              <a:rPr lang="en-US" sz="1600" dirty="0"/>
              <a:t>&gt;</a:t>
            </a:r>
          </a:p>
          <a:p>
            <a:pPr>
              <a:buNone/>
            </a:pPr>
            <a:r>
              <a:rPr lang="en-US" sz="1600" dirty="0" smtClean="0"/>
              <a:t>  &lt;version&gt;X.Y.Z&lt;/</a:t>
            </a:r>
            <a:r>
              <a:rPr lang="en-US" sz="1600" dirty="0"/>
              <a:t>version&gt;</a:t>
            </a:r>
          </a:p>
          <a:p>
            <a:pPr>
              <a:buNone/>
            </a:pPr>
            <a:r>
              <a:rPr lang="en-US" sz="1600" dirty="0" smtClean="0"/>
              <a:t>&lt;/</a:t>
            </a:r>
            <a:r>
              <a:rPr lang="en-US" sz="1600" dirty="0"/>
              <a:t>dependency</a:t>
            </a:r>
            <a:r>
              <a:rPr lang="en-US" sz="1600" dirty="0" smtClean="0"/>
              <a:t>&gt;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-29817"/>
            <a:ext cx="8280920" cy="643880"/>
          </a:xfrm>
        </p:spPr>
        <p:txBody>
          <a:bodyPr/>
          <a:lstStyle/>
          <a:p>
            <a:pPr lvl="1"/>
            <a:r>
              <a:rPr lang="en-US" sz="2400" dirty="0" smtClean="0">
                <a:solidFill>
                  <a:srgbClr val="5B77BA"/>
                </a:solidFill>
                <a:latin typeface="+mj-lt"/>
                <a:ea typeface="ＭＳ Ｐゴシック" charset="-128"/>
                <a:cs typeface="ＭＳ Ｐゴシック" charset="-128"/>
              </a:rPr>
              <a:t>JMS and Apache Active-MQ		</a:t>
            </a:r>
            <a:r>
              <a:rPr lang="en-US" sz="1600" dirty="0" smtClean="0">
                <a:solidFill>
                  <a:srgbClr val="5B77BA"/>
                </a:solidFill>
                <a:latin typeface="+mj-lt"/>
                <a:ea typeface="ＭＳ Ｐゴシック" charset="-128"/>
                <a:cs typeface="ＭＳ Ｐゴシック" charset="-128"/>
              </a:rPr>
              <a:t>…Continued</a:t>
            </a:r>
            <a:endParaRPr lang="en-US" sz="2400" dirty="0">
              <a:solidFill>
                <a:srgbClr val="5B77BA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1340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90058" y="794521"/>
            <a:ext cx="8246438" cy="5082751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The </a:t>
            </a:r>
            <a:r>
              <a:rPr lang="en-US" sz="1600" dirty="0"/>
              <a:t>connection factory comes directly from </a:t>
            </a:r>
            <a:r>
              <a:rPr lang="en-US" sz="1600" dirty="0" err="1"/>
              <a:t>ActiveMQ</a:t>
            </a:r>
            <a:r>
              <a:rPr lang="en-US" sz="1600" dirty="0"/>
              <a:t>, so </a:t>
            </a:r>
            <a:r>
              <a:rPr lang="en-US" sz="1600" dirty="0" smtClean="0"/>
              <a:t>it need the following dependency</a:t>
            </a:r>
            <a:r>
              <a:rPr lang="en-US" sz="1600" dirty="0"/>
              <a:t>: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&lt;</a:t>
            </a:r>
            <a:r>
              <a:rPr lang="en-US" sz="1600" dirty="0"/>
              <a:t>dependency&gt;</a:t>
            </a:r>
          </a:p>
          <a:p>
            <a:pPr>
              <a:buNone/>
            </a:pPr>
            <a:r>
              <a:rPr lang="en-US" sz="1600" dirty="0" smtClean="0"/>
              <a:t>  &lt;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  <a:r>
              <a:rPr lang="en-US" sz="1600" dirty="0" err="1"/>
              <a:t>org.apache.activemq</a:t>
            </a:r>
            <a:r>
              <a:rPr lang="en-US" sz="1600" dirty="0"/>
              <a:t>&lt;/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</a:p>
          <a:p>
            <a:pPr>
              <a:buNone/>
            </a:pPr>
            <a:r>
              <a:rPr lang="en-US" sz="1600" dirty="0" smtClean="0"/>
              <a:t>  &lt;</a:t>
            </a:r>
            <a:r>
              <a:rPr lang="en-US" sz="1600" dirty="0" err="1" smtClean="0"/>
              <a:t>artifactId</a:t>
            </a:r>
            <a:r>
              <a:rPr lang="en-US" sz="1600" dirty="0" smtClean="0"/>
              <a:t>&gt;</a:t>
            </a:r>
            <a:r>
              <a:rPr lang="en-US" sz="1600" dirty="0" err="1" smtClean="0">
                <a:solidFill>
                  <a:srgbClr val="C00000"/>
                </a:solidFill>
              </a:rPr>
              <a:t>activemq</a:t>
            </a:r>
            <a:r>
              <a:rPr lang="en-US" sz="1600" dirty="0" smtClean="0">
                <a:solidFill>
                  <a:srgbClr val="C00000"/>
                </a:solidFill>
              </a:rPr>
              <a:t>-camel</a:t>
            </a:r>
            <a:r>
              <a:rPr lang="en-US" sz="1600" dirty="0" smtClean="0"/>
              <a:t>&lt;/</a:t>
            </a:r>
            <a:r>
              <a:rPr lang="en-US" sz="1600" dirty="0" err="1"/>
              <a:t>artifactId</a:t>
            </a:r>
            <a:r>
              <a:rPr lang="en-US" sz="1600" dirty="0"/>
              <a:t>&gt;</a:t>
            </a:r>
          </a:p>
          <a:p>
            <a:pPr>
              <a:buNone/>
            </a:pPr>
            <a:r>
              <a:rPr lang="en-US" sz="1600" dirty="0" smtClean="0"/>
              <a:t>  &lt;version&gt;X.Y.Z&lt;/</a:t>
            </a:r>
            <a:r>
              <a:rPr lang="en-US" sz="1600" dirty="0"/>
              <a:t>version&gt;</a:t>
            </a:r>
          </a:p>
          <a:p>
            <a:pPr>
              <a:buNone/>
            </a:pPr>
            <a:r>
              <a:rPr lang="en-US" sz="1600" dirty="0" smtClean="0"/>
              <a:t>&lt;/</a:t>
            </a:r>
            <a:r>
              <a:rPr lang="en-US" sz="1600" dirty="0"/>
              <a:t>dependency</a:t>
            </a:r>
            <a:r>
              <a:rPr lang="en-US" sz="1600" dirty="0" smtClean="0"/>
              <a:t>&gt;</a:t>
            </a:r>
          </a:p>
          <a:p>
            <a:pPr>
              <a:buNone/>
            </a:pPr>
            <a:endParaRPr lang="en-US" sz="1600" b="1" u="sng" dirty="0">
              <a:solidFill>
                <a:srgbClr val="0070C0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-29817"/>
            <a:ext cx="8280920" cy="643880"/>
          </a:xfrm>
        </p:spPr>
        <p:txBody>
          <a:bodyPr/>
          <a:lstStyle/>
          <a:p>
            <a:pPr lvl="1"/>
            <a:r>
              <a:rPr lang="en-US" sz="2400" dirty="0" smtClean="0">
                <a:solidFill>
                  <a:srgbClr val="5B77BA"/>
                </a:solidFill>
                <a:latin typeface="+mj-lt"/>
                <a:ea typeface="ＭＳ Ｐゴシック" charset="-128"/>
                <a:cs typeface="ＭＳ Ｐゴシック" charset="-128"/>
              </a:rPr>
              <a:t>JMS and Apache Active-MQ		</a:t>
            </a:r>
            <a:r>
              <a:rPr lang="en-US" sz="1600" dirty="0" smtClean="0">
                <a:solidFill>
                  <a:srgbClr val="5B77BA"/>
                </a:solidFill>
                <a:latin typeface="+mj-lt"/>
                <a:ea typeface="ＭＳ Ｐゴシック" charset="-128"/>
                <a:cs typeface="ＭＳ Ｐゴシック" charset="-128"/>
              </a:rPr>
              <a:t>…Continued</a:t>
            </a:r>
            <a:endParaRPr lang="en-US" sz="2400" dirty="0">
              <a:solidFill>
                <a:srgbClr val="5B77BA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888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90058" y="794521"/>
            <a:ext cx="8246438" cy="5082751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Step#3</a:t>
            </a:r>
          </a:p>
          <a:p>
            <a:pPr>
              <a:buNone/>
            </a:pPr>
            <a:r>
              <a:rPr lang="en-US" sz="1800" b="1" u="sng" dirty="0"/>
              <a:t>Using URIs to </a:t>
            </a:r>
            <a:r>
              <a:rPr lang="en-US" sz="1800" b="1" u="sng" dirty="0" smtClean="0"/>
              <a:t>specify </a:t>
            </a:r>
            <a:r>
              <a:rPr lang="en-US" sz="1800" b="1" u="sng" dirty="0"/>
              <a:t>the destination</a:t>
            </a:r>
            <a:r>
              <a:rPr lang="en-US" sz="1800" b="1" u="sng" dirty="0" smtClean="0"/>
              <a:t>:</a:t>
            </a:r>
          </a:p>
          <a:p>
            <a:pPr>
              <a:buNone/>
            </a:pPr>
            <a:r>
              <a:rPr lang="en-US" sz="1600" dirty="0"/>
              <a:t>Once the JMS component is configured, </a:t>
            </a:r>
            <a:r>
              <a:rPr lang="en-US" sz="1600" dirty="0" smtClean="0"/>
              <a:t>application now can </a:t>
            </a:r>
            <a:r>
              <a:rPr lang="en-US" sz="1600" dirty="0"/>
              <a:t>start sending and receiving JMS </a:t>
            </a:r>
            <a:r>
              <a:rPr lang="en-US" sz="1600" dirty="0" smtClean="0"/>
              <a:t>messages.</a:t>
            </a:r>
          </a:p>
          <a:p>
            <a:pPr>
              <a:buNone/>
            </a:pPr>
            <a:endParaRPr lang="en-US" sz="1600" b="1" u="sng" dirty="0"/>
          </a:p>
          <a:p>
            <a:pPr>
              <a:buNone/>
            </a:pPr>
            <a:r>
              <a:rPr lang="en-US" sz="1600" b="1" u="sng" dirty="0" smtClean="0"/>
              <a:t>Sample URI for </a:t>
            </a:r>
            <a:r>
              <a:rPr lang="en-US" sz="1600" b="1" u="sng" dirty="0" smtClean="0"/>
              <a:t>a </a:t>
            </a:r>
            <a:r>
              <a:rPr lang="en-US" sz="1600" b="1" u="sng" dirty="0" smtClean="0"/>
              <a:t>Queue </a:t>
            </a:r>
            <a:r>
              <a:rPr lang="en-US" sz="1600" b="1" u="sng" dirty="0" smtClean="0"/>
              <a:t>destination:</a:t>
            </a:r>
          </a:p>
          <a:p>
            <a:pPr>
              <a:buNone/>
            </a:pPr>
            <a:r>
              <a:rPr lang="en-US" sz="1800" dirty="0" err="1">
                <a:solidFill>
                  <a:srgbClr val="C00000"/>
                </a:solidFill>
              </a:rPr>
              <a:t>jms</a:t>
            </a:r>
            <a:r>
              <a:rPr lang="en-US" sz="1800" dirty="0" err="1"/>
              <a:t>:</a:t>
            </a:r>
            <a:r>
              <a:rPr lang="en-US" sz="1800" dirty="0" err="1">
                <a:solidFill>
                  <a:srgbClr val="F30BDD"/>
                </a:solidFill>
              </a:rPr>
              <a:t>queue</a:t>
            </a:r>
            <a:r>
              <a:rPr lang="en-US" sz="1800" dirty="0" err="1"/>
              <a:t>:incomingOrders</a:t>
            </a:r>
            <a:endParaRPr lang="en-US" sz="1200" b="1" u="sng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u="sng" dirty="0"/>
              <a:t>Sample URI for </a:t>
            </a:r>
            <a:r>
              <a:rPr lang="en-US" sz="1600" b="1" u="sng" dirty="0" smtClean="0"/>
              <a:t>a Topic destination</a:t>
            </a:r>
            <a:r>
              <a:rPr lang="en-US" sz="1600" b="1" u="sng" dirty="0"/>
              <a:t>: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C00000"/>
                </a:solidFill>
              </a:rPr>
              <a:t>jms</a:t>
            </a:r>
            <a:r>
              <a:rPr lang="en-US" sz="1800" dirty="0" err="1" smtClean="0"/>
              <a:t>:</a:t>
            </a:r>
            <a:r>
              <a:rPr lang="en-US" sz="1800" dirty="0" err="1" smtClean="0">
                <a:solidFill>
                  <a:srgbClr val="F30BDD"/>
                </a:solidFill>
              </a:rPr>
              <a:t>topic</a:t>
            </a:r>
            <a:r>
              <a:rPr lang="en-US" sz="1800" dirty="0" err="1" smtClean="0"/>
              <a:t>:orderDailyFeed</a:t>
            </a:r>
            <a:endParaRPr lang="en-US" sz="1200" b="1" u="sng" dirty="0"/>
          </a:p>
          <a:p>
            <a:pPr>
              <a:buNone/>
            </a:pPr>
            <a:endParaRPr lang="en-US" sz="1600" u="sng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-29817"/>
            <a:ext cx="8280920" cy="643880"/>
          </a:xfrm>
        </p:spPr>
        <p:txBody>
          <a:bodyPr/>
          <a:lstStyle/>
          <a:p>
            <a:pPr lvl="1"/>
            <a:r>
              <a:rPr lang="en-US" sz="2400" dirty="0" smtClean="0">
                <a:solidFill>
                  <a:srgbClr val="5B77BA"/>
                </a:solidFill>
                <a:latin typeface="+mj-lt"/>
                <a:ea typeface="ＭＳ Ｐゴシック" charset="-128"/>
                <a:cs typeface="ＭＳ Ｐゴシック" charset="-128"/>
              </a:rPr>
              <a:t>JMS and Apache Active-MQ		</a:t>
            </a:r>
            <a:r>
              <a:rPr lang="en-US" sz="1600" dirty="0" smtClean="0">
                <a:solidFill>
                  <a:srgbClr val="5B77BA"/>
                </a:solidFill>
                <a:latin typeface="+mj-lt"/>
                <a:ea typeface="ＭＳ Ｐゴシック" charset="-128"/>
                <a:cs typeface="ＭＳ Ｐゴシック" charset="-128"/>
              </a:rPr>
              <a:t>…Continued</a:t>
            </a:r>
            <a:endParaRPr lang="en-US" sz="2400" dirty="0">
              <a:solidFill>
                <a:srgbClr val="5B77BA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7210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7729D200C48A4FB15671A5A5EFA42D" ma:contentTypeVersion="9" ma:contentTypeDescription="Create a new document." ma:contentTypeScope="" ma:versionID="20c9c680afff666635ad8ca0038ac0b1">
  <xsd:schema xmlns:xsd="http://www.w3.org/2001/XMLSchema" xmlns:xs="http://www.w3.org/2001/XMLSchema" xmlns:p="http://schemas.microsoft.com/office/2006/metadata/properties" xmlns:ns2="9bf2d67a-4843-4f77-8dec-dc49e79de6e2" xmlns:ns3="ced96c98-7ffa-4594-9ee3-7376ab79bd9a" targetNamespace="http://schemas.microsoft.com/office/2006/metadata/properties" ma:root="true" ma:fieldsID="7fcaabf6deb54236532eb97e7566d8ef" ns2:_="" ns3:_="">
    <xsd:import namespace="9bf2d67a-4843-4f77-8dec-dc49e79de6e2"/>
    <xsd:import namespace="ced96c98-7ffa-4594-9ee3-7376ab79bd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f2d67a-4843-4f77-8dec-dc49e79de6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d96c98-7ffa-4594-9ee3-7376ab79bd9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820990C-2BD2-4807-A6E3-275986C448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F0A419-1F7B-4364-B979-B504B18F13C3}"/>
</file>

<file path=customXml/itemProps3.xml><?xml version="1.0" encoding="utf-8"?>
<ds:datastoreItem xmlns:ds="http://schemas.openxmlformats.org/officeDocument/2006/customXml" ds:itemID="{1D8550F3-6BE5-446A-96F3-9CB4B9CF65E0}">
  <ds:schemaRefs>
    <ds:schemaRef ds:uri="a919e46a-0e7d-42e8-b2ba-8d96ae922efd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244f07c9-dff9-4149-b3d2-13e546a2c5f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8058</TotalTime>
  <Words>799</Words>
  <Application>Microsoft Office PowerPoint</Application>
  <PresentationFormat>On-screen Show (4:3)</PresentationFormat>
  <Paragraphs>102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Arial</vt:lpstr>
      <vt:lpstr>Arial Black</vt:lpstr>
      <vt:lpstr>Calibri</vt:lpstr>
      <vt:lpstr>Cambria</vt:lpstr>
      <vt:lpstr>Verdana</vt:lpstr>
      <vt:lpstr>Wingdings</vt:lpstr>
      <vt:lpstr>1_Blank Presentation</vt:lpstr>
      <vt:lpstr>      Apache Camel – Training - Day-6</vt:lpstr>
      <vt:lpstr>Agenda</vt:lpstr>
      <vt:lpstr>Camel Context</vt:lpstr>
      <vt:lpstr>JMS and Apache Active-MQ</vt:lpstr>
      <vt:lpstr>JMS and Apache Active-MQ  …Continued</vt:lpstr>
      <vt:lpstr>JMS and Apache Active-MQ  …Continued</vt:lpstr>
      <vt:lpstr>JMS and Apache Active-MQ  …Continued</vt:lpstr>
      <vt:lpstr>JMS and Apache Active-MQ  …Continued</vt:lpstr>
      <vt:lpstr>JMS and Apache Active-MQ  …Continued</vt:lpstr>
      <vt:lpstr>JMS and Apache Active-MQ  …Continued</vt:lpstr>
      <vt:lpstr>JMS and Apache Active-MQ  …Continued</vt:lpstr>
      <vt:lpstr>JMS and Apache Active-MQ  …Continued</vt:lpstr>
      <vt:lpstr>JMS and Apache Active-MQ  …Continued</vt:lpstr>
      <vt:lpstr>Sample project page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Good Practices</dc:title>
  <dc:creator>T V, Gopalakrishnan</dc:creator>
  <cp:lastModifiedBy>Jakkampudi, Manikanta Veera Swamy Naidu (Cognizant)</cp:lastModifiedBy>
  <cp:revision>1645</cp:revision>
  <cp:lastPrinted>2010-08-26T20:44:14Z</cp:lastPrinted>
  <dcterms:created xsi:type="dcterms:W3CDTF">2010-11-02T21:20:03Z</dcterms:created>
  <dcterms:modified xsi:type="dcterms:W3CDTF">2021-06-07T03:58:06Z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0x0101004A7729D200C48A4FB15671A5A5EFA42D</vt:lpwstr>
  </property>
</Properties>
</file>