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81" r:id="rId4"/>
  </p:sldMasterIdLst>
  <p:notesMasterIdLst>
    <p:notesMasterId r:id="rId24"/>
  </p:notesMasterIdLst>
  <p:handoutMasterIdLst>
    <p:handoutMasterId r:id="rId25"/>
  </p:handoutMasterIdLst>
  <p:sldIdLst>
    <p:sldId id="496" r:id="rId5"/>
    <p:sldId id="497" r:id="rId6"/>
    <p:sldId id="535" r:id="rId7"/>
    <p:sldId id="590" r:id="rId8"/>
    <p:sldId id="591" r:id="rId9"/>
    <p:sldId id="592" r:id="rId10"/>
    <p:sldId id="593" r:id="rId11"/>
    <p:sldId id="594" r:id="rId12"/>
    <p:sldId id="595" r:id="rId13"/>
    <p:sldId id="596" r:id="rId14"/>
    <p:sldId id="602" r:id="rId15"/>
    <p:sldId id="597" r:id="rId16"/>
    <p:sldId id="598" r:id="rId17"/>
    <p:sldId id="603" r:id="rId18"/>
    <p:sldId id="605" r:id="rId19"/>
    <p:sldId id="604" r:id="rId20"/>
    <p:sldId id="599" r:id="rId21"/>
    <p:sldId id="600" r:id="rId22"/>
    <p:sldId id="363" r:id="rId23"/>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Default Section" id="{9C63358A-E6D2-4A19-A6CF-1E41847CB308}">
          <p14:sldIdLst>
            <p14:sldId id="496"/>
            <p14:sldId id="497"/>
            <p14:sldId id="535"/>
            <p14:sldId id="590"/>
            <p14:sldId id="591"/>
            <p14:sldId id="592"/>
            <p14:sldId id="593"/>
            <p14:sldId id="594"/>
            <p14:sldId id="595"/>
            <p14:sldId id="596"/>
            <p14:sldId id="602"/>
            <p14:sldId id="597"/>
            <p14:sldId id="598"/>
            <p14:sldId id="603"/>
            <p14:sldId id="605"/>
            <p14:sldId id="604"/>
            <p14:sldId id="599"/>
            <p14:sldId id="600"/>
            <p14:sldId id="363"/>
          </p14:sldIdLst>
        </p14:section>
      </p14:sectionLst>
    </p:ext>
    <p:ext uri="{EFAFB233-063F-42B5-8137-9DF3F51BA10A}">
      <p15:sldGuideLst xmlns:p15="http://schemas.microsoft.com/office/powerpoint/2012/main">
        <p15:guide id="1" orient="horz" pos="2160">
          <p15:clr>
            <a:srgbClr val="A4A3A4"/>
          </p15:clr>
        </p15:guide>
        <p15:guide id="2" pos="278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F30BDD"/>
    <a:srgbClr val="3D96AC"/>
    <a:srgbClr val="E1AD00"/>
    <a:srgbClr val="5B77BA"/>
    <a:srgbClr val="D8750D"/>
    <a:srgbClr val="492D16"/>
    <a:srgbClr val="565522"/>
    <a:srgbClr val="6DB23F"/>
    <a:srgbClr val="55B7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194" autoAdjust="0"/>
  </p:normalViewPr>
  <p:slideViewPr>
    <p:cSldViewPr>
      <p:cViewPr varScale="1">
        <p:scale>
          <a:sx n="64" d="100"/>
          <a:sy n="64" d="100"/>
        </p:scale>
        <p:origin x="1340" y="44"/>
      </p:cViewPr>
      <p:guideLst>
        <p:guide orient="horz" pos="2160"/>
        <p:guide pos="2784"/>
      </p:guideLst>
    </p:cSldViewPr>
  </p:slideViewPr>
  <p:outlineViewPr>
    <p:cViewPr>
      <p:scale>
        <a:sx n="33" d="100"/>
        <a:sy n="33" d="100"/>
      </p:scale>
      <p:origin x="0" y="-114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2"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BBB3C57E-5FB1-43E2-8DEF-91BD7D622909}" type="slidenum">
              <a:rPr lang="en-US"/>
              <a:pPr>
                <a:defRPr/>
              </a:pPr>
              <a:t>‹#›</a:t>
            </a:fld>
            <a:endParaRPr lang="en-US"/>
          </a:p>
        </p:txBody>
      </p:sp>
    </p:spTree>
    <p:extLst>
      <p:ext uri="{BB962C8B-B14F-4D97-AF65-F5344CB8AC3E}">
        <p14:creationId xmlns:p14="http://schemas.microsoft.com/office/powerpoint/2010/main" val="2949944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7892"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ED06343D-E242-4EFF-8635-84F147E11C85}" type="slidenum">
              <a:rPr lang="en-US"/>
              <a:pPr>
                <a:defRPr/>
              </a:pPr>
              <a:t>‹#›</a:t>
            </a:fld>
            <a:endParaRPr lang="en-US"/>
          </a:p>
        </p:txBody>
      </p:sp>
    </p:spTree>
    <p:extLst>
      <p:ext uri="{BB962C8B-B14F-4D97-AF65-F5344CB8AC3E}">
        <p14:creationId xmlns:p14="http://schemas.microsoft.com/office/powerpoint/2010/main" val="3107602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2</a:t>
            </a:fld>
            <a:endParaRPr lang="en-US"/>
          </a:p>
        </p:txBody>
      </p:sp>
    </p:spTree>
    <p:extLst>
      <p:ext uri="{BB962C8B-B14F-4D97-AF65-F5344CB8AC3E}">
        <p14:creationId xmlns:p14="http://schemas.microsoft.com/office/powerpoint/2010/main" val="201439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11</a:t>
            </a:fld>
            <a:endParaRPr lang="en-US"/>
          </a:p>
        </p:txBody>
      </p:sp>
    </p:spTree>
    <p:extLst>
      <p:ext uri="{BB962C8B-B14F-4D97-AF65-F5344CB8AC3E}">
        <p14:creationId xmlns:p14="http://schemas.microsoft.com/office/powerpoint/2010/main" val="89113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12</a:t>
            </a:fld>
            <a:endParaRPr lang="en-US"/>
          </a:p>
        </p:txBody>
      </p:sp>
    </p:spTree>
    <p:extLst>
      <p:ext uri="{BB962C8B-B14F-4D97-AF65-F5344CB8AC3E}">
        <p14:creationId xmlns:p14="http://schemas.microsoft.com/office/powerpoint/2010/main" val="1200550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13</a:t>
            </a:fld>
            <a:endParaRPr lang="en-US"/>
          </a:p>
        </p:txBody>
      </p:sp>
    </p:spTree>
    <p:extLst>
      <p:ext uri="{BB962C8B-B14F-4D97-AF65-F5344CB8AC3E}">
        <p14:creationId xmlns:p14="http://schemas.microsoft.com/office/powerpoint/2010/main" val="2238951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14</a:t>
            </a:fld>
            <a:endParaRPr lang="en-US"/>
          </a:p>
        </p:txBody>
      </p:sp>
    </p:spTree>
    <p:extLst>
      <p:ext uri="{BB962C8B-B14F-4D97-AF65-F5344CB8AC3E}">
        <p14:creationId xmlns:p14="http://schemas.microsoft.com/office/powerpoint/2010/main" val="252938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15</a:t>
            </a:fld>
            <a:endParaRPr lang="en-US"/>
          </a:p>
        </p:txBody>
      </p:sp>
    </p:spTree>
    <p:extLst>
      <p:ext uri="{BB962C8B-B14F-4D97-AF65-F5344CB8AC3E}">
        <p14:creationId xmlns:p14="http://schemas.microsoft.com/office/powerpoint/2010/main" val="521623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16</a:t>
            </a:fld>
            <a:endParaRPr lang="en-US"/>
          </a:p>
        </p:txBody>
      </p:sp>
    </p:spTree>
    <p:extLst>
      <p:ext uri="{BB962C8B-B14F-4D97-AF65-F5344CB8AC3E}">
        <p14:creationId xmlns:p14="http://schemas.microsoft.com/office/powerpoint/2010/main" val="2701729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17</a:t>
            </a:fld>
            <a:endParaRPr lang="en-US"/>
          </a:p>
        </p:txBody>
      </p:sp>
    </p:spTree>
    <p:extLst>
      <p:ext uri="{BB962C8B-B14F-4D97-AF65-F5344CB8AC3E}">
        <p14:creationId xmlns:p14="http://schemas.microsoft.com/office/powerpoint/2010/main" val="125575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3</a:t>
            </a:fld>
            <a:endParaRPr lang="en-US"/>
          </a:p>
        </p:txBody>
      </p:sp>
    </p:spTree>
    <p:extLst>
      <p:ext uri="{BB962C8B-B14F-4D97-AF65-F5344CB8AC3E}">
        <p14:creationId xmlns:p14="http://schemas.microsoft.com/office/powerpoint/2010/main" val="3929157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4</a:t>
            </a:fld>
            <a:endParaRPr lang="en-US"/>
          </a:p>
        </p:txBody>
      </p:sp>
    </p:spTree>
    <p:extLst>
      <p:ext uri="{BB962C8B-B14F-4D97-AF65-F5344CB8AC3E}">
        <p14:creationId xmlns:p14="http://schemas.microsoft.com/office/powerpoint/2010/main" val="45003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5</a:t>
            </a:fld>
            <a:endParaRPr lang="en-US"/>
          </a:p>
        </p:txBody>
      </p:sp>
    </p:spTree>
    <p:extLst>
      <p:ext uri="{BB962C8B-B14F-4D97-AF65-F5344CB8AC3E}">
        <p14:creationId xmlns:p14="http://schemas.microsoft.com/office/powerpoint/2010/main" val="384081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6</a:t>
            </a:fld>
            <a:endParaRPr lang="en-US"/>
          </a:p>
        </p:txBody>
      </p:sp>
    </p:spTree>
    <p:extLst>
      <p:ext uri="{BB962C8B-B14F-4D97-AF65-F5344CB8AC3E}">
        <p14:creationId xmlns:p14="http://schemas.microsoft.com/office/powerpoint/2010/main" val="3647070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7</a:t>
            </a:fld>
            <a:endParaRPr lang="en-US"/>
          </a:p>
        </p:txBody>
      </p:sp>
    </p:spTree>
    <p:extLst>
      <p:ext uri="{BB962C8B-B14F-4D97-AF65-F5344CB8AC3E}">
        <p14:creationId xmlns:p14="http://schemas.microsoft.com/office/powerpoint/2010/main" val="2663554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8</a:t>
            </a:fld>
            <a:endParaRPr lang="en-US"/>
          </a:p>
        </p:txBody>
      </p:sp>
    </p:spTree>
    <p:extLst>
      <p:ext uri="{BB962C8B-B14F-4D97-AF65-F5344CB8AC3E}">
        <p14:creationId xmlns:p14="http://schemas.microsoft.com/office/powerpoint/2010/main" val="1637801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9</a:t>
            </a:fld>
            <a:endParaRPr lang="en-US"/>
          </a:p>
        </p:txBody>
      </p:sp>
    </p:spTree>
    <p:extLst>
      <p:ext uri="{BB962C8B-B14F-4D97-AF65-F5344CB8AC3E}">
        <p14:creationId xmlns:p14="http://schemas.microsoft.com/office/powerpoint/2010/main" val="286163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10</a:t>
            </a:fld>
            <a:endParaRPr lang="en-US"/>
          </a:p>
        </p:txBody>
      </p:sp>
    </p:spTree>
    <p:extLst>
      <p:ext uri="{BB962C8B-B14F-4D97-AF65-F5344CB8AC3E}">
        <p14:creationId xmlns:p14="http://schemas.microsoft.com/office/powerpoint/2010/main" val="629071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smtClean="0">
                <a:solidFill>
                  <a:srgbClr val="000000"/>
                </a:solidFill>
                <a:latin typeface="Verdana" charset="0"/>
              </a:rPr>
              <a:t> </a:t>
            </a:r>
            <a:r>
              <a:rPr lang="en-US" sz="800" b="0" dirty="0">
                <a:solidFill>
                  <a:srgbClr val="000000"/>
                </a:solidFill>
                <a:latin typeface="Verdana" charset="0"/>
              </a:rPr>
              <a:t>©</a:t>
            </a:r>
            <a:r>
              <a:rPr lang="en-US" sz="800" b="0" dirty="0" smtClean="0">
                <a:solidFill>
                  <a:srgbClr val="000000"/>
                </a:solidFill>
                <a:latin typeface="Verdana" charset="0"/>
              </a:rPr>
              <a:t>2013, </a:t>
            </a:r>
            <a:r>
              <a:rPr lang="en-US" sz="800" b="0" dirty="0">
                <a:solidFill>
                  <a:srgbClr val="000000"/>
                </a:solidFill>
                <a:latin typeface="Verdana" charset="0"/>
              </a:rPr>
              <a:t>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457200"/>
            <a:ext cx="8610600" cy="990600"/>
          </a:xfrm>
        </p:spPr>
        <p:txBody>
          <a:bodyPr/>
          <a:lstStyle/>
          <a:p>
            <a:r>
              <a:rPr lang="en-US" dirty="0" smtClean="0"/>
              <a:t>Click to edit Master title style</a:t>
            </a:r>
            <a:endParaRPr lang="en-US" dirty="0"/>
          </a:p>
        </p:txBody>
      </p:sp>
      <p:sp>
        <p:nvSpPr>
          <p:cNvPr id="9" name="Rectangle 42"/>
          <p:cNvSpPr txBox="1">
            <a:spLocks noChangeArrowheads="1"/>
          </p:cNvSpPr>
          <p:nvPr userDrawn="1"/>
        </p:nvSpPr>
        <p:spPr bwMode="auto">
          <a:xfrm>
            <a:off x="10344" y="6381328"/>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lnSpc>
                <a:spcPct val="110000"/>
              </a:lnSpc>
              <a:spcBef>
                <a:spcPct val="0"/>
              </a:spcBef>
              <a:spcAft>
                <a:spcPct val="0"/>
              </a:spcAft>
              <a:defRPr sz="1200" b="0" kern="1200">
                <a:solidFill>
                  <a:srgbClr val="6DB23F"/>
                </a:solidFill>
                <a:latin typeface="Arial Black"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a:lstStyle>
          <a:p>
            <a:pPr>
              <a:defRPr/>
            </a:pPr>
            <a:fld id="{D2F6E56C-E4D6-432C-B015-41B348B02D4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a:t>
            </a:r>
            <a:r>
              <a:rPr lang="en-US" sz="800" b="0" dirty="0" smtClean="0">
                <a:solidFill>
                  <a:srgbClr val="000000"/>
                </a:solidFill>
                <a:latin typeface="Verdana" charset="0"/>
              </a:rPr>
              <a:t>2013 , </a:t>
            </a:r>
            <a:r>
              <a:rPr lang="en-US" sz="800" b="0" dirty="0">
                <a:solidFill>
                  <a:srgbClr val="000000"/>
                </a:solidFill>
                <a:latin typeface="Verdana" charset="0"/>
              </a:rPr>
              <a:t>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12" name="Title 1"/>
          <p:cNvSpPr>
            <a:spLocks noGrp="1"/>
          </p:cNvSpPr>
          <p:nvPr>
            <p:ph type="title"/>
          </p:nvPr>
        </p:nvSpPr>
        <p:spPr>
          <a:xfrm>
            <a:off x="152400" y="457200"/>
            <a:ext cx="8610600" cy="990600"/>
          </a:xfrm>
        </p:spPr>
        <p:txBody>
          <a:bodyPr/>
          <a:lstStyle/>
          <a:p>
            <a:r>
              <a:rPr lang="en-US" dirty="0" smtClean="0"/>
              <a:t>Click to edit Master title style</a:t>
            </a:r>
            <a:endParaRPr lang="en-US" dirty="0"/>
          </a:p>
        </p:txBody>
      </p:sp>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D2F6E56C-E4D6-432C-B015-41B348B02D4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850"/>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charset="0"/>
              </a:rPr>
              <a:t>©</a:t>
            </a:r>
            <a:r>
              <a:rPr lang="en-US" sz="1000" b="0" dirty="0" smtClean="0">
                <a:solidFill>
                  <a:srgbClr val="808388"/>
                </a:solidFill>
                <a:latin typeface="Verdana" charset="0"/>
              </a:rPr>
              <a:t>2013, </a:t>
            </a:r>
            <a:r>
              <a:rPr lang="en-US" sz="1000" b="0" dirty="0">
                <a:solidFill>
                  <a:srgbClr val="808388"/>
                </a:solidFill>
                <a:latin typeface="Verdana" charset="0"/>
              </a:rPr>
              <a:t>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sp>
        <p:nvSpPr>
          <p:cNvPr id="9" name="TextBox 8"/>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850"/>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charset="0"/>
              </a:rPr>
              <a:t>©</a:t>
            </a:r>
            <a:r>
              <a:rPr lang="en-US" sz="1000" b="0" dirty="0" smtClean="0">
                <a:solidFill>
                  <a:srgbClr val="808388"/>
                </a:solidFill>
                <a:latin typeface="Verdana" charset="0"/>
              </a:rPr>
              <a:t>2013, </a:t>
            </a:r>
            <a:r>
              <a:rPr lang="en-US" sz="1000" b="0" dirty="0">
                <a:solidFill>
                  <a:srgbClr val="808388"/>
                </a:solidFill>
                <a:latin typeface="Verdana" charset="0"/>
              </a:rPr>
              <a:t>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smtClean="0"/>
              <a:t>Click to edit Master title style</a:t>
            </a:r>
            <a:endParaRPr lang="en-US" dirty="0"/>
          </a:p>
        </p:txBody>
      </p:sp>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286AAC5-2593-4D0B-ABA6-5C9EC193304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124D001-D357-45D8-8CA3-582372DE89E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chemeClr val="bg1"/>
                </a:solidFill>
                <a:latin typeface="Arial Black" charset="0"/>
              </a:defRPr>
            </a:lvl1pPr>
          </a:lstStyle>
          <a:p>
            <a:pPr>
              <a:defRPr/>
            </a:pPr>
            <a:fld id="{5C319F44-E263-4C63-9854-14A5E869386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3" r:id="rId5"/>
    <p:sldLayoutId id="2147484134" r:id="rId6"/>
  </p:sldLayoutIdLst>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charset="2"/>
        <a:buChar char="•"/>
        <a:tabLst>
          <a:tab pos="1022350" algn="l"/>
        </a:tabLst>
        <a:defRPr sz="16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charset="2"/>
        <a:buChar char="§"/>
        <a:tabLst>
          <a:tab pos="1022350" algn="l"/>
        </a:tabLst>
        <a:defRPr sz="1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Wingdings" charset="2"/>
        <a:buChar char="§"/>
        <a:tabLst>
          <a:tab pos="1022350" algn="l"/>
        </a:tabLst>
        <a:defRPr sz="12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Wingdings" charset="2"/>
        <a:buChar char="§"/>
        <a:tabLst>
          <a:tab pos="1022350" algn="l"/>
        </a:tabLst>
        <a:defRPr sz="1100">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Wingdings" charset="2"/>
        <a:buChar char="§"/>
        <a:tabLst>
          <a:tab pos="1022350" algn="l"/>
        </a:tabLst>
        <a:defRPr sz="1000">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ctrTitle"/>
          </p:nvPr>
        </p:nvSpPr>
        <p:spPr>
          <a:xfrm>
            <a:off x="899592" y="2132856"/>
            <a:ext cx="7992888" cy="1218257"/>
          </a:xfrm>
        </p:spPr>
        <p:txBody>
          <a:bodyPr/>
          <a:lstStyle/>
          <a:p>
            <a:r>
              <a:rPr lang="en-US" dirty="0" smtClean="0">
                <a:solidFill>
                  <a:schemeClr val="accent2">
                    <a:lumMod val="60000"/>
                    <a:lumOff val="40000"/>
                  </a:schemeClr>
                </a:solidFill>
                <a:latin typeface="Cambria" pitchFamily="18" charset="0"/>
              </a:rPr>
              <a:t/>
            </a:r>
            <a:br>
              <a:rPr lang="en-US" dirty="0" smtClean="0">
                <a:solidFill>
                  <a:schemeClr val="accent2">
                    <a:lumMod val="60000"/>
                    <a:lumOff val="40000"/>
                  </a:schemeClr>
                </a:solidFill>
                <a:latin typeface="Cambria" pitchFamily="18" charset="0"/>
              </a:rPr>
            </a:br>
            <a:r>
              <a:rPr lang="en-US" dirty="0">
                <a:solidFill>
                  <a:schemeClr val="accent2">
                    <a:lumMod val="60000"/>
                    <a:lumOff val="40000"/>
                  </a:schemeClr>
                </a:solidFill>
                <a:latin typeface="Cambria" pitchFamily="18" charset="0"/>
              </a:rPr>
              <a:t/>
            </a:r>
            <a:br>
              <a:rPr lang="en-US" dirty="0">
                <a:solidFill>
                  <a:schemeClr val="accent2">
                    <a:lumMod val="60000"/>
                    <a:lumOff val="40000"/>
                  </a:schemeClr>
                </a:solidFill>
                <a:latin typeface="Cambria" pitchFamily="18" charset="0"/>
              </a:rPr>
            </a:br>
            <a:r>
              <a:rPr lang="en-US" dirty="0" smtClean="0">
                <a:solidFill>
                  <a:schemeClr val="accent2">
                    <a:lumMod val="60000"/>
                    <a:lumOff val="40000"/>
                  </a:schemeClr>
                </a:solidFill>
                <a:latin typeface="Cambria" pitchFamily="18" charset="0"/>
              </a:rPr>
              <a:t/>
            </a:r>
            <a:br>
              <a:rPr lang="en-US" dirty="0" smtClean="0">
                <a:solidFill>
                  <a:schemeClr val="accent2">
                    <a:lumMod val="60000"/>
                    <a:lumOff val="40000"/>
                  </a:schemeClr>
                </a:solidFill>
                <a:latin typeface="Cambria" pitchFamily="18" charset="0"/>
              </a:rPr>
            </a:br>
            <a:r>
              <a:rPr lang="en-US" dirty="0">
                <a:solidFill>
                  <a:schemeClr val="accent2">
                    <a:lumMod val="60000"/>
                    <a:lumOff val="40000"/>
                  </a:schemeClr>
                </a:solidFill>
                <a:latin typeface="Cambria" pitchFamily="18" charset="0"/>
              </a:rPr>
              <a:t/>
            </a:r>
            <a:br>
              <a:rPr lang="en-US" dirty="0">
                <a:solidFill>
                  <a:schemeClr val="accent2">
                    <a:lumMod val="60000"/>
                    <a:lumOff val="40000"/>
                  </a:schemeClr>
                </a:solidFill>
                <a:latin typeface="Cambria" pitchFamily="18" charset="0"/>
              </a:rPr>
            </a:br>
            <a:r>
              <a:rPr lang="en-US" dirty="0" smtClean="0">
                <a:solidFill>
                  <a:schemeClr val="accent2">
                    <a:lumMod val="60000"/>
                    <a:lumOff val="40000"/>
                  </a:schemeClr>
                </a:solidFill>
                <a:latin typeface="Cambria" pitchFamily="18" charset="0"/>
              </a:rPr>
              <a:t/>
            </a:r>
            <a:br>
              <a:rPr lang="en-US" dirty="0" smtClean="0">
                <a:solidFill>
                  <a:schemeClr val="accent2">
                    <a:lumMod val="60000"/>
                    <a:lumOff val="40000"/>
                  </a:schemeClr>
                </a:solidFill>
                <a:latin typeface="Cambria" pitchFamily="18" charset="0"/>
              </a:rPr>
            </a:br>
            <a:r>
              <a:rPr lang="en-US" dirty="0">
                <a:solidFill>
                  <a:schemeClr val="accent2">
                    <a:lumMod val="60000"/>
                    <a:lumOff val="40000"/>
                  </a:schemeClr>
                </a:solidFill>
                <a:latin typeface="Cambria" pitchFamily="18" charset="0"/>
              </a:rPr>
              <a:t/>
            </a:r>
            <a:br>
              <a:rPr lang="en-US" dirty="0">
                <a:solidFill>
                  <a:schemeClr val="accent2">
                    <a:lumMod val="60000"/>
                    <a:lumOff val="40000"/>
                  </a:schemeClr>
                </a:solidFill>
                <a:latin typeface="Cambria" pitchFamily="18" charset="0"/>
              </a:rPr>
            </a:br>
            <a:r>
              <a:rPr lang="en-US" dirty="0" smtClean="0">
                <a:solidFill>
                  <a:srgbClr val="00B050"/>
                </a:solidFill>
                <a:latin typeface="Calibri" pitchFamily="34" charset="0"/>
                <a:cs typeface="Calibri" pitchFamily="34" charset="0"/>
              </a:rPr>
              <a:t>Apache Camel – Training - Day-7</a:t>
            </a:r>
            <a:endParaRPr lang="en-US" sz="1800" dirty="0" smtClean="0">
              <a:solidFill>
                <a:schemeClr val="accent1">
                  <a:lumMod val="75000"/>
                </a:schemeClr>
              </a:solidFill>
              <a:latin typeface="+mn-lt"/>
            </a:endParaRPr>
          </a:p>
        </p:txBody>
      </p:sp>
      <p:sp>
        <p:nvSpPr>
          <p:cNvPr id="4" name="TextBox 3"/>
          <p:cNvSpPr txBox="1"/>
          <p:nvPr/>
        </p:nvSpPr>
        <p:spPr bwMode="auto">
          <a:xfrm>
            <a:off x="6517949" y="4437112"/>
            <a:ext cx="1864228" cy="523220"/>
          </a:xfrm>
          <a:prstGeom prst="rect">
            <a:avLst/>
          </a:prstGeom>
          <a:noFill/>
          <a:ln w="9525">
            <a:noFill/>
            <a:miter lim="800000"/>
            <a:headEnd/>
            <a:tailEnd/>
          </a:ln>
        </p:spPr>
        <p:txBody>
          <a:bodyPr wrap="none" rtlCol="0">
            <a:prstTxWarp prst="textNoShape">
              <a:avLst/>
            </a:prstTxWarp>
            <a:spAutoFit/>
          </a:bodyPr>
          <a:lstStyle/>
          <a:p>
            <a:pPr algn="r" eaLnBrk="0" hangingPunct="0"/>
            <a:r>
              <a:rPr lang="en-IN" sz="1400" dirty="0" smtClean="0">
                <a:latin typeface="Calibri" panose="020F0502020204030204" pitchFamily="34" charset="0"/>
                <a:cs typeface="Arial" panose="020B0604020202020204" pitchFamily="34" charset="0"/>
              </a:rPr>
              <a:t>Documented By</a:t>
            </a:r>
          </a:p>
          <a:p>
            <a:pPr algn="r" eaLnBrk="0" hangingPunct="0"/>
            <a:r>
              <a:rPr lang="en-IN" sz="1400" b="0" dirty="0" smtClean="0">
                <a:latin typeface="Calibri" panose="020F0502020204030204" pitchFamily="34" charset="0"/>
                <a:cs typeface="Arial" panose="020B0604020202020204" pitchFamily="34" charset="0"/>
              </a:rPr>
              <a:t>Manikanta Jakkampudi</a:t>
            </a:r>
            <a:endParaRPr lang="en-IN" sz="1400" b="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99686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Monitoring Camel application in Production</a:t>
            </a:r>
            <a:r>
              <a:rPr lang="en-US" sz="1800" dirty="0" smtClean="0">
                <a:solidFill>
                  <a:srgbClr val="5B77BA"/>
                </a:solidFill>
              </a:rPr>
              <a:t>…Continued</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4464496"/>
          </a:xfrm>
        </p:spPr>
        <p:txBody>
          <a:bodyPr/>
          <a:lstStyle/>
          <a:p>
            <a:pPr>
              <a:buNone/>
            </a:pPr>
            <a:endParaRPr lang="en-US" sz="1400" smtClean="0"/>
          </a:p>
          <a:p>
            <a:pPr>
              <a:buNone/>
            </a:pPr>
            <a:r>
              <a:rPr lang="en-US" sz="1400" smtClean="0"/>
              <a:t>Using </a:t>
            </a:r>
            <a:r>
              <a:rPr lang="en-US" sz="1400" dirty="0"/>
              <a:t>Spring JMX is much easier than using the low-level clumsy JMX API. With Spring JMX, you can add a few JMX annotations in the Camel codebase to expose the information you want to manage from JMX.</a:t>
            </a:r>
            <a:endParaRPr lang="en-US" sz="1050" dirty="0"/>
          </a:p>
          <a:p>
            <a:pPr>
              <a:buNone/>
            </a:pPr>
            <a:endParaRPr lang="en-US" sz="1400" dirty="0" smtClean="0"/>
          </a:p>
          <a:p>
            <a:pPr>
              <a:buNone/>
            </a:pPr>
            <a:r>
              <a:rPr lang="en-US" sz="1400" dirty="0" smtClean="0"/>
              <a:t>With </a:t>
            </a:r>
            <a:r>
              <a:rPr lang="en-US" sz="1400" dirty="0"/>
              <a:t>Maven, it’s easy to ensure that the JARs are included in the </a:t>
            </a:r>
            <a:r>
              <a:rPr lang="en-US" sz="1400" dirty="0" err="1" smtClean="0"/>
              <a:t>classpath</a:t>
            </a:r>
            <a:r>
              <a:rPr lang="en-US" sz="1400" dirty="0"/>
              <a:t> </a:t>
            </a:r>
            <a:r>
              <a:rPr lang="en-US" sz="1400" dirty="0" smtClean="0"/>
              <a:t>– just</a:t>
            </a:r>
            <a:r>
              <a:rPr lang="en-US" sz="1400" dirty="0"/>
              <a:t> </a:t>
            </a:r>
            <a:r>
              <a:rPr lang="en-US" sz="1400" dirty="0" smtClean="0"/>
              <a:t>add </a:t>
            </a:r>
            <a:r>
              <a:rPr lang="en-US" sz="1400" dirty="0"/>
              <a:t>a dependency for the camel-spring component:</a:t>
            </a:r>
          </a:p>
          <a:p>
            <a:pPr>
              <a:buNone/>
            </a:pPr>
            <a:r>
              <a:rPr lang="en-US" sz="1400" dirty="0"/>
              <a:t>&lt;dependency&gt;</a:t>
            </a:r>
          </a:p>
          <a:p>
            <a:pPr>
              <a:buNone/>
            </a:pPr>
            <a:r>
              <a:rPr lang="en-US" sz="1400" dirty="0" smtClean="0"/>
              <a:t>  &lt;</a:t>
            </a:r>
            <a:r>
              <a:rPr lang="en-US" sz="1400" dirty="0" err="1"/>
              <a:t>groupId</a:t>
            </a:r>
            <a:r>
              <a:rPr lang="en-US" sz="1400" dirty="0"/>
              <a:t>&gt;</a:t>
            </a:r>
            <a:r>
              <a:rPr lang="en-US" sz="1400" dirty="0" err="1"/>
              <a:t>org.apache.camel</a:t>
            </a:r>
            <a:r>
              <a:rPr lang="en-US" sz="1400" dirty="0"/>
              <a:t>&lt;/</a:t>
            </a:r>
            <a:r>
              <a:rPr lang="en-US" sz="1400" dirty="0" err="1"/>
              <a:t>groupId</a:t>
            </a:r>
            <a:r>
              <a:rPr lang="en-US" sz="1400" dirty="0"/>
              <a:t>&gt;</a:t>
            </a:r>
          </a:p>
          <a:p>
            <a:pPr>
              <a:buNone/>
            </a:pPr>
            <a:r>
              <a:rPr lang="en-US" sz="1400" dirty="0" smtClean="0"/>
              <a:t>  &lt;</a:t>
            </a:r>
            <a:r>
              <a:rPr lang="en-US" sz="1400" dirty="0" err="1"/>
              <a:t>artifactId</a:t>
            </a:r>
            <a:r>
              <a:rPr lang="en-US" sz="1400" dirty="0"/>
              <a:t>&gt;</a:t>
            </a:r>
            <a:r>
              <a:rPr lang="en-US" sz="1400" b="1" dirty="0">
                <a:solidFill>
                  <a:schemeClr val="bg1">
                    <a:lumMod val="50000"/>
                  </a:schemeClr>
                </a:solidFill>
              </a:rPr>
              <a:t>camel-spring</a:t>
            </a:r>
            <a:r>
              <a:rPr lang="en-US" sz="1400" dirty="0"/>
              <a:t>&lt;/</a:t>
            </a:r>
            <a:r>
              <a:rPr lang="en-US" sz="1400" dirty="0" err="1"/>
              <a:t>artifactId</a:t>
            </a:r>
            <a:r>
              <a:rPr lang="en-US" sz="1400" dirty="0"/>
              <a:t>&gt;</a:t>
            </a:r>
          </a:p>
          <a:p>
            <a:pPr>
              <a:buNone/>
            </a:pPr>
            <a:r>
              <a:rPr lang="en-US" sz="1400" dirty="0" smtClean="0"/>
              <a:t>  &lt;version&gt;</a:t>
            </a:r>
            <a:r>
              <a:rPr lang="en-US" sz="1400" dirty="0" err="1" smtClean="0"/>
              <a:t>x.x.x</a:t>
            </a:r>
            <a:r>
              <a:rPr lang="en-US" sz="1400" dirty="0" smtClean="0"/>
              <a:t>&lt;/</a:t>
            </a:r>
            <a:r>
              <a:rPr lang="en-US" sz="1400" dirty="0"/>
              <a:t>version&gt;</a:t>
            </a:r>
          </a:p>
          <a:p>
            <a:pPr>
              <a:buNone/>
            </a:pPr>
            <a:r>
              <a:rPr lang="en-US" sz="1400" dirty="0"/>
              <a:t>&lt;/dependency</a:t>
            </a:r>
            <a:r>
              <a:rPr lang="en-US" sz="1400" dirty="0" smtClean="0"/>
              <a:t>&gt;</a:t>
            </a:r>
          </a:p>
          <a:p>
            <a:pPr>
              <a:buNone/>
            </a:pPr>
            <a:endParaRPr lang="en-US" sz="1400" dirty="0"/>
          </a:p>
          <a:p>
            <a:pPr>
              <a:buNone/>
            </a:pPr>
            <a:r>
              <a:rPr lang="en-US" sz="1400" b="1" i="1" u="sng" dirty="0"/>
              <a:t>Using </a:t>
            </a:r>
            <a:r>
              <a:rPr lang="en-US" sz="1400" b="1" i="1" u="sng" dirty="0" err="1"/>
              <a:t>JConsole</a:t>
            </a:r>
            <a:r>
              <a:rPr lang="en-US" sz="1400" b="1" i="1" u="sng" dirty="0"/>
              <a:t> to manage Camel</a:t>
            </a:r>
          </a:p>
          <a:p>
            <a:pPr>
              <a:buNone/>
            </a:pPr>
            <a:r>
              <a:rPr lang="en-US" sz="1400" dirty="0"/>
              <a:t>Java provides a JMX tool named </a:t>
            </a:r>
            <a:r>
              <a:rPr lang="en-US" sz="1400" i="1" dirty="0" err="1"/>
              <a:t>JConsole</a:t>
            </a:r>
            <a:r>
              <a:rPr lang="en-US" sz="1400" dirty="0"/>
              <a:t>. You’ll use it to connect to a Camel </a:t>
            </a:r>
            <a:r>
              <a:rPr lang="en-US" sz="1400" dirty="0" smtClean="0"/>
              <a:t>instance and </a:t>
            </a:r>
            <a:r>
              <a:rPr lang="en-US" sz="1400" dirty="0"/>
              <a:t>see what information is available</a:t>
            </a:r>
            <a:r>
              <a:rPr lang="en-US" sz="1400" dirty="0" smtClean="0"/>
              <a:t>.</a:t>
            </a:r>
          </a:p>
          <a:p>
            <a:pPr>
              <a:buNone/>
            </a:pPr>
            <a:endParaRPr lang="en-US" sz="1050" dirty="0" smtClean="0"/>
          </a:p>
          <a:p>
            <a:pPr>
              <a:buNone/>
            </a:pPr>
            <a:endParaRPr lang="en-US" sz="100" i="1" dirty="0" smtClean="0">
              <a:solidFill>
                <a:schemeClr val="bg1">
                  <a:lumMod val="50000"/>
                </a:schemeClr>
              </a:solidFill>
            </a:endParaRPr>
          </a:p>
        </p:txBody>
      </p:sp>
    </p:spTree>
    <p:extLst>
      <p:ext uri="{BB962C8B-B14F-4D97-AF65-F5344CB8AC3E}">
        <p14:creationId xmlns:p14="http://schemas.microsoft.com/office/powerpoint/2010/main" val="22723406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Monitoring Camel application in Production</a:t>
            </a:r>
            <a:r>
              <a:rPr lang="en-US" sz="1800" dirty="0" smtClean="0">
                <a:solidFill>
                  <a:srgbClr val="5B77BA"/>
                </a:solidFill>
              </a:rPr>
              <a:t>…Continued</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4824536"/>
          </a:xfrm>
        </p:spPr>
        <p:txBody>
          <a:bodyPr/>
          <a:lstStyle/>
          <a:p>
            <a:pPr>
              <a:buNone/>
            </a:pPr>
            <a:endParaRPr lang="en-US" sz="100" i="1" dirty="0" smtClean="0">
              <a:solidFill>
                <a:schemeClr val="bg1">
                  <a:lumMod val="50000"/>
                </a:schemeClr>
              </a:solidFill>
            </a:endParaRPr>
          </a:p>
        </p:txBody>
      </p:sp>
      <p:pic>
        <p:nvPicPr>
          <p:cNvPr id="2" name="Picture 1"/>
          <p:cNvPicPr>
            <a:picLocks noChangeAspect="1"/>
          </p:cNvPicPr>
          <p:nvPr/>
        </p:nvPicPr>
        <p:blipFill>
          <a:blip r:embed="rId3"/>
          <a:stretch>
            <a:fillRect/>
          </a:stretch>
        </p:blipFill>
        <p:spPr>
          <a:xfrm>
            <a:off x="899592" y="908720"/>
            <a:ext cx="7776864" cy="4392488"/>
          </a:xfrm>
          <a:prstGeom prst="rect">
            <a:avLst/>
          </a:prstGeom>
        </p:spPr>
      </p:pic>
    </p:spTree>
    <p:extLst>
      <p:ext uri="{BB962C8B-B14F-4D97-AF65-F5344CB8AC3E}">
        <p14:creationId xmlns:p14="http://schemas.microsoft.com/office/powerpoint/2010/main" val="104895667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Monitoring Camel application in Production</a:t>
            </a:r>
            <a:r>
              <a:rPr lang="en-US" sz="1800" dirty="0" smtClean="0">
                <a:solidFill>
                  <a:srgbClr val="5B77BA"/>
                </a:solidFill>
              </a:rPr>
              <a:t>…Continued</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4824536"/>
          </a:xfrm>
        </p:spPr>
        <p:txBody>
          <a:bodyPr/>
          <a:lstStyle/>
          <a:p>
            <a:pPr>
              <a:buNone/>
            </a:pPr>
            <a:r>
              <a:rPr lang="en-US" sz="1600" b="1" i="1" u="sng" dirty="0"/>
              <a:t>Categories of exposed Camel </a:t>
            </a:r>
            <a:r>
              <a:rPr lang="en-US" sz="1600" b="1" i="1" u="sng" dirty="0" err="1" smtClean="0"/>
              <a:t>Mbeans</a:t>
            </a:r>
            <a:endParaRPr lang="en-US" sz="100" b="1" i="1" u="sng" dirty="0">
              <a:solidFill>
                <a:schemeClr val="bg1">
                  <a:lumMod val="50000"/>
                </a:schemeClr>
              </a:solidFill>
            </a:endParaRPr>
          </a:p>
          <a:p>
            <a:pPr>
              <a:buNone/>
            </a:pPr>
            <a:endParaRPr lang="en-US" sz="1600" b="1" i="1" u="sng" dirty="0" smtClean="0"/>
          </a:p>
        </p:txBody>
      </p:sp>
      <p:graphicFrame>
        <p:nvGraphicFramePr>
          <p:cNvPr id="3" name="Table 2"/>
          <p:cNvGraphicFramePr>
            <a:graphicFrameLocks noGrp="1"/>
          </p:cNvGraphicFramePr>
          <p:nvPr>
            <p:extLst>
              <p:ext uri="{D42A27DB-BD31-4B8C-83A1-F6EECF244321}">
                <p14:modId xmlns:p14="http://schemas.microsoft.com/office/powerpoint/2010/main" val="42010065"/>
              </p:ext>
            </p:extLst>
          </p:nvPr>
        </p:nvGraphicFramePr>
        <p:xfrm>
          <a:off x="971600" y="1124742"/>
          <a:ext cx="7560840" cy="4658960"/>
        </p:xfrm>
        <a:graphic>
          <a:graphicData uri="http://schemas.openxmlformats.org/drawingml/2006/table">
            <a:tbl>
              <a:tblPr firstRow="1" bandRow="1">
                <a:tableStyleId>{5C22544A-7EE6-4342-B048-85BDC9FD1C3A}</a:tableStyleId>
              </a:tblPr>
              <a:tblGrid>
                <a:gridCol w="1664772">
                  <a:extLst>
                    <a:ext uri="{9D8B030D-6E8A-4147-A177-3AD203B41FA5}">
                      <a16:colId xmlns:a16="http://schemas.microsoft.com/office/drawing/2014/main" val="4136932740"/>
                    </a:ext>
                  </a:extLst>
                </a:gridCol>
                <a:gridCol w="5896068">
                  <a:extLst>
                    <a:ext uri="{9D8B030D-6E8A-4147-A177-3AD203B41FA5}">
                      <a16:colId xmlns:a16="http://schemas.microsoft.com/office/drawing/2014/main" val="2140825978"/>
                    </a:ext>
                  </a:extLst>
                </a:gridCol>
              </a:tblGrid>
              <a:tr h="296060">
                <a:tc>
                  <a:txBody>
                    <a:bodyPr/>
                    <a:lstStyle/>
                    <a:p>
                      <a:r>
                        <a:rPr lang="en-US" sz="1200" dirty="0" smtClean="0"/>
                        <a:t>Category</a:t>
                      </a:r>
                      <a:endParaRPr lang="en-US" sz="1200" dirty="0"/>
                    </a:p>
                  </a:txBody>
                  <a:tcPr/>
                </a:tc>
                <a:tc>
                  <a:txBody>
                    <a:bodyPr/>
                    <a:lstStyle/>
                    <a:p>
                      <a:r>
                        <a:rPr lang="en-US" sz="1200" dirty="0" smtClean="0"/>
                        <a:t>Description</a:t>
                      </a:r>
                      <a:endParaRPr lang="en-US" sz="1200" dirty="0"/>
                    </a:p>
                  </a:txBody>
                  <a:tcPr/>
                </a:tc>
                <a:extLst>
                  <a:ext uri="{0D108BD9-81ED-4DB2-BD59-A6C34878D82A}">
                    <a16:rowId xmlns:a16="http://schemas.microsoft.com/office/drawing/2014/main" val="1789867305"/>
                  </a:ext>
                </a:extLst>
              </a:tr>
              <a:tr h="296060">
                <a:tc>
                  <a:txBody>
                    <a:bodyPr/>
                    <a:lstStyle/>
                    <a:p>
                      <a:r>
                        <a:rPr lang="en-US" sz="1200" dirty="0" smtClean="0"/>
                        <a:t>Components</a:t>
                      </a:r>
                      <a:endParaRPr lang="en-US" sz="1200" dirty="0"/>
                    </a:p>
                  </a:txBody>
                  <a:tcPr/>
                </a:tc>
                <a:tc>
                  <a:txBody>
                    <a:bodyPr/>
                    <a:lstStyle/>
                    <a:p>
                      <a:r>
                        <a:rPr lang="en-US" sz="1200" b="0" i="0" u="none" strike="noStrike" kern="1200" baseline="0" dirty="0" smtClean="0">
                          <a:solidFill>
                            <a:schemeClr val="dk1"/>
                          </a:solidFill>
                          <a:latin typeface="+mn-lt"/>
                          <a:ea typeface="+mn-ea"/>
                          <a:cs typeface="+mn-cs"/>
                        </a:rPr>
                        <a:t>Lists the components in use.</a:t>
                      </a:r>
                      <a:endParaRPr lang="en-US" sz="1050" dirty="0"/>
                    </a:p>
                  </a:txBody>
                  <a:tcPr/>
                </a:tc>
                <a:extLst>
                  <a:ext uri="{0D108BD9-81ED-4DB2-BD59-A6C34878D82A}">
                    <a16:rowId xmlns:a16="http://schemas.microsoft.com/office/drawing/2014/main" val="3646450118"/>
                  </a:ext>
                </a:extLst>
              </a:tr>
              <a:tr h="511406">
                <a:tc>
                  <a:txBody>
                    <a:bodyPr/>
                    <a:lstStyle/>
                    <a:p>
                      <a:r>
                        <a:rPr lang="en-US" sz="1200" dirty="0" smtClean="0"/>
                        <a:t>Consumers</a:t>
                      </a:r>
                      <a:endParaRPr lang="en-US" sz="1200" dirty="0"/>
                    </a:p>
                  </a:txBody>
                  <a:tcPr/>
                </a:tc>
                <a:tc>
                  <a:txBody>
                    <a:bodyPr/>
                    <a:lstStyle/>
                    <a:p>
                      <a:r>
                        <a:rPr lang="en-US" sz="1200" b="0" i="0" u="none" strike="noStrike" kern="1200" baseline="0" dirty="0" smtClean="0">
                          <a:solidFill>
                            <a:schemeClr val="dk1"/>
                          </a:solidFill>
                          <a:latin typeface="+mn-lt"/>
                          <a:ea typeface="+mn-ea"/>
                          <a:cs typeface="+mn-cs"/>
                        </a:rPr>
                        <a:t>Lists all the input consumers for the Camel routes. Some consumers have additional information and operations, such as the JMS, Timer, and File/FTP consumers.</a:t>
                      </a:r>
                      <a:endParaRPr lang="en-US" sz="1050" dirty="0"/>
                    </a:p>
                  </a:txBody>
                  <a:tcPr/>
                </a:tc>
                <a:extLst>
                  <a:ext uri="{0D108BD9-81ED-4DB2-BD59-A6C34878D82A}">
                    <a16:rowId xmlns:a16="http://schemas.microsoft.com/office/drawing/2014/main" val="4109512257"/>
                  </a:ext>
                </a:extLst>
              </a:tr>
              <a:tr h="365290">
                <a:tc>
                  <a:txBody>
                    <a:bodyPr/>
                    <a:lstStyle/>
                    <a:p>
                      <a:r>
                        <a:rPr lang="en-US" sz="1200" dirty="0" smtClean="0"/>
                        <a:t>Context</a:t>
                      </a:r>
                      <a:endParaRPr lang="en-US" sz="1200" dirty="0"/>
                    </a:p>
                  </a:txBody>
                  <a:tcPr/>
                </a:tc>
                <a:tc>
                  <a:txBody>
                    <a:bodyPr/>
                    <a:lstStyle/>
                    <a:p>
                      <a:r>
                        <a:rPr lang="en-US" sz="1200" b="0" i="0" u="none" strike="noStrike" kern="1200" baseline="0" dirty="0" smtClean="0">
                          <a:solidFill>
                            <a:schemeClr val="dk1"/>
                          </a:solidFill>
                          <a:latin typeface="+mn-lt"/>
                          <a:ea typeface="+mn-ea"/>
                          <a:cs typeface="+mn-cs"/>
                        </a:rPr>
                        <a:t>Identifies the </a:t>
                      </a:r>
                      <a:r>
                        <a:rPr lang="en-US" sz="1200" b="0" i="0" u="none" strike="noStrike" kern="1200" baseline="0" dirty="0" err="1" smtClean="0">
                          <a:solidFill>
                            <a:schemeClr val="dk1"/>
                          </a:solidFill>
                          <a:latin typeface="+mn-lt"/>
                          <a:ea typeface="+mn-ea"/>
                          <a:cs typeface="+mn-cs"/>
                        </a:rPr>
                        <a:t>CamelContext</a:t>
                      </a:r>
                      <a:r>
                        <a:rPr lang="en-US" sz="1200" b="0" i="0" u="none" strike="noStrike" kern="1200" baseline="0" dirty="0" smtClean="0">
                          <a:solidFill>
                            <a:schemeClr val="dk1"/>
                          </a:solidFill>
                          <a:latin typeface="+mn-lt"/>
                          <a:ea typeface="+mn-ea"/>
                          <a:cs typeface="+mn-cs"/>
                        </a:rPr>
                        <a:t> itself. This is the </a:t>
                      </a:r>
                      <a:r>
                        <a:rPr lang="en-US" sz="1200" b="0" i="0" u="none" strike="noStrike" kern="1200" baseline="0" dirty="0" err="1" smtClean="0">
                          <a:solidFill>
                            <a:schemeClr val="dk1"/>
                          </a:solidFill>
                          <a:latin typeface="+mn-lt"/>
                          <a:ea typeface="+mn-ea"/>
                          <a:cs typeface="+mn-cs"/>
                        </a:rPr>
                        <a:t>MBean</a:t>
                      </a:r>
                      <a:r>
                        <a:rPr lang="en-US" sz="1200" b="0" i="0" u="none" strike="noStrike" kern="1200" baseline="0" dirty="0" smtClean="0">
                          <a:solidFill>
                            <a:schemeClr val="dk1"/>
                          </a:solidFill>
                          <a:latin typeface="+mn-lt"/>
                          <a:ea typeface="+mn-ea"/>
                          <a:cs typeface="+mn-cs"/>
                        </a:rPr>
                        <a:t> you need if you want to shutdown Camel.</a:t>
                      </a:r>
                      <a:endParaRPr lang="en-US" sz="1000" dirty="0"/>
                    </a:p>
                  </a:txBody>
                  <a:tcPr/>
                </a:tc>
                <a:extLst>
                  <a:ext uri="{0D108BD9-81ED-4DB2-BD59-A6C34878D82A}">
                    <a16:rowId xmlns:a16="http://schemas.microsoft.com/office/drawing/2014/main" val="1157510221"/>
                  </a:ext>
                </a:extLst>
              </a:tr>
              <a:tr h="296060">
                <a:tc>
                  <a:txBody>
                    <a:bodyPr/>
                    <a:lstStyle/>
                    <a:p>
                      <a:r>
                        <a:rPr lang="en-US" sz="1200" dirty="0" smtClean="0"/>
                        <a:t>Endpoints</a:t>
                      </a:r>
                      <a:endParaRPr lang="en-US" sz="1200" dirty="0"/>
                    </a:p>
                  </a:txBody>
                  <a:tcPr/>
                </a:tc>
                <a:tc>
                  <a:txBody>
                    <a:bodyPr/>
                    <a:lstStyle/>
                    <a:p>
                      <a:r>
                        <a:rPr lang="en-US" sz="1200" b="0" i="0" u="none" strike="noStrike" kern="1200" baseline="0" dirty="0" smtClean="0">
                          <a:solidFill>
                            <a:schemeClr val="dk1"/>
                          </a:solidFill>
                          <a:latin typeface="+mn-lt"/>
                          <a:ea typeface="+mn-ea"/>
                          <a:cs typeface="+mn-cs"/>
                        </a:rPr>
                        <a:t>Lists the endpoints in use.</a:t>
                      </a:r>
                      <a:endParaRPr lang="en-US" sz="1000" dirty="0"/>
                    </a:p>
                  </a:txBody>
                  <a:tcPr/>
                </a:tc>
                <a:extLst>
                  <a:ext uri="{0D108BD9-81ED-4DB2-BD59-A6C34878D82A}">
                    <a16:rowId xmlns:a16="http://schemas.microsoft.com/office/drawing/2014/main" val="42890779"/>
                  </a:ext>
                </a:extLst>
              </a:tr>
              <a:tr h="511406">
                <a:tc>
                  <a:txBody>
                    <a:bodyPr/>
                    <a:lstStyle/>
                    <a:p>
                      <a:r>
                        <a:rPr lang="en-US" sz="1200" dirty="0" err="1" smtClean="0"/>
                        <a:t>Errorhandlers</a:t>
                      </a:r>
                      <a:endParaRPr lang="en-US" sz="1200" dirty="0"/>
                    </a:p>
                  </a:txBody>
                  <a:tcPr/>
                </a:tc>
                <a:tc>
                  <a:txBody>
                    <a:bodyPr/>
                    <a:lstStyle/>
                    <a:p>
                      <a:r>
                        <a:rPr lang="en-US" sz="1200" b="0" i="0" u="none" strike="noStrike" kern="1200" baseline="0" dirty="0" smtClean="0">
                          <a:solidFill>
                            <a:schemeClr val="dk1"/>
                          </a:solidFill>
                          <a:latin typeface="+mn-lt"/>
                          <a:ea typeface="+mn-ea"/>
                          <a:cs typeface="+mn-cs"/>
                        </a:rPr>
                        <a:t>Lists the error handlers in use. You can manage error handling at runtime, such as by changing the number of redelivery attempts or the delay between redeliveries.</a:t>
                      </a:r>
                      <a:endParaRPr lang="en-US" sz="1000" dirty="0"/>
                    </a:p>
                  </a:txBody>
                  <a:tcPr/>
                </a:tc>
                <a:extLst>
                  <a:ext uri="{0D108BD9-81ED-4DB2-BD59-A6C34878D82A}">
                    <a16:rowId xmlns:a16="http://schemas.microsoft.com/office/drawing/2014/main" val="1787357781"/>
                  </a:ext>
                </a:extLst>
              </a:tr>
              <a:tr h="365290">
                <a:tc>
                  <a:txBody>
                    <a:bodyPr/>
                    <a:lstStyle/>
                    <a:p>
                      <a:r>
                        <a:rPr lang="en-US" sz="1200" dirty="0" smtClean="0"/>
                        <a:t>Routes</a:t>
                      </a:r>
                      <a:endParaRPr lang="en-US" sz="1200" dirty="0"/>
                    </a:p>
                  </a:txBody>
                  <a:tcPr/>
                </a:tc>
                <a:tc>
                  <a:txBody>
                    <a:bodyPr/>
                    <a:lstStyle/>
                    <a:p>
                      <a:r>
                        <a:rPr lang="en-US" sz="1200" b="0" i="0" u="none" strike="noStrike" kern="1200" baseline="0" dirty="0" smtClean="0">
                          <a:solidFill>
                            <a:schemeClr val="dk1"/>
                          </a:solidFill>
                          <a:latin typeface="+mn-lt"/>
                          <a:ea typeface="+mn-ea"/>
                          <a:cs typeface="+mn-cs"/>
                        </a:rPr>
                        <a:t>Lists all the routes in use. Here you can obtain route statistics, such as the number of messages completed, failed, and so on.</a:t>
                      </a:r>
                      <a:endParaRPr lang="en-US" sz="1000" dirty="0"/>
                    </a:p>
                  </a:txBody>
                  <a:tcPr/>
                </a:tc>
                <a:extLst>
                  <a:ext uri="{0D108BD9-81ED-4DB2-BD59-A6C34878D82A}">
                    <a16:rowId xmlns:a16="http://schemas.microsoft.com/office/drawing/2014/main" val="1629428387"/>
                  </a:ext>
                </a:extLst>
              </a:tr>
              <a:tr h="296060">
                <a:tc>
                  <a:txBody>
                    <a:bodyPr/>
                    <a:lstStyle/>
                    <a:p>
                      <a:r>
                        <a:rPr lang="en-US" sz="1200" dirty="0" smtClean="0"/>
                        <a:t>Services</a:t>
                      </a:r>
                      <a:endParaRPr lang="en-US" sz="1200" dirty="0"/>
                    </a:p>
                  </a:txBody>
                  <a:tcPr/>
                </a:tc>
                <a:tc>
                  <a:txBody>
                    <a:bodyPr/>
                    <a:lstStyle/>
                    <a:p>
                      <a:r>
                        <a:rPr lang="en-US" sz="1200" b="0" i="0" u="none" strike="noStrike" kern="1200" baseline="0" dirty="0" smtClean="0">
                          <a:solidFill>
                            <a:schemeClr val="dk1"/>
                          </a:solidFill>
                          <a:latin typeface="+mn-lt"/>
                          <a:ea typeface="+mn-ea"/>
                          <a:cs typeface="+mn-cs"/>
                        </a:rPr>
                        <a:t>Lists miscellaneous services in use.</a:t>
                      </a:r>
                      <a:endParaRPr lang="en-US" sz="1000" dirty="0"/>
                    </a:p>
                  </a:txBody>
                  <a:tcPr/>
                </a:tc>
                <a:extLst>
                  <a:ext uri="{0D108BD9-81ED-4DB2-BD59-A6C34878D82A}">
                    <a16:rowId xmlns:a16="http://schemas.microsoft.com/office/drawing/2014/main" val="350127501"/>
                  </a:ext>
                </a:extLst>
              </a:tr>
              <a:tr h="657522">
                <a:tc>
                  <a:txBody>
                    <a:bodyPr/>
                    <a:lstStyle/>
                    <a:p>
                      <a:r>
                        <a:rPr lang="en-US" sz="1200" dirty="0" err="1" smtClean="0"/>
                        <a:t>Threadpools</a:t>
                      </a:r>
                      <a:endParaRPr lang="en-US" sz="1200" dirty="0"/>
                    </a:p>
                  </a:txBody>
                  <a:tcPr/>
                </a:tc>
                <a:tc>
                  <a:txBody>
                    <a:bodyPr/>
                    <a:lstStyle/>
                    <a:p>
                      <a:r>
                        <a:rPr lang="en-US" sz="1200" b="0" i="0" u="none" strike="noStrike" kern="1200" baseline="0" dirty="0" smtClean="0">
                          <a:solidFill>
                            <a:schemeClr val="dk1"/>
                          </a:solidFill>
                          <a:latin typeface="+mn-lt"/>
                          <a:ea typeface="+mn-ea"/>
                          <a:cs typeface="+mn-cs"/>
                        </a:rPr>
                        <a:t>Lists all the thread pools in use. Here you can obtain statistics about the number of threads currently active and the maximum number of threads that have been active. You can also adjust the core and maximum pool size of the thread pool.</a:t>
                      </a:r>
                      <a:endParaRPr lang="en-US" sz="1000" dirty="0"/>
                    </a:p>
                  </a:txBody>
                  <a:tcPr/>
                </a:tc>
                <a:extLst>
                  <a:ext uri="{0D108BD9-81ED-4DB2-BD59-A6C34878D82A}">
                    <a16:rowId xmlns:a16="http://schemas.microsoft.com/office/drawing/2014/main" val="2146878451"/>
                  </a:ext>
                </a:extLst>
              </a:tr>
              <a:tr h="365290">
                <a:tc>
                  <a:txBody>
                    <a:bodyPr/>
                    <a:lstStyle/>
                    <a:p>
                      <a:r>
                        <a:rPr lang="en-US" sz="1200" dirty="0" smtClean="0"/>
                        <a:t>Tracers</a:t>
                      </a:r>
                      <a:endParaRPr lang="en-US" sz="1200" dirty="0"/>
                    </a:p>
                  </a:txBody>
                  <a:tcPr/>
                </a:tc>
                <a:tc>
                  <a:txBody>
                    <a:bodyPr/>
                    <a:lstStyle/>
                    <a:p>
                      <a:r>
                        <a:rPr lang="en-US" sz="1200" b="0" i="0" u="none" strike="noStrike" kern="1200" baseline="0" dirty="0" smtClean="0">
                          <a:solidFill>
                            <a:schemeClr val="dk1"/>
                          </a:solidFill>
                          <a:latin typeface="+mn-lt"/>
                          <a:ea typeface="+mn-ea"/>
                          <a:cs typeface="+mn-cs"/>
                        </a:rPr>
                        <a:t>Allows you to manage the Tracer service. The Tracer is a Camel-specific service that’s used for tracing how messages are routed at runtime.</a:t>
                      </a:r>
                      <a:endParaRPr lang="en-US" sz="1000" dirty="0"/>
                    </a:p>
                  </a:txBody>
                  <a:tcPr/>
                </a:tc>
                <a:extLst>
                  <a:ext uri="{0D108BD9-81ED-4DB2-BD59-A6C34878D82A}">
                    <a16:rowId xmlns:a16="http://schemas.microsoft.com/office/drawing/2014/main" val="1002880924"/>
                  </a:ext>
                </a:extLst>
              </a:tr>
            </a:tbl>
          </a:graphicData>
        </a:graphic>
      </p:graphicFrame>
    </p:spTree>
    <p:extLst>
      <p:ext uri="{BB962C8B-B14F-4D97-AF65-F5344CB8AC3E}">
        <p14:creationId xmlns:p14="http://schemas.microsoft.com/office/powerpoint/2010/main" val="242993966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Monitoring Camel application in Production</a:t>
            </a:r>
            <a:r>
              <a:rPr lang="en-US" sz="1800" dirty="0" smtClean="0">
                <a:solidFill>
                  <a:srgbClr val="5B77BA"/>
                </a:solidFill>
              </a:rPr>
              <a:t>…Continued</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4824536"/>
          </a:xfrm>
        </p:spPr>
        <p:txBody>
          <a:bodyPr/>
          <a:lstStyle/>
          <a:p>
            <a:pPr>
              <a:buNone/>
            </a:pPr>
            <a:r>
              <a:rPr lang="en-US" sz="1600" b="1" i="1" u="sng" dirty="0"/>
              <a:t>Using </a:t>
            </a:r>
            <a:r>
              <a:rPr lang="en-US" sz="1600" b="1" i="1" u="sng" dirty="0" err="1"/>
              <a:t>JConsole</a:t>
            </a:r>
            <a:r>
              <a:rPr lang="en-US" sz="1600" b="1" i="1" u="sng" dirty="0"/>
              <a:t> to remotely manage Camel</a:t>
            </a:r>
          </a:p>
          <a:p>
            <a:pPr>
              <a:buNone/>
            </a:pPr>
            <a:r>
              <a:rPr lang="en-US" sz="1600" dirty="0"/>
              <a:t>To be able to remotely manage Camel, you need to instruct Camel to </a:t>
            </a:r>
            <a:r>
              <a:rPr lang="en-US" sz="1600" dirty="0" smtClean="0"/>
              <a:t>register </a:t>
            </a:r>
            <a:r>
              <a:rPr lang="en-US" sz="1600" dirty="0"/>
              <a:t>a </a:t>
            </a:r>
            <a:r>
              <a:rPr lang="en-US" sz="1600" dirty="0" smtClean="0"/>
              <a:t>JMX connector</a:t>
            </a:r>
            <a:r>
              <a:rPr lang="en-US" sz="1600" dirty="0"/>
              <a:t>. That can be done in the following three ways:</a:t>
            </a:r>
          </a:p>
          <a:p>
            <a:pPr>
              <a:buNone/>
            </a:pPr>
            <a:r>
              <a:rPr lang="en-US" sz="1100" dirty="0">
                <a:solidFill>
                  <a:schemeClr val="bg1">
                    <a:lumMod val="50000"/>
                  </a:schemeClr>
                </a:solidFill>
              </a:rPr>
              <a:t>■ </a:t>
            </a:r>
            <a:r>
              <a:rPr lang="en-US" sz="1600" dirty="0">
                <a:solidFill>
                  <a:schemeClr val="bg1">
                    <a:lumMod val="50000"/>
                  </a:schemeClr>
                </a:solidFill>
              </a:rPr>
              <a:t>Using JVM properties</a:t>
            </a:r>
          </a:p>
          <a:p>
            <a:pPr>
              <a:buNone/>
            </a:pPr>
            <a:r>
              <a:rPr lang="en-US" sz="1100" dirty="0">
                <a:solidFill>
                  <a:schemeClr val="bg1">
                    <a:lumMod val="50000"/>
                  </a:schemeClr>
                </a:solidFill>
              </a:rPr>
              <a:t>■ </a:t>
            </a:r>
            <a:r>
              <a:rPr lang="en-US" sz="1600" dirty="0">
                <a:solidFill>
                  <a:schemeClr val="bg1">
                    <a:lumMod val="50000"/>
                  </a:schemeClr>
                </a:solidFill>
              </a:rPr>
              <a:t>Configuring the </a:t>
            </a:r>
            <a:r>
              <a:rPr lang="en-US" sz="1600" dirty="0" err="1">
                <a:solidFill>
                  <a:schemeClr val="bg1">
                    <a:lumMod val="50000"/>
                  </a:schemeClr>
                </a:solidFill>
              </a:rPr>
              <a:t>ManagementAgent</a:t>
            </a:r>
            <a:r>
              <a:rPr lang="en-US" sz="1600" dirty="0">
                <a:solidFill>
                  <a:schemeClr val="bg1">
                    <a:lumMod val="50000"/>
                  </a:schemeClr>
                </a:solidFill>
              </a:rPr>
              <a:t> from Java</a:t>
            </a:r>
          </a:p>
          <a:p>
            <a:pPr>
              <a:buNone/>
            </a:pPr>
            <a:r>
              <a:rPr lang="en-US" sz="1100" dirty="0">
                <a:solidFill>
                  <a:schemeClr val="bg1">
                    <a:lumMod val="50000"/>
                  </a:schemeClr>
                </a:solidFill>
              </a:rPr>
              <a:t>■ </a:t>
            </a:r>
            <a:r>
              <a:rPr lang="en-US" sz="1600" dirty="0">
                <a:solidFill>
                  <a:schemeClr val="bg1">
                    <a:lumMod val="50000"/>
                  </a:schemeClr>
                </a:solidFill>
              </a:rPr>
              <a:t>Configuring the JMX agent from Spring XML</a:t>
            </a:r>
          </a:p>
          <a:p>
            <a:pPr>
              <a:buNone/>
            </a:pPr>
            <a:r>
              <a:rPr lang="en-US" sz="1600" dirty="0"/>
              <a:t>We’ll go over each of these three methods in the following sections.</a:t>
            </a:r>
          </a:p>
          <a:p>
            <a:pPr>
              <a:buNone/>
            </a:pPr>
            <a:endParaRPr lang="en-US" sz="1400" b="1" dirty="0" smtClean="0">
              <a:solidFill>
                <a:schemeClr val="bg1">
                  <a:lumMod val="50000"/>
                </a:schemeClr>
              </a:solidFill>
            </a:endParaRPr>
          </a:p>
          <a:p>
            <a:pPr>
              <a:buNone/>
            </a:pPr>
            <a:r>
              <a:rPr lang="en-US" sz="1400" b="1" dirty="0" smtClean="0">
                <a:solidFill>
                  <a:schemeClr val="bg1">
                    <a:lumMod val="50000"/>
                  </a:schemeClr>
                </a:solidFill>
              </a:rPr>
              <a:t>USING </a:t>
            </a:r>
            <a:r>
              <a:rPr lang="en-US" sz="1400" b="1" dirty="0">
                <a:solidFill>
                  <a:schemeClr val="bg1">
                    <a:lumMod val="50000"/>
                  </a:schemeClr>
                </a:solidFill>
              </a:rPr>
              <a:t>JVM PROPERTIES</a:t>
            </a:r>
          </a:p>
          <a:p>
            <a:pPr>
              <a:buNone/>
            </a:pPr>
            <a:r>
              <a:rPr lang="en-US" sz="1600" dirty="0"/>
              <a:t>By specifying the following JVM property on JVM startup, you can tell Camel to </a:t>
            </a:r>
            <a:r>
              <a:rPr lang="en-US" sz="1600" dirty="0" smtClean="0"/>
              <a:t>create a </a:t>
            </a:r>
            <a:r>
              <a:rPr lang="en-US" sz="1600" dirty="0"/>
              <a:t>JMX connector for remote management:</a:t>
            </a:r>
          </a:p>
          <a:p>
            <a:pPr>
              <a:buNone/>
            </a:pPr>
            <a:r>
              <a:rPr lang="en-US" sz="1600" dirty="0" smtClean="0"/>
              <a:t> </a:t>
            </a:r>
            <a:r>
              <a:rPr lang="en-US" sz="1600" i="1" dirty="0" smtClean="0">
                <a:solidFill>
                  <a:schemeClr val="bg1">
                    <a:lumMod val="50000"/>
                  </a:schemeClr>
                </a:solidFill>
              </a:rPr>
              <a:t>-</a:t>
            </a:r>
            <a:r>
              <a:rPr lang="en-US" sz="1600" i="1" dirty="0" err="1" smtClean="0">
                <a:solidFill>
                  <a:schemeClr val="bg1">
                    <a:lumMod val="50000"/>
                  </a:schemeClr>
                </a:solidFill>
              </a:rPr>
              <a:t>Dorg.apache.camel.jmx.createRmiConnector</a:t>
            </a:r>
            <a:r>
              <a:rPr lang="en-US" sz="1600" i="1" dirty="0" smtClean="0">
                <a:solidFill>
                  <a:schemeClr val="bg1">
                    <a:lumMod val="50000"/>
                  </a:schemeClr>
                </a:solidFill>
              </a:rPr>
              <a:t>=true</a:t>
            </a:r>
          </a:p>
          <a:p>
            <a:pPr>
              <a:buNone/>
            </a:pPr>
            <a:endParaRPr lang="en-US" sz="1200" dirty="0" smtClean="0">
              <a:solidFill>
                <a:schemeClr val="bg1">
                  <a:lumMod val="50000"/>
                </a:schemeClr>
              </a:solidFill>
            </a:endParaRPr>
          </a:p>
        </p:txBody>
      </p:sp>
    </p:spTree>
    <p:extLst>
      <p:ext uri="{BB962C8B-B14F-4D97-AF65-F5344CB8AC3E}">
        <p14:creationId xmlns:p14="http://schemas.microsoft.com/office/powerpoint/2010/main" val="219916965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Miscellaneous – </a:t>
            </a:r>
            <a:r>
              <a:rPr lang="en-US" sz="2000" dirty="0" smtClean="0">
                <a:solidFill>
                  <a:srgbClr val="5B77BA"/>
                </a:solidFill>
              </a:rPr>
              <a:t>Circuit Breaker</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4824536"/>
          </a:xfrm>
        </p:spPr>
        <p:txBody>
          <a:bodyPr/>
          <a:lstStyle/>
          <a:p>
            <a:pPr>
              <a:buNone/>
            </a:pPr>
            <a:r>
              <a:rPr lang="en-US" sz="1600" b="1" i="1" u="sng" dirty="0" smtClean="0"/>
              <a:t>Circuit Breaker with Resilience4j:</a:t>
            </a:r>
          </a:p>
          <a:p>
            <a:pPr marL="285750" indent="-285750">
              <a:buFont typeface="Wingdings" panose="05000000000000000000" pitchFamily="2" charset="2"/>
              <a:buChar char="§"/>
            </a:pPr>
            <a:r>
              <a:rPr lang="en-US" sz="1400" dirty="0"/>
              <a:t>The </a:t>
            </a:r>
            <a:r>
              <a:rPr lang="en-US" sz="1400" b="1" dirty="0"/>
              <a:t>circuit breaker</a:t>
            </a:r>
            <a:r>
              <a:rPr lang="en-US" sz="1400" dirty="0"/>
              <a:t> uses a monitoring and feedback mechanism called the HALF-OPEN state to know if and when the Supplier </a:t>
            </a:r>
            <a:r>
              <a:rPr lang="en-US" sz="1400" b="1" dirty="0" err="1"/>
              <a:t>Microservice</a:t>
            </a:r>
            <a:r>
              <a:rPr lang="en-US" sz="1400" dirty="0"/>
              <a:t> has recovered. </a:t>
            </a:r>
            <a:endParaRPr lang="en-US" sz="1400" dirty="0" smtClean="0"/>
          </a:p>
          <a:p>
            <a:pPr marL="285750" indent="-285750">
              <a:buFont typeface="Wingdings" panose="05000000000000000000" pitchFamily="2" charset="2"/>
              <a:buChar char="§"/>
            </a:pPr>
            <a:r>
              <a:rPr lang="en-US" sz="1400" dirty="0" smtClean="0"/>
              <a:t>It </a:t>
            </a:r>
            <a:r>
              <a:rPr lang="en-US" sz="1400" dirty="0"/>
              <a:t>uses this mechanism to make a trial call to the </a:t>
            </a:r>
            <a:r>
              <a:rPr lang="en-US" sz="1400" dirty="0" err="1" smtClean="0"/>
              <a:t>upplier</a:t>
            </a:r>
            <a:r>
              <a:rPr lang="en-US" sz="1400" dirty="0"/>
              <a:t> </a:t>
            </a:r>
            <a:r>
              <a:rPr lang="en-US" sz="1400" b="1" dirty="0" err="1"/>
              <a:t>microservice</a:t>
            </a:r>
            <a:r>
              <a:rPr lang="en-US" sz="1400" dirty="0"/>
              <a:t> periodically to check if it has recovered.</a:t>
            </a:r>
            <a:endParaRPr lang="en-US" sz="1100" b="1" i="1" u="sng" dirty="0"/>
          </a:p>
          <a:p>
            <a:pPr marL="285750" indent="-285750">
              <a:buFont typeface="Wingdings" panose="05000000000000000000" pitchFamily="2" charset="2"/>
              <a:buChar char="§"/>
            </a:pPr>
            <a:r>
              <a:rPr lang="en-US" sz="1400" dirty="0"/>
              <a:t>The </a:t>
            </a:r>
            <a:r>
              <a:rPr lang="en-US" sz="1400" dirty="0" err="1"/>
              <a:t>CircuitBreaker</a:t>
            </a:r>
            <a:r>
              <a:rPr lang="en-US" sz="1400" dirty="0"/>
              <a:t> is implemented via a finite state machine with three normal states: CLOSED, OPEN and HALF_OPEN and two special states DISABLED and FORCED_OPEN</a:t>
            </a:r>
            <a:r>
              <a:rPr lang="en-US" sz="1400" dirty="0" smtClean="0"/>
              <a:t>.</a:t>
            </a:r>
          </a:p>
          <a:p>
            <a:pPr marL="285750" indent="-285750">
              <a:buFont typeface="Wingdings" panose="05000000000000000000" pitchFamily="2" charset="2"/>
              <a:buChar char="§"/>
            </a:pPr>
            <a:r>
              <a:rPr lang="en-US" sz="1400" dirty="0"/>
              <a:t>The </a:t>
            </a:r>
            <a:r>
              <a:rPr lang="en-US" sz="1400" dirty="0" err="1"/>
              <a:t>CircuitBreaker</a:t>
            </a:r>
            <a:r>
              <a:rPr lang="en-US" sz="1400" dirty="0"/>
              <a:t> uses a sliding window to store and aggregate the outcome of calls</a:t>
            </a:r>
            <a:endParaRPr lang="en-US" sz="1050" dirty="0" smtClean="0"/>
          </a:p>
          <a:p>
            <a:pPr>
              <a:buNone/>
            </a:pPr>
            <a:endParaRPr lang="en-US" sz="1400" dirty="0" smtClean="0"/>
          </a:p>
          <a:p>
            <a:pPr>
              <a:buNone/>
            </a:pPr>
            <a:r>
              <a:rPr lang="en-US" sz="1400" b="1" u="sng" dirty="0" smtClean="0"/>
              <a:t>Two types of mechanisms:</a:t>
            </a:r>
          </a:p>
          <a:p>
            <a:pPr>
              <a:buNone/>
            </a:pPr>
            <a:r>
              <a:rPr lang="en-US" sz="1400" dirty="0">
                <a:solidFill>
                  <a:schemeClr val="bg1">
                    <a:lumMod val="50000"/>
                  </a:schemeClr>
                </a:solidFill>
              </a:rPr>
              <a:t>Count-based sliding window</a:t>
            </a:r>
          </a:p>
          <a:p>
            <a:pPr>
              <a:buNone/>
            </a:pPr>
            <a:r>
              <a:rPr lang="en-US" sz="1400" dirty="0">
                <a:solidFill>
                  <a:schemeClr val="bg1">
                    <a:lumMod val="50000"/>
                  </a:schemeClr>
                </a:solidFill>
              </a:rPr>
              <a:t>Time-based sliding </a:t>
            </a:r>
            <a:r>
              <a:rPr lang="en-US" sz="1400" dirty="0" smtClean="0">
                <a:solidFill>
                  <a:schemeClr val="bg1">
                    <a:lumMod val="50000"/>
                  </a:schemeClr>
                </a:solidFill>
              </a:rPr>
              <a:t>window</a:t>
            </a:r>
          </a:p>
          <a:p>
            <a:pPr>
              <a:buNone/>
            </a:pPr>
            <a:endParaRPr lang="en-US" sz="1400" dirty="0">
              <a:solidFill>
                <a:schemeClr val="bg1">
                  <a:lumMod val="50000"/>
                </a:schemeClr>
              </a:solidFill>
            </a:endParaRPr>
          </a:p>
          <a:p>
            <a:pPr>
              <a:buNone/>
            </a:pPr>
            <a:r>
              <a:rPr lang="en-US" sz="1400" b="1" u="sng" dirty="0" smtClean="0"/>
              <a:t>Providers </a:t>
            </a:r>
            <a:r>
              <a:rPr lang="en-US" sz="1400" b="1" u="sng" dirty="0"/>
              <a:t>of Mechanism</a:t>
            </a:r>
            <a:r>
              <a:rPr lang="en-US" sz="1400" b="1" u="sng" dirty="0" smtClean="0"/>
              <a:t>:</a:t>
            </a:r>
          </a:p>
          <a:p>
            <a:pPr>
              <a:buNone/>
            </a:pPr>
            <a:r>
              <a:rPr lang="en-US" sz="1400" dirty="0" smtClean="0"/>
              <a:t>Resilience4j</a:t>
            </a:r>
          </a:p>
          <a:p>
            <a:pPr>
              <a:buNone/>
            </a:pPr>
            <a:r>
              <a:rPr lang="en-US" sz="1400" dirty="0" err="1" smtClean="0"/>
              <a:t>Hystrix</a:t>
            </a:r>
            <a:endParaRPr lang="en-US" sz="1400" dirty="0"/>
          </a:p>
        </p:txBody>
      </p:sp>
      <p:pic>
        <p:nvPicPr>
          <p:cNvPr id="1026" name="Picture 2" descr="https://files.readme.io/39cdd54-state_mach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718" y="3284984"/>
            <a:ext cx="484973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40148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Miscellaneous – </a:t>
            </a:r>
            <a:r>
              <a:rPr lang="en-US" sz="2000" dirty="0" smtClean="0">
                <a:solidFill>
                  <a:srgbClr val="5B77BA"/>
                </a:solidFill>
              </a:rPr>
              <a:t>Circuit Breaker</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5760640"/>
          </a:xfrm>
        </p:spPr>
        <p:txBody>
          <a:bodyPr/>
          <a:lstStyle/>
          <a:p>
            <a:pPr>
              <a:buNone/>
            </a:pPr>
            <a:endParaRPr lang="en-US" sz="1200" dirty="0" smtClean="0"/>
          </a:p>
          <a:p>
            <a:pPr>
              <a:buNone/>
            </a:pPr>
            <a:r>
              <a:rPr lang="en-US" sz="1400" dirty="0" smtClean="0"/>
              <a:t>from</a:t>
            </a:r>
            <a:r>
              <a:rPr lang="en-US" sz="1400" dirty="0"/>
              <a:t>("</a:t>
            </a:r>
            <a:r>
              <a:rPr lang="en-US" sz="1400" dirty="0" err="1"/>
              <a:t>timer:trigger?period</a:t>
            </a:r>
            <a:r>
              <a:rPr lang="en-US" sz="1400" dirty="0"/>
              <a:t>=2000").</a:t>
            </a:r>
            <a:r>
              <a:rPr lang="en-US" sz="1400" dirty="0" err="1"/>
              <a:t>routeId</a:t>
            </a:r>
            <a:r>
              <a:rPr lang="en-US" sz="1400" dirty="0"/>
              <a:t>("RESILIENCE4J_ROUTE").</a:t>
            </a:r>
            <a:r>
              <a:rPr lang="en-US" sz="1400" dirty="0" err="1"/>
              <a:t>streamCaching</a:t>
            </a:r>
            <a:r>
              <a:rPr lang="en-US" sz="1400" dirty="0"/>
              <a:t>()</a:t>
            </a:r>
          </a:p>
          <a:p>
            <a:pPr>
              <a:buNone/>
            </a:pPr>
            <a:r>
              <a:rPr lang="en-US" sz="1400" dirty="0"/>
              <a:t>            .bean("</a:t>
            </a:r>
            <a:r>
              <a:rPr lang="en-US" sz="1400" dirty="0" err="1"/>
              <a:t>counterBean</a:t>
            </a:r>
            <a:r>
              <a:rPr lang="en-US" sz="1400" dirty="0"/>
              <a:t>")</a:t>
            </a:r>
          </a:p>
          <a:p>
            <a:pPr>
              <a:buNone/>
            </a:pPr>
            <a:r>
              <a:rPr lang="fr-FR" sz="1400" dirty="0"/>
              <a:t>            .log</a:t>
            </a:r>
            <a:r>
              <a:rPr lang="fr-FR" sz="1400" dirty="0" smtClean="0"/>
              <a:t>("Client </a:t>
            </a:r>
            <a:r>
              <a:rPr lang="fr-FR" sz="1400" dirty="0" err="1"/>
              <a:t>request</a:t>
            </a:r>
            <a:r>
              <a:rPr lang="fr-FR" sz="1400" dirty="0"/>
              <a:t>: ${body}")</a:t>
            </a:r>
          </a:p>
          <a:p>
            <a:pPr>
              <a:buNone/>
            </a:pPr>
            <a:r>
              <a:rPr lang="en-US" sz="1400" dirty="0"/>
              <a:t> </a:t>
            </a:r>
            <a:r>
              <a:rPr lang="en-US" sz="1400" dirty="0" smtClean="0"/>
              <a:t>          .</a:t>
            </a:r>
            <a:r>
              <a:rPr lang="en-US" sz="1400" dirty="0" err="1">
                <a:solidFill>
                  <a:srgbClr val="F30BDD"/>
                </a:solidFill>
              </a:rPr>
              <a:t>circuitBreaker</a:t>
            </a:r>
            <a:r>
              <a:rPr lang="en-US" sz="1400" dirty="0"/>
              <a:t>().</a:t>
            </a:r>
            <a:r>
              <a:rPr lang="en-US" sz="1400" dirty="0">
                <a:solidFill>
                  <a:schemeClr val="bg1">
                    <a:lumMod val="50000"/>
                  </a:schemeClr>
                </a:solidFill>
              </a:rPr>
              <a:t>resilience4jConfiguration</a:t>
            </a:r>
            <a:r>
              <a:rPr lang="en-US" sz="1400" dirty="0"/>
              <a:t>().</a:t>
            </a:r>
          </a:p>
          <a:p>
            <a:pPr>
              <a:buNone/>
            </a:pPr>
            <a:r>
              <a:rPr lang="en-US" sz="1400" dirty="0"/>
              <a:t> </a:t>
            </a:r>
            <a:r>
              <a:rPr lang="en-US" sz="1400" dirty="0" smtClean="0"/>
              <a:t>               .</a:t>
            </a:r>
            <a:r>
              <a:rPr lang="en-US" sz="1400" dirty="0"/>
              <a:t>to("http://myhost:9090/service1")</a:t>
            </a:r>
          </a:p>
          <a:p>
            <a:pPr>
              <a:buNone/>
            </a:pPr>
            <a:r>
              <a:rPr lang="en-US" sz="1400" dirty="0" smtClean="0"/>
              <a:t>           .</a:t>
            </a:r>
            <a:r>
              <a:rPr lang="en-US" sz="1400" dirty="0" err="1">
                <a:solidFill>
                  <a:srgbClr val="F30BDD"/>
                </a:solidFill>
              </a:rPr>
              <a:t>onFallback</a:t>
            </a:r>
            <a:r>
              <a:rPr lang="en-US" sz="1400" dirty="0"/>
              <a:t>()</a:t>
            </a:r>
          </a:p>
          <a:p>
            <a:pPr>
              <a:buNone/>
            </a:pPr>
            <a:r>
              <a:rPr lang="en-US" sz="1100" dirty="0" smtClean="0"/>
              <a:t>                </a:t>
            </a:r>
            <a:r>
              <a:rPr lang="en-US" sz="1600" dirty="0"/>
              <a:t>.transform().constant("Fallback message</a:t>
            </a:r>
            <a:r>
              <a:rPr lang="en-US" sz="1600" dirty="0" smtClean="0"/>
              <a:t>")</a:t>
            </a:r>
          </a:p>
          <a:p>
            <a:pPr>
              <a:buNone/>
            </a:pPr>
            <a:r>
              <a:rPr lang="en-US" sz="1400" dirty="0" smtClean="0"/>
              <a:t>           .</a:t>
            </a:r>
            <a:r>
              <a:rPr lang="en-US" sz="1400" dirty="0" err="1"/>
              <a:t>endCircuitBreaker</a:t>
            </a:r>
            <a:r>
              <a:rPr lang="en-US" sz="1400" dirty="0"/>
              <a:t>()</a:t>
            </a:r>
          </a:p>
          <a:p>
            <a:pPr>
              <a:buNone/>
            </a:pPr>
            <a:r>
              <a:rPr lang="en-US" sz="1400" dirty="0"/>
              <a:t>           </a:t>
            </a:r>
            <a:r>
              <a:rPr lang="en-US" sz="1400" dirty="0" smtClean="0"/>
              <a:t>.</a:t>
            </a:r>
            <a:r>
              <a:rPr lang="en-US" sz="1400" dirty="0"/>
              <a:t>log("Client response: ${body</a:t>
            </a:r>
            <a:r>
              <a:rPr lang="en-US" sz="1400" dirty="0" smtClean="0"/>
              <a:t>}");</a:t>
            </a:r>
          </a:p>
          <a:p>
            <a:pPr>
              <a:buNone/>
            </a:pPr>
            <a:endParaRPr lang="en-US" sz="1400" dirty="0">
              <a:solidFill>
                <a:schemeClr val="bg1">
                  <a:lumMod val="50000"/>
                </a:schemeClr>
              </a:solidFill>
            </a:endParaRPr>
          </a:p>
          <a:p>
            <a:pPr>
              <a:buNone/>
            </a:pPr>
            <a:r>
              <a:rPr lang="en-US" sz="1600" b="1" u="sng" dirty="0" smtClean="0">
                <a:solidFill>
                  <a:schemeClr val="accent1">
                    <a:lumMod val="75000"/>
                  </a:schemeClr>
                </a:solidFill>
              </a:rPr>
              <a:t>Maven dependency:</a:t>
            </a:r>
          </a:p>
          <a:p>
            <a:pPr>
              <a:buNone/>
            </a:pPr>
            <a:r>
              <a:rPr lang="en-US" sz="1400" dirty="0"/>
              <a:t>&lt;dependency&gt; </a:t>
            </a:r>
            <a:endParaRPr lang="en-US" sz="1400" dirty="0" smtClean="0"/>
          </a:p>
          <a:p>
            <a:pPr>
              <a:buNone/>
            </a:pPr>
            <a:r>
              <a:rPr lang="en-US" sz="1400" dirty="0"/>
              <a:t> </a:t>
            </a:r>
            <a:r>
              <a:rPr lang="en-US" sz="1400" dirty="0" smtClean="0"/>
              <a:t>  &lt;</a:t>
            </a:r>
            <a:r>
              <a:rPr lang="en-US" sz="1400" dirty="0" err="1"/>
              <a:t>groupId</a:t>
            </a:r>
            <a:r>
              <a:rPr lang="en-US" sz="1400" dirty="0"/>
              <a:t>&gt;</a:t>
            </a:r>
            <a:r>
              <a:rPr lang="en-US" sz="1400" dirty="0" err="1"/>
              <a:t>org.apache.camel</a:t>
            </a:r>
            <a:r>
              <a:rPr lang="en-US" sz="1400" dirty="0"/>
              <a:t>&lt;/</a:t>
            </a:r>
            <a:r>
              <a:rPr lang="en-US" sz="1400" dirty="0" err="1"/>
              <a:t>groupId</a:t>
            </a:r>
            <a:r>
              <a:rPr lang="en-US" sz="1400" dirty="0"/>
              <a:t>&gt; </a:t>
            </a:r>
            <a:endParaRPr lang="en-US" sz="1400" dirty="0" smtClean="0"/>
          </a:p>
          <a:p>
            <a:pPr>
              <a:buNone/>
            </a:pPr>
            <a:r>
              <a:rPr lang="en-US" sz="1400" dirty="0"/>
              <a:t> </a:t>
            </a:r>
            <a:r>
              <a:rPr lang="en-US" sz="1400" dirty="0" smtClean="0"/>
              <a:t>  &lt;</a:t>
            </a:r>
            <a:r>
              <a:rPr lang="en-US" sz="1400" dirty="0" err="1"/>
              <a:t>artifactId</a:t>
            </a:r>
            <a:r>
              <a:rPr lang="en-US" sz="1400" dirty="0"/>
              <a:t>&gt;</a:t>
            </a:r>
            <a:r>
              <a:rPr lang="en-US" sz="1400" dirty="0">
                <a:solidFill>
                  <a:schemeClr val="bg1">
                    <a:lumMod val="50000"/>
                  </a:schemeClr>
                </a:solidFill>
              </a:rPr>
              <a:t>camel-resilience4j</a:t>
            </a:r>
            <a:r>
              <a:rPr lang="en-US" sz="1400" dirty="0"/>
              <a:t>&lt;/</a:t>
            </a:r>
            <a:r>
              <a:rPr lang="en-US" sz="1400" dirty="0" err="1"/>
              <a:t>artifactId</a:t>
            </a:r>
            <a:r>
              <a:rPr lang="en-US" sz="1400" dirty="0"/>
              <a:t>&gt; </a:t>
            </a:r>
            <a:r>
              <a:rPr lang="en-US" sz="1400" dirty="0" smtClean="0"/>
              <a:t>    </a:t>
            </a:r>
          </a:p>
          <a:p>
            <a:pPr>
              <a:buNone/>
            </a:pPr>
            <a:r>
              <a:rPr lang="en-US" sz="1400" dirty="0"/>
              <a:t> </a:t>
            </a:r>
            <a:r>
              <a:rPr lang="en-US" sz="1400" dirty="0" smtClean="0"/>
              <a:t>  &lt;</a:t>
            </a:r>
            <a:r>
              <a:rPr lang="en-US" sz="1400" dirty="0"/>
              <a:t>version&gt;</a:t>
            </a:r>
            <a:r>
              <a:rPr lang="en-US" sz="1400" dirty="0" err="1"/>
              <a:t>x.x.x</a:t>
            </a:r>
            <a:r>
              <a:rPr lang="en-US" sz="1400" dirty="0"/>
              <a:t>&lt;/version&gt;</a:t>
            </a:r>
            <a:r>
              <a:rPr lang="en-US" sz="1400" i="1" dirty="0"/>
              <a:t>&lt;!-- use </a:t>
            </a:r>
            <a:r>
              <a:rPr lang="en-US" sz="1400" i="1" dirty="0" smtClean="0"/>
              <a:t>same </a:t>
            </a:r>
            <a:r>
              <a:rPr lang="en-US" sz="1400" i="1" dirty="0"/>
              <a:t>version as your Camel core version --&gt;</a:t>
            </a:r>
            <a:r>
              <a:rPr lang="en-US" sz="1400" dirty="0"/>
              <a:t> &lt;/dependency&gt;</a:t>
            </a:r>
            <a:endParaRPr lang="en-US" sz="1100" b="1" u="sng" dirty="0" smtClean="0">
              <a:solidFill>
                <a:schemeClr val="accent1">
                  <a:lumMod val="75000"/>
                </a:schemeClr>
              </a:solidFill>
            </a:endParaRPr>
          </a:p>
          <a:p>
            <a:pPr>
              <a:buNone/>
            </a:pPr>
            <a:r>
              <a:rPr lang="en-US" sz="1400" dirty="0" smtClean="0"/>
              <a:t>&lt;dependency</a:t>
            </a:r>
            <a:r>
              <a:rPr lang="en-US" sz="1400" dirty="0"/>
              <a:t>&gt;</a:t>
            </a:r>
          </a:p>
          <a:p>
            <a:pPr>
              <a:buNone/>
            </a:pPr>
            <a:r>
              <a:rPr lang="en-US" sz="1400" dirty="0" smtClean="0"/>
              <a:t>   &lt;</a:t>
            </a:r>
            <a:r>
              <a:rPr lang="en-US" sz="1400" dirty="0" err="1"/>
              <a:t>groupId</a:t>
            </a:r>
            <a:r>
              <a:rPr lang="en-US" sz="1400" dirty="0"/>
              <a:t>&gt;</a:t>
            </a:r>
            <a:r>
              <a:rPr lang="en-US" sz="1400" dirty="0" err="1"/>
              <a:t>org.apache.camel.springboot</a:t>
            </a:r>
            <a:r>
              <a:rPr lang="en-US" sz="1400" dirty="0"/>
              <a:t>&lt;/</a:t>
            </a:r>
            <a:r>
              <a:rPr lang="en-US" sz="1400" dirty="0" err="1"/>
              <a:t>groupId</a:t>
            </a:r>
            <a:r>
              <a:rPr lang="en-US" sz="1400" dirty="0"/>
              <a:t>&gt;</a:t>
            </a:r>
          </a:p>
          <a:p>
            <a:pPr>
              <a:buNone/>
            </a:pPr>
            <a:r>
              <a:rPr lang="en-US" sz="1400" dirty="0" smtClean="0"/>
              <a:t>   &lt;</a:t>
            </a:r>
            <a:r>
              <a:rPr lang="en-US" sz="1400" dirty="0" err="1"/>
              <a:t>artifactId</a:t>
            </a:r>
            <a:r>
              <a:rPr lang="en-US" sz="1400" dirty="0"/>
              <a:t>&gt;</a:t>
            </a:r>
            <a:r>
              <a:rPr lang="en-US" sz="1400" dirty="0">
                <a:solidFill>
                  <a:schemeClr val="bg1">
                    <a:lumMod val="50000"/>
                  </a:schemeClr>
                </a:solidFill>
              </a:rPr>
              <a:t>camel-resilience4j-starter</a:t>
            </a:r>
            <a:r>
              <a:rPr lang="en-US" sz="1400" dirty="0"/>
              <a:t>&lt;/</a:t>
            </a:r>
            <a:r>
              <a:rPr lang="en-US" sz="1400" dirty="0" err="1"/>
              <a:t>artifactId</a:t>
            </a:r>
            <a:r>
              <a:rPr lang="en-US" sz="1400" dirty="0" smtClean="0"/>
              <a:t>&gt;</a:t>
            </a:r>
          </a:p>
          <a:p>
            <a:pPr>
              <a:buNone/>
            </a:pPr>
            <a:r>
              <a:rPr lang="en-US" sz="1400" dirty="0"/>
              <a:t> </a:t>
            </a:r>
            <a:r>
              <a:rPr lang="en-US" sz="1400" dirty="0" smtClean="0"/>
              <a:t>  &lt;</a:t>
            </a:r>
            <a:r>
              <a:rPr lang="en-US" sz="1400" dirty="0"/>
              <a:t>version&gt;</a:t>
            </a:r>
            <a:r>
              <a:rPr lang="en-US" sz="1400" dirty="0" err="1"/>
              <a:t>x.x.x</a:t>
            </a:r>
            <a:r>
              <a:rPr lang="en-US" sz="1400" dirty="0"/>
              <a:t>&lt;/version&gt;</a:t>
            </a:r>
            <a:endParaRPr lang="en-US" sz="1400" dirty="0"/>
          </a:p>
          <a:p>
            <a:pPr>
              <a:buNone/>
            </a:pPr>
            <a:r>
              <a:rPr lang="en-US" sz="1400" dirty="0" smtClean="0"/>
              <a:t>&lt;/</a:t>
            </a:r>
            <a:r>
              <a:rPr lang="en-US" sz="1400" dirty="0"/>
              <a:t>dependency&gt;</a:t>
            </a:r>
            <a:r>
              <a:rPr lang="en-US" sz="500" dirty="0">
                <a:solidFill>
                  <a:schemeClr val="bg1">
                    <a:lumMod val="50000"/>
                  </a:schemeClr>
                </a:solidFill>
              </a:rPr>
              <a:t/>
            </a:r>
            <a:br>
              <a:rPr lang="en-US" sz="500" dirty="0">
                <a:solidFill>
                  <a:schemeClr val="bg1">
                    <a:lumMod val="50000"/>
                  </a:schemeClr>
                </a:solidFill>
              </a:rPr>
            </a:br>
            <a:endParaRPr lang="en-US" sz="500" b="1" u="sng" dirty="0">
              <a:solidFill>
                <a:schemeClr val="bg1">
                  <a:lumMod val="50000"/>
                </a:schemeClr>
              </a:solidFill>
            </a:endParaRPr>
          </a:p>
          <a:p>
            <a:pPr>
              <a:buNone/>
            </a:pPr>
            <a:endParaRPr lang="en-US" sz="1600" dirty="0" smtClean="0"/>
          </a:p>
        </p:txBody>
      </p:sp>
    </p:spTree>
    <p:extLst>
      <p:ext uri="{BB962C8B-B14F-4D97-AF65-F5344CB8AC3E}">
        <p14:creationId xmlns:p14="http://schemas.microsoft.com/office/powerpoint/2010/main" val="123674594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Miscellaneous - </a:t>
            </a:r>
            <a:r>
              <a:rPr lang="en-US" sz="2000" dirty="0">
                <a:solidFill>
                  <a:srgbClr val="5B77BA"/>
                </a:solidFill>
              </a:rPr>
              <a:t>A story of lost message</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5400600"/>
          </a:xfrm>
        </p:spPr>
        <p:txBody>
          <a:bodyPr/>
          <a:lstStyle/>
          <a:p>
            <a:pPr>
              <a:buNone/>
            </a:pPr>
            <a:r>
              <a:rPr lang="en-US" sz="1600" b="1" i="1" u="sng" dirty="0"/>
              <a:t>A story of lost message:</a:t>
            </a:r>
          </a:p>
          <a:p>
            <a:pPr>
              <a:buNone/>
            </a:pPr>
            <a:r>
              <a:rPr lang="en-US" sz="1100" dirty="0" smtClean="0"/>
              <a:t>p</a:t>
            </a:r>
            <a:r>
              <a:rPr lang="en-US" sz="1200" dirty="0" smtClean="0"/>
              <a:t>ublic </a:t>
            </a:r>
            <a:r>
              <a:rPr lang="en-US" sz="1200" dirty="0"/>
              <a:t>void </a:t>
            </a:r>
            <a:r>
              <a:rPr lang="en-US" sz="1200" dirty="0" err="1"/>
              <a:t>testNoConnectionToDatabase</a:t>
            </a:r>
            <a:r>
              <a:rPr lang="en-US" sz="1200" dirty="0"/>
              <a:t>() throws Exception {</a:t>
            </a:r>
          </a:p>
          <a:p>
            <a:pPr>
              <a:buNone/>
            </a:pPr>
            <a:r>
              <a:rPr lang="en-US" sz="1200" dirty="0" smtClean="0"/>
              <a:t>   </a:t>
            </a:r>
            <a:r>
              <a:rPr lang="en-US" sz="1200" dirty="0" err="1" smtClean="0"/>
              <a:t>RouteBuilder</a:t>
            </a:r>
            <a:r>
              <a:rPr lang="en-US" sz="1200" dirty="0" smtClean="0"/>
              <a:t> replacement </a:t>
            </a:r>
            <a:r>
              <a:rPr lang="en-US" sz="1200" dirty="0"/>
              <a:t>= new </a:t>
            </a:r>
            <a:r>
              <a:rPr lang="en-US" sz="1200" dirty="0" err="1"/>
              <a:t>RouteBuilder</a:t>
            </a:r>
            <a:r>
              <a:rPr lang="en-US" sz="1200" dirty="0"/>
              <a:t>() {</a:t>
            </a:r>
          </a:p>
          <a:p>
            <a:pPr>
              <a:buNone/>
            </a:pPr>
            <a:r>
              <a:rPr lang="en-US" sz="1200" dirty="0" smtClean="0"/>
              <a:t>       public </a:t>
            </a:r>
            <a:r>
              <a:rPr lang="en-US" sz="1200" dirty="0"/>
              <a:t>void configure() throws Exception {</a:t>
            </a:r>
          </a:p>
          <a:p>
            <a:pPr>
              <a:buNone/>
            </a:pPr>
            <a:r>
              <a:rPr lang="en-US" sz="1200" dirty="0" smtClean="0"/>
              <a:t>	</a:t>
            </a:r>
            <a:r>
              <a:rPr lang="en-US" sz="1200" dirty="0" err="1" smtClean="0"/>
              <a:t>interceptSendToEndpoint</a:t>
            </a:r>
            <a:r>
              <a:rPr lang="en-US" sz="1200" dirty="0"/>
              <a:t>(</a:t>
            </a:r>
            <a:r>
              <a:rPr lang="en-US" sz="1200" dirty="0">
                <a:solidFill>
                  <a:srgbClr val="C00000"/>
                </a:solidFill>
              </a:rPr>
              <a:t>"</a:t>
            </a:r>
            <a:r>
              <a:rPr lang="en-US" sz="1200" dirty="0" err="1">
                <a:solidFill>
                  <a:srgbClr val="C00000"/>
                </a:solidFill>
              </a:rPr>
              <a:t>jdbc</a:t>
            </a:r>
            <a:r>
              <a:rPr lang="en-US" sz="1200" dirty="0" smtClean="0">
                <a:solidFill>
                  <a:srgbClr val="C00000"/>
                </a:solidFill>
              </a:rPr>
              <a:t>:*"</a:t>
            </a:r>
            <a:r>
              <a:rPr lang="en-US" sz="1200" dirty="0" smtClean="0"/>
              <a:t>)	</a:t>
            </a:r>
            <a:r>
              <a:rPr lang="en-US" sz="1200" dirty="0" smtClean="0">
                <a:solidFill>
                  <a:srgbClr val="002060"/>
                </a:solidFill>
                <a:sym typeface="Wingdings" panose="05000000000000000000" pitchFamily="2" charset="2"/>
              </a:rPr>
              <a:t> </a:t>
            </a:r>
            <a:r>
              <a:rPr lang="en-US" sz="1050" b="1" dirty="0" smtClean="0">
                <a:solidFill>
                  <a:srgbClr val="002060"/>
                </a:solidFill>
              </a:rPr>
              <a:t>Simulates no connection </a:t>
            </a:r>
            <a:r>
              <a:rPr lang="en-US" sz="1050" b="1" dirty="0">
                <a:solidFill>
                  <a:srgbClr val="002060"/>
                </a:solidFill>
              </a:rPr>
              <a:t>to database</a:t>
            </a:r>
            <a:endParaRPr lang="en-US" sz="1200" dirty="0" smtClean="0">
              <a:solidFill>
                <a:srgbClr val="002060"/>
              </a:solidFill>
            </a:endParaRPr>
          </a:p>
          <a:p>
            <a:pPr>
              <a:buNone/>
            </a:pPr>
            <a:r>
              <a:rPr lang="en-US" sz="1200" dirty="0"/>
              <a:t>	</a:t>
            </a:r>
            <a:r>
              <a:rPr lang="en-US" sz="1200" dirty="0" smtClean="0"/>
              <a:t>.</a:t>
            </a:r>
            <a:r>
              <a:rPr lang="en-US" sz="1200" dirty="0" err="1"/>
              <a:t>throwException</a:t>
            </a:r>
            <a:r>
              <a:rPr lang="en-US" sz="1200" dirty="0"/>
              <a:t>(new </a:t>
            </a:r>
            <a:r>
              <a:rPr lang="en-US" sz="1200" dirty="0" err="1">
                <a:solidFill>
                  <a:srgbClr val="FF0000"/>
                </a:solidFill>
              </a:rPr>
              <a:t>ConnectException</a:t>
            </a:r>
            <a:r>
              <a:rPr lang="en-US" sz="1200" dirty="0"/>
              <a:t>("Cannot connect"));</a:t>
            </a:r>
          </a:p>
          <a:p>
            <a:pPr>
              <a:buNone/>
            </a:pPr>
            <a:r>
              <a:rPr lang="en-US" sz="1200" dirty="0"/>
              <a:t> </a:t>
            </a:r>
            <a:r>
              <a:rPr lang="en-US" sz="1200" dirty="0" smtClean="0"/>
              <a:t>      }</a:t>
            </a:r>
            <a:endParaRPr lang="en-US" sz="1200" dirty="0"/>
          </a:p>
          <a:p>
            <a:pPr>
              <a:buNone/>
            </a:pPr>
            <a:r>
              <a:rPr lang="en-US" sz="1200" dirty="0" smtClean="0"/>
              <a:t>   };</a:t>
            </a:r>
            <a:endParaRPr lang="en-US" sz="1200" dirty="0"/>
          </a:p>
          <a:p>
            <a:pPr>
              <a:buNone/>
            </a:pPr>
            <a:r>
              <a:rPr lang="en-US" sz="1200" dirty="0" smtClean="0"/>
              <a:t>   </a:t>
            </a:r>
            <a:r>
              <a:rPr lang="en-US" sz="1200" dirty="0" err="1" smtClean="0"/>
              <a:t>RouteDefinition</a:t>
            </a:r>
            <a:r>
              <a:rPr lang="en-US" sz="1200" dirty="0" smtClean="0"/>
              <a:t> </a:t>
            </a:r>
            <a:r>
              <a:rPr lang="en-US" sz="1200" dirty="0"/>
              <a:t>route = </a:t>
            </a:r>
            <a:r>
              <a:rPr lang="en-US" sz="1200" dirty="0" err="1"/>
              <a:t>context.getRouteDefinition</a:t>
            </a:r>
            <a:r>
              <a:rPr lang="en-US" sz="1200" dirty="0" smtClean="0"/>
              <a:t>(“ACTUAL_ROUTE_ID");</a:t>
            </a:r>
            <a:endParaRPr lang="en-US" sz="1200" dirty="0"/>
          </a:p>
          <a:p>
            <a:pPr>
              <a:buNone/>
            </a:pPr>
            <a:r>
              <a:rPr lang="en-US" sz="1200" dirty="0"/>
              <a:t> </a:t>
            </a:r>
            <a:r>
              <a:rPr lang="en-US" sz="1200" dirty="0" smtClean="0"/>
              <a:t>  </a:t>
            </a:r>
            <a:r>
              <a:rPr lang="en-US" sz="1200" dirty="0" err="1" smtClean="0"/>
              <a:t>route.adviceWith</a:t>
            </a:r>
            <a:r>
              <a:rPr lang="en-US" sz="1200" dirty="0" smtClean="0"/>
              <a:t>(context</a:t>
            </a:r>
            <a:r>
              <a:rPr lang="en-US" sz="1200" dirty="0"/>
              <a:t>, replacement</a:t>
            </a:r>
            <a:r>
              <a:rPr lang="en-US" sz="1200" dirty="0" smtClean="0"/>
              <a:t>);</a:t>
            </a:r>
            <a:endParaRPr lang="en-US" sz="1200" dirty="0"/>
          </a:p>
          <a:p>
            <a:pPr>
              <a:buNone/>
            </a:pPr>
            <a:r>
              <a:rPr lang="en-US" sz="1200" dirty="0" smtClean="0"/>
              <a:t>   String </a:t>
            </a:r>
            <a:r>
              <a:rPr lang="en-US" sz="1200" dirty="0" err="1"/>
              <a:t>sql</a:t>
            </a:r>
            <a:r>
              <a:rPr lang="en-US" sz="1200" dirty="0"/>
              <a:t> = </a:t>
            </a:r>
            <a:r>
              <a:rPr lang="en-US" sz="1200" dirty="0">
                <a:solidFill>
                  <a:srgbClr val="C00000"/>
                </a:solidFill>
              </a:rPr>
              <a:t>"select count(*) from </a:t>
            </a:r>
            <a:r>
              <a:rPr lang="en-US" sz="1200" dirty="0" err="1">
                <a:solidFill>
                  <a:srgbClr val="C00000"/>
                </a:solidFill>
              </a:rPr>
              <a:t>partner_metric</a:t>
            </a:r>
            <a:r>
              <a:rPr lang="en-US" sz="1200" dirty="0">
                <a:solidFill>
                  <a:srgbClr val="C00000"/>
                </a:solidFill>
              </a:rPr>
              <a:t>"</a:t>
            </a:r>
            <a:r>
              <a:rPr lang="en-US" sz="1200" dirty="0"/>
              <a:t>;</a:t>
            </a:r>
          </a:p>
          <a:p>
            <a:pPr>
              <a:buNone/>
            </a:pPr>
            <a:r>
              <a:rPr lang="en-US" sz="1200" dirty="0" smtClean="0"/>
              <a:t>   </a:t>
            </a:r>
            <a:r>
              <a:rPr lang="en-US" sz="1200" dirty="0" err="1" smtClean="0">
                <a:solidFill>
                  <a:schemeClr val="bg1">
                    <a:lumMod val="50000"/>
                  </a:schemeClr>
                </a:solidFill>
              </a:rPr>
              <a:t>assertEquals</a:t>
            </a:r>
            <a:r>
              <a:rPr lang="en-US" sz="1200" dirty="0" smtClean="0"/>
              <a:t>(0</a:t>
            </a:r>
            <a:r>
              <a:rPr lang="en-US" sz="1200" dirty="0"/>
              <a:t>, </a:t>
            </a:r>
            <a:r>
              <a:rPr lang="en-US" sz="1200" dirty="0" err="1"/>
              <a:t>jdbc.queryForInt</a:t>
            </a:r>
            <a:r>
              <a:rPr lang="en-US" sz="1200" dirty="0"/>
              <a:t>(</a:t>
            </a:r>
            <a:r>
              <a:rPr lang="en-US" sz="1200" dirty="0" err="1"/>
              <a:t>sql</a:t>
            </a:r>
            <a:r>
              <a:rPr lang="en-US" sz="1200" dirty="0"/>
              <a:t>));</a:t>
            </a:r>
          </a:p>
          <a:p>
            <a:pPr>
              <a:buNone/>
            </a:pPr>
            <a:r>
              <a:rPr lang="en-US" sz="1200" dirty="0" smtClean="0"/>
              <a:t>   String </a:t>
            </a:r>
            <a:r>
              <a:rPr lang="en-US" sz="1200" dirty="0"/>
              <a:t>xml = </a:t>
            </a:r>
            <a:r>
              <a:rPr lang="en-US" sz="1200" dirty="0">
                <a:solidFill>
                  <a:srgbClr val="C00000"/>
                </a:solidFill>
              </a:rPr>
              <a:t>"&lt;?xml version=\"1.0</a:t>
            </a:r>
            <a:r>
              <a:rPr lang="en-US" sz="1200" dirty="0" smtClean="0">
                <a:solidFill>
                  <a:srgbClr val="C00000"/>
                </a:solidFill>
              </a:rPr>
              <a:t>\"?&gt;”</a:t>
            </a:r>
            <a:r>
              <a:rPr lang="en-US" sz="1200" dirty="0" smtClean="0"/>
              <a:t>;</a:t>
            </a:r>
            <a:endParaRPr lang="en-US" sz="1200" dirty="0"/>
          </a:p>
          <a:p>
            <a:pPr>
              <a:buNone/>
            </a:pPr>
            <a:r>
              <a:rPr lang="en-US" sz="1200" dirty="0" smtClean="0"/>
              <a:t>   </a:t>
            </a:r>
          </a:p>
          <a:p>
            <a:pPr>
              <a:buNone/>
            </a:pPr>
            <a:r>
              <a:rPr lang="en-US" sz="1200" dirty="0" smtClean="0"/>
              <a:t>   </a:t>
            </a:r>
            <a:r>
              <a:rPr lang="en-US" sz="1200" dirty="0" err="1" smtClean="0">
                <a:solidFill>
                  <a:schemeClr val="bg1">
                    <a:lumMod val="50000"/>
                  </a:schemeClr>
                </a:solidFill>
              </a:rPr>
              <a:t>template.sendBody</a:t>
            </a:r>
            <a:r>
              <a:rPr lang="en-US" sz="1200" dirty="0"/>
              <a:t>(</a:t>
            </a:r>
            <a:r>
              <a:rPr lang="en-US" sz="1200" dirty="0">
                <a:solidFill>
                  <a:srgbClr val="C00000"/>
                </a:solidFill>
              </a:rPr>
              <a:t>"</a:t>
            </a:r>
            <a:r>
              <a:rPr lang="en-US" sz="1200" dirty="0" err="1">
                <a:solidFill>
                  <a:srgbClr val="C00000"/>
                </a:solidFill>
              </a:rPr>
              <a:t>activemq:queue:partners</a:t>
            </a:r>
            <a:r>
              <a:rPr lang="en-US" sz="1200" dirty="0">
                <a:solidFill>
                  <a:srgbClr val="C00000"/>
                </a:solidFill>
              </a:rPr>
              <a:t>"</a:t>
            </a:r>
            <a:r>
              <a:rPr lang="en-US" sz="1200" dirty="0"/>
              <a:t>, xml);</a:t>
            </a:r>
          </a:p>
          <a:p>
            <a:pPr>
              <a:buNone/>
            </a:pPr>
            <a:r>
              <a:rPr lang="en-US" sz="1200" dirty="0" smtClean="0"/>
              <a:t>   </a:t>
            </a:r>
            <a:r>
              <a:rPr lang="en-US" sz="1200" dirty="0" err="1" smtClean="0"/>
              <a:t>Thread.sleep</a:t>
            </a:r>
            <a:r>
              <a:rPr lang="en-US" sz="1200" dirty="0" smtClean="0"/>
              <a:t>(5000</a:t>
            </a:r>
            <a:r>
              <a:rPr lang="en-US" sz="1200" dirty="0"/>
              <a:t>);</a:t>
            </a:r>
          </a:p>
          <a:p>
            <a:pPr>
              <a:buNone/>
            </a:pPr>
            <a:r>
              <a:rPr lang="en-US" sz="1200" dirty="0" smtClean="0">
                <a:solidFill>
                  <a:schemeClr val="bg1">
                    <a:lumMod val="50000"/>
                  </a:schemeClr>
                </a:solidFill>
              </a:rPr>
              <a:t>   </a:t>
            </a:r>
            <a:r>
              <a:rPr lang="en-US" sz="1200" dirty="0" err="1" smtClean="0">
                <a:solidFill>
                  <a:schemeClr val="bg1">
                    <a:lumMod val="50000"/>
                  </a:schemeClr>
                </a:solidFill>
              </a:rPr>
              <a:t>assertEquals</a:t>
            </a:r>
            <a:r>
              <a:rPr lang="en-US" sz="1200" dirty="0" smtClean="0"/>
              <a:t>(0</a:t>
            </a:r>
            <a:r>
              <a:rPr lang="en-US" sz="1200" dirty="0"/>
              <a:t>, </a:t>
            </a:r>
            <a:r>
              <a:rPr lang="en-US" sz="1200" dirty="0" err="1"/>
              <a:t>jdbc.queryForInt</a:t>
            </a:r>
            <a:r>
              <a:rPr lang="en-US" sz="1200" dirty="0"/>
              <a:t>(</a:t>
            </a:r>
            <a:r>
              <a:rPr lang="en-US" sz="1200" dirty="0" err="1"/>
              <a:t>sql</a:t>
            </a:r>
            <a:r>
              <a:rPr lang="en-US" sz="1200" dirty="0"/>
              <a:t>));</a:t>
            </a:r>
          </a:p>
          <a:p>
            <a:pPr>
              <a:buNone/>
            </a:pPr>
            <a:r>
              <a:rPr lang="en-US" sz="1200" dirty="0" smtClean="0"/>
              <a:t>}</a:t>
            </a:r>
          </a:p>
          <a:p>
            <a:pPr>
              <a:buNone/>
            </a:pPr>
            <a:r>
              <a:rPr lang="en-US" sz="1200" dirty="0"/>
              <a:t>what happened to the message </a:t>
            </a:r>
            <a:r>
              <a:rPr lang="en-US" sz="1200" dirty="0" smtClean="0"/>
              <a:t>sent </a:t>
            </a:r>
            <a:r>
              <a:rPr lang="en-US" sz="1200" dirty="0"/>
              <a:t>to the JMS queue? It was not stored in the database, so where did it go?</a:t>
            </a:r>
          </a:p>
          <a:p>
            <a:pPr>
              <a:buNone/>
            </a:pPr>
            <a:r>
              <a:rPr lang="en-US" sz="1200" dirty="0"/>
              <a:t>It turns out that the message is lost because </a:t>
            </a:r>
            <a:r>
              <a:rPr lang="en-US" sz="1200" dirty="0" smtClean="0"/>
              <a:t>we are not using </a:t>
            </a:r>
            <a:r>
              <a:rPr lang="en-US" sz="1200" dirty="0"/>
              <a:t>transactions. By default,</a:t>
            </a:r>
          </a:p>
          <a:p>
            <a:pPr>
              <a:buNone/>
            </a:pPr>
            <a:r>
              <a:rPr lang="en-US" sz="1200" dirty="0"/>
              <a:t>the JMS consumer uses </a:t>
            </a:r>
            <a:r>
              <a:rPr lang="en-US" sz="1200" i="1" u="sng" dirty="0">
                <a:solidFill>
                  <a:srgbClr val="FF0000"/>
                </a:solidFill>
              </a:rPr>
              <a:t>auto-acknowledge mode</a:t>
            </a:r>
            <a:r>
              <a:rPr lang="en-US" sz="1200" dirty="0"/>
              <a:t>, which means the client acknowledges the</a:t>
            </a:r>
          </a:p>
          <a:p>
            <a:pPr>
              <a:buNone/>
            </a:pPr>
            <a:r>
              <a:rPr lang="en-US" sz="1200" dirty="0"/>
              <a:t>message when it’s received, and the message is </a:t>
            </a:r>
            <a:r>
              <a:rPr lang="en-US" sz="1200" dirty="0" err="1"/>
              <a:t>dequeued</a:t>
            </a:r>
            <a:r>
              <a:rPr lang="en-US" sz="1200" dirty="0"/>
              <a:t> from the JMS broker.</a:t>
            </a:r>
          </a:p>
          <a:p>
            <a:pPr>
              <a:buNone/>
            </a:pPr>
            <a:r>
              <a:rPr lang="en-US" sz="1200" dirty="0"/>
              <a:t>What </a:t>
            </a:r>
            <a:r>
              <a:rPr lang="en-US" sz="1200" dirty="0" smtClean="0"/>
              <a:t>we must </a:t>
            </a:r>
            <a:r>
              <a:rPr lang="en-US" sz="1200" dirty="0"/>
              <a:t>do instead is use </a:t>
            </a:r>
            <a:r>
              <a:rPr lang="en-US" sz="1200" i="1" u="sng" dirty="0">
                <a:solidFill>
                  <a:srgbClr val="FF0000"/>
                </a:solidFill>
              </a:rPr>
              <a:t>transacted acknowledge mode</a:t>
            </a:r>
            <a:r>
              <a:rPr lang="en-US" sz="1200" dirty="0"/>
              <a:t>.</a:t>
            </a:r>
            <a:endParaRPr lang="en-US" sz="1050" b="1" u="sng" dirty="0">
              <a:solidFill>
                <a:schemeClr val="bg1">
                  <a:lumMod val="50000"/>
                </a:schemeClr>
              </a:solidFill>
            </a:endParaRPr>
          </a:p>
          <a:p>
            <a:pPr>
              <a:buNone/>
            </a:pPr>
            <a:endParaRPr lang="en-US" sz="1000" b="1" u="sng" dirty="0">
              <a:solidFill>
                <a:schemeClr val="bg1">
                  <a:lumMod val="50000"/>
                </a:schemeClr>
              </a:solidFill>
            </a:endParaRPr>
          </a:p>
        </p:txBody>
      </p:sp>
    </p:spTree>
    <p:extLst>
      <p:ext uri="{BB962C8B-B14F-4D97-AF65-F5344CB8AC3E}">
        <p14:creationId xmlns:p14="http://schemas.microsoft.com/office/powerpoint/2010/main" val="343965908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Miscellaneous</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5976664"/>
          </a:xfrm>
        </p:spPr>
        <p:txBody>
          <a:bodyPr/>
          <a:lstStyle/>
          <a:p>
            <a:pPr>
              <a:buNone/>
            </a:pPr>
            <a:r>
              <a:rPr lang="en-US" sz="1600" b="1" i="1" u="sng" dirty="0" smtClean="0"/>
              <a:t>Ordering routes:</a:t>
            </a:r>
          </a:p>
          <a:p>
            <a:pPr marL="285750" indent="-285750">
              <a:buFont typeface="Wingdings" panose="05000000000000000000" pitchFamily="2" charset="2"/>
              <a:buChar char="§"/>
            </a:pPr>
            <a:r>
              <a:rPr lang="en-US" sz="1400" dirty="0" smtClean="0"/>
              <a:t>The order in which routes are started and stopped becomes more and more important the more interdependent the routes are. </a:t>
            </a:r>
          </a:p>
          <a:p>
            <a:pPr marL="285750" indent="-285750">
              <a:buFont typeface="Wingdings" panose="05000000000000000000" pitchFamily="2" charset="2"/>
              <a:buChar char="§"/>
            </a:pPr>
            <a:r>
              <a:rPr lang="en-US" sz="1400" dirty="0" smtClean="0"/>
              <a:t>By default a route is auto started.</a:t>
            </a:r>
          </a:p>
          <a:p>
            <a:pPr marL="285750" indent="-285750">
              <a:buFont typeface="Wingdings" panose="05000000000000000000" pitchFamily="2" charset="2"/>
              <a:buChar char="§"/>
            </a:pPr>
            <a:r>
              <a:rPr lang="en-US" sz="1400" dirty="0" smtClean="0"/>
              <a:t>For example, you may have reusable routes that must be started before being leveraged by other routes. </a:t>
            </a:r>
          </a:p>
          <a:p>
            <a:pPr marL="285750" indent="-285750">
              <a:buFont typeface="Wingdings" panose="05000000000000000000" pitchFamily="2" charset="2"/>
              <a:buChar char="§"/>
            </a:pPr>
            <a:r>
              <a:rPr lang="en-US" sz="1400" dirty="0" smtClean="0"/>
              <a:t>Also, routes that immediately consume messages that are bound for other routes may have to be started later to ensure that the other routes are ready in time.</a:t>
            </a:r>
          </a:p>
          <a:p>
            <a:pPr marL="285750" indent="-285750">
              <a:buFont typeface="Wingdings" panose="05000000000000000000" pitchFamily="2" charset="2"/>
              <a:buChar char="§"/>
            </a:pPr>
            <a:r>
              <a:rPr lang="en-US" sz="1400" dirty="0" smtClean="0"/>
              <a:t>To control the startup order of routes, Camel provides two options: </a:t>
            </a:r>
          </a:p>
          <a:p>
            <a:pPr>
              <a:buNone/>
            </a:pPr>
            <a:r>
              <a:rPr lang="en-US" sz="1400" b="1" dirty="0" smtClean="0">
                <a:solidFill>
                  <a:schemeClr val="bg1">
                    <a:lumMod val="50000"/>
                  </a:schemeClr>
                </a:solidFill>
              </a:rPr>
              <a:t>     </a:t>
            </a:r>
            <a:r>
              <a:rPr lang="en-US" sz="1400" b="1" dirty="0" err="1" smtClean="0">
                <a:solidFill>
                  <a:schemeClr val="bg1">
                    <a:lumMod val="50000"/>
                  </a:schemeClr>
                </a:solidFill>
              </a:rPr>
              <a:t>AutoStartup</a:t>
            </a:r>
            <a:r>
              <a:rPr lang="en-US" sz="1400" b="1" dirty="0" smtClean="0">
                <a:solidFill>
                  <a:schemeClr val="bg1">
                    <a:lumMod val="50000"/>
                  </a:schemeClr>
                </a:solidFill>
              </a:rPr>
              <a:t> </a:t>
            </a:r>
            <a:r>
              <a:rPr lang="en-US" sz="1400" dirty="0" smtClean="0">
                <a:solidFill>
                  <a:schemeClr val="bg1">
                    <a:lumMod val="50000"/>
                  </a:schemeClr>
                </a:solidFill>
              </a:rPr>
              <a:t>and </a:t>
            </a:r>
            <a:r>
              <a:rPr lang="en-US" sz="1400" b="1" dirty="0" err="1" smtClean="0">
                <a:solidFill>
                  <a:schemeClr val="bg1">
                    <a:lumMod val="50000"/>
                  </a:schemeClr>
                </a:solidFill>
              </a:rPr>
              <a:t>StartupOrder</a:t>
            </a:r>
            <a:r>
              <a:rPr lang="en-US" sz="1400" b="1" dirty="0" smtClean="0">
                <a:solidFill>
                  <a:schemeClr val="bg1">
                    <a:lumMod val="50000"/>
                  </a:schemeClr>
                </a:solidFill>
              </a:rPr>
              <a:t>.</a:t>
            </a:r>
          </a:p>
          <a:p>
            <a:pPr marL="285750" indent="-285750">
              <a:buFont typeface="Wingdings" panose="05000000000000000000" pitchFamily="2" charset="2"/>
              <a:buChar char="§"/>
            </a:pPr>
            <a:r>
              <a:rPr lang="en-US" sz="1400" u="sng" dirty="0"/>
              <a:t>The routes are stopped in the reverse order in which they were started.</a:t>
            </a:r>
            <a:endParaRPr lang="en-US" sz="1050" b="1" u="sng" dirty="0" smtClean="0">
              <a:solidFill>
                <a:schemeClr val="bg1">
                  <a:lumMod val="50000"/>
                </a:schemeClr>
              </a:solidFill>
            </a:endParaRPr>
          </a:p>
          <a:p>
            <a:pPr>
              <a:buNone/>
            </a:pPr>
            <a:r>
              <a:rPr lang="en-US" sz="1200" dirty="0" smtClean="0"/>
              <a:t>public class </a:t>
            </a:r>
            <a:r>
              <a:rPr lang="en-US" sz="1200" dirty="0" err="1" smtClean="0">
                <a:solidFill>
                  <a:schemeClr val="tx1"/>
                </a:solidFill>
              </a:rPr>
              <a:t>InventoryRoute</a:t>
            </a:r>
            <a:r>
              <a:rPr lang="en-US" sz="1200" dirty="0" smtClean="0"/>
              <a:t> </a:t>
            </a:r>
            <a:r>
              <a:rPr lang="en-US" sz="1200" dirty="0" smtClean="0">
                <a:solidFill>
                  <a:srgbClr val="C00000"/>
                </a:solidFill>
              </a:rPr>
              <a:t>extends</a:t>
            </a:r>
            <a:r>
              <a:rPr lang="en-US" sz="1200" dirty="0" smtClean="0"/>
              <a:t> </a:t>
            </a:r>
            <a:r>
              <a:rPr lang="en-US" sz="1200" dirty="0" err="1" smtClean="0"/>
              <a:t>RouteBuilder</a:t>
            </a:r>
            <a:r>
              <a:rPr lang="en-US" sz="1200" dirty="0" smtClean="0"/>
              <a:t> {</a:t>
            </a:r>
          </a:p>
          <a:p>
            <a:pPr>
              <a:buNone/>
            </a:pPr>
            <a:r>
              <a:rPr lang="en-US" sz="1200" dirty="0" smtClean="0"/>
              <a:t>   @Override</a:t>
            </a:r>
          </a:p>
          <a:p>
            <a:pPr>
              <a:buNone/>
            </a:pPr>
            <a:r>
              <a:rPr lang="en-US" sz="1200" dirty="0" smtClean="0"/>
              <a:t>   public void </a:t>
            </a:r>
            <a:r>
              <a:rPr lang="en-US" sz="1200" dirty="0" smtClean="0">
                <a:solidFill>
                  <a:schemeClr val="tx1"/>
                </a:solidFill>
              </a:rPr>
              <a:t>configure</a:t>
            </a:r>
            <a:r>
              <a:rPr lang="en-US" sz="1200" dirty="0" smtClean="0"/>
              <a:t>() throws Exception {</a:t>
            </a:r>
          </a:p>
          <a:p>
            <a:pPr>
              <a:buNone/>
            </a:pPr>
            <a:r>
              <a:rPr lang="en-US" sz="1200" dirty="0" smtClean="0"/>
              <a:t>         from(</a:t>
            </a:r>
            <a:r>
              <a:rPr lang="en-US" sz="1200" dirty="0" smtClean="0">
                <a:solidFill>
                  <a:srgbClr val="C00000"/>
                </a:solidFill>
              </a:rPr>
              <a:t>"</a:t>
            </a:r>
            <a:r>
              <a:rPr lang="en-US" sz="1200" dirty="0" err="1" smtClean="0">
                <a:solidFill>
                  <a:srgbClr val="C00000"/>
                </a:solidFill>
              </a:rPr>
              <a:t>cxf:bean:inventoryEndpoint</a:t>
            </a:r>
            <a:r>
              <a:rPr lang="en-US" sz="1200" dirty="0" smtClean="0">
                <a:solidFill>
                  <a:srgbClr val="C00000"/>
                </a:solidFill>
              </a:rPr>
              <a:t>"</a:t>
            </a:r>
            <a:r>
              <a:rPr lang="en-US" sz="1200" dirty="0" smtClean="0"/>
              <a:t>)</a:t>
            </a:r>
          </a:p>
          <a:p>
            <a:pPr>
              <a:buNone/>
            </a:pPr>
            <a:r>
              <a:rPr lang="en-US" sz="1200" b="1" dirty="0" smtClean="0">
                <a:solidFill>
                  <a:schemeClr val="bg1">
                    <a:lumMod val="50000"/>
                  </a:schemeClr>
                </a:solidFill>
              </a:rPr>
              <a:t>           </a:t>
            </a:r>
            <a:r>
              <a:rPr lang="en-US" sz="1200" dirty="0" smtClean="0">
                <a:solidFill>
                  <a:schemeClr val="bg1">
                    <a:lumMod val="50000"/>
                  </a:schemeClr>
                </a:solidFill>
              </a:rPr>
              <a:t>.</a:t>
            </a:r>
            <a:r>
              <a:rPr lang="en-US" sz="1200" dirty="0" err="1"/>
              <a:t>routeId</a:t>
            </a:r>
            <a:r>
              <a:rPr lang="en-US" sz="1200" dirty="0"/>
              <a:t>(</a:t>
            </a:r>
            <a:r>
              <a:rPr lang="en-US" sz="1200" dirty="0">
                <a:solidFill>
                  <a:srgbClr val="C00000"/>
                </a:solidFill>
              </a:rPr>
              <a:t>"</a:t>
            </a:r>
            <a:r>
              <a:rPr lang="en-US" sz="1200" dirty="0" err="1">
                <a:solidFill>
                  <a:srgbClr val="C00000"/>
                </a:solidFill>
              </a:rPr>
              <a:t>webservice</a:t>
            </a:r>
            <a:r>
              <a:rPr lang="en-US" sz="1200" dirty="0">
                <a:solidFill>
                  <a:srgbClr val="C00000"/>
                </a:solidFill>
              </a:rPr>
              <a:t>"</a:t>
            </a:r>
            <a:r>
              <a:rPr lang="en-US" sz="1200" dirty="0"/>
              <a:t>).</a:t>
            </a:r>
            <a:r>
              <a:rPr lang="en-US" sz="1200" b="1" dirty="0" err="1" smtClean="0">
                <a:solidFill>
                  <a:srgbClr val="F30BDD"/>
                </a:solidFill>
              </a:rPr>
              <a:t>startupOrder</a:t>
            </a:r>
            <a:r>
              <a:rPr lang="en-US" sz="1200" b="1" dirty="0" smtClean="0">
                <a:solidFill>
                  <a:srgbClr val="F30BDD"/>
                </a:solidFill>
              </a:rPr>
              <a:t>(2)</a:t>
            </a:r>
          </a:p>
          <a:p>
            <a:pPr>
              <a:buNone/>
            </a:pPr>
            <a:r>
              <a:rPr lang="en-US" sz="1200" dirty="0" smtClean="0"/>
              <a:t>           .to(</a:t>
            </a:r>
            <a:r>
              <a:rPr lang="en-US" sz="1200" dirty="0" smtClean="0">
                <a:solidFill>
                  <a:srgbClr val="C00000"/>
                </a:solidFill>
              </a:rPr>
              <a:t>"</a:t>
            </a:r>
            <a:r>
              <a:rPr lang="en-US" sz="1200" dirty="0" err="1" smtClean="0">
                <a:solidFill>
                  <a:srgbClr val="C00000"/>
                </a:solidFill>
              </a:rPr>
              <a:t>direct:update</a:t>
            </a:r>
            <a:r>
              <a:rPr lang="en-US" sz="1200" dirty="0" smtClean="0">
                <a:solidFill>
                  <a:srgbClr val="C00000"/>
                </a:solidFill>
              </a:rPr>
              <a:t>"</a:t>
            </a:r>
            <a:r>
              <a:rPr lang="en-US" sz="1200" dirty="0" smtClean="0"/>
              <a:t>)</a:t>
            </a:r>
          </a:p>
          <a:p>
            <a:pPr>
              <a:buNone/>
            </a:pPr>
            <a:r>
              <a:rPr lang="en-US" sz="1200" dirty="0" smtClean="0"/>
              <a:t>           .transform().method(</a:t>
            </a:r>
            <a:r>
              <a:rPr lang="en-US" sz="1200" dirty="0" smtClean="0">
                <a:solidFill>
                  <a:srgbClr val="C00000"/>
                </a:solidFill>
              </a:rPr>
              <a:t>"</a:t>
            </a:r>
            <a:r>
              <a:rPr lang="en-US" sz="1200" dirty="0" err="1" smtClean="0">
                <a:solidFill>
                  <a:srgbClr val="C00000"/>
                </a:solidFill>
              </a:rPr>
              <a:t>inventoryService</a:t>
            </a:r>
            <a:r>
              <a:rPr lang="en-US" sz="1200" dirty="0" smtClean="0">
                <a:solidFill>
                  <a:srgbClr val="C00000"/>
                </a:solidFill>
              </a:rPr>
              <a:t>", "</a:t>
            </a:r>
            <a:r>
              <a:rPr lang="en-US" sz="1200" dirty="0" err="1" smtClean="0">
                <a:solidFill>
                  <a:srgbClr val="C00000"/>
                </a:solidFill>
              </a:rPr>
              <a:t>replyOk</a:t>
            </a:r>
            <a:r>
              <a:rPr lang="en-US" sz="1200" dirty="0" smtClean="0">
                <a:solidFill>
                  <a:srgbClr val="C00000"/>
                </a:solidFill>
              </a:rPr>
              <a:t>"</a:t>
            </a:r>
            <a:r>
              <a:rPr lang="en-US" sz="1200" dirty="0" smtClean="0"/>
              <a:t>);</a:t>
            </a:r>
          </a:p>
          <a:p>
            <a:pPr>
              <a:buNone/>
            </a:pPr>
            <a:r>
              <a:rPr lang="en-US" sz="1200" dirty="0" smtClean="0"/>
              <a:t>         from(</a:t>
            </a:r>
            <a:r>
              <a:rPr lang="en-US" sz="1200" dirty="0" smtClean="0">
                <a:solidFill>
                  <a:srgbClr val="C00000"/>
                </a:solidFill>
              </a:rPr>
              <a:t>"file://target/inventory/updates"</a:t>
            </a:r>
            <a:r>
              <a:rPr lang="en-US" sz="1200" dirty="0" smtClean="0"/>
              <a:t>)</a:t>
            </a:r>
          </a:p>
          <a:p>
            <a:pPr>
              <a:buNone/>
            </a:pPr>
            <a:r>
              <a:rPr lang="en-US" sz="1200" b="1" dirty="0" smtClean="0">
                <a:solidFill>
                  <a:schemeClr val="bg1">
                    <a:lumMod val="50000"/>
                  </a:schemeClr>
                </a:solidFill>
              </a:rPr>
              <a:t>           .</a:t>
            </a:r>
            <a:r>
              <a:rPr lang="en-US" sz="1200" dirty="0" err="1"/>
              <a:t>routeId</a:t>
            </a:r>
            <a:r>
              <a:rPr lang="en-US" sz="1200" dirty="0"/>
              <a:t>(</a:t>
            </a:r>
            <a:r>
              <a:rPr lang="en-US" sz="1200" dirty="0">
                <a:solidFill>
                  <a:srgbClr val="C00000"/>
                </a:solidFill>
              </a:rPr>
              <a:t>"file"</a:t>
            </a:r>
            <a:r>
              <a:rPr lang="en-US" sz="1200" dirty="0"/>
              <a:t>).</a:t>
            </a:r>
            <a:r>
              <a:rPr lang="en-US" sz="1200" b="1" dirty="0" err="1" smtClean="0">
                <a:solidFill>
                  <a:srgbClr val="F30BDD"/>
                </a:solidFill>
              </a:rPr>
              <a:t>startupOrder</a:t>
            </a:r>
            <a:r>
              <a:rPr lang="en-US" sz="1200" b="1" dirty="0" smtClean="0">
                <a:solidFill>
                  <a:srgbClr val="F30BDD"/>
                </a:solidFill>
              </a:rPr>
              <a:t>(1)</a:t>
            </a:r>
          </a:p>
          <a:p>
            <a:pPr>
              <a:buNone/>
            </a:pPr>
            <a:r>
              <a:rPr lang="en-US" sz="1200" dirty="0" smtClean="0"/>
              <a:t>          .split(body().tokenize(</a:t>
            </a:r>
            <a:r>
              <a:rPr lang="en-US" sz="1200" dirty="0" smtClean="0">
                <a:solidFill>
                  <a:srgbClr val="C00000"/>
                </a:solidFill>
              </a:rPr>
              <a:t>"\n"</a:t>
            </a:r>
            <a:r>
              <a:rPr lang="en-US" sz="1200" dirty="0" smtClean="0"/>
              <a:t>))</a:t>
            </a:r>
          </a:p>
          <a:p>
            <a:pPr>
              <a:buNone/>
            </a:pPr>
            <a:r>
              <a:rPr lang="en-US" sz="1200" dirty="0" smtClean="0"/>
              <a:t>             .</a:t>
            </a:r>
            <a:r>
              <a:rPr lang="en-US" sz="1200" dirty="0" err="1" smtClean="0"/>
              <a:t>convertBodyTo</a:t>
            </a:r>
            <a:r>
              <a:rPr lang="en-US" sz="1200" dirty="0" smtClean="0"/>
              <a:t>(</a:t>
            </a:r>
            <a:r>
              <a:rPr lang="en-US" sz="1200" dirty="0" err="1" smtClean="0"/>
              <a:t>UpdateInventoryInput.class</a:t>
            </a:r>
            <a:r>
              <a:rPr lang="en-US" sz="1200" dirty="0" smtClean="0"/>
              <a:t>)</a:t>
            </a:r>
          </a:p>
          <a:p>
            <a:pPr>
              <a:buNone/>
            </a:pPr>
            <a:r>
              <a:rPr lang="en-US" sz="1200" dirty="0" smtClean="0"/>
              <a:t>             .to(</a:t>
            </a:r>
            <a:r>
              <a:rPr lang="en-US" sz="1200" dirty="0" smtClean="0">
                <a:solidFill>
                  <a:srgbClr val="C00000"/>
                </a:solidFill>
              </a:rPr>
              <a:t>"</a:t>
            </a:r>
            <a:r>
              <a:rPr lang="en-US" sz="1200" dirty="0" err="1" smtClean="0">
                <a:solidFill>
                  <a:srgbClr val="C00000"/>
                </a:solidFill>
              </a:rPr>
              <a:t>direct:update</a:t>
            </a:r>
            <a:r>
              <a:rPr lang="en-US" sz="1200" dirty="0" smtClean="0">
                <a:solidFill>
                  <a:srgbClr val="C00000"/>
                </a:solidFill>
              </a:rPr>
              <a:t>"</a:t>
            </a:r>
            <a:r>
              <a:rPr lang="en-US" sz="1200" dirty="0" smtClean="0"/>
              <a:t>)</a:t>
            </a:r>
          </a:p>
          <a:p>
            <a:pPr>
              <a:buNone/>
            </a:pPr>
            <a:r>
              <a:rPr lang="en-US" sz="1200" dirty="0" smtClean="0"/>
              <a:t>           .end();</a:t>
            </a:r>
          </a:p>
          <a:p>
            <a:pPr>
              <a:buNone/>
            </a:pPr>
            <a:r>
              <a:rPr lang="en-US" sz="1200" dirty="0"/>
              <a:t> </a:t>
            </a:r>
            <a:r>
              <a:rPr lang="en-US" sz="1200" dirty="0" smtClean="0"/>
              <a:t>    }</a:t>
            </a:r>
          </a:p>
          <a:p>
            <a:pPr>
              <a:buNone/>
            </a:pPr>
            <a:r>
              <a:rPr lang="en-US" sz="1200" dirty="0" smtClean="0"/>
              <a:t>}</a:t>
            </a:r>
            <a:endParaRPr lang="en-US" sz="500" b="1" u="sng" dirty="0" smtClean="0">
              <a:solidFill>
                <a:schemeClr val="bg1">
                  <a:lumMod val="50000"/>
                </a:schemeClr>
              </a:solidFill>
            </a:endParaRPr>
          </a:p>
        </p:txBody>
      </p:sp>
    </p:spTree>
    <p:extLst>
      <p:ext uri="{BB962C8B-B14F-4D97-AF65-F5344CB8AC3E}">
        <p14:creationId xmlns:p14="http://schemas.microsoft.com/office/powerpoint/2010/main" val="54367686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Miscellaneous</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5832648"/>
          </a:xfrm>
        </p:spPr>
        <p:txBody>
          <a:bodyPr/>
          <a:lstStyle/>
          <a:p>
            <a:pPr>
              <a:buNone/>
            </a:pPr>
            <a:r>
              <a:rPr lang="en-US" sz="1600" b="1" i="1" u="sng" dirty="0"/>
              <a:t>Starting and stopping routes at </a:t>
            </a:r>
            <a:r>
              <a:rPr lang="en-US" sz="1600" b="1" i="1" u="sng" dirty="0" smtClean="0"/>
              <a:t>runtime</a:t>
            </a:r>
          </a:p>
          <a:p>
            <a:pPr>
              <a:buNone/>
            </a:pPr>
            <a:r>
              <a:rPr lang="en-US" sz="1400" dirty="0"/>
              <a:t>You can start and stop routes at runtime in several ways, including these:</a:t>
            </a:r>
          </a:p>
          <a:p>
            <a:pPr>
              <a:buNone/>
            </a:pPr>
            <a:r>
              <a:rPr lang="en-US" sz="1050" dirty="0"/>
              <a:t>■ </a:t>
            </a:r>
            <a:r>
              <a:rPr lang="en-US" sz="1400" i="1" dirty="0"/>
              <a:t>Using </a:t>
            </a:r>
            <a:r>
              <a:rPr lang="en-US" sz="1400" dirty="0" err="1" smtClean="0">
                <a:solidFill>
                  <a:schemeClr val="bg1">
                    <a:lumMod val="50000"/>
                  </a:schemeClr>
                </a:solidFill>
              </a:rPr>
              <a:t>CamelContext</a:t>
            </a:r>
            <a:r>
              <a:rPr lang="en-US" sz="1400" dirty="0"/>
              <a:t> </a:t>
            </a:r>
            <a:r>
              <a:rPr lang="en-US" sz="1400" dirty="0" smtClean="0"/>
              <a:t>- By </a:t>
            </a:r>
            <a:r>
              <a:rPr lang="en-US" sz="1400" dirty="0"/>
              <a:t>invoking the </a:t>
            </a:r>
            <a:r>
              <a:rPr lang="en-US" sz="1400" dirty="0" err="1">
                <a:solidFill>
                  <a:schemeClr val="bg1">
                    <a:lumMod val="50000"/>
                  </a:schemeClr>
                </a:solidFill>
              </a:rPr>
              <a:t>startRoute</a:t>
            </a:r>
            <a:r>
              <a:rPr lang="en-US" sz="1400" dirty="0"/>
              <a:t> and </a:t>
            </a:r>
            <a:r>
              <a:rPr lang="en-US" sz="1400" dirty="0" err="1">
                <a:solidFill>
                  <a:schemeClr val="bg1">
                    <a:lumMod val="50000"/>
                  </a:schemeClr>
                </a:solidFill>
              </a:rPr>
              <a:t>stopRoute</a:t>
            </a:r>
            <a:r>
              <a:rPr lang="en-US" sz="1400" dirty="0">
                <a:solidFill>
                  <a:schemeClr val="bg1">
                    <a:lumMod val="50000"/>
                  </a:schemeClr>
                </a:solidFill>
              </a:rPr>
              <a:t> </a:t>
            </a:r>
            <a:r>
              <a:rPr lang="en-US" sz="1400" dirty="0"/>
              <a:t>methods.</a:t>
            </a:r>
          </a:p>
          <a:p>
            <a:pPr>
              <a:buNone/>
            </a:pPr>
            <a:r>
              <a:rPr lang="en-US" sz="1050" dirty="0"/>
              <a:t>■ </a:t>
            </a:r>
            <a:r>
              <a:rPr lang="en-US" sz="1400" i="1" dirty="0"/>
              <a:t>Using </a:t>
            </a:r>
            <a:r>
              <a:rPr lang="en-US" sz="1400" dirty="0" err="1" smtClean="0">
                <a:solidFill>
                  <a:schemeClr val="bg1">
                    <a:lumMod val="50000"/>
                  </a:schemeClr>
                </a:solidFill>
              </a:rPr>
              <a:t>RoutePolicy</a:t>
            </a:r>
            <a:r>
              <a:rPr lang="en-US" sz="1400" dirty="0"/>
              <a:t> </a:t>
            </a:r>
            <a:r>
              <a:rPr lang="en-US" sz="1400" dirty="0" smtClean="0"/>
              <a:t>- By </a:t>
            </a:r>
            <a:r>
              <a:rPr lang="en-US" sz="1400" dirty="0"/>
              <a:t>applying a policy to routes that Camel enforces </a:t>
            </a:r>
            <a:r>
              <a:rPr lang="en-US" sz="1400" dirty="0" smtClean="0"/>
              <a:t>automatically at </a:t>
            </a:r>
            <a:r>
              <a:rPr lang="en-US" sz="1400" dirty="0"/>
              <a:t>runtime.</a:t>
            </a:r>
          </a:p>
          <a:p>
            <a:pPr>
              <a:buNone/>
            </a:pPr>
            <a:r>
              <a:rPr lang="en-US" sz="1100" dirty="0"/>
              <a:t>■ </a:t>
            </a:r>
            <a:r>
              <a:rPr lang="en-US" sz="1400" i="1" dirty="0"/>
              <a:t>Using </a:t>
            </a:r>
            <a:r>
              <a:rPr lang="en-US" sz="1400" i="1" dirty="0" smtClean="0">
                <a:solidFill>
                  <a:schemeClr val="bg1">
                    <a:lumMod val="50000"/>
                  </a:schemeClr>
                </a:solidFill>
              </a:rPr>
              <a:t>JMX</a:t>
            </a:r>
            <a:r>
              <a:rPr lang="en-US" sz="1400" dirty="0"/>
              <a:t> </a:t>
            </a:r>
            <a:r>
              <a:rPr lang="en-US" sz="1400" dirty="0" smtClean="0"/>
              <a:t>- By </a:t>
            </a:r>
            <a:r>
              <a:rPr lang="en-US" sz="1400" dirty="0"/>
              <a:t>obtaining the </a:t>
            </a:r>
            <a:r>
              <a:rPr lang="en-US" sz="1400" dirty="0" err="1">
                <a:solidFill>
                  <a:schemeClr val="bg1">
                    <a:lumMod val="50000"/>
                  </a:schemeClr>
                </a:solidFill>
              </a:rPr>
              <a:t>ManagedRoute</a:t>
            </a:r>
            <a:r>
              <a:rPr lang="en-US" sz="1400" dirty="0">
                <a:solidFill>
                  <a:schemeClr val="bg1">
                    <a:lumMod val="50000"/>
                  </a:schemeClr>
                </a:solidFill>
              </a:rPr>
              <a:t> </a:t>
            </a:r>
            <a:r>
              <a:rPr lang="en-US" sz="1400" dirty="0" err="1">
                <a:solidFill>
                  <a:schemeClr val="bg1">
                    <a:lumMod val="50000"/>
                  </a:schemeClr>
                </a:solidFill>
              </a:rPr>
              <a:t>MBean</a:t>
            </a:r>
            <a:r>
              <a:rPr lang="en-US" sz="1400" dirty="0"/>
              <a:t> for the particular routes </a:t>
            </a:r>
            <a:r>
              <a:rPr lang="en-US" sz="1400" dirty="0" smtClean="0"/>
              <a:t>and invoking </a:t>
            </a:r>
            <a:r>
              <a:rPr lang="en-US" sz="1400" dirty="0"/>
              <a:t>its start or stop methods. If you have remote management enabled</a:t>
            </a:r>
            <a:r>
              <a:rPr lang="en-US" sz="1400" dirty="0" smtClean="0"/>
              <a:t>, you </a:t>
            </a:r>
            <a:r>
              <a:rPr lang="en-US" sz="1400" dirty="0"/>
              <a:t>can control the routes from another machine</a:t>
            </a:r>
            <a:r>
              <a:rPr lang="en-US" sz="1400" dirty="0" smtClean="0"/>
              <a:t>.</a:t>
            </a:r>
          </a:p>
          <a:p>
            <a:pPr>
              <a:buNone/>
            </a:pPr>
            <a:endParaRPr lang="en-US" sz="1400" b="1" i="1" u="sng" dirty="0" smtClean="0"/>
          </a:p>
          <a:p>
            <a:pPr>
              <a:buNone/>
            </a:pPr>
            <a:r>
              <a:rPr lang="en-US" sz="1400" b="1" i="1" u="sng" dirty="0" smtClean="0"/>
              <a:t>Using </a:t>
            </a:r>
            <a:r>
              <a:rPr lang="en-US" sz="1400" b="1" i="1" u="sng" dirty="0" err="1"/>
              <a:t>CamelContext</a:t>
            </a:r>
            <a:r>
              <a:rPr lang="en-US" sz="1400" b="1" i="1" u="sng" dirty="0"/>
              <a:t> to start and stop routes at </a:t>
            </a:r>
            <a:r>
              <a:rPr lang="en-US" sz="1400" b="1" i="1" u="sng" dirty="0" smtClean="0"/>
              <a:t>runtime</a:t>
            </a:r>
          </a:p>
          <a:p>
            <a:pPr>
              <a:buNone/>
            </a:pPr>
            <a:r>
              <a:rPr lang="en-US" sz="1200" dirty="0"/>
              <a:t>from(</a:t>
            </a:r>
            <a:r>
              <a:rPr lang="en-US" sz="1200" dirty="0">
                <a:solidFill>
                  <a:srgbClr val="C00000"/>
                </a:solidFill>
              </a:rPr>
              <a:t>"file://target/inventory/manual?</a:t>
            </a:r>
            <a:r>
              <a:rPr lang="en-US" sz="1200" b="1" dirty="0">
                <a:solidFill>
                  <a:srgbClr val="C00000"/>
                </a:solidFill>
              </a:rPr>
              <a:t>maxMessagesPerPoll=1</a:t>
            </a:r>
            <a:r>
              <a:rPr lang="en-US" sz="1200" dirty="0">
                <a:solidFill>
                  <a:srgbClr val="C00000"/>
                </a:solidFill>
              </a:rPr>
              <a:t>"</a:t>
            </a:r>
            <a:r>
              <a:rPr lang="en-US" sz="1200" dirty="0"/>
              <a:t>)</a:t>
            </a:r>
          </a:p>
          <a:p>
            <a:pPr>
              <a:buNone/>
            </a:pPr>
            <a:r>
              <a:rPr lang="en-US" sz="1200" dirty="0" smtClean="0"/>
              <a:t>  .</a:t>
            </a:r>
            <a:r>
              <a:rPr lang="en-US" sz="1200" dirty="0" err="1"/>
              <a:t>routeId</a:t>
            </a:r>
            <a:r>
              <a:rPr lang="en-US" sz="1200" dirty="0"/>
              <a:t>(</a:t>
            </a:r>
            <a:r>
              <a:rPr lang="en-US" sz="1200" dirty="0">
                <a:solidFill>
                  <a:srgbClr val="C00000"/>
                </a:solidFill>
              </a:rPr>
              <a:t>"manual"</a:t>
            </a:r>
            <a:r>
              <a:rPr lang="en-US" sz="1200" dirty="0"/>
              <a:t>)</a:t>
            </a:r>
            <a:r>
              <a:rPr lang="en-US" sz="1200" b="1" dirty="0">
                <a:solidFill>
                  <a:srgbClr val="F30BDD"/>
                </a:solidFill>
              </a:rPr>
              <a:t>.</a:t>
            </a:r>
            <a:r>
              <a:rPr lang="en-US" sz="1200" b="1" dirty="0" err="1">
                <a:solidFill>
                  <a:srgbClr val="F30BDD"/>
                </a:solidFill>
              </a:rPr>
              <a:t>noAutoStartup</a:t>
            </a:r>
            <a:r>
              <a:rPr lang="en-US" sz="1200" b="1" dirty="0">
                <a:solidFill>
                  <a:srgbClr val="F30BDD"/>
                </a:solidFill>
              </a:rPr>
              <a:t>()</a:t>
            </a:r>
          </a:p>
          <a:p>
            <a:pPr>
              <a:buNone/>
            </a:pPr>
            <a:r>
              <a:rPr lang="en-US" sz="1200" dirty="0" smtClean="0"/>
              <a:t>  .</a:t>
            </a:r>
            <a:r>
              <a:rPr lang="en-US" sz="1200" dirty="0"/>
              <a:t>log(</a:t>
            </a:r>
            <a:r>
              <a:rPr lang="en-US" sz="1200" dirty="0">
                <a:solidFill>
                  <a:srgbClr val="C00000"/>
                </a:solidFill>
              </a:rPr>
              <a:t>"Doing manual update with file </a:t>
            </a:r>
            <a:r>
              <a:rPr lang="en-US" sz="1200" dirty="0">
                <a:solidFill>
                  <a:schemeClr val="bg1">
                    <a:lumMod val="50000"/>
                  </a:schemeClr>
                </a:solidFill>
              </a:rPr>
              <a:t>${file:name}</a:t>
            </a:r>
            <a:r>
              <a:rPr lang="en-US" sz="1200" dirty="0">
                <a:solidFill>
                  <a:srgbClr val="C00000"/>
                </a:solidFill>
              </a:rPr>
              <a:t>"</a:t>
            </a:r>
            <a:r>
              <a:rPr lang="en-US" sz="1200" dirty="0"/>
              <a:t>)</a:t>
            </a:r>
          </a:p>
          <a:p>
            <a:pPr>
              <a:buNone/>
            </a:pPr>
            <a:r>
              <a:rPr lang="en-US" sz="1200" dirty="0" smtClean="0"/>
              <a:t>  .split(body().tokenize(</a:t>
            </a:r>
            <a:r>
              <a:rPr lang="en-US" sz="1200" dirty="0" smtClean="0">
                <a:solidFill>
                  <a:srgbClr val="C00000"/>
                </a:solidFill>
              </a:rPr>
              <a:t>"\n"</a:t>
            </a:r>
            <a:r>
              <a:rPr lang="en-US" sz="1200" dirty="0" smtClean="0"/>
              <a:t>))</a:t>
            </a:r>
          </a:p>
          <a:p>
            <a:pPr>
              <a:buNone/>
            </a:pPr>
            <a:r>
              <a:rPr lang="en-US" sz="1200" dirty="0" smtClean="0"/>
              <a:t>      .</a:t>
            </a:r>
            <a:r>
              <a:rPr lang="en-US" sz="1200" dirty="0" err="1" smtClean="0"/>
              <a:t>convertBodyTo</a:t>
            </a:r>
            <a:r>
              <a:rPr lang="en-US" sz="1200" dirty="0" smtClean="0"/>
              <a:t>(</a:t>
            </a:r>
            <a:r>
              <a:rPr lang="en-US" sz="1200" dirty="0" err="1" smtClean="0">
                <a:solidFill>
                  <a:srgbClr val="C00000"/>
                </a:solidFill>
              </a:rPr>
              <a:t>UpdateInventoryInput</a:t>
            </a:r>
            <a:r>
              <a:rPr lang="en-US" sz="1200" dirty="0" err="1" smtClean="0"/>
              <a:t>.class</a:t>
            </a:r>
            <a:r>
              <a:rPr lang="en-US" sz="1200" dirty="0" smtClean="0"/>
              <a:t>)</a:t>
            </a:r>
          </a:p>
          <a:p>
            <a:pPr>
              <a:buNone/>
            </a:pPr>
            <a:r>
              <a:rPr lang="en-US" sz="1200" dirty="0" smtClean="0"/>
              <a:t>      .</a:t>
            </a:r>
            <a:r>
              <a:rPr lang="en-US" sz="1200" dirty="0"/>
              <a:t>to(</a:t>
            </a:r>
            <a:r>
              <a:rPr lang="en-US" sz="1200" dirty="0">
                <a:solidFill>
                  <a:srgbClr val="C00000"/>
                </a:solidFill>
              </a:rPr>
              <a:t>"</a:t>
            </a:r>
            <a:r>
              <a:rPr lang="en-US" sz="1200" dirty="0" err="1">
                <a:solidFill>
                  <a:srgbClr val="C00000"/>
                </a:solidFill>
              </a:rPr>
              <a:t>direct:update</a:t>
            </a:r>
            <a:r>
              <a:rPr lang="en-US" sz="1200" dirty="0">
                <a:solidFill>
                  <a:srgbClr val="C00000"/>
                </a:solidFill>
              </a:rPr>
              <a:t>"</a:t>
            </a:r>
            <a:r>
              <a:rPr lang="en-US" sz="1200" dirty="0"/>
              <a:t>)</a:t>
            </a:r>
          </a:p>
          <a:p>
            <a:pPr>
              <a:buNone/>
            </a:pPr>
            <a:r>
              <a:rPr lang="en-US" sz="1200" dirty="0" smtClean="0"/>
              <a:t>  .</a:t>
            </a:r>
            <a:r>
              <a:rPr lang="en-US" sz="1200" dirty="0"/>
              <a:t>end()</a:t>
            </a:r>
          </a:p>
          <a:p>
            <a:pPr>
              <a:buNone/>
            </a:pPr>
            <a:r>
              <a:rPr lang="en-US" sz="1200" dirty="0" smtClean="0"/>
              <a:t>  .</a:t>
            </a:r>
            <a:r>
              <a:rPr lang="en-US" sz="1200" dirty="0"/>
              <a:t>process(new Processor() {</a:t>
            </a:r>
          </a:p>
          <a:p>
            <a:pPr>
              <a:buNone/>
            </a:pPr>
            <a:r>
              <a:rPr lang="en-US" sz="1200" dirty="0" smtClean="0"/>
              <a:t>         public </a:t>
            </a:r>
            <a:r>
              <a:rPr lang="en-US" sz="1200" dirty="0"/>
              <a:t>void process(</a:t>
            </a:r>
            <a:r>
              <a:rPr lang="en-US" sz="1200" dirty="0">
                <a:solidFill>
                  <a:srgbClr val="C00000"/>
                </a:solidFill>
              </a:rPr>
              <a:t>Exchange</a:t>
            </a:r>
            <a:r>
              <a:rPr lang="en-US" sz="1200" dirty="0"/>
              <a:t> exchange) throws </a:t>
            </a:r>
            <a:r>
              <a:rPr lang="en-US" sz="1200" dirty="0">
                <a:solidFill>
                  <a:srgbClr val="C00000"/>
                </a:solidFill>
              </a:rPr>
              <a:t>Exception</a:t>
            </a:r>
            <a:r>
              <a:rPr lang="en-US" sz="1200" dirty="0"/>
              <a:t> {</a:t>
            </a:r>
          </a:p>
          <a:p>
            <a:pPr>
              <a:buNone/>
            </a:pPr>
            <a:r>
              <a:rPr lang="en-US" sz="1200" b="1" dirty="0" smtClean="0">
                <a:solidFill>
                  <a:schemeClr val="bg1">
                    <a:lumMod val="50000"/>
                  </a:schemeClr>
                </a:solidFill>
              </a:rPr>
              <a:t>              </a:t>
            </a:r>
            <a:r>
              <a:rPr lang="en-US" sz="1200" dirty="0" err="1"/>
              <a:t>exchange.getContext</a:t>
            </a:r>
            <a:r>
              <a:rPr lang="en-US" sz="1200" dirty="0"/>
              <a:t>().</a:t>
            </a:r>
            <a:r>
              <a:rPr lang="en-US" sz="1200" b="1" dirty="0" err="1">
                <a:solidFill>
                  <a:srgbClr val="F30BDD"/>
                </a:solidFill>
              </a:rPr>
              <a:t>getInflightRepository</a:t>
            </a:r>
            <a:r>
              <a:rPr lang="en-US" sz="1200" dirty="0"/>
              <a:t>().remove(exchange);</a:t>
            </a:r>
          </a:p>
          <a:p>
            <a:pPr>
              <a:buNone/>
            </a:pPr>
            <a:r>
              <a:rPr lang="en-US" sz="1200" b="1" dirty="0" smtClean="0">
                <a:solidFill>
                  <a:schemeClr val="bg1">
                    <a:lumMod val="50000"/>
                  </a:schemeClr>
                </a:solidFill>
              </a:rPr>
              <a:t>              </a:t>
            </a:r>
            <a:r>
              <a:rPr lang="en-US" sz="1200" dirty="0" err="1"/>
              <a:t>exchange.getContext</a:t>
            </a:r>
            <a:r>
              <a:rPr lang="en-US" sz="1200" dirty="0"/>
              <a:t>().</a:t>
            </a:r>
            <a:r>
              <a:rPr lang="en-US" sz="1200" b="1" dirty="0" err="1">
                <a:solidFill>
                  <a:srgbClr val="F30BDD"/>
                </a:solidFill>
              </a:rPr>
              <a:t>stopRoute</a:t>
            </a:r>
            <a:r>
              <a:rPr lang="en-US" sz="1200" dirty="0"/>
              <a:t>(</a:t>
            </a:r>
            <a:r>
              <a:rPr lang="en-US" sz="1200" dirty="0">
                <a:solidFill>
                  <a:srgbClr val="C00000"/>
                </a:solidFill>
              </a:rPr>
              <a:t>"manual"</a:t>
            </a:r>
            <a:r>
              <a:rPr lang="en-US" sz="1200" dirty="0"/>
              <a:t>);</a:t>
            </a:r>
          </a:p>
          <a:p>
            <a:pPr>
              <a:buNone/>
            </a:pPr>
            <a:r>
              <a:rPr lang="en-US" sz="1200" dirty="0" smtClean="0"/>
              <a:t>   }</a:t>
            </a:r>
            <a:endParaRPr lang="en-US" sz="1200" dirty="0"/>
          </a:p>
          <a:p>
            <a:pPr>
              <a:buNone/>
            </a:pPr>
            <a:r>
              <a:rPr lang="en-US" sz="1200" dirty="0"/>
              <a:t>});</a:t>
            </a:r>
            <a:endParaRPr lang="en-US" sz="700" u="sng" dirty="0" smtClean="0"/>
          </a:p>
          <a:p>
            <a:pPr>
              <a:buNone/>
            </a:pPr>
            <a:endParaRPr lang="en-US" sz="100" b="1" u="sng" dirty="0" smtClean="0">
              <a:solidFill>
                <a:schemeClr val="bg1">
                  <a:lumMod val="50000"/>
                </a:schemeClr>
              </a:solidFill>
            </a:endParaRPr>
          </a:p>
        </p:txBody>
      </p:sp>
    </p:spTree>
    <p:extLst>
      <p:ext uri="{BB962C8B-B14F-4D97-AF65-F5344CB8AC3E}">
        <p14:creationId xmlns:p14="http://schemas.microsoft.com/office/powerpoint/2010/main" val="143772279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3962400" y="4437112"/>
            <a:ext cx="5181600" cy="643880"/>
          </a:xfrm>
        </p:spPr>
        <p:txBody>
          <a:bodyPr/>
          <a:lstStyle/>
          <a:p>
            <a:pPr algn="ctr"/>
            <a:r>
              <a:rPr lang="en-US" sz="2800" smtClean="0">
                <a:solidFill>
                  <a:srgbClr val="0070C0"/>
                </a:solidFill>
                <a:latin typeface="Cambria" pitchFamily="18" charset="0"/>
              </a:rPr>
              <a:t>Thank You</a:t>
            </a:r>
            <a:endParaRPr lang="en-US" sz="2800" dirty="0" smtClean="0">
              <a:solidFill>
                <a:srgbClr val="0070C0"/>
              </a:solidFill>
              <a:latin typeface="Cambr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27584" y="764704"/>
            <a:ext cx="7776864" cy="4464496"/>
          </a:xfrm>
        </p:spPr>
        <p:txBody>
          <a:bodyPr/>
          <a:lstStyle/>
          <a:p>
            <a:pPr eaLnBrk="1" hangingPunct="1">
              <a:buClr>
                <a:schemeClr val="accent1">
                  <a:lumMod val="75000"/>
                </a:schemeClr>
              </a:buClr>
              <a:buNone/>
            </a:pPr>
            <a:endParaRPr lang="en-US" sz="2400" dirty="0" smtClean="0">
              <a:solidFill>
                <a:srgbClr val="3D96AC"/>
              </a:solidFill>
              <a:latin typeface="Cambria" pitchFamily="18" charset="0"/>
            </a:endParaRPr>
          </a:p>
          <a:p>
            <a:pPr eaLnBrk="1" hangingPunct="1">
              <a:buClr>
                <a:schemeClr val="accent1">
                  <a:lumMod val="75000"/>
                </a:schemeClr>
              </a:buClr>
              <a:buFont typeface="Arial" pitchFamily="34" charset="0"/>
              <a:buChar char="•"/>
            </a:pPr>
            <a:r>
              <a:rPr lang="en-US" sz="2400" dirty="0" smtClean="0">
                <a:solidFill>
                  <a:srgbClr val="3D96AC"/>
                </a:solidFill>
                <a:latin typeface="Cambria" pitchFamily="18" charset="0"/>
              </a:rPr>
              <a:t>Fuse and </a:t>
            </a:r>
            <a:r>
              <a:rPr lang="en-US" sz="2400" dirty="0" err="1" smtClean="0">
                <a:solidFill>
                  <a:srgbClr val="3D96AC"/>
                </a:solidFill>
                <a:latin typeface="Cambria" pitchFamily="18" charset="0"/>
              </a:rPr>
              <a:t>OSGi</a:t>
            </a:r>
            <a:endParaRPr lang="en-US" sz="2400" dirty="0" smtClean="0">
              <a:solidFill>
                <a:srgbClr val="3D96AC"/>
              </a:solidFill>
              <a:latin typeface="Cambria" pitchFamily="18" charset="0"/>
            </a:endParaRPr>
          </a:p>
          <a:p>
            <a:pPr eaLnBrk="1" hangingPunct="1">
              <a:buClr>
                <a:schemeClr val="accent1">
                  <a:lumMod val="75000"/>
                </a:schemeClr>
              </a:buClr>
              <a:buFont typeface="Arial" pitchFamily="34" charset="0"/>
              <a:buChar char="•"/>
            </a:pPr>
            <a:endParaRPr lang="en-US" sz="2400" dirty="0">
              <a:solidFill>
                <a:srgbClr val="3D96AC"/>
              </a:solidFill>
              <a:latin typeface="Cambria" pitchFamily="18" charset="0"/>
            </a:endParaRPr>
          </a:p>
          <a:p>
            <a:pPr eaLnBrk="1" hangingPunct="1">
              <a:buClr>
                <a:schemeClr val="accent1">
                  <a:lumMod val="75000"/>
                </a:schemeClr>
              </a:buClr>
              <a:buFont typeface="Arial" pitchFamily="34" charset="0"/>
              <a:buChar char="•"/>
            </a:pPr>
            <a:r>
              <a:rPr lang="en-US" sz="2400" dirty="0" smtClean="0">
                <a:solidFill>
                  <a:srgbClr val="3D96AC"/>
                </a:solidFill>
                <a:latin typeface="Cambria" pitchFamily="18" charset="0"/>
              </a:rPr>
              <a:t>Deploy Camel applications to Apache-</a:t>
            </a:r>
            <a:r>
              <a:rPr lang="en-US" sz="2400" dirty="0" err="1" smtClean="0">
                <a:solidFill>
                  <a:srgbClr val="3D96AC"/>
                </a:solidFill>
                <a:latin typeface="Cambria" pitchFamily="18" charset="0"/>
              </a:rPr>
              <a:t>Karaf</a:t>
            </a:r>
            <a:endParaRPr lang="en-US" sz="2400" dirty="0" smtClean="0">
              <a:solidFill>
                <a:srgbClr val="3D96AC"/>
              </a:solidFill>
              <a:latin typeface="Cambria" pitchFamily="18" charset="0"/>
            </a:endParaRPr>
          </a:p>
          <a:p>
            <a:pPr eaLnBrk="1" hangingPunct="1">
              <a:buClr>
                <a:schemeClr val="accent1">
                  <a:lumMod val="75000"/>
                </a:schemeClr>
              </a:buClr>
              <a:buFont typeface="Arial" pitchFamily="34" charset="0"/>
              <a:buChar char="•"/>
            </a:pPr>
            <a:endParaRPr lang="en-US" sz="2400" dirty="0">
              <a:solidFill>
                <a:srgbClr val="3D96AC"/>
              </a:solidFill>
              <a:latin typeface="Cambria" pitchFamily="18" charset="0"/>
            </a:endParaRPr>
          </a:p>
          <a:p>
            <a:pPr eaLnBrk="1" hangingPunct="1">
              <a:buClr>
                <a:schemeClr val="accent1">
                  <a:lumMod val="75000"/>
                </a:schemeClr>
              </a:buClr>
              <a:buFont typeface="Arial" pitchFamily="34" charset="0"/>
              <a:buChar char="•"/>
            </a:pPr>
            <a:r>
              <a:rPr lang="en-US" sz="2400" dirty="0" smtClean="0">
                <a:solidFill>
                  <a:srgbClr val="3D96AC"/>
                </a:solidFill>
                <a:latin typeface="Cambria" pitchFamily="18" charset="0"/>
              </a:rPr>
              <a:t>Monitoring Camel application in Production</a:t>
            </a:r>
          </a:p>
          <a:p>
            <a:pPr eaLnBrk="1" hangingPunct="1">
              <a:buClr>
                <a:schemeClr val="accent1">
                  <a:lumMod val="75000"/>
                </a:schemeClr>
              </a:buClr>
              <a:buFont typeface="Arial" pitchFamily="34" charset="0"/>
              <a:buChar char="•"/>
            </a:pPr>
            <a:endParaRPr lang="en-US" sz="2400" dirty="0">
              <a:solidFill>
                <a:srgbClr val="3D96AC"/>
              </a:solidFill>
              <a:latin typeface="Cambria" pitchFamily="18" charset="0"/>
            </a:endParaRPr>
          </a:p>
          <a:p>
            <a:pPr eaLnBrk="1" hangingPunct="1">
              <a:buClr>
                <a:schemeClr val="accent1">
                  <a:lumMod val="75000"/>
                </a:schemeClr>
              </a:buClr>
              <a:buFont typeface="Arial" pitchFamily="34" charset="0"/>
              <a:buChar char="•"/>
            </a:pPr>
            <a:r>
              <a:rPr lang="en-US" sz="2400" dirty="0" smtClean="0">
                <a:solidFill>
                  <a:srgbClr val="3D96AC"/>
                </a:solidFill>
                <a:latin typeface="Cambria" pitchFamily="18" charset="0"/>
              </a:rPr>
              <a:t>Miscellaneous features</a:t>
            </a:r>
            <a:endParaRPr lang="en-US" sz="2400" dirty="0" smtClean="0">
              <a:solidFill>
                <a:srgbClr val="3D96AC"/>
              </a:solidFill>
              <a:latin typeface="Cambria" pitchFamily="18" charset="0"/>
            </a:endParaRPr>
          </a:p>
          <a:p>
            <a:pPr lvl="1" eaLnBrk="1" hangingPunct="1">
              <a:buClr>
                <a:schemeClr val="accent1">
                  <a:lumMod val="75000"/>
                </a:schemeClr>
              </a:buClr>
              <a:buFont typeface="Arial" pitchFamily="34" charset="0"/>
              <a:buChar char="•"/>
            </a:pPr>
            <a:endParaRPr lang="en-US" sz="1800" dirty="0">
              <a:solidFill>
                <a:srgbClr val="3D96AC"/>
              </a:solidFill>
              <a:latin typeface="Cambria" pitchFamily="18" charset="0"/>
            </a:endParaRPr>
          </a:p>
          <a:p>
            <a:pPr eaLnBrk="1" hangingPunct="1">
              <a:buClr>
                <a:schemeClr val="accent1">
                  <a:lumMod val="75000"/>
                </a:schemeClr>
              </a:buClr>
              <a:buNone/>
            </a:pPr>
            <a:endParaRPr lang="en-US" sz="1800" dirty="0" smtClean="0">
              <a:solidFill>
                <a:srgbClr val="3D96AC"/>
              </a:solidFill>
              <a:latin typeface="Cambria" pitchFamily="18" charset="0"/>
              <a:cs typeface="ＭＳ Ｐゴシック" charset="-128"/>
            </a:endParaRPr>
          </a:p>
          <a:p>
            <a:pPr eaLnBrk="1" hangingPunct="1">
              <a:buClr>
                <a:schemeClr val="accent1">
                  <a:lumMod val="75000"/>
                </a:schemeClr>
              </a:buClr>
              <a:buNone/>
            </a:pPr>
            <a:endParaRPr lang="en-US" sz="2400" dirty="0" smtClean="0">
              <a:latin typeface="Cambria" pitchFamily="18" charset="0"/>
            </a:endParaRPr>
          </a:p>
          <a:p>
            <a:pPr eaLnBrk="1" hangingPunct="1">
              <a:buNone/>
            </a:pPr>
            <a:endParaRPr lang="en-US" sz="2800" dirty="0" smtClean="0"/>
          </a:p>
        </p:txBody>
      </p:sp>
      <p:sp>
        <p:nvSpPr>
          <p:cNvPr id="11266" name="Rectangle 2"/>
          <p:cNvSpPr>
            <a:spLocks noGrp="1" noChangeArrowheads="1"/>
          </p:cNvSpPr>
          <p:nvPr>
            <p:ph type="ctrTitle"/>
          </p:nvPr>
        </p:nvSpPr>
        <p:spPr>
          <a:xfrm>
            <a:off x="827584" y="0"/>
            <a:ext cx="5181600" cy="643880"/>
          </a:xfrm>
        </p:spPr>
        <p:txBody>
          <a:bodyPr/>
          <a:lstStyle/>
          <a:p>
            <a:pPr eaLnBrk="1" hangingPunct="1"/>
            <a:r>
              <a:rPr lang="en-US" sz="2800" dirty="0" smtClean="0">
                <a:solidFill>
                  <a:srgbClr val="5B77BA"/>
                </a:solidFill>
              </a:rPr>
              <a:t>Agenda</a:t>
            </a:r>
          </a:p>
        </p:txBody>
      </p:sp>
    </p:spTree>
    <p:extLst>
      <p:ext uri="{BB962C8B-B14F-4D97-AF65-F5344CB8AC3E}">
        <p14:creationId xmlns:p14="http://schemas.microsoft.com/office/powerpoint/2010/main" val="917575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Fuse and </a:t>
            </a:r>
            <a:r>
              <a:rPr lang="en-US" sz="2400" dirty="0" err="1" smtClean="0">
                <a:solidFill>
                  <a:srgbClr val="5B77BA"/>
                </a:solidFill>
              </a:rPr>
              <a:t>OSGi</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4752528"/>
          </a:xfrm>
        </p:spPr>
        <p:txBody>
          <a:bodyPr/>
          <a:lstStyle/>
          <a:p>
            <a:pPr eaLnBrk="1" hangingPunct="1">
              <a:buClr>
                <a:schemeClr val="accent1">
                  <a:lumMod val="75000"/>
                </a:schemeClr>
              </a:buClr>
              <a:buNone/>
            </a:pPr>
            <a:r>
              <a:rPr lang="en-US" sz="1600" b="1" u="sng" dirty="0" smtClean="0"/>
              <a:t>What is </a:t>
            </a:r>
            <a:r>
              <a:rPr lang="en-US" sz="1600" b="1" u="sng" dirty="0" err="1" smtClean="0"/>
              <a:t>OSGi</a:t>
            </a:r>
            <a:r>
              <a:rPr lang="en-US" sz="1600" b="1" u="sng" dirty="0" smtClean="0"/>
              <a:t> [Open Source Gateway initiative]:</a:t>
            </a:r>
          </a:p>
          <a:p>
            <a:pPr marL="285750" indent="-285750">
              <a:buFont typeface="Wingdings" panose="05000000000000000000" pitchFamily="2" charset="2"/>
              <a:buChar char="§"/>
            </a:pPr>
            <a:r>
              <a:rPr lang="en-US" sz="1600" dirty="0" err="1"/>
              <a:t>OSGi</a:t>
            </a:r>
            <a:r>
              <a:rPr lang="en-US" sz="1600" dirty="0"/>
              <a:t> is a layered module system for the Java platform that offers a complete </a:t>
            </a:r>
            <a:r>
              <a:rPr lang="en-US" sz="1600" dirty="0" smtClean="0"/>
              <a:t>dynamic component </a:t>
            </a:r>
            <a:r>
              <a:rPr lang="en-US" sz="1600" dirty="0"/>
              <a:t>model</a:t>
            </a:r>
            <a:r>
              <a:rPr lang="en-US" sz="1600" dirty="0" smtClean="0"/>
              <a:t>.</a:t>
            </a:r>
          </a:p>
          <a:p>
            <a:pPr marL="285750" indent="-285750">
              <a:buFont typeface="Wingdings" panose="05000000000000000000" pitchFamily="2" charset="2"/>
              <a:buChar char="§"/>
            </a:pPr>
            <a:r>
              <a:rPr lang="en-US" sz="1600" dirty="0" smtClean="0"/>
              <a:t>It’s </a:t>
            </a:r>
            <a:r>
              <a:rPr lang="en-US" sz="1600" dirty="0"/>
              <a:t>a truly dynamic environment where components can </a:t>
            </a:r>
            <a:r>
              <a:rPr lang="en-US" sz="1600" dirty="0" smtClean="0"/>
              <a:t>come and </a:t>
            </a:r>
            <a:r>
              <a:rPr lang="en-US" sz="1600" dirty="0"/>
              <a:t>go without requiring a reboot (hot deployment</a:t>
            </a:r>
            <a:r>
              <a:rPr lang="en-US" sz="1600" dirty="0" smtClean="0"/>
              <a:t>).</a:t>
            </a:r>
          </a:p>
          <a:p>
            <a:pPr marL="285750" indent="-285750">
              <a:buFont typeface="Wingdings" panose="05000000000000000000" pitchFamily="2" charset="2"/>
              <a:buChar char="§"/>
            </a:pPr>
            <a:r>
              <a:rPr lang="en-US" sz="1600" dirty="0" smtClean="0"/>
              <a:t>Apache </a:t>
            </a:r>
            <a:r>
              <a:rPr lang="en-US" sz="1600" dirty="0"/>
              <a:t>Camel is </a:t>
            </a:r>
            <a:r>
              <a:rPr lang="en-US" sz="1600" dirty="0" err="1"/>
              <a:t>OSGi</a:t>
            </a:r>
            <a:r>
              <a:rPr lang="en-US" sz="1600" dirty="0"/>
              <a:t>-ready, </a:t>
            </a:r>
            <a:r>
              <a:rPr lang="en-US" sz="1600" dirty="0" smtClean="0"/>
              <a:t>in the </a:t>
            </a:r>
            <a:r>
              <a:rPr lang="en-US" sz="1600" dirty="0"/>
              <a:t>sense that all the Camel JAR files are </a:t>
            </a:r>
            <a:r>
              <a:rPr lang="en-US" sz="1600" dirty="0" err="1" smtClean="0"/>
              <a:t>OSGi</a:t>
            </a:r>
            <a:r>
              <a:rPr lang="en-US" sz="1600" dirty="0" smtClean="0"/>
              <a:t>-compliant </a:t>
            </a:r>
            <a:r>
              <a:rPr lang="en-US" sz="1600" dirty="0"/>
              <a:t>and are deployable in </a:t>
            </a:r>
            <a:r>
              <a:rPr lang="en-US" sz="1600" dirty="0" err="1" smtClean="0"/>
              <a:t>OSGi</a:t>
            </a:r>
            <a:r>
              <a:rPr lang="en-US" sz="1600" dirty="0" smtClean="0"/>
              <a:t> containers.</a:t>
            </a:r>
          </a:p>
          <a:p>
            <a:pPr marL="285750" indent="-285750">
              <a:buFont typeface="Wingdings" panose="05000000000000000000" pitchFamily="2" charset="2"/>
              <a:buChar char="§"/>
            </a:pPr>
            <a:r>
              <a:rPr lang="en-US" sz="1600" dirty="0" err="1"/>
              <a:t>OSGi</a:t>
            </a:r>
            <a:r>
              <a:rPr lang="en-US" sz="1600" dirty="0"/>
              <a:t> provides a vendor-independent, standards-based approach to modularizing Java software applications and infrastructure</a:t>
            </a:r>
            <a:r>
              <a:rPr lang="en-US" sz="1600" dirty="0" smtClean="0"/>
              <a:t>.</a:t>
            </a:r>
          </a:p>
          <a:p>
            <a:pPr>
              <a:buNone/>
            </a:pPr>
            <a:endParaRPr lang="en-US" sz="1100" dirty="0" smtClean="0"/>
          </a:p>
          <a:p>
            <a:pPr>
              <a:buNone/>
            </a:pPr>
            <a:r>
              <a:rPr lang="en-US" sz="1600" b="1" u="sng" dirty="0" smtClean="0"/>
              <a:t>What is Fuse:</a:t>
            </a:r>
          </a:p>
          <a:p>
            <a:pPr marL="285750" indent="-285750">
              <a:buFont typeface="Wingdings" panose="05000000000000000000" pitchFamily="2" charset="2"/>
              <a:buChar char="§"/>
            </a:pPr>
            <a:r>
              <a:rPr lang="en-US" sz="1600" dirty="0"/>
              <a:t>Red Hat </a:t>
            </a:r>
            <a:r>
              <a:rPr lang="en-US" sz="1600" dirty="0" err="1"/>
              <a:t>JBoss</a:t>
            </a:r>
            <a:r>
              <a:rPr lang="en-US" sz="1600" dirty="0"/>
              <a:t> Fuse is an open source Enterprise Service Bus (ESB) that focuses on mediating, transforming, and routing data across multiple applications, services, or devices for both internal systems and external services</a:t>
            </a:r>
            <a:r>
              <a:rPr lang="en-US" sz="1600" dirty="0" smtClean="0"/>
              <a:t>.</a:t>
            </a:r>
          </a:p>
          <a:p>
            <a:pPr marL="285750" indent="-285750">
              <a:buFont typeface="Wingdings" panose="05000000000000000000" pitchFamily="2" charset="2"/>
              <a:buChar char="§"/>
            </a:pPr>
            <a:r>
              <a:rPr lang="en-US" sz="1400" b="1" u="sng" dirty="0" smtClean="0"/>
              <a:t>Apache Camel: </a:t>
            </a:r>
            <a:r>
              <a:rPr lang="en-US" sz="1600" dirty="0" smtClean="0"/>
              <a:t>Red </a:t>
            </a:r>
            <a:r>
              <a:rPr lang="en-US" sz="1600" dirty="0"/>
              <a:t>Hat </a:t>
            </a:r>
            <a:r>
              <a:rPr lang="en-US" sz="1600" dirty="0" err="1"/>
              <a:t>JBoss</a:t>
            </a:r>
            <a:r>
              <a:rPr lang="en-US" sz="1600" dirty="0"/>
              <a:t> Fuse utilizes Apache Camel for building integration and routing solutions using Enterprise Integration Patterns (EIPs</a:t>
            </a:r>
            <a:r>
              <a:rPr lang="en-US" sz="1600" dirty="0" smtClean="0"/>
              <a:t>).</a:t>
            </a:r>
            <a:endParaRPr lang="en-US" sz="1050" b="1" u="sng" dirty="0" smtClean="0"/>
          </a:p>
        </p:txBody>
      </p:sp>
    </p:spTree>
    <p:extLst>
      <p:ext uri="{BB962C8B-B14F-4D97-AF65-F5344CB8AC3E}">
        <p14:creationId xmlns:p14="http://schemas.microsoft.com/office/powerpoint/2010/main" val="21129090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Apache </a:t>
            </a:r>
            <a:r>
              <a:rPr lang="en-US" sz="2400" dirty="0" err="1" smtClean="0">
                <a:solidFill>
                  <a:srgbClr val="5B77BA"/>
                </a:solidFill>
              </a:rPr>
              <a:t>karaf</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4536504"/>
          </a:xfrm>
        </p:spPr>
        <p:txBody>
          <a:bodyPr/>
          <a:lstStyle/>
          <a:p>
            <a:pPr marL="285750" indent="-285750" eaLnBrk="1" hangingPunct="1">
              <a:buClr>
                <a:schemeClr val="accent1">
                  <a:lumMod val="75000"/>
                </a:schemeClr>
              </a:buClr>
              <a:buFont typeface="Wingdings" panose="05000000000000000000" pitchFamily="2" charset="2"/>
              <a:buChar char="§"/>
            </a:pPr>
            <a:r>
              <a:rPr lang="en-US" sz="1400" b="1" dirty="0" smtClean="0"/>
              <a:t>Apache CXF: </a:t>
            </a:r>
            <a:r>
              <a:rPr lang="en-US" sz="1600" dirty="0"/>
              <a:t>Red Hat </a:t>
            </a:r>
            <a:r>
              <a:rPr lang="en-US" sz="1600" dirty="0" err="1"/>
              <a:t>JBoss</a:t>
            </a:r>
            <a:r>
              <a:rPr lang="en-US" sz="1600" dirty="0"/>
              <a:t> Fuse's embedded Web and RESTful services framework is based on Apache </a:t>
            </a:r>
            <a:r>
              <a:rPr lang="en-US" sz="1600" dirty="0" smtClean="0"/>
              <a:t>CXF.</a:t>
            </a:r>
            <a:endParaRPr lang="en-US" sz="1100" b="1" dirty="0" smtClean="0"/>
          </a:p>
          <a:p>
            <a:pPr marL="285750" indent="-285750" eaLnBrk="1" hangingPunct="1">
              <a:buClr>
                <a:schemeClr val="accent1">
                  <a:lumMod val="75000"/>
                </a:schemeClr>
              </a:buClr>
              <a:buFont typeface="Wingdings" panose="05000000000000000000" pitchFamily="2" charset="2"/>
              <a:buChar char="§"/>
            </a:pPr>
            <a:r>
              <a:rPr lang="en-US" sz="1400" b="1" dirty="0" smtClean="0"/>
              <a:t>Apache </a:t>
            </a:r>
            <a:r>
              <a:rPr lang="en-US" sz="1400" b="1" dirty="0" err="1" smtClean="0"/>
              <a:t>ActiveMQ</a:t>
            </a:r>
            <a:r>
              <a:rPr lang="en-US" sz="1400" b="1" dirty="0" smtClean="0"/>
              <a:t>: </a:t>
            </a:r>
            <a:r>
              <a:rPr lang="en-US" sz="1600" dirty="0"/>
              <a:t>Red Hat </a:t>
            </a:r>
            <a:r>
              <a:rPr lang="en-US" sz="1600" dirty="0" err="1"/>
              <a:t>JBoss</a:t>
            </a:r>
            <a:r>
              <a:rPr lang="en-US" sz="1600" dirty="0"/>
              <a:t> Fuse's embedded messaging service is based on Apache </a:t>
            </a:r>
            <a:r>
              <a:rPr lang="en-US" sz="1600" dirty="0" err="1" smtClean="0"/>
              <a:t>ActiveMQ</a:t>
            </a:r>
            <a:r>
              <a:rPr lang="en-US" sz="1600" dirty="0" smtClean="0"/>
              <a:t>.</a:t>
            </a:r>
          </a:p>
          <a:p>
            <a:pPr marL="285750" indent="-285750" eaLnBrk="1" hangingPunct="1">
              <a:buClr>
                <a:schemeClr val="accent1">
                  <a:lumMod val="75000"/>
                </a:schemeClr>
              </a:buClr>
              <a:buFont typeface="Wingdings" panose="05000000000000000000" pitchFamily="2" charset="2"/>
              <a:buChar char="§"/>
            </a:pPr>
            <a:r>
              <a:rPr lang="en-US" sz="1600" b="1" dirty="0" smtClean="0"/>
              <a:t>Fabric8: </a:t>
            </a:r>
            <a:r>
              <a:rPr lang="en-US" sz="1600" dirty="0"/>
              <a:t>Fuse Fabric is a technology layer that allows a group of containers to form a cluster that shares a common set of configuration information and a common set of repositories from which to access runtime artifacts. </a:t>
            </a:r>
            <a:endParaRPr lang="en-US" sz="1200" b="1" dirty="0" smtClean="0"/>
          </a:p>
          <a:p>
            <a:pPr marL="285750" indent="-285750" eaLnBrk="1" hangingPunct="1">
              <a:buClr>
                <a:schemeClr val="accent1">
                  <a:lumMod val="75000"/>
                </a:schemeClr>
              </a:buClr>
              <a:buFont typeface="Wingdings" panose="05000000000000000000" pitchFamily="2" charset="2"/>
              <a:buChar char="§"/>
            </a:pPr>
            <a:endParaRPr lang="en-US" sz="1600" dirty="0" smtClean="0"/>
          </a:p>
          <a:p>
            <a:pPr eaLnBrk="1" hangingPunct="1">
              <a:buClr>
                <a:schemeClr val="accent1">
                  <a:lumMod val="75000"/>
                </a:schemeClr>
              </a:buClr>
              <a:buNone/>
            </a:pPr>
            <a:r>
              <a:rPr lang="en-US" sz="1800" b="1" u="sng" dirty="0" smtClean="0"/>
              <a:t>Apache </a:t>
            </a:r>
            <a:r>
              <a:rPr lang="en-US" sz="1800" b="1" u="sng" dirty="0" err="1" smtClean="0"/>
              <a:t>Karaf</a:t>
            </a:r>
            <a:r>
              <a:rPr lang="en-US" sz="1800" b="1" u="sng" dirty="0" smtClean="0"/>
              <a:t>:</a:t>
            </a:r>
            <a:endParaRPr lang="en-US" sz="1800" b="1" u="sng" dirty="0"/>
          </a:p>
          <a:p>
            <a:pPr marL="285750" indent="-285750" eaLnBrk="1" hangingPunct="1">
              <a:buClr>
                <a:schemeClr val="accent1">
                  <a:lumMod val="75000"/>
                </a:schemeClr>
              </a:buClr>
              <a:buFont typeface="Wingdings" panose="05000000000000000000" pitchFamily="2" charset="2"/>
              <a:buChar char="§"/>
            </a:pPr>
            <a:r>
              <a:rPr lang="en-US" sz="1600" dirty="0" err="1" smtClean="0"/>
              <a:t>Karaf</a:t>
            </a:r>
            <a:r>
              <a:rPr lang="en-US" sz="1600" dirty="0" smtClean="0"/>
              <a:t> </a:t>
            </a:r>
            <a:r>
              <a:rPr lang="en-US" sz="1600" dirty="0"/>
              <a:t>Runtime is a </a:t>
            </a:r>
            <a:r>
              <a:rPr lang="en-US" sz="1600" dirty="0" err="1"/>
              <a:t>modulith</a:t>
            </a:r>
            <a:r>
              <a:rPr lang="en-US" sz="1600" dirty="0"/>
              <a:t> runtime. </a:t>
            </a:r>
            <a:endParaRPr lang="en-US" sz="1600" dirty="0" smtClean="0"/>
          </a:p>
          <a:p>
            <a:pPr marL="285750" indent="-285750" eaLnBrk="1" hangingPunct="1">
              <a:buClr>
                <a:schemeClr val="accent1">
                  <a:lumMod val="75000"/>
                </a:schemeClr>
              </a:buClr>
              <a:buFont typeface="Wingdings" panose="05000000000000000000" pitchFamily="2" charset="2"/>
              <a:buChar char="§"/>
            </a:pPr>
            <a:r>
              <a:rPr lang="en-US" sz="1600" dirty="0" smtClean="0"/>
              <a:t>It's </a:t>
            </a:r>
            <a:r>
              <a:rPr lang="en-US" sz="1600" dirty="0"/>
              <a:t>a lightweight, powerful, and enterprise ready</a:t>
            </a:r>
            <a:r>
              <a:rPr lang="en-US" sz="1600" dirty="0" smtClean="0"/>
              <a:t>. </a:t>
            </a:r>
          </a:p>
          <a:p>
            <a:pPr marL="285750" indent="-285750" eaLnBrk="1" hangingPunct="1">
              <a:buClr>
                <a:schemeClr val="accent1">
                  <a:lumMod val="75000"/>
                </a:schemeClr>
              </a:buClr>
              <a:buFont typeface="Wingdings" panose="05000000000000000000" pitchFamily="2" charset="2"/>
              <a:buChar char="§"/>
            </a:pPr>
            <a:r>
              <a:rPr lang="en-US" sz="1600" dirty="0" err="1" smtClean="0"/>
              <a:t>Karaf</a:t>
            </a:r>
            <a:r>
              <a:rPr lang="en-US" sz="1600" dirty="0" smtClean="0"/>
              <a:t> </a:t>
            </a:r>
            <a:r>
              <a:rPr lang="en-US" sz="1600" dirty="0"/>
              <a:t>supports several frameworks and programming model: REST/API, web, Spring Boot, </a:t>
            </a:r>
            <a:r>
              <a:rPr lang="en-US" sz="1600" dirty="0" smtClean="0"/>
              <a:t>...</a:t>
            </a:r>
          </a:p>
          <a:p>
            <a:pPr marL="285750" indent="-285750" eaLnBrk="1" hangingPunct="1">
              <a:buClr>
                <a:schemeClr val="accent1">
                  <a:lumMod val="75000"/>
                </a:schemeClr>
              </a:buClr>
              <a:buFont typeface="Wingdings" panose="05000000000000000000" pitchFamily="2" charset="2"/>
              <a:buChar char="§"/>
            </a:pPr>
            <a:r>
              <a:rPr lang="en-US" sz="1600" dirty="0" err="1" smtClean="0"/>
              <a:t>Karaf</a:t>
            </a:r>
            <a:r>
              <a:rPr lang="en-US" sz="1600" dirty="0" smtClean="0"/>
              <a:t> </a:t>
            </a:r>
            <a:r>
              <a:rPr lang="en-US" sz="1600" dirty="0"/>
              <a:t>can be use as a standalone </a:t>
            </a:r>
            <a:r>
              <a:rPr lang="en-US" sz="1600" dirty="0" err="1"/>
              <a:t>immuatable</a:t>
            </a:r>
            <a:r>
              <a:rPr lang="en-US" sz="1600" dirty="0"/>
              <a:t> runtime, or in a mutable runtime that you can manage remotely.</a:t>
            </a:r>
            <a:endParaRPr lang="en-US" sz="900" b="1" u="sng" dirty="0" smtClean="0"/>
          </a:p>
        </p:txBody>
      </p:sp>
    </p:spTree>
    <p:extLst>
      <p:ext uri="{BB962C8B-B14F-4D97-AF65-F5344CB8AC3E}">
        <p14:creationId xmlns:p14="http://schemas.microsoft.com/office/powerpoint/2010/main" val="372500023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Apache </a:t>
            </a:r>
            <a:r>
              <a:rPr lang="en-US" sz="2400" dirty="0" err="1" smtClean="0">
                <a:solidFill>
                  <a:srgbClr val="5B77BA"/>
                </a:solidFill>
              </a:rPr>
              <a:t>karaf</a:t>
            </a:r>
            <a:r>
              <a:rPr lang="en-US" sz="2400" dirty="0" smtClean="0">
                <a:solidFill>
                  <a:srgbClr val="5B77BA"/>
                </a:solidFill>
              </a:rPr>
              <a:t>				</a:t>
            </a:r>
            <a:r>
              <a:rPr lang="en-US" sz="1600" dirty="0" smtClean="0">
                <a:solidFill>
                  <a:srgbClr val="5B77BA"/>
                </a:solidFill>
              </a:rPr>
              <a:t>…Continued</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4536504"/>
          </a:xfrm>
        </p:spPr>
        <p:txBody>
          <a:bodyPr/>
          <a:lstStyle/>
          <a:p>
            <a:pPr marL="285750" indent="-285750" eaLnBrk="1" hangingPunct="1">
              <a:buClr>
                <a:schemeClr val="accent1">
                  <a:lumMod val="75000"/>
                </a:schemeClr>
              </a:buClr>
              <a:buFont typeface="Wingdings" panose="05000000000000000000" pitchFamily="2" charset="2"/>
              <a:buChar char="§"/>
            </a:pPr>
            <a:r>
              <a:rPr lang="en-US" sz="1600" dirty="0" smtClean="0"/>
              <a:t>Hot deployment</a:t>
            </a:r>
          </a:p>
          <a:p>
            <a:pPr marL="285750" indent="-285750" eaLnBrk="1" hangingPunct="1">
              <a:buClr>
                <a:schemeClr val="accent1">
                  <a:lumMod val="75000"/>
                </a:schemeClr>
              </a:buClr>
              <a:buFont typeface="Wingdings" panose="05000000000000000000" pitchFamily="2" charset="2"/>
              <a:buChar char="§"/>
            </a:pPr>
            <a:r>
              <a:rPr lang="en-US" sz="1600" dirty="0" smtClean="0"/>
              <a:t>Dynamic configuration</a:t>
            </a:r>
          </a:p>
          <a:p>
            <a:pPr marL="285750" indent="-285750" eaLnBrk="1" hangingPunct="1">
              <a:buClr>
                <a:schemeClr val="accent1">
                  <a:lumMod val="75000"/>
                </a:schemeClr>
              </a:buClr>
              <a:buFont typeface="Wingdings" panose="05000000000000000000" pitchFamily="2" charset="2"/>
              <a:buChar char="§"/>
            </a:pPr>
            <a:r>
              <a:rPr lang="en-US" sz="1600" dirty="0" smtClean="0"/>
              <a:t>Logging system</a:t>
            </a:r>
          </a:p>
          <a:p>
            <a:pPr marL="285750" indent="-285750" eaLnBrk="1" hangingPunct="1">
              <a:buClr>
                <a:schemeClr val="accent1">
                  <a:lumMod val="75000"/>
                </a:schemeClr>
              </a:buClr>
              <a:buFont typeface="Wingdings" panose="05000000000000000000" pitchFamily="2" charset="2"/>
              <a:buChar char="§"/>
            </a:pPr>
            <a:r>
              <a:rPr lang="en-US" sz="1600" dirty="0" smtClean="0"/>
              <a:t>Provisioning</a:t>
            </a:r>
          </a:p>
          <a:p>
            <a:pPr marL="285750" indent="-285750" eaLnBrk="1" hangingPunct="1">
              <a:buClr>
                <a:schemeClr val="accent1">
                  <a:lumMod val="75000"/>
                </a:schemeClr>
              </a:buClr>
              <a:buFont typeface="Wingdings" panose="05000000000000000000" pitchFamily="2" charset="2"/>
              <a:buChar char="§"/>
            </a:pPr>
            <a:r>
              <a:rPr lang="en-US" sz="1600" dirty="0" smtClean="0"/>
              <a:t>Shell console</a:t>
            </a:r>
          </a:p>
          <a:p>
            <a:pPr marL="285750" indent="-285750" eaLnBrk="1" hangingPunct="1">
              <a:buClr>
                <a:schemeClr val="accent1">
                  <a:lumMod val="75000"/>
                </a:schemeClr>
              </a:buClr>
              <a:buFont typeface="Wingdings" panose="05000000000000000000" pitchFamily="2" charset="2"/>
              <a:buChar char="§"/>
            </a:pPr>
            <a:r>
              <a:rPr lang="en-US" sz="1600" dirty="0" smtClean="0"/>
              <a:t>Remote management</a:t>
            </a:r>
          </a:p>
          <a:p>
            <a:pPr marL="285750" indent="-285750" eaLnBrk="1" hangingPunct="1">
              <a:buClr>
                <a:schemeClr val="accent1">
                  <a:lumMod val="75000"/>
                </a:schemeClr>
              </a:buClr>
              <a:buFont typeface="Wingdings" panose="05000000000000000000" pitchFamily="2" charset="2"/>
              <a:buChar char="§"/>
            </a:pPr>
            <a:r>
              <a:rPr lang="en-US" sz="1600" dirty="0" err="1" smtClean="0"/>
              <a:t>WebConsole</a:t>
            </a:r>
            <a:endParaRPr lang="en-US" sz="1600" dirty="0" smtClean="0"/>
          </a:p>
          <a:p>
            <a:pPr marL="285750" indent="-285750" eaLnBrk="1" hangingPunct="1">
              <a:buClr>
                <a:schemeClr val="accent1">
                  <a:lumMod val="75000"/>
                </a:schemeClr>
              </a:buClr>
              <a:buFont typeface="Wingdings" panose="05000000000000000000" pitchFamily="2" charset="2"/>
              <a:buChar char="§"/>
            </a:pPr>
            <a:r>
              <a:rPr lang="en-US" sz="1600" dirty="0" smtClean="0"/>
              <a:t>Security</a:t>
            </a:r>
          </a:p>
          <a:p>
            <a:pPr marL="285750" indent="-285750" eaLnBrk="1" hangingPunct="1">
              <a:buClr>
                <a:schemeClr val="accent1">
                  <a:lumMod val="75000"/>
                </a:schemeClr>
              </a:buClr>
              <a:buFont typeface="Wingdings" panose="05000000000000000000" pitchFamily="2" charset="2"/>
              <a:buChar char="§"/>
            </a:pPr>
            <a:r>
              <a:rPr lang="en-US" sz="1600" dirty="0" smtClean="0"/>
              <a:t>Instances management</a:t>
            </a:r>
          </a:p>
          <a:p>
            <a:pPr marL="285750" indent="-285750" eaLnBrk="1" hangingPunct="1">
              <a:buClr>
                <a:schemeClr val="accent1">
                  <a:lumMod val="75000"/>
                </a:schemeClr>
              </a:buClr>
              <a:buFont typeface="Wingdings" panose="05000000000000000000" pitchFamily="2" charset="2"/>
              <a:buChar char="§"/>
            </a:pPr>
            <a:r>
              <a:rPr lang="en-US" sz="1600" dirty="0" smtClean="0"/>
              <a:t>Docker and cloud ready</a:t>
            </a:r>
          </a:p>
          <a:p>
            <a:pPr marL="285750" indent="-285750" eaLnBrk="1" hangingPunct="1">
              <a:buClr>
                <a:schemeClr val="accent1">
                  <a:lumMod val="75000"/>
                </a:schemeClr>
              </a:buClr>
              <a:buFont typeface="Wingdings" panose="05000000000000000000" pitchFamily="2" charset="2"/>
              <a:buChar char="§"/>
            </a:pPr>
            <a:endParaRPr lang="en-US" sz="1600" dirty="0" smtClean="0"/>
          </a:p>
        </p:txBody>
      </p:sp>
    </p:spTree>
    <p:extLst>
      <p:ext uri="{BB962C8B-B14F-4D97-AF65-F5344CB8AC3E}">
        <p14:creationId xmlns:p14="http://schemas.microsoft.com/office/powerpoint/2010/main" val="405606889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Deploying Camel application to Apache-</a:t>
            </a:r>
            <a:r>
              <a:rPr lang="en-US" sz="2400" dirty="0" err="1" smtClean="0">
                <a:solidFill>
                  <a:srgbClr val="5B77BA"/>
                </a:solidFill>
              </a:rPr>
              <a:t>karaf</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4536504"/>
          </a:xfrm>
        </p:spPr>
        <p:txBody>
          <a:bodyPr/>
          <a:lstStyle/>
          <a:p>
            <a:pPr eaLnBrk="1" hangingPunct="1">
              <a:buClr>
                <a:schemeClr val="accent1">
                  <a:lumMod val="75000"/>
                </a:schemeClr>
              </a:buClr>
              <a:buNone/>
            </a:pPr>
            <a:r>
              <a:rPr lang="en-US" sz="1600" b="1" u="sng" dirty="0" smtClean="0"/>
              <a:t>Setting up Maven to generate an </a:t>
            </a:r>
            <a:r>
              <a:rPr lang="en-US" sz="1600" b="1" u="sng" dirty="0" err="1" smtClean="0"/>
              <a:t>OSGi</a:t>
            </a:r>
            <a:r>
              <a:rPr lang="en-US" sz="1600" b="1" u="sng" dirty="0" smtClean="0"/>
              <a:t> bundle:</a:t>
            </a:r>
          </a:p>
          <a:p>
            <a:pPr>
              <a:buNone/>
            </a:pPr>
            <a:r>
              <a:rPr lang="en-US" sz="1600" dirty="0"/>
              <a:t>In the pom.xml file, </a:t>
            </a:r>
            <a:r>
              <a:rPr lang="en-US" sz="1600" dirty="0" smtClean="0"/>
              <a:t>set </a:t>
            </a:r>
            <a:r>
              <a:rPr lang="en-US" sz="1600" dirty="0"/>
              <a:t>the packaging element to bundle, which </a:t>
            </a:r>
            <a:r>
              <a:rPr lang="en-US" sz="1600" dirty="0" smtClean="0"/>
              <a:t>means the </a:t>
            </a:r>
            <a:r>
              <a:rPr lang="en-US" sz="1600" dirty="0"/>
              <a:t>JAR file will be packaged as an </a:t>
            </a:r>
            <a:r>
              <a:rPr lang="en-US" sz="1600" dirty="0" err="1"/>
              <a:t>OSGi</a:t>
            </a:r>
            <a:r>
              <a:rPr lang="en-US" sz="1600" dirty="0"/>
              <a:t> bundle:</a:t>
            </a:r>
          </a:p>
          <a:p>
            <a:pPr>
              <a:buNone/>
            </a:pPr>
            <a:r>
              <a:rPr lang="en-US" sz="1600" dirty="0"/>
              <a:t>&lt;packaging&gt;</a:t>
            </a:r>
            <a:r>
              <a:rPr lang="en-US" sz="1600" dirty="0">
                <a:solidFill>
                  <a:srgbClr val="C00000"/>
                </a:solidFill>
              </a:rPr>
              <a:t>bundle</a:t>
            </a:r>
            <a:r>
              <a:rPr lang="en-US" sz="1600" dirty="0"/>
              <a:t>&lt;/packaging</a:t>
            </a:r>
            <a:r>
              <a:rPr lang="en-US" sz="1600" dirty="0" smtClean="0"/>
              <a:t>&gt;</a:t>
            </a:r>
          </a:p>
          <a:p>
            <a:pPr>
              <a:buNone/>
            </a:pPr>
            <a:endParaRPr lang="en-US" sz="1600" dirty="0"/>
          </a:p>
          <a:p>
            <a:pPr>
              <a:buNone/>
            </a:pPr>
            <a:r>
              <a:rPr lang="en-US" sz="1600" dirty="0"/>
              <a:t>To generate the </a:t>
            </a:r>
            <a:r>
              <a:rPr lang="en-US" sz="1600" b="1" dirty="0"/>
              <a:t>MANIFEST.MF</a:t>
            </a:r>
            <a:r>
              <a:rPr lang="en-US" sz="1600" dirty="0"/>
              <a:t> entry in the JAR file, you can use the Apache </a:t>
            </a:r>
            <a:r>
              <a:rPr lang="en-US" sz="1600" dirty="0" smtClean="0"/>
              <a:t>Felix Maven </a:t>
            </a:r>
            <a:r>
              <a:rPr lang="en-US" sz="1600" dirty="0"/>
              <a:t>Bundle plugin, which is added to the pom.xml file under the &lt;build&gt; </a:t>
            </a:r>
            <a:r>
              <a:rPr lang="en-US" sz="1600" dirty="0" smtClean="0"/>
              <a:t>section…</a:t>
            </a:r>
          </a:p>
          <a:p>
            <a:pPr>
              <a:buNone/>
            </a:pPr>
            <a:endParaRPr lang="en-US" sz="1600" dirty="0"/>
          </a:p>
          <a:p>
            <a:pPr marL="285750" indent="-285750">
              <a:buFont typeface="Wingdings" panose="05000000000000000000" pitchFamily="2" charset="2"/>
              <a:buChar char="§"/>
            </a:pPr>
            <a:r>
              <a:rPr lang="en-US" sz="1600" dirty="0"/>
              <a:t>The interesting part of </a:t>
            </a:r>
            <a:r>
              <a:rPr lang="en-US" sz="1600" dirty="0" smtClean="0"/>
              <a:t>this maven-bundle-plugin </a:t>
            </a:r>
            <a:r>
              <a:rPr lang="en-US" sz="1600" dirty="0"/>
              <a:t>is its ability to set the packages to </a:t>
            </a:r>
            <a:r>
              <a:rPr lang="en-US" sz="1600" dirty="0" smtClean="0"/>
              <a:t>be imported </a:t>
            </a:r>
            <a:r>
              <a:rPr lang="en-US" sz="1600" dirty="0"/>
              <a:t>and exported</a:t>
            </a:r>
            <a:r>
              <a:rPr lang="en-US" sz="1600" dirty="0" smtClean="0"/>
              <a:t>.</a:t>
            </a:r>
          </a:p>
          <a:p>
            <a:pPr marL="285750" indent="-285750">
              <a:buFont typeface="Wingdings" panose="05000000000000000000" pitchFamily="2" charset="2"/>
              <a:buChar char="§"/>
            </a:pPr>
            <a:r>
              <a:rPr lang="en-US" sz="1600" dirty="0" smtClean="0"/>
              <a:t>The </a:t>
            </a:r>
            <a:r>
              <a:rPr lang="en-US" sz="1600" dirty="0"/>
              <a:t>plugin is set to export </a:t>
            </a:r>
            <a:r>
              <a:rPr lang="en-US" sz="1600" dirty="0" smtClean="0"/>
              <a:t>required packages from application.</a:t>
            </a:r>
          </a:p>
          <a:p>
            <a:pPr marL="285750" indent="-285750">
              <a:buFont typeface="Wingdings" panose="05000000000000000000" pitchFamily="2" charset="2"/>
              <a:buChar char="§"/>
            </a:pPr>
            <a:r>
              <a:rPr lang="en-US" sz="1600" dirty="0" smtClean="0"/>
              <a:t>In </a:t>
            </a:r>
            <a:r>
              <a:rPr lang="en-US" sz="1600" dirty="0"/>
              <a:t>terms of imports, the preceding code defines it as dynamic by using an asterisk</a:t>
            </a:r>
            <a:r>
              <a:rPr lang="en-US" sz="1600" dirty="0" smtClean="0"/>
              <a:t>, which </a:t>
            </a:r>
            <a:r>
              <a:rPr lang="en-US" sz="1600" dirty="0"/>
              <a:t>means the </a:t>
            </a:r>
            <a:r>
              <a:rPr lang="en-US" sz="1600" dirty="0" err="1"/>
              <a:t>OSGi</a:t>
            </a:r>
            <a:r>
              <a:rPr lang="en-US" sz="1600" dirty="0"/>
              <a:t> container will figure it out. When needed, you can specify </a:t>
            </a:r>
            <a:r>
              <a:rPr lang="en-US" sz="1600" dirty="0" smtClean="0"/>
              <a:t>the imports </a:t>
            </a:r>
            <a:r>
              <a:rPr lang="en-US" sz="1600" dirty="0"/>
              <a:t>by package name.</a:t>
            </a:r>
            <a:endParaRPr lang="en-US" sz="700" dirty="0" smtClean="0"/>
          </a:p>
        </p:txBody>
      </p:sp>
    </p:spTree>
    <p:extLst>
      <p:ext uri="{BB962C8B-B14F-4D97-AF65-F5344CB8AC3E}">
        <p14:creationId xmlns:p14="http://schemas.microsoft.com/office/powerpoint/2010/main" val="99926815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Deploying Camel application to Apache-</a:t>
            </a:r>
            <a:r>
              <a:rPr lang="en-US" sz="2400" dirty="0" err="1" smtClean="0">
                <a:solidFill>
                  <a:srgbClr val="5B77BA"/>
                </a:solidFill>
              </a:rPr>
              <a:t>karaf</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4536504"/>
          </a:xfrm>
        </p:spPr>
        <p:txBody>
          <a:bodyPr/>
          <a:lstStyle/>
          <a:p>
            <a:pPr>
              <a:buNone/>
            </a:pPr>
            <a:r>
              <a:rPr lang="en-US" sz="1400" u="sng" dirty="0" smtClean="0"/>
              <a:t>Maven Felix Plugin </a:t>
            </a:r>
            <a:r>
              <a:rPr lang="en-US" sz="1400" u="sng" dirty="0" err="1" smtClean="0"/>
              <a:t>config</a:t>
            </a:r>
            <a:r>
              <a:rPr lang="en-US" sz="1400" u="sng" dirty="0" smtClean="0"/>
              <a:t> in pom.xml:</a:t>
            </a:r>
          </a:p>
          <a:p>
            <a:pPr>
              <a:buNone/>
            </a:pPr>
            <a:r>
              <a:rPr lang="en-US" sz="1200" dirty="0" smtClean="0"/>
              <a:t>&lt;</a:t>
            </a:r>
            <a:r>
              <a:rPr lang="en-US" sz="1200" dirty="0"/>
              <a:t>build&gt;</a:t>
            </a:r>
          </a:p>
          <a:p>
            <a:pPr>
              <a:buNone/>
            </a:pPr>
            <a:r>
              <a:rPr lang="en-US" sz="1200" dirty="0" smtClean="0"/>
              <a:t>  &lt;</a:t>
            </a:r>
            <a:r>
              <a:rPr lang="en-US" sz="1200" dirty="0"/>
              <a:t>plugin&gt;</a:t>
            </a:r>
          </a:p>
          <a:p>
            <a:pPr>
              <a:buNone/>
            </a:pPr>
            <a:r>
              <a:rPr lang="en-US" sz="1200" dirty="0" smtClean="0"/>
              <a:t>    &lt;</a:t>
            </a:r>
            <a:r>
              <a:rPr lang="en-US" sz="1200" dirty="0" err="1"/>
              <a:t>groupId</a:t>
            </a:r>
            <a:r>
              <a:rPr lang="en-US" sz="1200" dirty="0"/>
              <a:t>&gt;</a:t>
            </a:r>
            <a:r>
              <a:rPr lang="en-US" sz="1200" dirty="0" err="1"/>
              <a:t>org.apache.felix</a:t>
            </a:r>
            <a:r>
              <a:rPr lang="en-US" sz="1200" dirty="0"/>
              <a:t>&lt;/</a:t>
            </a:r>
            <a:r>
              <a:rPr lang="en-US" sz="1200" dirty="0" err="1"/>
              <a:t>groupId</a:t>
            </a:r>
            <a:r>
              <a:rPr lang="en-US" sz="1200" dirty="0"/>
              <a:t>&gt;</a:t>
            </a:r>
          </a:p>
          <a:p>
            <a:pPr>
              <a:buNone/>
            </a:pPr>
            <a:r>
              <a:rPr lang="en-US" sz="1200" dirty="0" smtClean="0"/>
              <a:t>    &lt;</a:t>
            </a:r>
            <a:r>
              <a:rPr lang="en-US" sz="1200" dirty="0" err="1"/>
              <a:t>artifactId</a:t>
            </a:r>
            <a:r>
              <a:rPr lang="en-US" sz="1200" dirty="0"/>
              <a:t>&gt;maven-bundle-plugin&lt;/</a:t>
            </a:r>
            <a:r>
              <a:rPr lang="en-US" sz="1200" dirty="0" err="1"/>
              <a:t>artifactId</a:t>
            </a:r>
            <a:r>
              <a:rPr lang="en-US" sz="1200" dirty="0"/>
              <a:t>&gt;</a:t>
            </a:r>
          </a:p>
          <a:p>
            <a:pPr>
              <a:buNone/>
            </a:pPr>
            <a:r>
              <a:rPr lang="en-US" sz="1200" dirty="0"/>
              <a:t> </a:t>
            </a:r>
            <a:r>
              <a:rPr lang="en-US" sz="1200" dirty="0" smtClean="0"/>
              <a:t>   &lt;</a:t>
            </a:r>
            <a:r>
              <a:rPr lang="en-US" sz="1200" dirty="0"/>
              <a:t>version&gt;2.1.0&lt;/version&gt;</a:t>
            </a:r>
          </a:p>
          <a:p>
            <a:pPr>
              <a:buNone/>
            </a:pPr>
            <a:r>
              <a:rPr lang="en-US" sz="1200" dirty="0"/>
              <a:t> </a:t>
            </a:r>
            <a:r>
              <a:rPr lang="en-US" sz="1200" dirty="0" smtClean="0"/>
              <a:t>   &lt;</a:t>
            </a:r>
            <a:r>
              <a:rPr lang="en-US" sz="1200" dirty="0"/>
              <a:t>extensions&gt;true&lt;/extensions&gt;</a:t>
            </a:r>
          </a:p>
          <a:p>
            <a:pPr>
              <a:buNone/>
            </a:pPr>
            <a:r>
              <a:rPr lang="en-US" sz="1200" dirty="0" smtClean="0"/>
              <a:t>    &lt;</a:t>
            </a:r>
            <a:r>
              <a:rPr lang="en-US" sz="1200" dirty="0"/>
              <a:t>configuration&gt;</a:t>
            </a:r>
          </a:p>
          <a:p>
            <a:pPr>
              <a:buNone/>
            </a:pPr>
            <a:r>
              <a:rPr lang="en-US" sz="1200" dirty="0" smtClean="0"/>
              <a:t>      &lt;</a:t>
            </a:r>
            <a:r>
              <a:rPr lang="en-US" sz="1200" dirty="0"/>
              <a:t>instructions&gt;</a:t>
            </a:r>
          </a:p>
          <a:p>
            <a:pPr>
              <a:buNone/>
            </a:pPr>
            <a:r>
              <a:rPr lang="en-US" sz="1200" dirty="0" smtClean="0"/>
              <a:t>        &lt;</a:t>
            </a:r>
            <a:r>
              <a:rPr lang="en-US" sz="1200" dirty="0"/>
              <a:t>Bundle-Name&gt;${</a:t>
            </a:r>
            <a:r>
              <a:rPr lang="en-US" sz="1200" dirty="0" err="1"/>
              <a:t>project.artifactId</a:t>
            </a:r>
            <a:r>
              <a:rPr lang="en-US" sz="1200" dirty="0"/>
              <a:t>}&lt;/Bundle-Name&gt;</a:t>
            </a:r>
          </a:p>
          <a:p>
            <a:pPr>
              <a:buNone/>
            </a:pPr>
            <a:r>
              <a:rPr lang="en-US" sz="1200" dirty="0" smtClean="0"/>
              <a:t>        &lt;</a:t>
            </a:r>
            <a:r>
              <a:rPr lang="en-US" sz="1200" dirty="0"/>
              <a:t>Bundle-</a:t>
            </a:r>
            <a:r>
              <a:rPr lang="en-US" sz="1200" dirty="0" err="1"/>
              <a:t>SymbolicName</a:t>
            </a:r>
            <a:r>
              <a:rPr lang="en-US" sz="1200" dirty="0"/>
              <a:t>&gt;</a:t>
            </a:r>
            <a:r>
              <a:rPr lang="en-US" sz="1200" dirty="0" err="1"/>
              <a:t>riderautoparts-osgi</a:t>
            </a:r>
            <a:r>
              <a:rPr lang="en-US" sz="1200" dirty="0"/>
              <a:t>&lt;/Bundle-</a:t>
            </a:r>
            <a:r>
              <a:rPr lang="en-US" sz="1200" dirty="0" err="1"/>
              <a:t>SymbolicName</a:t>
            </a:r>
            <a:r>
              <a:rPr lang="en-US" sz="1200" dirty="0"/>
              <a:t>&gt;</a:t>
            </a:r>
          </a:p>
          <a:p>
            <a:pPr>
              <a:buNone/>
            </a:pPr>
            <a:r>
              <a:rPr lang="en-US" sz="1200" dirty="0" smtClean="0"/>
              <a:t>        &lt;Export-Package&gt;APPLICATION PACKAGES TO BE EXPORTED TO JAR&lt;/</a:t>
            </a:r>
            <a:r>
              <a:rPr lang="en-US" sz="1200" dirty="0"/>
              <a:t>Export-Package&gt;</a:t>
            </a:r>
          </a:p>
          <a:p>
            <a:pPr>
              <a:buNone/>
            </a:pPr>
            <a:r>
              <a:rPr lang="en-US" sz="1200" dirty="0" smtClean="0"/>
              <a:t>        &lt;</a:t>
            </a:r>
            <a:r>
              <a:rPr lang="en-US" sz="1200" dirty="0"/>
              <a:t>Import-Package&gt;*&lt;/Import-Package</a:t>
            </a:r>
            <a:r>
              <a:rPr lang="en-US" sz="1200" dirty="0" smtClean="0"/>
              <a:t>&gt;&lt;!– DEPENDENCIES TO BE IMPORTED FROM </a:t>
            </a:r>
            <a:r>
              <a:rPr lang="en-US" sz="1200" dirty="0" err="1" smtClean="0"/>
              <a:t>OSGi</a:t>
            </a:r>
            <a:r>
              <a:rPr lang="en-US" sz="1200" dirty="0" smtClean="0"/>
              <a:t> --&gt;</a:t>
            </a:r>
            <a:endParaRPr lang="en-US" sz="1200" dirty="0"/>
          </a:p>
          <a:p>
            <a:pPr>
              <a:buNone/>
            </a:pPr>
            <a:r>
              <a:rPr lang="en-US" sz="1200" dirty="0" smtClean="0"/>
              <a:t>        &lt;</a:t>
            </a:r>
            <a:r>
              <a:rPr lang="en-US" sz="1200" dirty="0" err="1"/>
              <a:t>DynamicImport</a:t>
            </a:r>
            <a:r>
              <a:rPr lang="en-US" sz="1200" dirty="0"/>
              <a:t>-Package&gt;*&lt;/</a:t>
            </a:r>
            <a:r>
              <a:rPr lang="en-US" sz="1200" dirty="0" err="1"/>
              <a:t>DynamicImport</a:t>
            </a:r>
            <a:r>
              <a:rPr lang="en-US" sz="1200" dirty="0"/>
              <a:t>-Package&gt;</a:t>
            </a:r>
          </a:p>
          <a:p>
            <a:pPr>
              <a:buNone/>
            </a:pPr>
            <a:r>
              <a:rPr lang="en-US" sz="1200" dirty="0" smtClean="0"/>
              <a:t>        &lt;</a:t>
            </a:r>
            <a:r>
              <a:rPr lang="en-US" sz="1200" dirty="0"/>
              <a:t>Implementation-Title&gt;Rider Auto Parts </a:t>
            </a:r>
            <a:r>
              <a:rPr lang="en-US" sz="1200" dirty="0" err="1"/>
              <a:t>OSGi</a:t>
            </a:r>
            <a:r>
              <a:rPr lang="en-US" sz="1200" dirty="0"/>
              <a:t>&lt;/Implementation-Title&gt;</a:t>
            </a:r>
          </a:p>
          <a:p>
            <a:pPr>
              <a:buNone/>
            </a:pPr>
            <a:r>
              <a:rPr lang="en-US" sz="1200" dirty="0" smtClean="0"/>
              <a:t>        &lt;</a:t>
            </a:r>
            <a:r>
              <a:rPr lang="en-US" sz="1200" dirty="0"/>
              <a:t>Implementation-Version&gt;${</a:t>
            </a:r>
            <a:r>
              <a:rPr lang="en-US" sz="1200" dirty="0" err="1"/>
              <a:t>project.version</a:t>
            </a:r>
            <a:r>
              <a:rPr lang="en-US" sz="1200" dirty="0"/>
              <a:t>}&lt;/Implementation-Version&gt;</a:t>
            </a:r>
          </a:p>
          <a:p>
            <a:pPr>
              <a:buNone/>
            </a:pPr>
            <a:r>
              <a:rPr lang="en-US" sz="1200" dirty="0" smtClean="0"/>
              <a:t>      &lt;/</a:t>
            </a:r>
            <a:r>
              <a:rPr lang="en-US" sz="1200" dirty="0"/>
              <a:t>instructions&gt;</a:t>
            </a:r>
          </a:p>
          <a:p>
            <a:pPr>
              <a:buNone/>
            </a:pPr>
            <a:r>
              <a:rPr lang="en-US" sz="1200" dirty="0" smtClean="0"/>
              <a:t>   &lt;/</a:t>
            </a:r>
            <a:r>
              <a:rPr lang="en-US" sz="1200" dirty="0"/>
              <a:t>configuration&gt;</a:t>
            </a:r>
          </a:p>
          <a:p>
            <a:pPr>
              <a:buNone/>
            </a:pPr>
            <a:r>
              <a:rPr lang="en-US" sz="1200" dirty="0" smtClean="0"/>
              <a:t> &lt;/</a:t>
            </a:r>
            <a:r>
              <a:rPr lang="en-US" sz="1200" dirty="0"/>
              <a:t>plugin</a:t>
            </a:r>
            <a:r>
              <a:rPr lang="en-US" sz="1200" dirty="0" smtClean="0"/>
              <a:t>&gt;</a:t>
            </a:r>
          </a:p>
          <a:p>
            <a:pPr>
              <a:buNone/>
            </a:pPr>
            <a:r>
              <a:rPr lang="en-US" sz="1200" dirty="0" smtClean="0"/>
              <a:t>&lt;/</a:t>
            </a:r>
            <a:r>
              <a:rPr lang="en-US" sz="1200" dirty="0"/>
              <a:t>build&gt;</a:t>
            </a:r>
            <a:endParaRPr lang="en-US" sz="700" dirty="0" smtClean="0"/>
          </a:p>
        </p:txBody>
      </p:sp>
    </p:spTree>
    <p:extLst>
      <p:ext uri="{BB962C8B-B14F-4D97-AF65-F5344CB8AC3E}">
        <p14:creationId xmlns:p14="http://schemas.microsoft.com/office/powerpoint/2010/main" val="167818334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Deploying Camel application to Apache-</a:t>
            </a:r>
            <a:r>
              <a:rPr lang="en-US" sz="2400" dirty="0" err="1" smtClean="0">
                <a:solidFill>
                  <a:srgbClr val="5B77BA"/>
                </a:solidFill>
              </a:rPr>
              <a:t>karaf</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4536504"/>
          </a:xfrm>
        </p:spPr>
        <p:txBody>
          <a:bodyPr/>
          <a:lstStyle/>
          <a:p>
            <a:pPr marL="285750" indent="-285750">
              <a:buFont typeface="Wingdings" panose="05000000000000000000" pitchFamily="2" charset="2"/>
              <a:buChar char="q"/>
            </a:pPr>
            <a:r>
              <a:rPr lang="en-US" sz="1400" dirty="0" err="1"/>
              <a:t>Karaf</a:t>
            </a:r>
            <a:r>
              <a:rPr lang="en-US" sz="1400" dirty="0"/>
              <a:t> can install </a:t>
            </a:r>
            <a:r>
              <a:rPr lang="en-US" sz="1400" dirty="0" err="1"/>
              <a:t>OSGi</a:t>
            </a:r>
            <a:r>
              <a:rPr lang="en-US" sz="1400" dirty="0"/>
              <a:t> bundles from various sources, such as the </a:t>
            </a:r>
            <a:r>
              <a:rPr lang="en-US" sz="1400" dirty="0" err="1"/>
              <a:t>filesystem</a:t>
            </a:r>
            <a:r>
              <a:rPr lang="en-US" sz="1400" dirty="0"/>
              <a:t> or the </a:t>
            </a:r>
            <a:r>
              <a:rPr lang="en-US" sz="1400" dirty="0" smtClean="0"/>
              <a:t>local Maven </a:t>
            </a:r>
            <a:r>
              <a:rPr lang="en-US" sz="1400" dirty="0"/>
              <a:t>repository</a:t>
            </a:r>
            <a:r>
              <a:rPr lang="en-US" sz="1400" dirty="0" smtClean="0"/>
              <a:t>.</a:t>
            </a:r>
          </a:p>
          <a:p>
            <a:pPr marL="285750" indent="-285750">
              <a:buFont typeface="Wingdings" panose="05000000000000000000" pitchFamily="2" charset="2"/>
              <a:buChar char="q"/>
            </a:pPr>
            <a:r>
              <a:rPr lang="en-US" sz="1400" dirty="0" smtClean="0"/>
              <a:t>To </a:t>
            </a:r>
            <a:r>
              <a:rPr lang="en-US" sz="1400" dirty="0"/>
              <a:t>install using Maven, </a:t>
            </a:r>
            <a:r>
              <a:rPr lang="en-US" sz="1400" dirty="0" smtClean="0"/>
              <a:t>first </a:t>
            </a:r>
            <a:r>
              <a:rPr lang="en-US" sz="1400" dirty="0"/>
              <a:t>need to install the application in the local </a:t>
            </a:r>
            <a:r>
              <a:rPr lang="en-US" sz="1400" dirty="0" smtClean="0"/>
              <a:t>Maven repository</a:t>
            </a:r>
            <a:r>
              <a:rPr lang="en-US" sz="1400" dirty="0"/>
              <a:t>, which can easily be done by running </a:t>
            </a:r>
            <a:r>
              <a:rPr lang="en-US" sz="1400" dirty="0" err="1"/>
              <a:t>mvn</a:t>
            </a:r>
            <a:r>
              <a:rPr lang="en-US" sz="1400" dirty="0"/>
              <a:t> </a:t>
            </a:r>
            <a:r>
              <a:rPr lang="en-US" sz="1400" dirty="0" smtClean="0"/>
              <a:t>install. </a:t>
            </a:r>
          </a:p>
          <a:p>
            <a:pPr marL="285750" indent="-285750">
              <a:buFont typeface="Wingdings" panose="05000000000000000000" pitchFamily="2" charset="2"/>
              <a:buChar char="q"/>
            </a:pPr>
            <a:r>
              <a:rPr lang="en-US" sz="1400" dirty="0" smtClean="0"/>
              <a:t>After </a:t>
            </a:r>
            <a:r>
              <a:rPr lang="en-US" sz="1400" dirty="0"/>
              <a:t>the JAR file has been copied to the local Maven repository, </a:t>
            </a:r>
            <a:r>
              <a:rPr lang="en-US" sz="1400" dirty="0" smtClean="0"/>
              <a:t>now can </a:t>
            </a:r>
            <a:r>
              <a:rPr lang="en-US" sz="1400" dirty="0"/>
              <a:t>deploy it to Apache </a:t>
            </a:r>
            <a:r>
              <a:rPr lang="en-US" sz="1400" dirty="0" err="1"/>
              <a:t>Karaf</a:t>
            </a:r>
            <a:r>
              <a:rPr lang="en-US" sz="1400" dirty="0"/>
              <a:t> using the following command from the shell</a:t>
            </a:r>
            <a:r>
              <a:rPr lang="en-US" sz="1400" dirty="0" smtClean="0"/>
              <a:t>:</a:t>
            </a:r>
          </a:p>
          <a:p>
            <a:pPr>
              <a:buNone/>
            </a:pPr>
            <a:r>
              <a:rPr lang="en-US" sz="1200" dirty="0" smtClean="0">
                <a:solidFill>
                  <a:schemeClr val="bg1">
                    <a:lumMod val="50000"/>
                  </a:schemeClr>
                </a:solidFill>
              </a:rPr>
              <a:t>     </a:t>
            </a:r>
            <a:r>
              <a:rPr lang="en-US" sz="1200" b="1" dirty="0" err="1" smtClean="0">
                <a:solidFill>
                  <a:schemeClr val="bg1">
                    <a:lumMod val="50000"/>
                  </a:schemeClr>
                </a:solidFill>
              </a:rPr>
              <a:t>osgi:install</a:t>
            </a:r>
            <a:r>
              <a:rPr lang="en-US" sz="1200" b="1" dirty="0" smtClean="0"/>
              <a:t> </a:t>
            </a:r>
            <a:r>
              <a:rPr lang="en-US" sz="1200" b="1" i="1" dirty="0" err="1" smtClean="0">
                <a:solidFill>
                  <a:schemeClr val="bg1">
                    <a:lumMod val="50000"/>
                  </a:schemeClr>
                </a:solidFill>
              </a:rPr>
              <a:t>mvn:org.apache.servicemix.bundles</a:t>
            </a:r>
            <a:r>
              <a:rPr lang="en-US" sz="1200" b="1" i="1" dirty="0" smtClean="0">
                <a:solidFill>
                  <a:schemeClr val="bg1">
                    <a:lumMod val="50000"/>
                  </a:schemeClr>
                </a:solidFill>
              </a:rPr>
              <a:t>/</a:t>
            </a:r>
            <a:r>
              <a:rPr lang="en-US" sz="1200" b="1" i="1" dirty="0" err="1" smtClean="0">
                <a:solidFill>
                  <a:schemeClr val="bg1">
                    <a:lumMod val="50000"/>
                  </a:schemeClr>
                </a:solidFill>
              </a:rPr>
              <a:t>org.apache.servicemix.bundles.aspectj</a:t>
            </a:r>
            <a:r>
              <a:rPr lang="en-US" sz="1200" b="1" i="1" dirty="0" smtClean="0">
                <a:solidFill>
                  <a:schemeClr val="bg1">
                    <a:lumMod val="50000"/>
                  </a:schemeClr>
                </a:solidFill>
              </a:rPr>
              <a:t>/1.6.8</a:t>
            </a:r>
            <a:r>
              <a:rPr lang="en-US" sz="1200" b="1" i="1" dirty="0">
                <a:solidFill>
                  <a:schemeClr val="bg1">
                    <a:lumMod val="50000"/>
                  </a:schemeClr>
                </a:solidFill>
              </a:rPr>
              <a:t>._</a:t>
            </a:r>
            <a:r>
              <a:rPr lang="en-US" sz="1200" b="1" i="1" dirty="0" smtClean="0">
                <a:solidFill>
                  <a:schemeClr val="bg1">
                    <a:lumMod val="50000"/>
                  </a:schemeClr>
                </a:solidFill>
              </a:rPr>
              <a:t>2</a:t>
            </a:r>
          </a:p>
          <a:p>
            <a:pPr>
              <a:buNone/>
            </a:pPr>
            <a:r>
              <a:rPr lang="en-US" sz="1200" b="1" dirty="0" smtClean="0">
                <a:solidFill>
                  <a:schemeClr val="bg1">
                    <a:lumMod val="50000"/>
                  </a:schemeClr>
                </a:solidFill>
              </a:rPr>
              <a:t>     </a:t>
            </a:r>
            <a:r>
              <a:rPr lang="en-US" sz="1200" b="1" dirty="0" err="1" smtClean="0">
                <a:solidFill>
                  <a:schemeClr val="bg1">
                    <a:lumMod val="50000"/>
                  </a:schemeClr>
                </a:solidFill>
              </a:rPr>
              <a:t>osgi:install</a:t>
            </a:r>
            <a:r>
              <a:rPr lang="en-US" sz="1200" b="1" dirty="0" smtClean="0">
                <a:solidFill>
                  <a:schemeClr val="bg1">
                    <a:lumMod val="50000"/>
                  </a:schemeClr>
                </a:solidFill>
              </a:rPr>
              <a:t>   file:org.eclipse.equinox.weaving.caching_1.0.100.v20110502.jar</a:t>
            </a:r>
          </a:p>
          <a:p>
            <a:pPr marL="285750" indent="-285750">
              <a:buFont typeface="Wingdings" panose="05000000000000000000" pitchFamily="2" charset="2"/>
              <a:buChar char="q"/>
            </a:pPr>
            <a:r>
              <a:rPr lang="en-US" sz="1400" dirty="0" smtClean="0"/>
              <a:t>Upon </a:t>
            </a:r>
            <a:r>
              <a:rPr lang="en-US" sz="1400" dirty="0"/>
              <a:t>installing any JAR to </a:t>
            </a:r>
            <a:r>
              <a:rPr lang="en-US" sz="1400" dirty="0" err="1"/>
              <a:t>Karaf</a:t>
            </a:r>
            <a:r>
              <a:rPr lang="en-US" sz="1400" dirty="0"/>
              <a:t> (a JAR file is known as a </a:t>
            </a:r>
            <a:r>
              <a:rPr lang="en-US" sz="1400" i="1" dirty="0"/>
              <a:t>bundle </a:t>
            </a:r>
            <a:r>
              <a:rPr lang="en-US" sz="1400" dirty="0"/>
              <a:t>in </a:t>
            </a:r>
            <a:r>
              <a:rPr lang="en-US" sz="1400" dirty="0" err="1"/>
              <a:t>OSGi</a:t>
            </a:r>
            <a:r>
              <a:rPr lang="en-US" sz="1400" dirty="0"/>
              <a:t> terms), </a:t>
            </a:r>
            <a:r>
              <a:rPr lang="en-US" sz="1400" dirty="0" err="1" smtClean="0"/>
              <a:t>Karaf</a:t>
            </a:r>
            <a:r>
              <a:rPr lang="en-US" sz="1400" dirty="0" smtClean="0"/>
              <a:t> will </a:t>
            </a:r>
            <a:r>
              <a:rPr lang="en-US" sz="1400" dirty="0"/>
              <a:t>output on the console the bundle ID it has assigned to the installed </a:t>
            </a:r>
            <a:r>
              <a:rPr lang="en-US" sz="1400" dirty="0" smtClean="0"/>
              <a:t>bundle.</a:t>
            </a:r>
          </a:p>
          <a:p>
            <a:pPr marL="285750" indent="-285750">
              <a:buFont typeface="Wingdings" panose="05000000000000000000" pitchFamily="2" charset="2"/>
              <a:buChar char="q"/>
            </a:pPr>
            <a:endParaRPr lang="en-US" sz="100" i="1" dirty="0" smtClean="0">
              <a:solidFill>
                <a:schemeClr val="bg1">
                  <a:lumMod val="50000"/>
                </a:schemeClr>
              </a:solidFill>
            </a:endParaRPr>
          </a:p>
        </p:txBody>
      </p:sp>
      <p:pic>
        <p:nvPicPr>
          <p:cNvPr id="2" name="Picture 1"/>
          <p:cNvPicPr>
            <a:picLocks noChangeAspect="1"/>
          </p:cNvPicPr>
          <p:nvPr/>
        </p:nvPicPr>
        <p:blipFill>
          <a:blip r:embed="rId3"/>
          <a:stretch>
            <a:fillRect/>
          </a:stretch>
        </p:blipFill>
        <p:spPr>
          <a:xfrm>
            <a:off x="899592" y="3356993"/>
            <a:ext cx="7776864" cy="2448272"/>
          </a:xfrm>
          <a:prstGeom prst="rect">
            <a:avLst/>
          </a:prstGeom>
        </p:spPr>
      </p:pic>
    </p:spTree>
    <p:extLst>
      <p:ext uri="{BB962C8B-B14F-4D97-AF65-F5344CB8AC3E}">
        <p14:creationId xmlns:p14="http://schemas.microsoft.com/office/powerpoint/2010/main" val="344263389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smtClean="0">
                <a:solidFill>
                  <a:srgbClr val="5B77BA"/>
                </a:solidFill>
              </a:rPr>
              <a:t>Monitoring Camel application in Production</a:t>
            </a:r>
            <a:endParaRPr lang="en-US" sz="2400" dirty="0">
              <a:solidFill>
                <a:srgbClr val="5B77BA"/>
              </a:solidFill>
            </a:endParaRPr>
          </a:p>
        </p:txBody>
      </p:sp>
      <p:sp>
        <p:nvSpPr>
          <p:cNvPr id="11" name="Rectangle 3"/>
          <p:cNvSpPr>
            <a:spLocks noGrp="1" noChangeArrowheads="1"/>
          </p:cNvSpPr>
          <p:nvPr>
            <p:ph type="subTitle" idx="1"/>
          </p:nvPr>
        </p:nvSpPr>
        <p:spPr>
          <a:xfrm>
            <a:off x="827584" y="764704"/>
            <a:ext cx="7992888" cy="4824536"/>
          </a:xfrm>
        </p:spPr>
        <p:txBody>
          <a:bodyPr/>
          <a:lstStyle/>
          <a:p>
            <a:pPr>
              <a:buNone/>
            </a:pPr>
            <a:r>
              <a:rPr lang="en-US" sz="1600" b="1" u="sng" dirty="0" smtClean="0"/>
              <a:t>Camel </a:t>
            </a:r>
            <a:r>
              <a:rPr lang="en-US" sz="1600" b="1" u="sng" dirty="0"/>
              <a:t>applications </a:t>
            </a:r>
            <a:r>
              <a:rPr lang="en-US" sz="1600" b="1" u="sng" dirty="0" smtClean="0"/>
              <a:t>health check can </a:t>
            </a:r>
            <a:r>
              <a:rPr lang="en-US" sz="1600" b="1" u="sng" dirty="0"/>
              <a:t>occur at three levels</a:t>
            </a:r>
            <a:r>
              <a:rPr lang="en-US" sz="1600" b="1" u="sng" dirty="0" smtClean="0"/>
              <a:t>:</a:t>
            </a:r>
          </a:p>
          <a:p>
            <a:pPr>
              <a:buNone/>
            </a:pPr>
            <a:r>
              <a:rPr lang="en-US" sz="1400" dirty="0">
                <a:solidFill>
                  <a:schemeClr val="bg1">
                    <a:lumMod val="50000"/>
                  </a:schemeClr>
                </a:solidFill>
              </a:rPr>
              <a:t>■ </a:t>
            </a:r>
            <a:r>
              <a:rPr lang="en-US" sz="1400" i="1" dirty="0" smtClean="0">
                <a:solidFill>
                  <a:schemeClr val="bg1">
                    <a:lumMod val="50000"/>
                  </a:schemeClr>
                </a:solidFill>
              </a:rPr>
              <a:t>Network level</a:t>
            </a:r>
            <a:r>
              <a:rPr lang="en-US" sz="1400" dirty="0">
                <a:solidFill>
                  <a:schemeClr val="bg1">
                    <a:lumMod val="50000"/>
                  </a:schemeClr>
                </a:solidFill>
              </a:rPr>
              <a:t> </a:t>
            </a:r>
            <a:r>
              <a:rPr lang="en-US" sz="1400" dirty="0" smtClean="0"/>
              <a:t>- This </a:t>
            </a:r>
            <a:r>
              <a:rPr lang="en-US" sz="1400" dirty="0"/>
              <a:t>is the most basic level, where </a:t>
            </a:r>
            <a:r>
              <a:rPr lang="en-US" sz="1400" dirty="0" smtClean="0"/>
              <a:t>it need to check </a:t>
            </a:r>
            <a:r>
              <a:rPr lang="en-US" sz="1400" dirty="0"/>
              <a:t>that the </a:t>
            </a:r>
            <a:r>
              <a:rPr lang="en-US" sz="1400" dirty="0" smtClean="0"/>
              <a:t>network connectivity </a:t>
            </a:r>
            <a:r>
              <a:rPr lang="en-US" sz="1400" dirty="0"/>
              <a:t>is working.</a:t>
            </a:r>
          </a:p>
          <a:p>
            <a:pPr>
              <a:buNone/>
            </a:pPr>
            <a:r>
              <a:rPr lang="en-US" sz="1400" dirty="0" smtClean="0">
                <a:solidFill>
                  <a:schemeClr val="bg1">
                    <a:lumMod val="50000"/>
                  </a:schemeClr>
                </a:solidFill>
              </a:rPr>
              <a:t>■ </a:t>
            </a:r>
            <a:r>
              <a:rPr lang="en-US" sz="1400" i="1" dirty="0">
                <a:solidFill>
                  <a:schemeClr val="bg1">
                    <a:lumMod val="50000"/>
                  </a:schemeClr>
                </a:solidFill>
              </a:rPr>
              <a:t>JVM </a:t>
            </a:r>
            <a:r>
              <a:rPr lang="en-US" sz="1400" i="1" dirty="0" smtClean="0">
                <a:solidFill>
                  <a:schemeClr val="bg1">
                    <a:lumMod val="50000"/>
                  </a:schemeClr>
                </a:solidFill>
              </a:rPr>
              <a:t>level</a:t>
            </a:r>
            <a:r>
              <a:rPr lang="en-US" sz="1400" dirty="0"/>
              <a:t> </a:t>
            </a:r>
            <a:r>
              <a:rPr lang="en-US" sz="1400" dirty="0" smtClean="0"/>
              <a:t>- At </a:t>
            </a:r>
            <a:r>
              <a:rPr lang="en-US" sz="1400" dirty="0"/>
              <a:t>this level, </a:t>
            </a:r>
            <a:r>
              <a:rPr lang="en-US" sz="1400" dirty="0" smtClean="0"/>
              <a:t>it need to check </a:t>
            </a:r>
            <a:r>
              <a:rPr lang="en-US" sz="1400" dirty="0"/>
              <a:t>the JVM that hosts the Camel application. </a:t>
            </a:r>
            <a:r>
              <a:rPr lang="en-US" sz="1400" dirty="0" smtClean="0"/>
              <a:t>The JVM </a:t>
            </a:r>
            <a:r>
              <a:rPr lang="en-US" sz="1400" dirty="0"/>
              <a:t>exposes a standard set of data using the JMX technology.</a:t>
            </a:r>
          </a:p>
          <a:p>
            <a:pPr>
              <a:buNone/>
            </a:pPr>
            <a:r>
              <a:rPr lang="en-US" sz="1400" dirty="0">
                <a:solidFill>
                  <a:schemeClr val="bg1">
                    <a:lumMod val="50000"/>
                  </a:schemeClr>
                </a:solidFill>
              </a:rPr>
              <a:t>■ </a:t>
            </a:r>
            <a:r>
              <a:rPr lang="en-US" sz="1400" i="1" dirty="0">
                <a:solidFill>
                  <a:schemeClr val="bg1">
                    <a:lumMod val="50000"/>
                  </a:schemeClr>
                </a:solidFill>
              </a:rPr>
              <a:t>Application </a:t>
            </a:r>
            <a:r>
              <a:rPr lang="en-US" sz="1400" i="1" dirty="0" smtClean="0">
                <a:solidFill>
                  <a:schemeClr val="bg1">
                    <a:lumMod val="50000"/>
                  </a:schemeClr>
                </a:solidFill>
              </a:rPr>
              <a:t>level</a:t>
            </a:r>
            <a:r>
              <a:rPr lang="en-US" sz="1400" dirty="0"/>
              <a:t> </a:t>
            </a:r>
            <a:r>
              <a:rPr lang="en-US" sz="1400" dirty="0" smtClean="0"/>
              <a:t>- Here we need to check </a:t>
            </a:r>
            <a:r>
              <a:rPr lang="en-US" sz="1400" dirty="0"/>
              <a:t>the Camel application using JMX or other</a:t>
            </a:r>
          </a:p>
          <a:p>
            <a:pPr>
              <a:buNone/>
            </a:pPr>
            <a:r>
              <a:rPr lang="en-US" sz="1400" dirty="0"/>
              <a:t>techniques</a:t>
            </a:r>
            <a:r>
              <a:rPr lang="en-US" sz="1400" dirty="0" smtClean="0"/>
              <a:t>.</a:t>
            </a:r>
          </a:p>
          <a:p>
            <a:pPr>
              <a:buNone/>
            </a:pPr>
            <a:endParaRPr lang="en-US" sz="1400" dirty="0"/>
          </a:p>
          <a:p>
            <a:pPr>
              <a:buNone/>
            </a:pPr>
            <a:r>
              <a:rPr lang="en-US" sz="1400" b="1" i="1" u="sng" dirty="0"/>
              <a:t>Using JMX with Camel</a:t>
            </a:r>
          </a:p>
          <a:p>
            <a:pPr>
              <a:buNone/>
            </a:pPr>
            <a:r>
              <a:rPr lang="en-US" sz="1400" dirty="0"/>
              <a:t>To use JMX with Camel, you need the following four Spring JAR files on the </a:t>
            </a:r>
            <a:r>
              <a:rPr lang="en-US" sz="1400" dirty="0" err="1"/>
              <a:t>classpath</a:t>
            </a:r>
            <a:r>
              <a:rPr lang="en-US" sz="1400" dirty="0" smtClean="0"/>
              <a:t>:</a:t>
            </a:r>
          </a:p>
          <a:p>
            <a:pPr>
              <a:buNone/>
            </a:pPr>
            <a:endParaRPr lang="en-US" sz="1400" dirty="0"/>
          </a:p>
          <a:p>
            <a:pPr>
              <a:buNone/>
            </a:pPr>
            <a:r>
              <a:rPr lang="en-US" sz="1050" dirty="0">
                <a:solidFill>
                  <a:schemeClr val="bg1">
                    <a:lumMod val="50000"/>
                  </a:schemeClr>
                </a:solidFill>
              </a:rPr>
              <a:t>■ </a:t>
            </a:r>
            <a:r>
              <a:rPr lang="en-US" sz="1400" dirty="0">
                <a:solidFill>
                  <a:schemeClr val="bg1">
                    <a:lumMod val="50000"/>
                  </a:schemeClr>
                </a:solidFill>
              </a:rPr>
              <a:t>spring-core.jar</a:t>
            </a:r>
          </a:p>
          <a:p>
            <a:pPr>
              <a:buNone/>
            </a:pPr>
            <a:r>
              <a:rPr lang="en-US" sz="1050" dirty="0">
                <a:solidFill>
                  <a:schemeClr val="bg1">
                    <a:lumMod val="50000"/>
                  </a:schemeClr>
                </a:solidFill>
              </a:rPr>
              <a:t>■ </a:t>
            </a:r>
            <a:r>
              <a:rPr lang="en-US" sz="1400" dirty="0">
                <a:solidFill>
                  <a:schemeClr val="bg1">
                    <a:lumMod val="50000"/>
                  </a:schemeClr>
                </a:solidFill>
              </a:rPr>
              <a:t>spring-beans.jar</a:t>
            </a:r>
          </a:p>
          <a:p>
            <a:pPr>
              <a:buNone/>
            </a:pPr>
            <a:r>
              <a:rPr lang="en-US" sz="1050" dirty="0">
                <a:solidFill>
                  <a:schemeClr val="bg1">
                    <a:lumMod val="50000"/>
                  </a:schemeClr>
                </a:solidFill>
              </a:rPr>
              <a:t>■ </a:t>
            </a:r>
            <a:r>
              <a:rPr lang="en-US" sz="1400" dirty="0">
                <a:solidFill>
                  <a:schemeClr val="bg1">
                    <a:lumMod val="50000"/>
                  </a:schemeClr>
                </a:solidFill>
              </a:rPr>
              <a:t>spring-context.jar</a:t>
            </a:r>
          </a:p>
          <a:p>
            <a:pPr>
              <a:buNone/>
            </a:pPr>
            <a:r>
              <a:rPr lang="en-US" sz="1050" dirty="0">
                <a:solidFill>
                  <a:schemeClr val="bg1">
                    <a:lumMod val="50000"/>
                  </a:schemeClr>
                </a:solidFill>
              </a:rPr>
              <a:t>■ </a:t>
            </a:r>
            <a:r>
              <a:rPr lang="en-US" sz="1400" dirty="0" smtClean="0">
                <a:solidFill>
                  <a:schemeClr val="bg1">
                    <a:lumMod val="50000"/>
                  </a:schemeClr>
                </a:solidFill>
              </a:rPr>
              <a:t>spring-aop.jar</a:t>
            </a:r>
          </a:p>
          <a:p>
            <a:pPr>
              <a:buNone/>
            </a:pPr>
            <a:endParaRPr lang="en-US" sz="1400" dirty="0">
              <a:solidFill>
                <a:schemeClr val="bg1">
                  <a:lumMod val="50000"/>
                </a:schemeClr>
              </a:solidFill>
            </a:endParaRPr>
          </a:p>
          <a:p>
            <a:pPr>
              <a:buNone/>
            </a:pPr>
            <a:r>
              <a:rPr lang="en-US" sz="1400" dirty="0"/>
              <a:t>These JARs are needed because Camel uses Spring JMX to expose its managed </a:t>
            </a:r>
            <a:r>
              <a:rPr lang="en-US" sz="1400" dirty="0" smtClean="0"/>
              <a:t>beans to </a:t>
            </a:r>
            <a:r>
              <a:rPr lang="en-US" sz="1400" dirty="0"/>
              <a:t>the JMX server. </a:t>
            </a:r>
            <a:endParaRPr lang="en-US" sz="1400" dirty="0" smtClean="0"/>
          </a:p>
          <a:p>
            <a:pPr>
              <a:buNone/>
            </a:pPr>
            <a:endParaRPr lang="en-US" sz="100" i="1" dirty="0" smtClean="0">
              <a:solidFill>
                <a:schemeClr val="bg1">
                  <a:lumMod val="50000"/>
                </a:schemeClr>
              </a:solidFill>
            </a:endParaRPr>
          </a:p>
        </p:txBody>
      </p:sp>
    </p:spTree>
    <p:extLst>
      <p:ext uri="{BB962C8B-B14F-4D97-AF65-F5344CB8AC3E}">
        <p14:creationId xmlns:p14="http://schemas.microsoft.com/office/powerpoint/2010/main" val="361442511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7729D200C48A4FB15671A5A5EFA42D" ma:contentTypeVersion="9" ma:contentTypeDescription="Create a new document." ma:contentTypeScope="" ma:versionID="20c9c680afff666635ad8ca0038ac0b1">
  <xsd:schema xmlns:xsd="http://www.w3.org/2001/XMLSchema" xmlns:xs="http://www.w3.org/2001/XMLSchema" xmlns:p="http://schemas.microsoft.com/office/2006/metadata/properties" xmlns:ns2="9bf2d67a-4843-4f77-8dec-dc49e79de6e2" xmlns:ns3="ced96c98-7ffa-4594-9ee3-7376ab79bd9a" targetNamespace="http://schemas.microsoft.com/office/2006/metadata/properties" ma:root="true" ma:fieldsID="7fcaabf6deb54236532eb97e7566d8ef" ns2:_="" ns3:_="">
    <xsd:import namespace="9bf2d67a-4843-4f77-8dec-dc49e79de6e2"/>
    <xsd:import namespace="ced96c98-7ffa-4594-9ee3-7376ab79bd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2d67a-4843-4f77-8dec-dc49e79de6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d96c98-7ffa-4594-9ee3-7376ab79bd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65E296-741B-47CB-A136-B5EB01DE62E5}"/>
</file>

<file path=customXml/itemProps2.xml><?xml version="1.0" encoding="utf-8"?>
<ds:datastoreItem xmlns:ds="http://schemas.openxmlformats.org/officeDocument/2006/customXml" ds:itemID="{1D8550F3-6BE5-446A-96F3-9CB4B9CF65E0}">
  <ds:schemaRefs>
    <ds:schemaRef ds:uri="http://purl.org/dc/dcmitype/"/>
    <ds:schemaRef ds:uri="http://purl.org/dc/elements/1.1/"/>
    <ds:schemaRef ds:uri="http://schemas.openxmlformats.org/package/2006/metadata/core-properties"/>
    <ds:schemaRef ds:uri="a919e46a-0e7d-42e8-b2ba-8d96ae922efd"/>
    <ds:schemaRef ds:uri="http://purl.org/dc/terms/"/>
    <ds:schemaRef ds:uri="244f07c9-dff9-4149-b3d2-13e546a2c5f4"/>
    <ds:schemaRef ds:uri="http://schemas.microsoft.com/office/2006/metadata/properties"/>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820990C-2BD2-4807-A6E3-275986C448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8322</TotalTime>
  <Words>2170</Words>
  <Application>Microsoft Office PowerPoint</Application>
  <PresentationFormat>On-screen Show (4:3)</PresentationFormat>
  <Paragraphs>268</Paragraphs>
  <Slides>19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ＭＳ Ｐゴシック</vt:lpstr>
      <vt:lpstr>Arial</vt:lpstr>
      <vt:lpstr>Arial Black</vt:lpstr>
      <vt:lpstr>Calibri</vt:lpstr>
      <vt:lpstr>Cambria</vt:lpstr>
      <vt:lpstr>Verdana</vt:lpstr>
      <vt:lpstr>Wingdings</vt:lpstr>
      <vt:lpstr>1_Blank Presentation</vt:lpstr>
      <vt:lpstr>      Apache Camel – Training - Day-7</vt:lpstr>
      <vt:lpstr>Agenda</vt:lpstr>
      <vt:lpstr>Fuse and OSGi</vt:lpstr>
      <vt:lpstr>Apache karaf</vt:lpstr>
      <vt:lpstr>Apache karaf    …Continued</vt:lpstr>
      <vt:lpstr>Deploying Camel application to Apache-karaf</vt:lpstr>
      <vt:lpstr>Deploying Camel application to Apache-karaf</vt:lpstr>
      <vt:lpstr>Deploying Camel application to Apache-karaf</vt:lpstr>
      <vt:lpstr>Monitoring Camel application in Production</vt:lpstr>
      <vt:lpstr>Monitoring Camel application in Production…Continued</vt:lpstr>
      <vt:lpstr>Monitoring Camel application in Production…Continued</vt:lpstr>
      <vt:lpstr>Monitoring Camel application in Production…Continued</vt:lpstr>
      <vt:lpstr>Monitoring Camel application in Production…Continued</vt:lpstr>
      <vt:lpstr>Miscellaneous – Circuit Breaker</vt:lpstr>
      <vt:lpstr>Miscellaneous – Circuit Breaker</vt:lpstr>
      <vt:lpstr>Miscellaneous - A story of lost message</vt:lpstr>
      <vt:lpstr>Miscellaneous</vt:lpstr>
      <vt:lpstr>Miscellaneous</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T V, Gopalakrishnan</dc:creator>
  <cp:lastModifiedBy>Jakkampudi, Manikanta Veera Swamy Naidu (Cognizant)</cp:lastModifiedBy>
  <cp:revision>1788</cp:revision>
  <cp:lastPrinted>2010-08-26T20:44:14Z</cp:lastPrinted>
  <dcterms:created xsi:type="dcterms:W3CDTF">2010-11-02T21:20:03Z</dcterms:created>
  <dcterms:modified xsi:type="dcterms:W3CDTF">2021-06-09T04:06:38Z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0x0101004A7729D200C48A4FB15671A5A5EFA42D</vt:lpwstr>
  </property>
</Properties>
</file>