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9FD10C-9877-4FA5-8C1E-9D125AC5B055}">
  <a:tblStyle styleId="{309FD10C-9877-4FA5-8C1E-9D125AC5B0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f510ae39c_0_1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3f510ae39c_0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f510ae39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f510ae39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f510ae39c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f510ae39c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3f510ae39c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3f510ae39c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f510ae39c_0_1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f510ae39c_0_1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f510ae39c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f510ae39c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3f510ae39c_0_1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3f510ae39c_0_1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3f510ae39c_0_1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3f510ae39c_0_1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f510ae39c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3f510ae39c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480050"/>
            <a:ext cx="7120200" cy="246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rgbClr val="000000"/>
              </a:buClr>
              <a:buSzPts val="5200"/>
              <a:buFont typeface="Arial"/>
              <a:buNone/>
            </a:pPr>
            <a:r>
              <a:rPr b="0" lang="en" sz="5200">
                <a:solidFill>
                  <a:srgbClr val="FFFFFF"/>
                </a:solidFill>
                <a:latin typeface="Arial"/>
                <a:ea typeface="Arial"/>
                <a:cs typeface="Arial"/>
                <a:sym typeface="Arial"/>
              </a:rPr>
              <a:t>MACHINE LEARNING PROJECT</a:t>
            </a:r>
            <a:endParaRPr>
              <a:solidFill>
                <a:srgbClr val="FFFFFF"/>
              </a:solidFill>
            </a:endParaRPr>
          </a:p>
        </p:txBody>
      </p:sp>
      <p:sp>
        <p:nvSpPr>
          <p:cNvPr id="278" name="Google Shape;278;p13"/>
          <p:cNvSpPr txBox="1"/>
          <p:nvPr>
            <p:ph idx="1" type="subTitle"/>
          </p:nvPr>
        </p:nvSpPr>
        <p:spPr>
          <a:xfrm>
            <a:off x="928950" y="2744575"/>
            <a:ext cx="72861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2800"/>
              <a:buFont typeface="Arial"/>
              <a:buNone/>
            </a:pPr>
            <a:r>
              <a:rPr lang="en" sz="2800">
                <a:solidFill>
                  <a:srgbClr val="FFFFFF"/>
                </a:solidFill>
                <a:latin typeface="Arial"/>
                <a:ea typeface="Arial"/>
                <a:cs typeface="Arial"/>
                <a:sym typeface="Arial"/>
              </a:rPr>
              <a:t>PROJECT NAME: FINDING DONORS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48675"/>
            <a:ext cx="7030500" cy="51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36" name="Google Shape;336;p22"/>
          <p:cNvSpPr txBox="1"/>
          <p:nvPr>
            <p:ph idx="1" type="body"/>
          </p:nvPr>
        </p:nvSpPr>
        <p:spPr>
          <a:xfrm>
            <a:off x="1303800" y="856150"/>
            <a:ext cx="7030500" cy="40041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N. Das and M. A. Iqbal, "Nearest Blood &amp; Plasma Donor Finding: A Machine Learning Approach," 2020 23rd International Conference on Computer and Information Technology (ICCIT), DHAKA, Bangladesh, 2020, pp. 1-6, doi: 10.1109/ICCIT51783.2020.9392739.</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 </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[2]X. Zou, Y. Hu, Z. Tian and K. Shen, "Logistic Regression Model Optimization and Case Analysis," </a:t>
            </a:r>
            <a:r>
              <a:rPr i="1" lang="en" sz="1757">
                <a:solidFill>
                  <a:srgbClr val="333333"/>
                </a:solidFill>
                <a:highlight>
                  <a:schemeClr val="lt1"/>
                </a:highlight>
                <a:latin typeface="Arial"/>
                <a:ea typeface="Arial"/>
                <a:cs typeface="Arial"/>
                <a:sym typeface="Arial"/>
              </a:rPr>
              <a:t>2019 IEEE 7th International Conference on Computer Science and Network Technology (ICCSNT)</a:t>
            </a:r>
            <a:r>
              <a:rPr lang="en" sz="1757">
                <a:solidFill>
                  <a:srgbClr val="333333"/>
                </a:solidFill>
                <a:highlight>
                  <a:schemeClr val="lt1"/>
                </a:highlight>
                <a:latin typeface="Arial"/>
                <a:ea typeface="Arial"/>
                <a:cs typeface="Arial"/>
                <a:sym typeface="Arial"/>
              </a:rPr>
              <a:t>, Dalian, China, 2019, pp. 135-139, doi: 10.1109/ICCSNT47585.2019.8962457.</a:t>
            </a:r>
            <a:endParaRPr sz="1757">
              <a:solidFill>
                <a:srgbClr val="333333"/>
              </a:solidFill>
              <a:highlight>
                <a:schemeClr val="lt1"/>
              </a:highlight>
              <a:latin typeface="Arial"/>
              <a:ea typeface="Arial"/>
              <a:cs typeface="Arial"/>
              <a:sym typeface="Arial"/>
            </a:endParaRPr>
          </a:p>
          <a:p>
            <a:pPr indent="0" lvl="0" marL="0" rtl="0" algn="l">
              <a:spcBef>
                <a:spcPts val="0"/>
              </a:spcBef>
              <a:spcAft>
                <a:spcPts val="0"/>
              </a:spcAft>
              <a:buClr>
                <a:srgbClr val="000000"/>
              </a:buClr>
              <a:buSzPct val="48723"/>
              <a:buFont typeface="Arial"/>
              <a:buNone/>
            </a:pPr>
            <a:r>
              <a:rPr lang="en" sz="2257">
                <a:solidFill>
                  <a:srgbClr val="000000"/>
                </a:solidFill>
                <a:latin typeface="Times New Roman"/>
                <a:ea typeface="Times New Roman"/>
                <a:cs typeface="Times New Roman"/>
                <a:sym typeface="Times New Roman"/>
              </a:rPr>
              <a:t> </a:t>
            </a:r>
            <a:endParaRPr sz="2257">
              <a:solidFill>
                <a:srgbClr val="000000"/>
              </a:solidFill>
              <a:latin typeface="Times New Roman"/>
              <a:ea typeface="Times New Roman"/>
              <a:cs typeface="Times New Roman"/>
              <a:sym typeface="Times New Roman"/>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[3]S. Chowdhury and M. P. Schoen, "Research Paper Classification using Supervised Machine Learning Techniques," </a:t>
            </a:r>
            <a:r>
              <a:rPr i="1" lang="en" sz="1757">
                <a:solidFill>
                  <a:srgbClr val="333333"/>
                </a:solidFill>
                <a:highlight>
                  <a:schemeClr val="lt1"/>
                </a:highlight>
                <a:latin typeface="Arial"/>
                <a:ea typeface="Arial"/>
                <a:cs typeface="Arial"/>
                <a:sym typeface="Arial"/>
              </a:rPr>
              <a:t>2020 Intermountain Engineering, Technology and Computing (IETC)</a:t>
            </a:r>
            <a:r>
              <a:rPr lang="en" sz="1757">
                <a:solidFill>
                  <a:srgbClr val="333333"/>
                </a:solidFill>
                <a:highlight>
                  <a:schemeClr val="lt1"/>
                </a:highlight>
                <a:latin typeface="Arial"/>
                <a:ea typeface="Arial"/>
                <a:cs typeface="Arial"/>
                <a:sym typeface="Arial"/>
              </a:rPr>
              <a:t>, Orem, UT, USA, 2020, pp. 1-6, doi: 10.1109/IETC47856.2020.9249211.</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 </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[4]K. Taunk, S. De, S. Verma and A. Swetapadma, "A Brief Review of Nearest Neighbor Algorithm for Learning and Classification," </a:t>
            </a:r>
            <a:r>
              <a:rPr i="1" lang="en" sz="1757">
                <a:solidFill>
                  <a:srgbClr val="333333"/>
                </a:solidFill>
                <a:highlight>
                  <a:schemeClr val="lt1"/>
                </a:highlight>
                <a:latin typeface="Arial"/>
                <a:ea typeface="Arial"/>
                <a:cs typeface="Arial"/>
                <a:sym typeface="Arial"/>
              </a:rPr>
              <a:t>2019 International Conference on Intelligent Computing and Control Systems (ICCS)</a:t>
            </a:r>
            <a:r>
              <a:rPr lang="en" sz="1757">
                <a:solidFill>
                  <a:srgbClr val="333333"/>
                </a:solidFill>
                <a:highlight>
                  <a:schemeClr val="lt1"/>
                </a:highlight>
                <a:latin typeface="Arial"/>
                <a:ea typeface="Arial"/>
                <a:cs typeface="Arial"/>
                <a:sym typeface="Arial"/>
              </a:rPr>
              <a:t>, Madurai, India, 2019, pp. 1255-1260, doi: 10.1109/ICCS45141.2019.9065747.</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 </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[5]Y. Zhang </a:t>
            </a:r>
            <a:r>
              <a:rPr i="1" lang="en" sz="1757">
                <a:solidFill>
                  <a:srgbClr val="333333"/>
                </a:solidFill>
                <a:highlight>
                  <a:schemeClr val="lt1"/>
                </a:highlight>
                <a:latin typeface="Arial"/>
                <a:ea typeface="Arial"/>
                <a:cs typeface="Arial"/>
                <a:sym typeface="Arial"/>
              </a:rPr>
              <a:t>et al</a:t>
            </a:r>
            <a:r>
              <a:rPr lang="en" sz="1757">
                <a:solidFill>
                  <a:srgbClr val="333333"/>
                </a:solidFill>
                <a:highlight>
                  <a:schemeClr val="lt1"/>
                </a:highlight>
                <a:latin typeface="Arial"/>
                <a:ea typeface="Arial"/>
                <a:cs typeface="Arial"/>
                <a:sym typeface="Arial"/>
              </a:rPr>
              <a:t>., "Research and Application of AdaBoost Algorithm Based on SVM," </a:t>
            </a:r>
            <a:r>
              <a:rPr i="1" lang="en" sz="1757">
                <a:solidFill>
                  <a:srgbClr val="333333"/>
                </a:solidFill>
                <a:highlight>
                  <a:schemeClr val="lt1"/>
                </a:highlight>
                <a:latin typeface="Arial"/>
                <a:ea typeface="Arial"/>
                <a:cs typeface="Arial"/>
                <a:sym typeface="Arial"/>
              </a:rPr>
              <a:t>2019 IEEE 8th Joint International Information Technology and Artificial Intelligence Conference (ITAIC)</a:t>
            </a:r>
            <a:r>
              <a:rPr lang="en" sz="1757">
                <a:solidFill>
                  <a:srgbClr val="333333"/>
                </a:solidFill>
                <a:highlight>
                  <a:schemeClr val="lt1"/>
                </a:highlight>
                <a:latin typeface="Arial"/>
                <a:ea typeface="Arial"/>
                <a:cs typeface="Arial"/>
                <a:sym typeface="Arial"/>
              </a:rPr>
              <a:t>, Chongqing, China, 2019, pp. 662-666, doi: 10.1109/ITAIC.2019.8785556.</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 </a:t>
            </a:r>
            <a:endParaRPr sz="1757">
              <a:solidFill>
                <a:srgbClr val="333333"/>
              </a:solidFill>
              <a:highlight>
                <a:schemeClr val="lt1"/>
              </a:highlight>
              <a:latin typeface="Arial"/>
              <a:ea typeface="Arial"/>
              <a:cs typeface="Arial"/>
              <a:sym typeface="Arial"/>
            </a:endParaRPr>
          </a:p>
          <a:p>
            <a:pPr indent="0" lvl="0" marL="0" rtl="0" algn="just">
              <a:spcBef>
                <a:spcPts val="0"/>
              </a:spcBef>
              <a:spcAft>
                <a:spcPts val="0"/>
              </a:spcAft>
              <a:buClr>
                <a:srgbClr val="000000"/>
              </a:buClr>
              <a:buSzPct val="62582"/>
              <a:buFont typeface="Arial"/>
              <a:buNone/>
            </a:pPr>
            <a:r>
              <a:rPr lang="en" sz="1757">
                <a:solidFill>
                  <a:srgbClr val="333333"/>
                </a:solidFill>
                <a:highlight>
                  <a:schemeClr val="lt1"/>
                </a:highlight>
                <a:latin typeface="Arial"/>
                <a:ea typeface="Arial"/>
                <a:cs typeface="Arial"/>
                <a:sym typeface="Arial"/>
              </a:rPr>
              <a:t>[6]Kim, Sang-Woon &amp; Gil, Joon-Min. (2019). Research paper classification systems based on TF-IDF and LDA schemes. Human-centric Computing and Information Sciences. 9. 10.1186/s13673-019-0192-7.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5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2800"/>
              <a:buFont typeface="Arial"/>
              <a:buNone/>
            </a:pPr>
            <a:r>
              <a:rPr lang="en" sz="1300" u="sng">
                <a:solidFill>
                  <a:srgbClr val="000000"/>
                </a:solidFill>
                <a:latin typeface="Times New Roman"/>
                <a:ea typeface="Times New Roman"/>
                <a:cs typeface="Times New Roman"/>
                <a:sym typeface="Times New Roman"/>
              </a:rPr>
              <a:t>TEAM MEMBERS</a:t>
            </a:r>
            <a:endParaRPr/>
          </a:p>
        </p:txBody>
      </p:sp>
      <p:sp>
        <p:nvSpPr>
          <p:cNvPr id="284" name="Google Shape;284;p14"/>
          <p:cNvSpPr txBox="1"/>
          <p:nvPr>
            <p:ph idx="1" type="body"/>
          </p:nvPr>
        </p:nvSpPr>
        <p:spPr>
          <a:xfrm>
            <a:off x="1303800" y="1398150"/>
            <a:ext cx="7030500" cy="31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300"/>
              <a:buFont typeface="Arial"/>
              <a:buNone/>
            </a:pPr>
            <a:r>
              <a:t/>
            </a:r>
            <a:endParaRPr b="1"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 </a:t>
            </a:r>
            <a:endParaRPr b="1"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300"/>
              <a:buFont typeface="Arial"/>
              <a:buNone/>
            </a:pPr>
            <a:r>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graphicFrame>
        <p:nvGraphicFramePr>
          <p:cNvPr id="285" name="Google Shape;285;p14"/>
          <p:cNvGraphicFramePr/>
          <p:nvPr/>
        </p:nvGraphicFramePr>
        <p:xfrm>
          <a:off x="952500" y="1619250"/>
          <a:ext cx="3000000" cy="3000000"/>
        </p:xfrm>
        <a:graphic>
          <a:graphicData uri="http://schemas.openxmlformats.org/drawingml/2006/table">
            <a:tbl>
              <a:tblPr>
                <a:noFill/>
                <a:tableStyleId>{309FD10C-9877-4FA5-8C1E-9D125AC5B055}</a:tableStyleId>
              </a:tblPr>
              <a:tblGrid>
                <a:gridCol w="3619500"/>
                <a:gridCol w="3619500"/>
              </a:tblGrid>
              <a:tr h="3810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Student</a:t>
                      </a:r>
                      <a:r>
                        <a:rPr lang="en"/>
                        <a:t> id</a:t>
                      </a:r>
                      <a:endParaRPr/>
                    </a:p>
                  </a:txBody>
                  <a:tcPr marT="91425" marB="91425" marR="91425" marL="91425"/>
                </a:tc>
              </a:tr>
              <a:tr h="381000">
                <a:tc>
                  <a:txBody>
                    <a:bodyPr/>
                    <a:lstStyle/>
                    <a:p>
                      <a:pPr indent="0" lvl="0" marL="0" rtl="0" algn="l">
                        <a:spcBef>
                          <a:spcPts val="0"/>
                        </a:spcBef>
                        <a:spcAft>
                          <a:spcPts val="0"/>
                        </a:spcAft>
                        <a:buNone/>
                      </a:pPr>
                      <a:r>
                        <a:rPr lang="en"/>
                        <a:t>Vinod yadav kannaboina</a:t>
                      </a:r>
                      <a:endParaRPr/>
                    </a:p>
                  </a:txBody>
                  <a:tcPr marT="91425" marB="91425" marR="91425" marL="91425"/>
                </a:tc>
                <a:tc>
                  <a:txBody>
                    <a:bodyPr/>
                    <a:lstStyle/>
                    <a:p>
                      <a:pPr indent="0" lvl="0" marL="0" rtl="0" algn="l">
                        <a:spcBef>
                          <a:spcPts val="0"/>
                        </a:spcBef>
                        <a:spcAft>
                          <a:spcPts val="0"/>
                        </a:spcAft>
                        <a:buNone/>
                      </a:pPr>
                      <a:r>
                        <a:rPr lang="en"/>
                        <a:t>700748732</a:t>
                      </a:r>
                      <a:endParaRPr/>
                    </a:p>
                  </a:txBody>
                  <a:tcPr marT="91425" marB="91425" marR="91425" marL="91425"/>
                </a:tc>
              </a:tr>
              <a:tr h="381000">
                <a:tc>
                  <a:txBody>
                    <a:bodyPr/>
                    <a:lstStyle/>
                    <a:p>
                      <a:pPr indent="0" lvl="0" marL="0" rtl="0" algn="l">
                        <a:spcBef>
                          <a:spcPts val="0"/>
                        </a:spcBef>
                        <a:spcAft>
                          <a:spcPts val="0"/>
                        </a:spcAft>
                        <a:buNone/>
                      </a:pPr>
                      <a:r>
                        <a:rPr lang="en"/>
                        <a:t>Shrestha gottiparthi</a:t>
                      </a:r>
                      <a:endParaRPr/>
                    </a:p>
                  </a:txBody>
                  <a:tcPr marT="91425" marB="91425" marR="91425" marL="91425"/>
                </a:tc>
                <a:tc>
                  <a:txBody>
                    <a:bodyPr/>
                    <a:lstStyle/>
                    <a:p>
                      <a:pPr indent="0" lvl="0" marL="0" rtl="0" algn="l">
                        <a:spcBef>
                          <a:spcPts val="0"/>
                        </a:spcBef>
                        <a:spcAft>
                          <a:spcPts val="0"/>
                        </a:spcAft>
                        <a:buNone/>
                      </a:pPr>
                      <a:r>
                        <a:rPr lang="en"/>
                        <a:t>700746153</a:t>
                      </a:r>
                      <a:endParaRPr/>
                    </a:p>
                  </a:txBody>
                  <a:tcPr marT="91425" marB="91425" marR="91425" marL="91425"/>
                </a:tc>
              </a:tr>
              <a:tr h="381000">
                <a:tc>
                  <a:txBody>
                    <a:bodyPr/>
                    <a:lstStyle/>
                    <a:p>
                      <a:pPr indent="0" lvl="0" marL="0" rtl="0" algn="l">
                        <a:spcBef>
                          <a:spcPts val="0"/>
                        </a:spcBef>
                        <a:spcAft>
                          <a:spcPts val="0"/>
                        </a:spcAft>
                        <a:buNone/>
                      </a:pPr>
                      <a:r>
                        <a:rPr lang="en"/>
                        <a:t>Rajitha Allola</a:t>
                      </a:r>
                      <a:endParaRPr/>
                    </a:p>
                  </a:txBody>
                  <a:tcPr marT="91425" marB="91425" marR="91425" marL="91425"/>
                </a:tc>
                <a:tc>
                  <a:txBody>
                    <a:bodyPr/>
                    <a:lstStyle/>
                    <a:p>
                      <a:pPr indent="0" lvl="0" marL="0" rtl="0" algn="l">
                        <a:spcBef>
                          <a:spcPts val="0"/>
                        </a:spcBef>
                        <a:spcAft>
                          <a:spcPts val="0"/>
                        </a:spcAft>
                        <a:buNone/>
                      </a:pPr>
                      <a:r>
                        <a:rPr lang="en"/>
                        <a:t>700747104</a:t>
                      </a:r>
                      <a:endParaRPr/>
                    </a:p>
                  </a:txBody>
                  <a:tcPr marT="91425" marB="91425" marR="91425" marL="91425"/>
                </a:tc>
              </a:tr>
              <a:tr h="381000">
                <a:tc>
                  <a:txBody>
                    <a:bodyPr/>
                    <a:lstStyle/>
                    <a:p>
                      <a:pPr indent="0" lvl="0" marL="0" rtl="0" algn="l">
                        <a:spcBef>
                          <a:spcPts val="0"/>
                        </a:spcBef>
                        <a:spcAft>
                          <a:spcPts val="0"/>
                        </a:spcAft>
                        <a:buNone/>
                      </a:pPr>
                      <a:r>
                        <a:rPr lang="en"/>
                        <a:t>Nikhil Bonala</a:t>
                      </a:r>
                      <a:endParaRPr/>
                    </a:p>
                  </a:txBody>
                  <a:tcPr marT="91425" marB="91425" marR="91425" marL="91425"/>
                </a:tc>
                <a:tc>
                  <a:txBody>
                    <a:bodyPr/>
                    <a:lstStyle/>
                    <a:p>
                      <a:pPr indent="0" lvl="0" marL="0" rtl="0" algn="l">
                        <a:spcBef>
                          <a:spcPts val="0"/>
                        </a:spcBef>
                        <a:spcAft>
                          <a:spcPts val="0"/>
                        </a:spcAft>
                        <a:buNone/>
                      </a:pPr>
                      <a:r>
                        <a:rPr lang="en"/>
                        <a:t>700745888</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511025" y="225650"/>
            <a:ext cx="7823100" cy="11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 Responsibilities</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15"/>
          <p:cNvPicPr preferRelativeResize="0"/>
          <p:nvPr/>
        </p:nvPicPr>
        <p:blipFill rotWithShape="1">
          <a:blip r:embed="rId3">
            <a:alphaModFix/>
          </a:blip>
          <a:srcRect b="0" l="0" r="0" t="0"/>
          <a:stretch/>
        </p:blipFill>
        <p:spPr>
          <a:xfrm>
            <a:off x="511025" y="1442400"/>
            <a:ext cx="8130051" cy="357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70175" y="687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Motivation</a:t>
            </a:r>
            <a:endParaRPr u="sng"/>
          </a:p>
        </p:txBody>
      </p:sp>
      <p:sp>
        <p:nvSpPr>
          <p:cNvPr id="298" name="Google Shape;298;p16"/>
          <p:cNvSpPr txBox="1"/>
          <p:nvPr>
            <p:ph idx="1" type="body"/>
          </p:nvPr>
        </p:nvSpPr>
        <p:spPr>
          <a:xfrm>
            <a:off x="1303800" y="1597250"/>
            <a:ext cx="7030500" cy="29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800"/>
              <a:buFont typeface="Arial"/>
              <a:buNone/>
            </a:pPr>
            <a:r>
              <a:rPr lang="en" sz="1900">
                <a:solidFill>
                  <a:srgbClr val="374151"/>
                </a:solidFill>
                <a:highlight>
                  <a:srgbClr val="F7F7F8"/>
                </a:highlight>
                <a:latin typeface="Roboto"/>
                <a:ea typeface="Roboto"/>
                <a:cs typeface="Roboto"/>
                <a:sym typeface="Roboto"/>
              </a:rPr>
              <a:t>Our research aims to use machine learning to help the Harry J Lloyd Charitable Trust predict donor behavior and optimize their targeted marketing strategy, reducing costs and improving their fundraising efforts. </a:t>
            </a:r>
            <a:endParaRPr sz="19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Clr>
                <a:srgbClr val="000000"/>
              </a:buClr>
              <a:buSzPts val="1800"/>
              <a:buFont typeface="Arial"/>
              <a:buNone/>
            </a:pPr>
            <a:r>
              <a:rPr lang="en" sz="1900">
                <a:solidFill>
                  <a:srgbClr val="374151"/>
                </a:solidFill>
                <a:highlight>
                  <a:srgbClr val="F7F7F8"/>
                </a:highlight>
                <a:latin typeface="Roboto"/>
                <a:ea typeface="Roboto"/>
                <a:cs typeface="Roboto"/>
                <a:sym typeface="Roboto"/>
              </a:rPr>
              <a:t>This has broader implications for the non-profit and other sectors where targeted marketing is crucial for success.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a:bodyPr>
          <a:lstStyle/>
          <a:p>
            <a:pPr indent="-341788" lvl="0" marL="457200" rtl="0" algn="l">
              <a:spcBef>
                <a:spcPts val="0"/>
              </a:spcBef>
              <a:spcAft>
                <a:spcPts val="0"/>
              </a:spcAft>
              <a:buClr>
                <a:srgbClr val="374151"/>
              </a:buClr>
              <a:buSzPct val="100000"/>
              <a:buFont typeface="Roboto"/>
              <a:buAutoNum type="arabicPeriod"/>
            </a:pPr>
            <a:r>
              <a:rPr lang="en" sz="2300">
                <a:solidFill>
                  <a:srgbClr val="374151"/>
                </a:solidFill>
                <a:highlight>
                  <a:srgbClr val="F7F7F8"/>
                </a:highlight>
                <a:latin typeface="Roboto"/>
                <a:ea typeface="Roboto"/>
                <a:cs typeface="Roboto"/>
                <a:sym typeface="Roboto"/>
              </a:rPr>
              <a:t>Data analysis and preprocessing for high-quality dataset</a:t>
            </a:r>
            <a:endParaRPr sz="2300">
              <a:solidFill>
                <a:srgbClr val="374151"/>
              </a:solidFill>
              <a:highlight>
                <a:srgbClr val="F7F7F8"/>
              </a:highlight>
              <a:latin typeface="Roboto"/>
              <a:ea typeface="Roboto"/>
              <a:cs typeface="Roboto"/>
              <a:sym typeface="Roboto"/>
            </a:endParaRPr>
          </a:p>
          <a:p>
            <a:pPr indent="-341788" lvl="0" marL="457200" rtl="0" algn="l">
              <a:spcBef>
                <a:spcPts val="0"/>
              </a:spcBef>
              <a:spcAft>
                <a:spcPts val="0"/>
              </a:spcAft>
              <a:buClr>
                <a:srgbClr val="374151"/>
              </a:buClr>
              <a:buSzPct val="100000"/>
              <a:buFont typeface="Roboto"/>
              <a:buAutoNum type="arabicPeriod"/>
            </a:pPr>
            <a:r>
              <a:rPr lang="en" sz="2300">
                <a:solidFill>
                  <a:srgbClr val="374151"/>
                </a:solidFill>
                <a:highlight>
                  <a:srgbClr val="F7F7F8"/>
                </a:highlight>
                <a:latin typeface="Roboto"/>
                <a:ea typeface="Roboto"/>
                <a:cs typeface="Roboto"/>
                <a:sym typeface="Roboto"/>
              </a:rPr>
              <a:t>Comparison of various supervised machine learning algorithms</a:t>
            </a:r>
            <a:endParaRPr sz="2300">
              <a:solidFill>
                <a:srgbClr val="374151"/>
              </a:solidFill>
              <a:highlight>
                <a:srgbClr val="F7F7F8"/>
              </a:highlight>
              <a:latin typeface="Roboto"/>
              <a:ea typeface="Roboto"/>
              <a:cs typeface="Roboto"/>
              <a:sym typeface="Roboto"/>
            </a:endParaRPr>
          </a:p>
          <a:p>
            <a:pPr indent="-341788" lvl="0" marL="457200" rtl="0" algn="l">
              <a:spcBef>
                <a:spcPts val="0"/>
              </a:spcBef>
              <a:spcAft>
                <a:spcPts val="0"/>
              </a:spcAft>
              <a:buClr>
                <a:srgbClr val="374151"/>
              </a:buClr>
              <a:buSzPct val="100000"/>
              <a:buFont typeface="Roboto"/>
              <a:buAutoNum type="arabicPeriod"/>
            </a:pPr>
            <a:r>
              <a:rPr lang="en" sz="2300">
                <a:solidFill>
                  <a:srgbClr val="374151"/>
                </a:solidFill>
                <a:highlight>
                  <a:srgbClr val="F7F7F8"/>
                </a:highlight>
                <a:latin typeface="Roboto"/>
                <a:ea typeface="Roboto"/>
                <a:cs typeface="Roboto"/>
                <a:sym typeface="Roboto"/>
              </a:rPr>
              <a:t>Optimization of targeted marketing strategy through algorithm selection</a:t>
            </a:r>
            <a:endParaRPr sz="2300">
              <a:solidFill>
                <a:srgbClr val="374151"/>
              </a:solidFill>
              <a:highlight>
                <a:srgbClr val="F7F7F8"/>
              </a:highlight>
              <a:latin typeface="Roboto"/>
              <a:ea typeface="Roboto"/>
              <a:cs typeface="Roboto"/>
              <a:sym typeface="Roboto"/>
            </a:endParaRPr>
          </a:p>
          <a:p>
            <a:pPr indent="-341788" lvl="0" marL="457200" rtl="0" algn="l">
              <a:spcBef>
                <a:spcPts val="0"/>
              </a:spcBef>
              <a:spcAft>
                <a:spcPts val="0"/>
              </a:spcAft>
              <a:buClr>
                <a:srgbClr val="374151"/>
              </a:buClr>
              <a:buSzPct val="100000"/>
              <a:buFont typeface="Roboto"/>
              <a:buAutoNum type="arabicPeriod"/>
            </a:pPr>
            <a:r>
              <a:rPr lang="en" sz="2300">
                <a:solidFill>
                  <a:srgbClr val="374151"/>
                </a:solidFill>
                <a:highlight>
                  <a:srgbClr val="F7F7F8"/>
                </a:highlight>
                <a:latin typeface="Roboto"/>
                <a:ea typeface="Roboto"/>
                <a:cs typeface="Roboto"/>
                <a:sym typeface="Roboto"/>
              </a:rPr>
              <a:t>Evaluation of algorithm performance using standard metrics</a:t>
            </a:r>
            <a:endParaRPr sz="2300">
              <a:solidFill>
                <a:srgbClr val="374151"/>
              </a:solidFill>
              <a:highlight>
                <a:srgbClr val="F7F7F8"/>
              </a:highlight>
              <a:latin typeface="Roboto"/>
              <a:ea typeface="Roboto"/>
              <a:cs typeface="Roboto"/>
              <a:sym typeface="Roboto"/>
            </a:endParaRPr>
          </a:p>
          <a:p>
            <a:pPr indent="-341788" lvl="0" marL="457200" rtl="0" algn="l">
              <a:spcBef>
                <a:spcPts val="0"/>
              </a:spcBef>
              <a:spcAft>
                <a:spcPts val="0"/>
              </a:spcAft>
              <a:buClr>
                <a:srgbClr val="374151"/>
              </a:buClr>
              <a:buSzPct val="100000"/>
              <a:buFont typeface="Roboto"/>
              <a:buAutoNum type="arabicPeriod"/>
            </a:pPr>
            <a:r>
              <a:rPr lang="en" sz="2300">
                <a:solidFill>
                  <a:srgbClr val="374151"/>
                </a:solidFill>
                <a:highlight>
                  <a:srgbClr val="F7F7F8"/>
                </a:highlight>
                <a:latin typeface="Roboto"/>
                <a:ea typeface="Roboto"/>
                <a:cs typeface="Roboto"/>
                <a:sym typeface="Roboto"/>
              </a:rPr>
              <a:t>Insights and recommendations for non-profit organizations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314150"/>
            <a:ext cx="70305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3111"/>
              <a:buFont typeface="Arial"/>
              <a:buNone/>
            </a:pPr>
            <a:r>
              <a:rPr lang="en" u="sng">
                <a:solidFill>
                  <a:srgbClr val="000000"/>
                </a:solidFill>
                <a:latin typeface="Arial"/>
                <a:ea typeface="Arial"/>
                <a:cs typeface="Arial"/>
                <a:sym typeface="Arial"/>
              </a:rPr>
              <a:t>Related Work</a:t>
            </a:r>
            <a:endParaRPr u="sng"/>
          </a:p>
        </p:txBody>
      </p:sp>
      <p:sp>
        <p:nvSpPr>
          <p:cNvPr id="310" name="Google Shape;310;p18"/>
          <p:cNvSpPr txBox="1"/>
          <p:nvPr>
            <p:ph idx="1" type="body"/>
          </p:nvPr>
        </p:nvSpPr>
        <p:spPr>
          <a:xfrm>
            <a:off x="1303800" y="944750"/>
            <a:ext cx="7030500" cy="387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800"/>
              <a:buFont typeface="Arial"/>
              <a:buNone/>
            </a:pPr>
            <a:r>
              <a:rPr lang="en" sz="1500">
                <a:solidFill>
                  <a:srgbClr val="374151"/>
                </a:solidFill>
                <a:highlight>
                  <a:srgbClr val="F7F7F8"/>
                </a:highlight>
                <a:latin typeface="Roboto"/>
                <a:ea typeface="Roboto"/>
                <a:cs typeface="Roboto"/>
                <a:sym typeface="Roboto"/>
              </a:rPr>
              <a:t>Targeted marketing using machine learning has gained significant attention in recent years, with various approaches explored to predict the likelihood of an individual responding to a marketing campaign. </a:t>
            </a:r>
            <a:endParaRPr sz="15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Clr>
                <a:srgbClr val="000000"/>
              </a:buClr>
              <a:buSzPts val="1800"/>
              <a:buFont typeface="Arial"/>
              <a:buNone/>
            </a:pPr>
            <a:r>
              <a:rPr lang="en" sz="1500">
                <a:solidFill>
                  <a:srgbClr val="374151"/>
                </a:solidFill>
                <a:highlight>
                  <a:srgbClr val="F7F7F8"/>
                </a:highlight>
                <a:latin typeface="Roboto"/>
                <a:ea typeface="Roboto"/>
                <a:cs typeface="Roboto"/>
                <a:sym typeface="Roboto"/>
              </a:rPr>
              <a:t>Decision trees and logistic regression are popular approaches, while ensemble methods like Random Forest and Gradient Boosting have shown improved performance. Deep learning techniques have also been used to extract complex patterns in data. </a:t>
            </a:r>
            <a:endParaRPr sz="15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Clr>
                <a:srgbClr val="000000"/>
              </a:buClr>
              <a:buSzPts val="1800"/>
              <a:buFont typeface="Arial"/>
              <a:buNone/>
            </a:pPr>
            <a:r>
              <a:rPr lang="en" sz="1500">
                <a:solidFill>
                  <a:srgbClr val="374151"/>
                </a:solidFill>
                <a:highlight>
                  <a:srgbClr val="F7F7F8"/>
                </a:highlight>
                <a:latin typeface="Roboto"/>
                <a:ea typeface="Roboto"/>
                <a:cs typeface="Roboto"/>
                <a:sym typeface="Roboto"/>
              </a:rPr>
              <a:t>In the non-profit sector, targeted marketing has been used to increase donations and raise awareness for various causes. However, no study has explored machine learning techniques for the Harry J Lloyd Charitable Trust specifically, making our research significant in developing an algorithm to optimize their targeted marketing strategy.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43275"/>
            <a:ext cx="7030500" cy="5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316" name="Google Shape;316;p19"/>
          <p:cNvSpPr txBox="1"/>
          <p:nvPr>
            <p:ph idx="1" type="body"/>
          </p:nvPr>
        </p:nvSpPr>
        <p:spPr>
          <a:xfrm>
            <a:off x="1303800" y="1387075"/>
            <a:ext cx="7030500" cy="314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Clr>
                <a:srgbClr val="000000"/>
              </a:buClr>
              <a:buSzPct val="94736"/>
              <a:buFont typeface="Arial"/>
              <a:buNone/>
            </a:pPr>
            <a:r>
              <a:rPr lang="en" sz="1900">
                <a:solidFill>
                  <a:srgbClr val="000000"/>
                </a:solidFill>
                <a:latin typeface="Times New Roman"/>
                <a:ea typeface="Times New Roman"/>
                <a:cs typeface="Times New Roman"/>
                <a:sym typeface="Times New Roman"/>
              </a:rPr>
              <a:t>We have a Non-profit Organization called Harry J Lloyd  Charitable Trust located in Overland Park, Kansas city. In their recent survey, they found that maximum donors to the trust are earning more than 50,000 Us Dollars yearly. So the trust wanted to get more donors from all the US states and targeting state by state. We have millions of people working in the state. In order to reduce the cost of sending mail to the people who are willing to donate. We are building a Machine Learning algorithm. And the goal is to optimize and evaluate  various supervised machine learning algorithms and consecutively determine the algorithm which provides higher donations on less number of emails.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51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322" name="Google Shape;322;p20"/>
          <p:cNvSpPr txBox="1"/>
          <p:nvPr>
            <p:ph idx="1" type="body"/>
          </p:nvPr>
        </p:nvSpPr>
        <p:spPr>
          <a:xfrm>
            <a:off x="1303800" y="1243300"/>
            <a:ext cx="7030500" cy="3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800"/>
              <a:buFont typeface="Arial"/>
              <a:buNone/>
            </a:pPr>
            <a:r>
              <a:rPr lang="en" sz="1400">
                <a:solidFill>
                  <a:srgbClr val="374151"/>
                </a:solidFill>
                <a:highlight>
                  <a:srgbClr val="F7F7F8"/>
                </a:highlight>
                <a:latin typeface="Roboto"/>
                <a:ea typeface="Roboto"/>
                <a:cs typeface="Roboto"/>
                <a:sym typeface="Roboto"/>
              </a:rPr>
              <a:t>The proposed solution for the project involves developing a machine learning algorithm that can predict the likelihood of an individual donating to the Harry J Lloyd Charitable Trust. </a:t>
            </a:r>
            <a:endParaRPr sz="14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Clr>
                <a:srgbClr val="000000"/>
              </a:buClr>
              <a:buSzPts val="1800"/>
              <a:buFont typeface="Arial"/>
              <a:buNone/>
            </a:pPr>
            <a:r>
              <a:rPr lang="en" sz="1400">
                <a:solidFill>
                  <a:srgbClr val="374151"/>
                </a:solidFill>
                <a:highlight>
                  <a:srgbClr val="F7F7F8"/>
                </a:highlight>
                <a:latin typeface="Roboto"/>
                <a:ea typeface="Roboto"/>
                <a:cs typeface="Roboto"/>
                <a:sym typeface="Roboto"/>
              </a:rPr>
              <a:t>This will be achieved by analyzing and preprocessing the data collected by the trust to create a high-quality dataset. Various supervised machine learning algorithms will be evaluated to optimize the targeted marketing strategy, with the best-performing algorithm selected to reduce costs and improve campaign effectiveness. </a:t>
            </a:r>
            <a:endParaRPr sz="14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Clr>
                <a:srgbClr val="000000"/>
              </a:buClr>
              <a:buSzPts val="1800"/>
              <a:buFont typeface="Arial"/>
              <a:buNone/>
            </a:pPr>
            <a:r>
              <a:rPr lang="en" sz="1400">
                <a:solidFill>
                  <a:srgbClr val="374151"/>
                </a:solidFill>
                <a:highlight>
                  <a:srgbClr val="F7F7F8"/>
                </a:highlight>
                <a:latin typeface="Roboto"/>
                <a:ea typeface="Roboto"/>
                <a:cs typeface="Roboto"/>
                <a:sym typeface="Roboto"/>
              </a:rPr>
              <a:t>Standard evaluation metrics will be used to measure algorithm performance, providing insights and recommendations for non-profit organizations implementing machine learning techniques for targeted marketing and fundraising efforts. </a:t>
            </a:r>
            <a:endParaRPr sz="14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Clr>
                <a:srgbClr val="000000"/>
              </a:buClr>
              <a:buSzPts val="1800"/>
              <a:buFont typeface="Arial"/>
              <a:buNone/>
            </a:pPr>
            <a:r>
              <a:rPr lang="en" sz="1400">
                <a:solidFill>
                  <a:srgbClr val="374151"/>
                </a:solidFill>
                <a:highlight>
                  <a:srgbClr val="F7F7F8"/>
                </a:highlight>
                <a:latin typeface="Roboto"/>
                <a:ea typeface="Roboto"/>
                <a:cs typeface="Roboto"/>
                <a:sym typeface="Roboto"/>
              </a:rPr>
              <a:t>The proposed solution aims to enhance the trust's fundraising efforts, optimizing their targeted marketing strategy using machine learning techniques.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126100"/>
            <a:ext cx="7030500" cy="43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8" name="Google Shape;328;p21"/>
          <p:cNvSpPr txBox="1"/>
          <p:nvPr>
            <p:ph idx="1" type="body"/>
          </p:nvPr>
        </p:nvSpPr>
        <p:spPr>
          <a:xfrm>
            <a:off x="1303800" y="701275"/>
            <a:ext cx="7492200" cy="42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800"/>
              <a:buFont typeface="Arial"/>
              <a:buNone/>
            </a:pPr>
            <a:r>
              <a:rPr lang="en" sz="1200">
                <a:solidFill>
                  <a:srgbClr val="374151"/>
                </a:solidFill>
                <a:highlight>
                  <a:srgbClr val="F7F7F8"/>
                </a:highlight>
                <a:latin typeface="Roboto"/>
                <a:ea typeface="Roboto"/>
                <a:cs typeface="Roboto"/>
                <a:sym typeface="Roboto"/>
              </a:rPr>
              <a:t>A supervised learning algorithm with feature_importance_ attribute was chosen to reduce the feature space and simplify the information required for the model to learn. Random Forest Classifier was chosen as the best model to identify individuals with an income of more than fifty thousand dollars. Decision Trees performed well in all sample sizes of training data, while Random Forest Classifier outperformed others in testing data.</a:t>
            </a:r>
            <a:endParaRPr/>
          </a:p>
        </p:txBody>
      </p:sp>
      <p:pic>
        <p:nvPicPr>
          <p:cNvPr id="329" name="Google Shape;329;p21"/>
          <p:cNvPicPr preferRelativeResize="0"/>
          <p:nvPr/>
        </p:nvPicPr>
        <p:blipFill rotWithShape="1">
          <a:blip r:embed="rId3">
            <a:alphaModFix/>
          </a:blip>
          <a:srcRect b="0" l="0" r="0" t="0"/>
          <a:stretch/>
        </p:blipFill>
        <p:spPr>
          <a:xfrm>
            <a:off x="1510025" y="2125263"/>
            <a:ext cx="3529200" cy="2248700"/>
          </a:xfrm>
          <a:prstGeom prst="rect">
            <a:avLst/>
          </a:prstGeom>
          <a:noFill/>
          <a:ln>
            <a:noFill/>
          </a:ln>
        </p:spPr>
      </p:pic>
      <p:pic>
        <p:nvPicPr>
          <p:cNvPr id="330" name="Google Shape;330;p21"/>
          <p:cNvPicPr preferRelativeResize="0"/>
          <p:nvPr/>
        </p:nvPicPr>
        <p:blipFill rotWithShape="1">
          <a:blip r:embed="rId4">
            <a:alphaModFix/>
          </a:blip>
          <a:srcRect b="0" l="0" r="0" t="0"/>
          <a:stretch/>
        </p:blipFill>
        <p:spPr>
          <a:xfrm>
            <a:off x="5039225" y="2074250"/>
            <a:ext cx="3715975" cy="235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