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8" r:id="rId2"/>
    <p:sldId id="401" r:id="rId3"/>
    <p:sldId id="362" r:id="rId4"/>
    <p:sldId id="402" r:id="rId5"/>
    <p:sldId id="363" r:id="rId6"/>
    <p:sldId id="403" r:id="rId7"/>
    <p:sldId id="364" r:id="rId8"/>
    <p:sldId id="404" r:id="rId9"/>
    <p:sldId id="405" r:id="rId10"/>
    <p:sldId id="406" r:id="rId11"/>
    <p:sldId id="407" r:id="rId12"/>
    <p:sldId id="408" r:id="rId13"/>
    <p:sldId id="409" r:id="rId14"/>
    <p:sldId id="3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56DC43-844E-40F9-9D4D-6CE776EB2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81" y="625033"/>
            <a:ext cx="9502813" cy="47067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AD4C37-2819-4202-AEF8-46BF8BA4F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296" y="591625"/>
            <a:ext cx="3991418" cy="9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311727"/>
            <a:ext cx="6735185" cy="5549327"/>
          </a:xfrm>
          <a:noFill/>
        </p:spPr>
        <p:txBody>
          <a:bodyPr/>
          <a:lstStyle>
            <a:lvl1pPr>
              <a:buClr>
                <a:schemeClr val="accent1"/>
              </a:buClr>
              <a:defRPr sz="2400"/>
            </a:lvl1pPr>
            <a:lvl2pPr>
              <a:buClr>
                <a:schemeClr val="accent1"/>
              </a:buClr>
              <a:defRPr sz="21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500"/>
            </a:lvl4pPr>
            <a:lvl5pPr>
              <a:buClr>
                <a:schemeClr val="accent1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73628" y="2057400"/>
            <a:ext cx="4702029" cy="3811588"/>
          </a:xfrm>
          <a:noFill/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1pPr>
            <a:lvl2pPr marL="5143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8572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12001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4pPr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1419225"/>
            <a:ext cx="6735185" cy="4441829"/>
          </a:xfrm>
          <a:noFill/>
        </p:spPr>
        <p:txBody>
          <a:bodyPr/>
          <a:lstStyle>
            <a:lvl1pPr>
              <a:buClr>
                <a:schemeClr val="accent1"/>
              </a:buClr>
              <a:defRPr sz="2400">
                <a:latin typeface="+mn-lt"/>
              </a:defRPr>
            </a:lvl1pPr>
            <a:lvl2pPr>
              <a:buClr>
                <a:schemeClr val="accent1"/>
              </a:buClr>
              <a:defRPr sz="2100">
                <a:latin typeface="+mn-lt"/>
              </a:defRPr>
            </a:lvl2pPr>
            <a:lvl3pPr>
              <a:buClr>
                <a:schemeClr val="accent1"/>
              </a:buClr>
              <a:defRPr sz="1800">
                <a:latin typeface="+mn-lt"/>
              </a:defRPr>
            </a:lvl3pPr>
            <a:lvl4pPr>
              <a:buClr>
                <a:schemeClr val="accent1"/>
              </a:buClr>
              <a:defRPr sz="1500">
                <a:latin typeface="+mn-lt"/>
              </a:defRPr>
            </a:lvl4pPr>
            <a:lvl5pPr>
              <a:buClr>
                <a:schemeClr val="accent1"/>
              </a:buClr>
              <a:defRPr sz="1500"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73628" y="1419225"/>
            <a:ext cx="4784147" cy="4449763"/>
          </a:xfrm>
          <a:noFill/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1pPr>
            <a:lvl2pPr marL="5143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8572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12001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4pPr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287096" y="238509"/>
            <a:ext cx="6582785" cy="5627304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2118" y="2057400"/>
            <a:ext cx="4449907" cy="3811588"/>
          </a:xfrm>
          <a:noFill/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1pPr>
            <a:lvl2pPr marL="5143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8572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12001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4pPr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latin typeface="+mn-lt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артнё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FA026-27A6-4242-8B71-C156F06468FD}"/>
              </a:ext>
            </a:extLst>
          </p:cNvPr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/>
                </a:solidFill>
              </a:rPr>
              <a:t>НАШИ ПАРТНЁРЫ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F2F46-464E-48E3-9BD9-B7E4CCAD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287" y="665667"/>
            <a:ext cx="11405629" cy="58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5F8986-DE0D-4949-A753-5E70A2BA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1E38DFD-9DD9-48AD-98E5-19F64B47E991}"/>
              </a:ext>
            </a:extLst>
          </p:cNvPr>
          <p:cNvCxnSpPr>
            <a:cxnSpLocks/>
          </p:cNvCxnSpPr>
          <p:nvPr/>
        </p:nvCxnSpPr>
        <p:spPr>
          <a:xfrm flipH="1">
            <a:off x="3032568" y="3138047"/>
            <a:ext cx="638922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70BB0E-3A7C-4617-B181-58C6DBF4D93B}"/>
              </a:ext>
            </a:extLst>
          </p:cNvPr>
          <p:cNvCxnSpPr>
            <a:cxnSpLocks/>
          </p:cNvCxnSpPr>
          <p:nvPr/>
        </p:nvCxnSpPr>
        <p:spPr>
          <a:xfrm flipV="1">
            <a:off x="3032567" y="3138047"/>
            <a:ext cx="0" cy="29386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5CD7B14-A960-43A2-9DF2-835DCE3B31CD}"/>
              </a:ext>
            </a:extLst>
          </p:cNvPr>
          <p:cNvCxnSpPr>
            <a:cxnSpLocks/>
          </p:cNvCxnSpPr>
          <p:nvPr/>
        </p:nvCxnSpPr>
        <p:spPr>
          <a:xfrm flipH="1">
            <a:off x="3032567" y="6076709"/>
            <a:ext cx="19137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0BE4DF-AA94-4B3E-8D01-B45B4C33769C}"/>
              </a:ext>
            </a:extLst>
          </p:cNvPr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15574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5F8986-DE0D-4949-A753-5E70A2BA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1E38DFD-9DD9-48AD-98E5-19F64B47E991}"/>
              </a:ext>
            </a:extLst>
          </p:cNvPr>
          <p:cNvCxnSpPr>
            <a:cxnSpLocks/>
          </p:cNvCxnSpPr>
          <p:nvPr/>
        </p:nvCxnSpPr>
        <p:spPr>
          <a:xfrm flipH="1">
            <a:off x="3032568" y="3138047"/>
            <a:ext cx="638922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70BB0E-3A7C-4617-B181-58C6DBF4D93B}"/>
              </a:ext>
            </a:extLst>
          </p:cNvPr>
          <p:cNvCxnSpPr>
            <a:cxnSpLocks/>
          </p:cNvCxnSpPr>
          <p:nvPr/>
        </p:nvCxnSpPr>
        <p:spPr>
          <a:xfrm flipV="1">
            <a:off x="3032567" y="3138047"/>
            <a:ext cx="0" cy="29386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5CD7B14-A960-43A2-9DF2-835DCE3B31CD}"/>
              </a:ext>
            </a:extLst>
          </p:cNvPr>
          <p:cNvCxnSpPr>
            <a:cxnSpLocks/>
          </p:cNvCxnSpPr>
          <p:nvPr/>
        </p:nvCxnSpPr>
        <p:spPr>
          <a:xfrm flipH="1">
            <a:off x="3032567" y="6076709"/>
            <a:ext cx="19137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4EBC5303-46A1-4BB9-8CA7-35CAA02B0E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2536" y="3311185"/>
            <a:ext cx="5729288" cy="2592387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2800" b="0" u="none">
                <a:effectLst/>
                <a:latin typeface="+mj-lt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Координаты центра</a:t>
            </a:r>
          </a:p>
        </p:txBody>
      </p:sp>
    </p:spTree>
    <p:extLst>
      <p:ext uri="{BB962C8B-B14F-4D97-AF65-F5344CB8AC3E}">
        <p14:creationId xmlns:p14="http://schemas.microsoft.com/office/powerpoint/2010/main" val="9407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noFill/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noFill/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447" y="1543050"/>
            <a:ext cx="11350868" cy="4633913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43839F-5842-4619-A4CE-46385CF78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812" y="958364"/>
            <a:ext cx="11272837" cy="584686"/>
          </a:xfrm>
          <a:noFill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590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>
          <a:xfrm>
            <a:off x="394852" y="1354016"/>
            <a:ext cx="11618331" cy="4929024"/>
          </a:xfrm>
          <a:noFill/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854" y="731361"/>
            <a:ext cx="8098515" cy="622655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3200" b="0">
                <a:solidFill>
                  <a:schemeClr val="accent3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C412F2-3485-499C-A2D2-9DC3682DBB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6950" y="360362"/>
            <a:ext cx="3179763" cy="420284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53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496B3E-E6BA-47CB-8782-509D5A12888A}"/>
              </a:ext>
            </a:extLst>
          </p:cNvPr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dpi="0" rotWithShape="1">
            <a:blip r:embed="rId2">
              <a:alphaModFix amt="2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00520" y="3347013"/>
            <a:ext cx="10428460" cy="227827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5D04FE5-4B9C-42CE-AAE5-9C8F3E9B5CB1}"/>
              </a:ext>
            </a:extLst>
          </p:cNvPr>
          <p:cNvCxnSpPr/>
          <p:nvPr/>
        </p:nvCxnSpPr>
        <p:spPr>
          <a:xfrm>
            <a:off x="643467" y="3113590"/>
            <a:ext cx="1068551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CC0EFA8-3F5C-45C2-A303-5067B0F72ACB}"/>
              </a:ext>
            </a:extLst>
          </p:cNvPr>
          <p:cNvCxnSpPr>
            <a:cxnSpLocks/>
          </p:cNvCxnSpPr>
          <p:nvPr/>
        </p:nvCxnSpPr>
        <p:spPr>
          <a:xfrm>
            <a:off x="643466" y="5858719"/>
            <a:ext cx="508433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511C1E6-29C8-415E-ABF3-DD0BAEBA6B0E}"/>
              </a:ext>
            </a:extLst>
          </p:cNvPr>
          <p:cNvCxnSpPr>
            <a:cxnSpLocks/>
          </p:cNvCxnSpPr>
          <p:nvPr/>
        </p:nvCxnSpPr>
        <p:spPr>
          <a:xfrm>
            <a:off x="640420" y="3113590"/>
            <a:ext cx="0" cy="27451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03040EA-8863-4F66-9BDA-FF92BDC5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20" y="354959"/>
            <a:ext cx="3751620" cy="8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4447" y="1101436"/>
            <a:ext cx="5615353" cy="5075527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2" y="1101436"/>
            <a:ext cx="5583112" cy="5075527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4074" y="2060205"/>
            <a:ext cx="5623503" cy="4098925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4428" y="986766"/>
            <a:ext cx="5703161" cy="10370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4427" y="2060206"/>
            <a:ext cx="5703162" cy="4098924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3272485-2F56-4FDA-8D17-9C4A7CAFC94F}"/>
              </a:ext>
            </a:extLst>
          </p:cNvPr>
          <p:cNvCxnSpPr>
            <a:cxnSpLocks/>
          </p:cNvCxnSpPr>
          <p:nvPr/>
        </p:nvCxnSpPr>
        <p:spPr>
          <a:xfrm>
            <a:off x="374073" y="1023131"/>
            <a:ext cx="0" cy="10370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7B5EFA1-6AF3-43F8-9919-482BC67A0D4B}"/>
              </a:ext>
            </a:extLst>
          </p:cNvPr>
          <p:cNvCxnSpPr>
            <a:cxnSpLocks/>
          </p:cNvCxnSpPr>
          <p:nvPr/>
        </p:nvCxnSpPr>
        <p:spPr>
          <a:xfrm flipV="1">
            <a:off x="358831" y="2060205"/>
            <a:ext cx="1297710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FE5A40D-EC1C-476D-A7BC-7C560B889917}"/>
              </a:ext>
            </a:extLst>
          </p:cNvPr>
          <p:cNvCxnSpPr>
            <a:cxnSpLocks/>
          </p:cNvCxnSpPr>
          <p:nvPr/>
        </p:nvCxnSpPr>
        <p:spPr>
          <a:xfrm>
            <a:off x="6194426" y="1013313"/>
            <a:ext cx="0" cy="10468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14263D1-89CB-4DCC-9072-0606A81BF074}"/>
              </a:ext>
            </a:extLst>
          </p:cNvPr>
          <p:cNvCxnSpPr>
            <a:cxnSpLocks/>
          </p:cNvCxnSpPr>
          <p:nvPr/>
        </p:nvCxnSpPr>
        <p:spPr>
          <a:xfrm flipV="1">
            <a:off x="6179821" y="2048713"/>
            <a:ext cx="1297710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402DA57-7558-4407-AF6C-251F1A4F7B38}"/>
              </a:ext>
            </a:extLst>
          </p:cNvPr>
          <p:cNvCxnSpPr>
            <a:cxnSpLocks/>
          </p:cNvCxnSpPr>
          <p:nvPr/>
        </p:nvCxnSpPr>
        <p:spPr>
          <a:xfrm>
            <a:off x="358831" y="1027049"/>
            <a:ext cx="387679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129F384-8FA1-4CFA-BCB2-85FA2F13EEE4}"/>
              </a:ext>
            </a:extLst>
          </p:cNvPr>
          <p:cNvCxnSpPr>
            <a:cxnSpLocks/>
          </p:cNvCxnSpPr>
          <p:nvPr/>
        </p:nvCxnSpPr>
        <p:spPr>
          <a:xfrm>
            <a:off x="6179821" y="997494"/>
            <a:ext cx="3920489" cy="432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noFill/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4073" y="1283856"/>
            <a:ext cx="5703162" cy="4905807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4426" y="1283856"/>
            <a:ext cx="5703162" cy="4905807"/>
          </a:xfrm>
          <a:noFill/>
        </p:spPr>
        <p:txBody>
          <a:bodyPr/>
          <a:lstStyle>
            <a:lvl1pPr>
              <a:buClr>
                <a:schemeClr val="accent1"/>
              </a:buClr>
              <a:defRPr>
                <a:latin typeface="+mj-lt"/>
              </a:defRPr>
            </a:lvl1pPr>
            <a:lvl2pPr>
              <a:buClr>
                <a:schemeClr val="accent1"/>
              </a:buClr>
              <a:defRPr>
                <a:latin typeface="+mj-lt"/>
              </a:defRPr>
            </a:lvl2pPr>
            <a:lvl3pPr>
              <a:buClr>
                <a:schemeClr val="accent1"/>
              </a:buClr>
              <a:defRPr>
                <a:latin typeface="+mj-lt"/>
              </a:defRPr>
            </a:lvl3pPr>
            <a:lvl4pPr>
              <a:buClr>
                <a:schemeClr val="accent1"/>
              </a:buClr>
              <a:defRPr>
                <a:latin typeface="+mj-lt"/>
              </a:defRPr>
            </a:lvl4pPr>
            <a:lvl5pPr>
              <a:buClr>
                <a:schemeClr val="accent1"/>
              </a:buCl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8287" y="6360806"/>
            <a:ext cx="838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rgbClr val="898989"/>
                </a:solidFill>
              </a:defRPr>
            </a:lvl1pPr>
          </a:lstStyle>
          <a:p>
            <a:fld id="{C1536B67-41C3-4CD2-A84B-E5358F21EB69}" type="slidenum">
              <a:rPr lang="ru-RU" smtClean="0"/>
              <a:pPr/>
              <a:t>‹#›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91CDA7-1E84-44A3-B5D2-2C3AD5EDD8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399" y="6278717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6" r:id="rId4"/>
    <p:sldLayoutId id="2147483651" r:id="rId5"/>
    <p:sldLayoutId id="2147483652" r:id="rId6"/>
    <p:sldLayoutId id="2147483653" r:id="rId7"/>
    <p:sldLayoutId id="2147483670" r:id="rId8"/>
    <p:sldLayoutId id="2147483654" r:id="rId9"/>
    <p:sldLayoutId id="2147483655" r:id="rId10"/>
    <p:sldLayoutId id="2147483656" r:id="rId11"/>
    <p:sldLayoutId id="2147483669" r:id="rId12"/>
    <p:sldLayoutId id="2147483657" r:id="rId13"/>
    <p:sldLayoutId id="2147483671" r:id="rId14"/>
    <p:sldLayoutId id="2147483672" r:id="rId15"/>
    <p:sldLayoutId id="2147483673" r:id="rId16"/>
    <p:sldLayoutId id="2147483658" r:id="rId17"/>
    <p:sldLayoutId id="2147483659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EA42-EA34-0347-8BCC-63F2328A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1039300"/>
            <a:ext cx="9119010" cy="3656284"/>
          </a:xfrm>
        </p:spPr>
        <p:txBody>
          <a:bodyPr/>
          <a:lstStyle/>
          <a:p>
            <a:r>
              <a:rPr lang="ru-RU" sz="3600" b="1" dirty="0"/>
              <a:t>ВЫПУСКНАЯ </a:t>
            </a:r>
            <a:br>
              <a:rPr lang="ru-RU" sz="3600" b="1" dirty="0"/>
            </a:br>
            <a:r>
              <a:rPr lang="ru-RU" sz="3600" b="1" dirty="0"/>
              <a:t>КВАЛИФИКАЦИОННАЯ РАБОТА </a:t>
            </a:r>
            <a:br>
              <a:rPr lang="ru-RU" sz="3600" dirty="0"/>
            </a:br>
            <a:r>
              <a:rPr lang="ru-RU" sz="3600" b="1" dirty="0"/>
              <a:t>по курсу </a:t>
            </a:r>
            <a:r>
              <a:rPr lang="en-US" sz="3600" b="1" dirty="0"/>
              <a:t> </a:t>
            </a:r>
            <a:r>
              <a:rPr lang="ru-RU" sz="3600" dirty="0"/>
              <a:t>«Data Science </a:t>
            </a:r>
            <a:r>
              <a:rPr lang="en-US" sz="3600" dirty="0"/>
              <a:t>Pro</a:t>
            </a:r>
            <a:r>
              <a:rPr lang="ru-RU" sz="3600" dirty="0"/>
              <a:t>»</a:t>
            </a:r>
            <a:br>
              <a:rPr lang="en-US" sz="3600" dirty="0"/>
            </a:br>
            <a:r>
              <a:rPr lang="ru-RU" sz="3600" dirty="0"/>
              <a:t>тема: «Прогнозирование конечных свойств новых материалов (композиционных материалов)»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73BC3-0E7A-2A45-A696-F5DE4BB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  <a:p>
            <a:pPr algn="r"/>
            <a:r>
              <a:rPr lang="ru-RU" dirty="0"/>
              <a:t>Виноградов Максим Александрович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88" y="88444"/>
            <a:ext cx="6531220" cy="817500"/>
          </a:xfrm>
        </p:spPr>
        <p:txBody>
          <a:bodyPr>
            <a:normAutofit/>
          </a:bodyPr>
          <a:lstStyle/>
          <a:p>
            <a:r>
              <a:rPr lang="ru-RU" dirty="0"/>
              <a:t>Архитектура нейронной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57E782-3AA2-4CCA-8EE6-4CC534314B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1795" y="1064906"/>
            <a:ext cx="570840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30" y="129548"/>
            <a:ext cx="8930140" cy="1060358"/>
          </a:xfrm>
        </p:spPr>
        <p:txBody>
          <a:bodyPr>
            <a:normAutofit/>
          </a:bodyPr>
          <a:lstStyle/>
          <a:p>
            <a:r>
              <a:rPr lang="ru-RU" dirty="0"/>
              <a:t>Результаты обучения нейронной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6068C-F30F-46EF-B86F-088FDCAAB5F7}"/>
              </a:ext>
            </a:extLst>
          </p:cNvPr>
          <p:cNvSpPr txBox="1"/>
          <p:nvPr/>
        </p:nvSpPr>
        <p:spPr>
          <a:xfrm>
            <a:off x="668287" y="1887901"/>
            <a:ext cx="50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MSE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во время обучения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B5A6D-A63C-4125-B9F3-BDDE3A1B6168}"/>
              </a:ext>
            </a:extLst>
          </p:cNvPr>
          <p:cNvSpPr txBox="1"/>
          <p:nvPr/>
        </p:nvSpPr>
        <p:spPr>
          <a:xfrm>
            <a:off x="6670410" y="1887900"/>
            <a:ext cx="50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Предсказания модели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D4C2BB-3D02-4AF2-9E97-442C259DC0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7" y="2512098"/>
            <a:ext cx="485330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5F67AA-C5B4-41FD-95E4-B7C1C6AC51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10" y="2512098"/>
            <a:ext cx="3687553" cy="365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2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65" y="132069"/>
            <a:ext cx="11350868" cy="1060358"/>
          </a:xfrm>
        </p:spPr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web</a:t>
            </a:r>
            <a:r>
              <a:rPr lang="ru-RU" dirty="0"/>
              <a:t>-приложения (</a:t>
            </a:r>
            <a:r>
              <a:rPr lang="en-US" dirty="0"/>
              <a:t>flask)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999266-92EA-4D76-B62D-617E16594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8057" y="938090"/>
            <a:ext cx="5195886" cy="56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1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65" y="132069"/>
            <a:ext cx="11350868" cy="1060358"/>
          </a:xfrm>
        </p:spPr>
        <p:txBody>
          <a:bodyPr>
            <a:normAutofit/>
          </a:bodyPr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8CCEA-5777-4745-A3F0-6DC3DDB3EAD6}"/>
              </a:ext>
            </a:extLst>
          </p:cNvPr>
          <p:cNvSpPr txBox="1"/>
          <p:nvPr/>
        </p:nvSpPr>
        <p:spPr>
          <a:xfrm>
            <a:off x="420565" y="1703567"/>
            <a:ext cx="7398727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сылка на с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озданный репозиторий на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https://github.com/vinogradov96ma/data-science-PRO </a:t>
            </a: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096" y="2856734"/>
            <a:ext cx="4985953" cy="826294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5A21253-729F-4B3B-9753-1F64D4DB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7" y="1422551"/>
            <a:ext cx="11350868" cy="5095509"/>
          </a:xfrm>
        </p:spPr>
        <p:txBody>
          <a:bodyPr/>
          <a:lstStyle/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Исходные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данные: 2 </a:t>
            </a:r>
            <a:r>
              <a:rPr lang="ru-RU" sz="2400" dirty="0" err="1">
                <a:solidFill>
                  <a:schemeClr val="tx1"/>
                </a:solidFill>
              </a:rPr>
              <a:t>датасета</a:t>
            </a:r>
            <a:r>
              <a:rPr lang="ru-RU" sz="24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Задачи: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sz="2400" dirty="0">
                <a:solidFill>
                  <a:schemeClr val="tx1"/>
                </a:solidFill>
              </a:rPr>
              <a:t>разведочный анализ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- предобработка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- обучить регрессионные модели для прогноза модуля упругости при растяжении и прочности при растяжении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- обучить</a:t>
            </a:r>
            <a:r>
              <a:rPr lang="ru-RU" sz="2400" dirty="0">
                <a:solidFill>
                  <a:schemeClr val="tx1"/>
                </a:solidFill>
              </a:rPr>
              <a:t> нейронную сеть для рекомендации соотношения «матрица-наполнитель»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Разведочный 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3</a:t>
            </a:fld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9C86819-CB53-4312-AB25-321B9978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9" y="1729521"/>
            <a:ext cx="9949901" cy="42899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5305BA-21A3-4849-9B47-16124720B5E3}"/>
              </a:ext>
            </a:extLst>
          </p:cNvPr>
          <p:cNvSpPr txBox="1"/>
          <p:nvPr/>
        </p:nvSpPr>
        <p:spPr>
          <a:xfrm>
            <a:off x="1121049" y="1203482"/>
            <a:ext cx="599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Описательная статистика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датасета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3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Гистограммы распределения признаков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DE816E-214F-42DB-8B74-3D272CF0EF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6" y="902279"/>
            <a:ext cx="6588369" cy="5514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7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205" y="0"/>
            <a:ext cx="7549590" cy="974101"/>
          </a:xfrm>
        </p:spPr>
        <p:txBody>
          <a:bodyPr>
            <a:normAutofit/>
          </a:bodyPr>
          <a:lstStyle/>
          <a:p>
            <a:r>
              <a:rPr lang="ru-RU" dirty="0"/>
              <a:t>Парные диаграммы рассеяния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0D6DCF-0ED0-4E82-8ACE-1ACF82E4EF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05" y="974101"/>
            <a:ext cx="7281324" cy="588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0"/>
            <a:ext cx="9706708" cy="974101"/>
          </a:xfrm>
        </p:spPr>
        <p:txBody>
          <a:bodyPr>
            <a:normAutofit/>
          </a:bodyPr>
          <a:lstStyle/>
          <a:p>
            <a:r>
              <a:rPr lang="ru-RU" dirty="0"/>
              <a:t>Тепловая карта коэффициентов корреляции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097FD4-E096-46BC-BE51-760780E338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82" y="876311"/>
            <a:ext cx="6122035" cy="558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1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65" y="401700"/>
            <a:ext cx="11350868" cy="106035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Описательная статистика очищенного нормализованного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DD04B31-DC6F-4CFB-9E40-7B50E04A1D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97" y="1629509"/>
            <a:ext cx="7881203" cy="41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65" y="132069"/>
            <a:ext cx="11350868" cy="106035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Диграммы</a:t>
            </a:r>
            <a:r>
              <a:rPr lang="ru-RU" dirty="0"/>
              <a:t> размаха (ящики с усами) для нормализованных величин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E4981-F463-4AC7-BF40-B61990D413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85" y="1309365"/>
            <a:ext cx="8214910" cy="493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0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CEB9-D6A2-45C9-B755-63E2972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66" y="132069"/>
            <a:ext cx="11350868" cy="1060358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Сравнение результатов обучения моделей регрессии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F68D67-A89D-4C35-AF46-1567C26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6B67-41C3-4CD2-A84B-E5358F21EB69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A5C062-0B1C-4FA7-9D96-D6CA7099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7" y="2519589"/>
            <a:ext cx="5142052" cy="2896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F92DC9-2C00-41DB-9E78-E95904C8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63" y="2591108"/>
            <a:ext cx="5142050" cy="2824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6068C-F30F-46EF-B86F-088FDCAAB5F7}"/>
              </a:ext>
            </a:extLst>
          </p:cNvPr>
          <p:cNvSpPr txBox="1"/>
          <p:nvPr/>
        </p:nvSpPr>
        <p:spPr>
          <a:xfrm>
            <a:off x="668287" y="1887901"/>
            <a:ext cx="50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Модуль упругости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B5A6D-A63C-4125-B9F3-BDDE3A1B6168}"/>
              </a:ext>
            </a:extLst>
          </p:cNvPr>
          <p:cNvSpPr txBox="1"/>
          <p:nvPr/>
        </p:nvSpPr>
        <p:spPr>
          <a:xfrm>
            <a:off x="6381663" y="1887901"/>
            <a:ext cx="504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Прочность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13199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Myriad Pro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,kjyVUNE_28012021" id="{42ADC40C-579A-4631-8171-4ED98583D4A2}" vid="{56D2EFB4-7236-4291-9159-2D13CB982F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ШаблонМГТУ_28012021</Template>
  <TotalTime>9927</TotalTime>
  <Words>166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Myriad Pro</vt:lpstr>
      <vt:lpstr>Times New Roman</vt:lpstr>
      <vt:lpstr>Wingdings</vt:lpstr>
      <vt:lpstr>If,kjyVUNE_28012021</vt:lpstr>
      <vt:lpstr>ВЫПУСКНАЯ  КВАЛИФИКАЦИОННАЯ РАБОТА  по курсу  «Data Science Pro» тема: «Прогнозирование конечных свойств новых материалов (композиционных материалов)»</vt:lpstr>
      <vt:lpstr>Постановка задачи</vt:lpstr>
      <vt:lpstr>Разведочный анализ</vt:lpstr>
      <vt:lpstr>Гистограммы распределения признаков</vt:lpstr>
      <vt:lpstr>Парные диаграммы рассеяния</vt:lpstr>
      <vt:lpstr>Тепловая карта коэффициентов корреляции</vt:lpstr>
      <vt:lpstr>Описательная статистика очищенного нормализованного датасета</vt:lpstr>
      <vt:lpstr>Диграммы размаха (ящики с усами) для нормализованных величин</vt:lpstr>
      <vt:lpstr>Сравнение результатов обучения моделей регрессии</vt:lpstr>
      <vt:lpstr>Архитектура нейронной сети</vt:lpstr>
      <vt:lpstr>Результаты обучения нейронной сети</vt:lpstr>
      <vt:lpstr>Интерфейс web-приложения (flask)</vt:lpstr>
      <vt:lpstr>Удаленный репозиторий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300</cp:revision>
  <dcterms:created xsi:type="dcterms:W3CDTF">2021-02-24T09:03:25Z</dcterms:created>
  <dcterms:modified xsi:type="dcterms:W3CDTF">2023-09-14T18:10:40Z</dcterms:modified>
</cp:coreProperties>
</file>