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1" r:id="rId1"/>
  </p:sldMasterIdLst>
  <p:sldIdLst>
    <p:sldId id="260" r:id="rId2"/>
    <p:sldId id="257" r:id="rId3"/>
    <p:sldId id="274" r:id="rId4"/>
    <p:sldId id="258" r:id="rId5"/>
    <p:sldId id="259" r:id="rId6"/>
    <p:sldId id="261" r:id="rId7"/>
    <p:sldId id="262" r:id="rId8"/>
    <p:sldId id="263" r:id="rId9"/>
    <p:sldId id="264" r:id="rId10"/>
    <p:sldId id="271"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hi Boopathi" userId="c9f57ba23302925b" providerId="LiveId" clId="{0690D1D3-3599-415A-B138-AF2820B1F582}"/>
    <pc:docChg chg="delSld modSld">
      <pc:chgData name="Aarthi Boopathi" userId="c9f57ba23302925b" providerId="LiveId" clId="{0690D1D3-3599-415A-B138-AF2820B1F582}" dt="2023-10-10T13:13:19.573" v="37" actId="47"/>
      <pc:docMkLst>
        <pc:docMk/>
      </pc:docMkLst>
      <pc:sldChg chg="delSp modSp mod">
        <pc:chgData name="Aarthi Boopathi" userId="c9f57ba23302925b" providerId="LiveId" clId="{0690D1D3-3599-415A-B138-AF2820B1F582}" dt="2023-10-10T13:13:02.733" v="36"/>
        <pc:sldMkLst>
          <pc:docMk/>
          <pc:sldMk cId="1044730633" sldId="260"/>
        </pc:sldMkLst>
        <pc:spChg chg="del mod">
          <ac:chgData name="Aarthi Boopathi" userId="c9f57ba23302925b" providerId="LiveId" clId="{0690D1D3-3599-415A-B138-AF2820B1F582}" dt="2023-10-10T13:13:02.733" v="36"/>
          <ac:spMkLst>
            <pc:docMk/>
            <pc:sldMk cId="1044730633" sldId="260"/>
            <ac:spMk id="9" creationId="{100A04B2-19D9-66E7-D785-9430150C1E39}"/>
          </ac:spMkLst>
        </pc:spChg>
        <pc:spChg chg="mod">
          <ac:chgData name="Aarthi Boopathi" userId="c9f57ba23302925b" providerId="LiveId" clId="{0690D1D3-3599-415A-B138-AF2820B1F582}" dt="2023-10-10T13:12:54.312" v="32" actId="20577"/>
          <ac:spMkLst>
            <pc:docMk/>
            <pc:sldMk cId="1044730633" sldId="260"/>
            <ac:spMk id="11" creationId="{17553B8A-FE56-EDB5-86E0-379D9CF900DC}"/>
          </ac:spMkLst>
        </pc:spChg>
      </pc:sldChg>
      <pc:sldChg chg="del">
        <pc:chgData name="Aarthi Boopathi" userId="c9f57ba23302925b" providerId="LiveId" clId="{0690D1D3-3599-415A-B138-AF2820B1F582}" dt="2023-10-10T13:13:19.573" v="37" actId="47"/>
        <pc:sldMkLst>
          <pc:docMk/>
          <pc:sldMk cId="2146811056"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189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4607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3668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860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9463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86516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640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15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03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71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10/10/2023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2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10/10/2023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01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10/10/2023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75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10/10/2023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2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10/10/2023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40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35E72C73-2D91-4E12-BA25-F0AA0C03599B}" type="datetimeFigureOut">
              <a:rPr lang="en-US" smtClean="0"/>
              <a:t>10/10/2023</a:t>
            </a:fld>
            <a:endParaRPr lang="en-US" dirty="0"/>
          </a:p>
        </p:txBody>
      </p:sp>
    </p:spTree>
    <p:extLst>
      <p:ext uri="{BB962C8B-B14F-4D97-AF65-F5344CB8AC3E}">
        <p14:creationId xmlns:p14="http://schemas.microsoft.com/office/powerpoint/2010/main" val="144579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10/10/2023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262607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o&#10;&#10;Description automatically generated">
            <a:extLst>
              <a:ext uri="{FF2B5EF4-FFF2-40B4-BE49-F238E27FC236}">
                <a16:creationId xmlns:a16="http://schemas.microsoft.com/office/drawing/2014/main" id="{AF4806B5-AF3C-0FF8-B21B-B797C440D35F}"/>
              </a:ext>
            </a:extLst>
          </p:cNvPr>
          <p:cNvPicPr>
            <a:picLocks noChangeAspect="1"/>
          </p:cNvPicPr>
          <p:nvPr/>
        </p:nvPicPr>
        <p:blipFill>
          <a:blip r:embed="rId2"/>
          <a:stretch>
            <a:fillRect/>
          </a:stretch>
        </p:blipFill>
        <p:spPr>
          <a:xfrm>
            <a:off x="7687653" y="212861"/>
            <a:ext cx="4155855" cy="2488090"/>
          </a:xfrm>
          <a:prstGeom prst="rect">
            <a:avLst/>
          </a:prstGeom>
        </p:spPr>
      </p:pic>
      <p:sp>
        <p:nvSpPr>
          <p:cNvPr id="4" name="TextBox 3">
            <a:extLst>
              <a:ext uri="{FF2B5EF4-FFF2-40B4-BE49-F238E27FC236}">
                <a16:creationId xmlns:a16="http://schemas.microsoft.com/office/drawing/2014/main" id="{04DBD2C9-080D-D97A-6A26-4ED3D2CDF4CC}"/>
              </a:ext>
            </a:extLst>
          </p:cNvPr>
          <p:cNvSpPr txBox="1"/>
          <p:nvPr/>
        </p:nvSpPr>
        <p:spPr>
          <a:xfrm>
            <a:off x="1480457" y="2441052"/>
            <a:ext cx="76024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DEPARTMENT OF ARTIFICIAL INTELLIGENCE</a:t>
            </a:r>
            <a:endParaRPr lang="en-US" dirty="0"/>
          </a:p>
        </p:txBody>
      </p:sp>
      <p:sp>
        <p:nvSpPr>
          <p:cNvPr id="5" name="TextBox 4">
            <a:extLst>
              <a:ext uri="{FF2B5EF4-FFF2-40B4-BE49-F238E27FC236}">
                <a16:creationId xmlns:a16="http://schemas.microsoft.com/office/drawing/2014/main" id="{61E0B581-51A8-F00F-F946-30FDBFC8E695}"/>
              </a:ext>
            </a:extLst>
          </p:cNvPr>
          <p:cNvSpPr txBox="1"/>
          <p:nvPr/>
        </p:nvSpPr>
        <p:spPr>
          <a:xfrm>
            <a:off x="1054100" y="3695397"/>
            <a:ext cx="287259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TEAM MEMBERS:</a:t>
            </a:r>
            <a:endParaRPr lang="en-US" dirty="0">
              <a:cs typeface="Calibri" panose="020F0502020204030204"/>
            </a:endParaRPr>
          </a:p>
        </p:txBody>
      </p:sp>
      <p:sp>
        <p:nvSpPr>
          <p:cNvPr id="6" name="TextBox 5">
            <a:extLst>
              <a:ext uri="{FF2B5EF4-FFF2-40B4-BE49-F238E27FC236}">
                <a16:creationId xmlns:a16="http://schemas.microsoft.com/office/drawing/2014/main" id="{867E7F39-5269-200C-EA3C-994509368761}"/>
              </a:ext>
            </a:extLst>
          </p:cNvPr>
          <p:cNvSpPr txBox="1"/>
          <p:nvPr/>
        </p:nvSpPr>
        <p:spPr>
          <a:xfrm>
            <a:off x="8166100" y="402590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latin typeface="Times New Roman"/>
              <a:cs typeface="Times New Roman"/>
            </a:endParaRPr>
          </a:p>
        </p:txBody>
      </p:sp>
      <p:sp>
        <p:nvSpPr>
          <p:cNvPr id="7" name="TextBox 6">
            <a:extLst>
              <a:ext uri="{FF2B5EF4-FFF2-40B4-BE49-F238E27FC236}">
                <a16:creationId xmlns:a16="http://schemas.microsoft.com/office/drawing/2014/main" id="{69D0401E-9B5B-7B3B-835E-5E0DDF201B6D}"/>
              </a:ext>
            </a:extLst>
          </p:cNvPr>
          <p:cNvSpPr txBox="1"/>
          <p:nvPr/>
        </p:nvSpPr>
        <p:spPr>
          <a:xfrm>
            <a:off x="3873500" y="3289300"/>
            <a:ext cx="47879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B0F0"/>
                </a:solidFill>
                <a:latin typeface="Times New Roman"/>
                <a:cs typeface="Times New Roman"/>
              </a:rPr>
              <a:t>SMART AGRICULTURE - ARGO</a:t>
            </a:r>
          </a:p>
        </p:txBody>
      </p:sp>
      <p:sp>
        <p:nvSpPr>
          <p:cNvPr id="11" name="TextBox 10">
            <a:extLst>
              <a:ext uri="{FF2B5EF4-FFF2-40B4-BE49-F238E27FC236}">
                <a16:creationId xmlns:a16="http://schemas.microsoft.com/office/drawing/2014/main" id="{17553B8A-FE56-EDB5-86E0-379D9CF900DC}"/>
              </a:ext>
            </a:extLst>
          </p:cNvPr>
          <p:cNvSpPr txBox="1"/>
          <p:nvPr/>
        </p:nvSpPr>
        <p:spPr>
          <a:xfrm>
            <a:off x="1193587" y="4484131"/>
            <a:ext cx="39460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latin typeface="Times New Roman"/>
                <a:ea typeface="+mn-lt"/>
                <a:cs typeface="Calibri" panose="020F0502020204030204"/>
              </a:rPr>
              <a:t>AARTHI.B</a:t>
            </a:r>
            <a:endParaRPr lang="en-US" dirty="0">
              <a:latin typeface="Times New Roman"/>
              <a:ea typeface="+mn-lt"/>
              <a:cs typeface="+mn-lt"/>
            </a:endParaRPr>
          </a:p>
          <a:p>
            <a:pPr marL="342900" indent="-342900">
              <a:buAutoNum type="arabicPeriod"/>
            </a:pPr>
            <a:r>
              <a:rPr lang="en-US" dirty="0">
                <a:cs typeface="Calibri" panose="020F0502020204030204"/>
              </a:rPr>
              <a:t>SUPRIYA.G</a:t>
            </a:r>
          </a:p>
          <a:p>
            <a:pPr marL="342900" indent="-342900">
              <a:buAutoNum type="arabicPeriod"/>
            </a:pPr>
            <a:endParaRPr lang="en-US" dirty="0">
              <a:cs typeface="Calibri" panose="020F0502020204030204"/>
            </a:endParaRPr>
          </a:p>
          <a:p>
            <a:pPr marL="342900" indent="-342900">
              <a:buAutoNum type="arabicPeriod"/>
            </a:pPr>
            <a:endParaRPr lang="en-US" dirty="0">
              <a:cs typeface="Calibri" panose="020F0502020204030204"/>
            </a:endParaRPr>
          </a:p>
        </p:txBody>
      </p:sp>
      <p:pic>
        <p:nvPicPr>
          <p:cNvPr id="8" name="Picture 3" descr="Text&#10;&#10;Description automatically generated">
            <a:extLst>
              <a:ext uri="{FF2B5EF4-FFF2-40B4-BE49-F238E27FC236}">
                <a16:creationId xmlns:a16="http://schemas.microsoft.com/office/drawing/2014/main" id="{DA6E11E0-A761-9CAB-0431-7733C6D9D6F4}"/>
              </a:ext>
            </a:extLst>
          </p:cNvPr>
          <p:cNvPicPr>
            <a:picLocks noChangeAspect="1"/>
          </p:cNvPicPr>
          <p:nvPr/>
        </p:nvPicPr>
        <p:blipFill>
          <a:blip r:embed="rId3"/>
          <a:stretch>
            <a:fillRect/>
          </a:stretch>
        </p:blipFill>
        <p:spPr>
          <a:xfrm>
            <a:off x="726020" y="379264"/>
            <a:ext cx="5794874" cy="1653646"/>
          </a:xfrm>
          <a:prstGeom prst="rect">
            <a:avLst/>
          </a:prstGeom>
        </p:spPr>
      </p:pic>
    </p:spTree>
    <p:extLst>
      <p:ext uri="{BB962C8B-B14F-4D97-AF65-F5344CB8AC3E}">
        <p14:creationId xmlns:p14="http://schemas.microsoft.com/office/powerpoint/2010/main" val="104473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71B1-D4D7-9E56-F4E9-1DB96537E6A3}"/>
              </a:ext>
            </a:extLst>
          </p:cNvPr>
          <p:cNvSpPr>
            <a:spLocks noGrp="1"/>
          </p:cNvSpPr>
          <p:nvPr>
            <p:ph type="title"/>
          </p:nvPr>
        </p:nvSpPr>
        <p:spPr/>
        <p:txBody>
          <a:bodyPr/>
          <a:lstStyle/>
          <a:p>
            <a:r>
              <a:rPr lang="en-IN" dirty="0"/>
              <a:t>               EXPECTED OUTCOME</a:t>
            </a:r>
          </a:p>
        </p:txBody>
      </p:sp>
      <p:sp>
        <p:nvSpPr>
          <p:cNvPr id="3" name="Content Placeholder 2">
            <a:extLst>
              <a:ext uri="{FF2B5EF4-FFF2-40B4-BE49-F238E27FC236}">
                <a16:creationId xmlns:a16="http://schemas.microsoft.com/office/drawing/2014/main" id="{C7AC6B09-116E-4B13-7313-365961EF5C76}"/>
              </a:ext>
            </a:extLst>
          </p:cNvPr>
          <p:cNvSpPr>
            <a:spLocks noGrp="1"/>
          </p:cNvSpPr>
          <p:nvPr>
            <p:ph idx="1"/>
          </p:nvPr>
        </p:nvSpPr>
        <p:spPr/>
        <p:txBody>
          <a:bodyPr/>
          <a:lstStyle/>
          <a:p>
            <a:r>
              <a:rPr lang="en-IN" dirty="0"/>
              <a:t>Disease detection is try to detect the user </a:t>
            </a:r>
            <a:r>
              <a:rPr lang="en-IN" dirty="0" err="1"/>
              <a:t>aagricultural</a:t>
            </a:r>
            <a:r>
              <a:rPr lang="en-IN" dirty="0"/>
              <a:t> fields disease using with the help of  the images and give the output as the solution and giving suggestion of what kind of mistake the user is done </a:t>
            </a:r>
          </a:p>
          <a:p>
            <a:r>
              <a:rPr lang="en-IN" dirty="0"/>
              <a:t>This feature can help the massive growth of economy from the sector of agriculture</a:t>
            </a:r>
          </a:p>
          <a:p>
            <a:r>
              <a:rPr lang="en-IN" dirty="0"/>
              <a:t>So this project is mainly focusing to improve the farmers income and made their work easier it take agriculture to the next level</a:t>
            </a:r>
          </a:p>
        </p:txBody>
      </p:sp>
    </p:spTree>
    <p:extLst>
      <p:ext uri="{BB962C8B-B14F-4D97-AF65-F5344CB8AC3E}">
        <p14:creationId xmlns:p14="http://schemas.microsoft.com/office/powerpoint/2010/main" val="3589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5053-D09A-84AA-BAAA-61DE37957147}"/>
              </a:ext>
            </a:extLst>
          </p:cNvPr>
          <p:cNvSpPr>
            <a:spLocks noGrp="1"/>
          </p:cNvSpPr>
          <p:nvPr>
            <p:ph type="title"/>
          </p:nvPr>
        </p:nvSpPr>
        <p:spPr/>
        <p:txBody>
          <a:bodyPr/>
          <a:lstStyle/>
          <a:p>
            <a:endParaRPr lang="en-IN"/>
          </a:p>
        </p:txBody>
      </p:sp>
      <p:pic>
        <p:nvPicPr>
          <p:cNvPr id="1026" name="Picture 2" descr="Different Ways to Say Thank-You — Emily Post">
            <a:extLst>
              <a:ext uri="{FF2B5EF4-FFF2-40B4-BE49-F238E27FC236}">
                <a16:creationId xmlns:a16="http://schemas.microsoft.com/office/drawing/2014/main" id="{3452781C-02A6-6523-84BA-5C13E6BCB2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920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00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A171-FA6F-4E54-9552-06B865D72197}"/>
              </a:ext>
            </a:extLst>
          </p:cNvPr>
          <p:cNvSpPr>
            <a:spLocks noGrp="1"/>
          </p:cNvSpPr>
          <p:nvPr>
            <p:ph type="title"/>
          </p:nvPr>
        </p:nvSpPr>
        <p:spPr/>
        <p:txBody>
          <a:bodyPr/>
          <a:lstStyle/>
          <a:p>
            <a:r>
              <a:rPr lang="en-IN" dirty="0"/>
              <a:t>                AGENDA </a:t>
            </a:r>
          </a:p>
        </p:txBody>
      </p:sp>
      <p:sp>
        <p:nvSpPr>
          <p:cNvPr id="3" name="Content Placeholder 2">
            <a:extLst>
              <a:ext uri="{FF2B5EF4-FFF2-40B4-BE49-F238E27FC236}">
                <a16:creationId xmlns:a16="http://schemas.microsoft.com/office/drawing/2014/main" id="{6A0B62BE-09DE-7F2B-0DFD-4DAA6B7CBD42}"/>
              </a:ext>
            </a:extLst>
          </p:cNvPr>
          <p:cNvSpPr>
            <a:spLocks noGrp="1"/>
          </p:cNvSpPr>
          <p:nvPr>
            <p:ph idx="1"/>
          </p:nvPr>
        </p:nvSpPr>
        <p:spPr/>
        <p:txBody>
          <a:bodyPr>
            <a:normAutofit/>
          </a:bodyPr>
          <a:lstStyle/>
          <a:p>
            <a:pPr marL="0" indent="0">
              <a:buNone/>
            </a:pPr>
            <a:r>
              <a:rPr lang="en-IN" dirty="0"/>
              <a:t>1. INTRODUCTION</a:t>
            </a:r>
          </a:p>
          <a:p>
            <a:pPr marL="0" indent="0">
              <a:buNone/>
            </a:pPr>
            <a:r>
              <a:rPr lang="en-IN" dirty="0"/>
              <a:t>2. ABSTRACT</a:t>
            </a:r>
          </a:p>
          <a:p>
            <a:pPr marL="0" indent="0">
              <a:buNone/>
            </a:pPr>
            <a:r>
              <a:rPr lang="en-IN" dirty="0"/>
              <a:t>3.OBJECTIVE</a:t>
            </a:r>
          </a:p>
          <a:p>
            <a:pPr marL="0" indent="0">
              <a:buNone/>
            </a:pPr>
            <a:r>
              <a:rPr lang="en-IN" dirty="0"/>
              <a:t>4.HARDWARE (OR) SOFTWARE SPECIFICATION</a:t>
            </a:r>
          </a:p>
          <a:p>
            <a:pPr marL="0" indent="0">
              <a:buNone/>
            </a:pPr>
            <a:r>
              <a:rPr lang="en-IN" dirty="0"/>
              <a:t>5.EXISTING IMPLEMENTATION (OR) TECHNIQUES</a:t>
            </a:r>
          </a:p>
          <a:p>
            <a:pPr marL="0" indent="0">
              <a:buNone/>
            </a:pPr>
            <a:r>
              <a:rPr lang="en-IN" dirty="0"/>
              <a:t>6.PROPOSED SYSTEM</a:t>
            </a:r>
          </a:p>
          <a:p>
            <a:pPr marL="0" indent="0">
              <a:buNone/>
            </a:pPr>
            <a:r>
              <a:rPr lang="en-IN" dirty="0"/>
              <a:t>7. EXPECTED  OUTCOME</a:t>
            </a:r>
          </a:p>
          <a:p>
            <a:pPr marL="0" indent="0">
              <a:buNone/>
            </a:pPr>
            <a:r>
              <a:rPr lang="en-IN" dirty="0"/>
              <a:t>8.REFERENCES</a:t>
            </a:r>
          </a:p>
        </p:txBody>
      </p:sp>
    </p:spTree>
    <p:extLst>
      <p:ext uri="{BB962C8B-B14F-4D97-AF65-F5344CB8AC3E}">
        <p14:creationId xmlns:p14="http://schemas.microsoft.com/office/powerpoint/2010/main" val="238508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862B-2EC3-C5E8-9B37-8CEC0A12F9F8}"/>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BD6EEBE3-9811-1565-FAFA-9244CBF60F18}"/>
              </a:ext>
            </a:extLst>
          </p:cNvPr>
          <p:cNvSpPr>
            <a:spLocks noGrp="1"/>
          </p:cNvSpPr>
          <p:nvPr>
            <p:ph idx="1"/>
          </p:nvPr>
        </p:nvSpPr>
        <p:spPr/>
        <p:txBody>
          <a:bodyPr/>
          <a:lstStyle/>
          <a:p>
            <a:pPr>
              <a:buFont typeface="Wingdings" panose="020B0604020202020204" pitchFamily="34" charset="0"/>
              <a:buChar char="v"/>
            </a:pPr>
            <a:r>
              <a:rPr lang="en-US" dirty="0">
                <a:latin typeface="Times New Roman"/>
                <a:cs typeface="Calibri"/>
              </a:rPr>
              <a:t>Crop diseases are major threat to food security, but their rapid identification remains </a:t>
            </a:r>
            <a:r>
              <a:rPr lang="en-US" dirty="0">
                <a:latin typeface="Times New Roman"/>
                <a:ea typeface="+mn-lt"/>
                <a:cs typeface="+mn-lt"/>
              </a:rPr>
              <a:t>difficult</a:t>
            </a:r>
            <a:r>
              <a:rPr lang="en-US" dirty="0">
                <a:latin typeface="Times New Roman"/>
                <a:cs typeface="Calibri"/>
              </a:rPr>
              <a:t> in many part of the world due to lack of the necessary infrastructure.</a:t>
            </a:r>
            <a:endParaRPr lang="en-US" dirty="0">
              <a:latin typeface="Times New Roman"/>
              <a:cs typeface="Times New Roman"/>
            </a:endParaRPr>
          </a:p>
          <a:p>
            <a:pPr>
              <a:buFont typeface="Wingdings" panose="020B0604020202020204" pitchFamily="34" charset="0"/>
              <a:buChar char="v"/>
            </a:pPr>
            <a:r>
              <a:rPr lang="en-US" dirty="0">
                <a:latin typeface="Times New Roman"/>
                <a:cs typeface="Calibri"/>
              </a:rPr>
              <a:t> The combination  of increasing global smartphone penetration and recent advanced in computer vision made possible by this web application.</a:t>
            </a:r>
          </a:p>
          <a:p>
            <a:pPr>
              <a:buFont typeface="Wingdings" panose="020B0604020202020204" pitchFamily="34" charset="0"/>
              <a:buChar char="v"/>
            </a:pPr>
            <a:r>
              <a:rPr lang="en-US" dirty="0">
                <a:latin typeface="Times New Roman"/>
                <a:cs typeface="Calibri"/>
              </a:rPr>
              <a:t>It paved the way for smartphone assisted diseases </a:t>
            </a:r>
            <a:r>
              <a:rPr lang="en-US" dirty="0" err="1">
                <a:latin typeface="Times New Roman"/>
                <a:cs typeface="Calibri"/>
              </a:rPr>
              <a:t>diagonsis</a:t>
            </a:r>
            <a:r>
              <a:rPr lang="en-US" dirty="0">
                <a:latin typeface="Times New Roman"/>
                <a:cs typeface="Calibri"/>
              </a:rPr>
              <a:t>.</a:t>
            </a:r>
          </a:p>
          <a:p>
            <a:pPr>
              <a:buFont typeface="Wingdings" panose="020B0604020202020204" pitchFamily="34" charset="0"/>
              <a:buChar char="v"/>
            </a:pPr>
            <a:r>
              <a:rPr lang="en-US" dirty="0">
                <a:latin typeface="Times New Roman"/>
                <a:ea typeface="+mn-lt"/>
                <a:cs typeface="+mn-lt"/>
              </a:rPr>
              <a:t>Firstly we are going to detect the weather and the disease occur to the crops.</a:t>
            </a:r>
            <a:endParaRPr lang="en-US" dirty="0">
              <a:latin typeface="Times New Roman"/>
              <a:cs typeface="Calibri"/>
            </a:endParaRPr>
          </a:p>
          <a:p>
            <a:pPr marL="0" indent="0">
              <a:buNone/>
            </a:pPr>
            <a:r>
              <a:rPr lang="en-US" dirty="0">
                <a:latin typeface="Times New Roman"/>
                <a:cs typeface="Calibri"/>
              </a:rPr>
              <a:t>     </a:t>
            </a:r>
            <a:endParaRPr lang="en-IN" dirty="0"/>
          </a:p>
        </p:txBody>
      </p:sp>
    </p:spTree>
    <p:extLst>
      <p:ext uri="{BB962C8B-B14F-4D97-AF65-F5344CB8AC3E}">
        <p14:creationId xmlns:p14="http://schemas.microsoft.com/office/powerpoint/2010/main" val="262053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9C35-0F95-8F84-0DB7-B61ED76486C9}"/>
              </a:ext>
            </a:extLst>
          </p:cNvPr>
          <p:cNvSpPr>
            <a:spLocks noGrp="1"/>
          </p:cNvSpPr>
          <p:nvPr>
            <p:ph type="title"/>
          </p:nvPr>
        </p:nvSpPr>
        <p:spPr/>
        <p:txBody>
          <a:bodyPr/>
          <a:lstStyle/>
          <a:p>
            <a:r>
              <a:rPr lang="en-IN" dirty="0"/>
              <a:t>                    ABSTRACT</a:t>
            </a:r>
          </a:p>
        </p:txBody>
      </p:sp>
      <p:sp>
        <p:nvSpPr>
          <p:cNvPr id="3" name="Content Placeholder 2">
            <a:extLst>
              <a:ext uri="{FF2B5EF4-FFF2-40B4-BE49-F238E27FC236}">
                <a16:creationId xmlns:a16="http://schemas.microsoft.com/office/drawing/2014/main" id="{CC065DA2-DEFE-AF0E-B517-C1087EC3D2C6}"/>
              </a:ext>
            </a:extLst>
          </p:cNvPr>
          <p:cNvSpPr>
            <a:spLocks noGrp="1"/>
          </p:cNvSpPr>
          <p:nvPr>
            <p:ph idx="1"/>
          </p:nvPr>
        </p:nvSpPr>
        <p:spPr/>
        <p:txBody>
          <a:bodyPr>
            <a:normAutofit fontScale="92500" lnSpcReduction="20000"/>
          </a:bodyPr>
          <a:lstStyle/>
          <a:p>
            <a:pPr>
              <a:buFont typeface="Wingdings" panose="020B0604020202020204" pitchFamily="34" charset="0"/>
              <a:buChar char="v"/>
            </a:pPr>
            <a:r>
              <a:rPr lang="en-US" sz="1800" dirty="0">
                <a:latin typeface="Times New Roman"/>
                <a:cs typeface="Calibri" panose="020F0502020204030204"/>
              </a:rPr>
              <a:t>Plant diseases are generally caused by pest, insects, pathogens and decrease the productivity to large scale if not controlled within time.</a:t>
            </a:r>
          </a:p>
          <a:p>
            <a:pPr>
              <a:buFont typeface="Wingdings" panose="020B0604020202020204" pitchFamily="34" charset="0"/>
              <a:buChar char="v"/>
            </a:pPr>
            <a:r>
              <a:rPr lang="en-US" sz="1800" dirty="0">
                <a:latin typeface="Times New Roman"/>
                <a:ea typeface="+mn-lt"/>
                <a:cs typeface="+mn-lt"/>
              </a:rPr>
              <a:t> Agriculturists are facing lose due to various crop diseases. </a:t>
            </a:r>
          </a:p>
          <a:p>
            <a:pPr>
              <a:buFont typeface="Wingdings" panose="020B0604020202020204" pitchFamily="34" charset="0"/>
              <a:buChar char="v"/>
            </a:pPr>
            <a:r>
              <a:rPr lang="en-US" sz="1800" dirty="0">
                <a:latin typeface="Times New Roman"/>
                <a:ea typeface="+mn-lt"/>
                <a:cs typeface="+mn-lt"/>
              </a:rPr>
              <a:t> It becomes tedious to the cultivators to monitor the crops regularly when the cultivated area is huge that is in acres.</a:t>
            </a:r>
          </a:p>
          <a:p>
            <a:pPr>
              <a:buFont typeface="Wingdings" panose="020B0604020202020204" pitchFamily="34" charset="0"/>
              <a:buChar char="v"/>
            </a:pPr>
            <a:r>
              <a:rPr lang="en-US" sz="1800" dirty="0">
                <a:latin typeface="Times New Roman"/>
                <a:cs typeface="Calibri" panose="020F0502020204030204"/>
              </a:rPr>
              <a:t> </a:t>
            </a:r>
            <a:r>
              <a:rPr lang="en-US" sz="1800" dirty="0">
                <a:latin typeface="Times New Roman"/>
                <a:ea typeface="+mn-lt"/>
                <a:cs typeface="+mn-lt"/>
              </a:rPr>
              <a:t>The objective of the proposed system is to early detection of diseases as soon as it starts spreading on the outer layer of the leaves.</a:t>
            </a:r>
          </a:p>
          <a:p>
            <a:pPr>
              <a:buFont typeface="Wingdings" panose="020B0604020202020204" pitchFamily="34" charset="0"/>
              <a:buChar char="v"/>
            </a:pPr>
            <a:r>
              <a:rPr lang="en-US" sz="1800" dirty="0">
                <a:latin typeface="Times New Roman"/>
                <a:ea typeface="+mn-lt"/>
                <a:cs typeface="+mn-lt"/>
              </a:rPr>
              <a:t> It is used to detect the which type of clops which is suitable for the certain climate that wean Increase 3 the cultivation.</a:t>
            </a:r>
          </a:p>
          <a:p>
            <a:pPr>
              <a:buFont typeface="Wingdings" panose="020B0604020202020204" pitchFamily="34" charset="0"/>
              <a:buChar char="v"/>
            </a:pPr>
            <a:r>
              <a:rPr lang="en-US" sz="1800" dirty="0">
                <a:latin typeface="Times New Roman"/>
                <a:ea typeface="+mn-lt"/>
                <a:cs typeface="+mn-lt"/>
              </a:rPr>
              <a:t> By preparing the Data of the climatic condition and the clops suitable for the particular climate  that can be gathered as a database for the web application.</a:t>
            </a:r>
          </a:p>
          <a:p>
            <a:pPr>
              <a:buFont typeface="Wingdings" panose="020B0604020202020204" pitchFamily="34" charset="0"/>
              <a:buChar char="v"/>
            </a:pPr>
            <a:r>
              <a:rPr lang="en-US" sz="1800" dirty="0">
                <a:latin typeface="Times New Roman"/>
                <a:ea typeface="+mn-lt"/>
                <a:cs typeface="+mn-lt"/>
              </a:rPr>
              <a:t> By collecting the data in can reduce the wastage of the cops after the plantation of  the crops can be affected by the disease due to the climatic condition that came for that our web application is used to come give some predication to the crop.</a:t>
            </a:r>
          </a:p>
          <a:p>
            <a:endParaRPr lang="en-IN" dirty="0"/>
          </a:p>
        </p:txBody>
      </p:sp>
    </p:spTree>
    <p:extLst>
      <p:ext uri="{BB962C8B-B14F-4D97-AF65-F5344CB8AC3E}">
        <p14:creationId xmlns:p14="http://schemas.microsoft.com/office/powerpoint/2010/main" val="58607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62F2-670C-7DB7-2A58-2855F9F9240A}"/>
              </a:ext>
            </a:extLst>
          </p:cNvPr>
          <p:cNvSpPr>
            <a:spLocks noGrp="1"/>
          </p:cNvSpPr>
          <p:nvPr>
            <p:ph type="title"/>
          </p:nvPr>
        </p:nvSpPr>
        <p:spPr/>
        <p:txBody>
          <a:bodyPr/>
          <a:lstStyle/>
          <a:p>
            <a:r>
              <a:rPr lang="en-IN" dirty="0"/>
              <a:t>                   OBJECTIVE</a:t>
            </a:r>
          </a:p>
        </p:txBody>
      </p:sp>
      <p:sp>
        <p:nvSpPr>
          <p:cNvPr id="3" name="Content Placeholder 2">
            <a:extLst>
              <a:ext uri="{FF2B5EF4-FFF2-40B4-BE49-F238E27FC236}">
                <a16:creationId xmlns:a16="http://schemas.microsoft.com/office/drawing/2014/main" id="{21E05CFA-3C5A-B681-BB49-719FD41D8D9C}"/>
              </a:ext>
            </a:extLst>
          </p:cNvPr>
          <p:cNvSpPr>
            <a:spLocks noGrp="1"/>
          </p:cNvSpPr>
          <p:nvPr>
            <p:ph idx="1"/>
          </p:nvPr>
        </p:nvSpPr>
        <p:spPr/>
        <p:txBody>
          <a:bodyPr/>
          <a:lstStyle/>
          <a:p>
            <a:pPr>
              <a:buFont typeface="Wingdings"/>
              <a:buChar char="v"/>
            </a:pPr>
            <a:r>
              <a:rPr lang="en-US" dirty="0">
                <a:latin typeface="Times New Roman"/>
                <a:cs typeface="Times New Roman"/>
              </a:rPr>
              <a:t>The main objective of this project is to tackle three main contents </a:t>
            </a:r>
            <a:r>
              <a:rPr lang="en-US" dirty="0">
                <a:latin typeface="Times New Roman"/>
                <a:ea typeface="+mn-lt"/>
                <a:cs typeface="+mn-lt"/>
              </a:rPr>
              <a:t>sustained increasing agriculture, productivity and incomes.</a:t>
            </a:r>
          </a:p>
          <a:p>
            <a:pPr>
              <a:buFont typeface="Wingdings"/>
              <a:buChar char="v"/>
            </a:pPr>
            <a:r>
              <a:rPr lang="en-US" dirty="0">
                <a:latin typeface="Times New Roman"/>
                <a:ea typeface="+mn-lt"/>
                <a:cs typeface="+mn-lt"/>
              </a:rPr>
              <a:t> It can resilience to climate change and increasing the technologies in agriculture.</a:t>
            </a:r>
          </a:p>
          <a:p>
            <a:pPr>
              <a:buFont typeface="Wingdings"/>
              <a:buChar char="v"/>
            </a:pPr>
            <a:r>
              <a:rPr lang="en-US" dirty="0">
                <a:latin typeface="Times New Roman"/>
                <a:ea typeface="+mn-lt"/>
                <a:cs typeface="+mn-lt"/>
              </a:rPr>
              <a:t> crops are affected by different disease at different climates .So we are going to give the solution as </a:t>
            </a:r>
            <a:r>
              <a:rPr lang="en-US" dirty="0" err="1">
                <a:latin typeface="Times New Roman"/>
                <a:ea typeface="+mn-lt"/>
                <a:cs typeface="+mn-lt"/>
              </a:rPr>
              <a:t>pestisides</a:t>
            </a:r>
            <a:r>
              <a:rPr lang="en-US" dirty="0">
                <a:latin typeface="Times New Roman"/>
                <a:ea typeface="+mn-lt"/>
                <a:cs typeface="+mn-lt"/>
              </a:rPr>
              <a:t> for different diseases.</a:t>
            </a:r>
          </a:p>
          <a:p>
            <a:pPr>
              <a:buFont typeface="Wingdings"/>
              <a:buChar char="v"/>
            </a:pPr>
            <a:r>
              <a:rPr lang="en-US" dirty="0">
                <a:latin typeface="Times New Roman"/>
                <a:ea typeface="+mn-lt"/>
                <a:cs typeface="+mn-lt"/>
              </a:rPr>
              <a:t> In our </a:t>
            </a:r>
            <a:r>
              <a:rPr lang="en-US" dirty="0" err="1">
                <a:latin typeface="Times New Roman"/>
                <a:ea typeface="+mn-lt"/>
                <a:cs typeface="+mn-lt"/>
              </a:rPr>
              <a:t>argo</a:t>
            </a:r>
            <a:r>
              <a:rPr lang="en-US" dirty="0">
                <a:latin typeface="Times New Roman"/>
                <a:ea typeface="+mn-lt"/>
                <a:cs typeface="+mn-lt"/>
              </a:rPr>
              <a:t> is order to identify diseases and nutrient deficiencies affecting their crops and analysis the climatic condition are collected as the data for the web application is using for farming</a:t>
            </a:r>
            <a:endParaRPr lang="en-IN" dirty="0"/>
          </a:p>
        </p:txBody>
      </p:sp>
    </p:spTree>
    <p:extLst>
      <p:ext uri="{BB962C8B-B14F-4D97-AF65-F5344CB8AC3E}">
        <p14:creationId xmlns:p14="http://schemas.microsoft.com/office/powerpoint/2010/main" val="131251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9F14-A602-2E39-4D3B-4BA836171325}"/>
              </a:ext>
            </a:extLst>
          </p:cNvPr>
          <p:cNvSpPr>
            <a:spLocks noGrp="1"/>
          </p:cNvSpPr>
          <p:nvPr>
            <p:ph type="title"/>
          </p:nvPr>
        </p:nvSpPr>
        <p:spPr/>
        <p:txBody>
          <a:bodyPr/>
          <a:lstStyle/>
          <a:p>
            <a:r>
              <a:rPr lang="en-IN" dirty="0"/>
              <a:t>         HARDWARE AND SOFTWARE </a:t>
            </a:r>
            <a:br>
              <a:rPr lang="en-IN" dirty="0"/>
            </a:br>
            <a:r>
              <a:rPr lang="en-IN" dirty="0"/>
              <a:t>                 SPECIFICATION              </a:t>
            </a:r>
          </a:p>
        </p:txBody>
      </p:sp>
      <p:sp>
        <p:nvSpPr>
          <p:cNvPr id="3" name="Content Placeholder 2">
            <a:extLst>
              <a:ext uri="{FF2B5EF4-FFF2-40B4-BE49-F238E27FC236}">
                <a16:creationId xmlns:a16="http://schemas.microsoft.com/office/drawing/2014/main" id="{E3914531-7FBC-2AD1-4D5E-47CEF9351089}"/>
              </a:ext>
            </a:extLst>
          </p:cNvPr>
          <p:cNvSpPr>
            <a:spLocks noGrp="1"/>
          </p:cNvSpPr>
          <p:nvPr>
            <p:ph idx="1"/>
          </p:nvPr>
        </p:nvSpPr>
        <p:spPr/>
        <p:txBody>
          <a:bodyPr/>
          <a:lstStyle/>
          <a:p>
            <a:r>
              <a:rPr lang="en-IN" dirty="0"/>
              <a:t>HARDWARE SPECIFICATION</a:t>
            </a:r>
          </a:p>
          <a:p>
            <a:r>
              <a:rPr lang="en-IN" dirty="0"/>
              <a:t>   COMPUTER/MOBILE/LAPTOP</a:t>
            </a:r>
          </a:p>
          <a:p>
            <a:endParaRPr lang="en-IN" dirty="0"/>
          </a:p>
          <a:p>
            <a:r>
              <a:rPr lang="en-IN" dirty="0"/>
              <a:t>SOFTWARE SPECIFICATION </a:t>
            </a:r>
          </a:p>
          <a:p>
            <a:r>
              <a:rPr lang="en-IN" dirty="0"/>
              <a:t> DJANGO(Frame work)</a:t>
            </a:r>
          </a:p>
          <a:p>
            <a:r>
              <a:rPr lang="en-IN" dirty="0"/>
              <a:t>PYTHON(</a:t>
            </a:r>
            <a:r>
              <a:rPr lang="en-IN" dirty="0" err="1"/>
              <a:t>Proramming</a:t>
            </a:r>
            <a:r>
              <a:rPr lang="en-IN" dirty="0"/>
              <a:t> language)</a:t>
            </a:r>
          </a:p>
          <a:p>
            <a:endParaRPr lang="en-IN" dirty="0"/>
          </a:p>
        </p:txBody>
      </p:sp>
    </p:spTree>
    <p:extLst>
      <p:ext uri="{BB962C8B-B14F-4D97-AF65-F5344CB8AC3E}">
        <p14:creationId xmlns:p14="http://schemas.microsoft.com/office/powerpoint/2010/main" val="157397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15C1-ADE3-F012-9B34-03C742B5CBCC}"/>
              </a:ext>
            </a:extLst>
          </p:cNvPr>
          <p:cNvSpPr>
            <a:spLocks noGrp="1"/>
          </p:cNvSpPr>
          <p:nvPr>
            <p:ph type="title"/>
          </p:nvPr>
        </p:nvSpPr>
        <p:spPr/>
        <p:txBody>
          <a:bodyPr/>
          <a:lstStyle/>
          <a:p>
            <a:r>
              <a:rPr lang="en-IN" dirty="0"/>
              <a:t>           EXISTING SYSTEM</a:t>
            </a:r>
          </a:p>
        </p:txBody>
      </p:sp>
      <p:sp>
        <p:nvSpPr>
          <p:cNvPr id="3" name="Content Placeholder 2">
            <a:extLst>
              <a:ext uri="{FF2B5EF4-FFF2-40B4-BE49-F238E27FC236}">
                <a16:creationId xmlns:a16="http://schemas.microsoft.com/office/drawing/2014/main" id="{9105F668-3FB8-8E76-77E8-01CEBD676689}"/>
              </a:ext>
            </a:extLst>
          </p:cNvPr>
          <p:cNvSpPr>
            <a:spLocks noGrp="1"/>
          </p:cNvSpPr>
          <p:nvPr>
            <p:ph idx="1"/>
          </p:nvPr>
        </p:nvSpPr>
        <p:spPr/>
        <p:txBody>
          <a:bodyPr/>
          <a:lstStyle/>
          <a:p>
            <a:pPr>
              <a:buFont typeface="Wingdings" panose="020B0604020202020204" pitchFamily="34" charset="0"/>
              <a:buChar char="q"/>
            </a:pPr>
            <a:r>
              <a:rPr lang="en-US" dirty="0">
                <a:latin typeface="Times New Roman"/>
                <a:ea typeface="+mn-lt"/>
                <a:cs typeface="+mn-lt"/>
              </a:rPr>
              <a:t>In this web application app ensures farmers get the right information and recommendations </a:t>
            </a:r>
            <a:r>
              <a:rPr lang="en-US" dirty="0">
                <a:latin typeface="Calibri"/>
                <a:ea typeface="+mn-lt"/>
                <a:cs typeface="+mn-lt"/>
              </a:rPr>
              <a:t>for</a:t>
            </a:r>
            <a:r>
              <a:rPr lang="en-US" dirty="0">
                <a:ea typeface="+mn-lt"/>
                <a:cs typeface="+mn-lt"/>
              </a:rPr>
              <a:t> example ,the most familiar</a:t>
            </a:r>
            <a:r>
              <a:rPr lang="en-US" dirty="0">
                <a:latin typeface="Times New Roman"/>
                <a:ea typeface="+mn-lt"/>
                <a:cs typeface="+mn-lt"/>
              </a:rPr>
              <a:t> The </a:t>
            </a:r>
            <a:r>
              <a:rPr lang="en-US" dirty="0" err="1">
                <a:latin typeface="Times New Roman"/>
                <a:ea typeface="+mn-lt"/>
                <a:cs typeface="+mn-lt"/>
              </a:rPr>
              <a:t>Plantix</a:t>
            </a:r>
            <a:r>
              <a:rPr lang="en-US" dirty="0">
                <a:latin typeface="Times New Roman"/>
                <a:ea typeface="+mn-lt"/>
                <a:cs typeface="+mn-lt"/>
              </a:rPr>
              <a:t> app. </a:t>
            </a:r>
          </a:p>
          <a:p>
            <a:pPr>
              <a:buFont typeface="Wingdings" panose="020B0604020202020204" pitchFamily="34" charset="0"/>
              <a:buChar char="q"/>
            </a:pPr>
            <a:r>
              <a:rPr lang="en-US" dirty="0">
                <a:latin typeface="Times New Roman"/>
                <a:ea typeface="+mn-lt"/>
                <a:cs typeface="+mn-lt"/>
              </a:rPr>
              <a:t> Artificial intelligence (AI) to identify plant diseases, pests, and nutrient deficiencies.</a:t>
            </a:r>
          </a:p>
          <a:p>
            <a:pPr>
              <a:buFont typeface="Wingdings" panose="020B0604020202020204" pitchFamily="34" charset="0"/>
              <a:buChar char="q"/>
            </a:pPr>
            <a:r>
              <a:rPr lang="en-US" dirty="0">
                <a:latin typeface="Times New Roman"/>
                <a:cs typeface="Calibri" panose="020F0502020204030204"/>
              </a:rPr>
              <a:t> It can be done using for </a:t>
            </a:r>
            <a:r>
              <a:rPr lang="en-US" dirty="0">
                <a:latin typeface="Times New Roman"/>
                <a:ea typeface="+mn-lt"/>
                <a:cs typeface="+mn-lt"/>
              </a:rPr>
              <a:t>Machine Learning algorithm.</a:t>
            </a:r>
          </a:p>
          <a:p>
            <a:pPr>
              <a:buFont typeface="Wingdings"/>
              <a:buChar char="v"/>
            </a:pPr>
            <a:endParaRPr lang="en-IN" dirty="0"/>
          </a:p>
        </p:txBody>
      </p:sp>
    </p:spTree>
    <p:extLst>
      <p:ext uri="{BB962C8B-B14F-4D97-AF65-F5344CB8AC3E}">
        <p14:creationId xmlns:p14="http://schemas.microsoft.com/office/powerpoint/2010/main" val="267695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52F5-A649-6AD6-72EF-AFA13D8197CC}"/>
              </a:ext>
            </a:extLst>
          </p:cNvPr>
          <p:cNvSpPr>
            <a:spLocks noGrp="1"/>
          </p:cNvSpPr>
          <p:nvPr>
            <p:ph type="title"/>
          </p:nvPr>
        </p:nvSpPr>
        <p:spPr/>
        <p:txBody>
          <a:bodyPr/>
          <a:lstStyle/>
          <a:p>
            <a:r>
              <a:rPr lang="en-IN" dirty="0"/>
              <a:t>              LITERATURE SURVEY</a:t>
            </a:r>
          </a:p>
        </p:txBody>
      </p:sp>
      <p:sp>
        <p:nvSpPr>
          <p:cNvPr id="3" name="Content Placeholder 2">
            <a:extLst>
              <a:ext uri="{FF2B5EF4-FFF2-40B4-BE49-F238E27FC236}">
                <a16:creationId xmlns:a16="http://schemas.microsoft.com/office/drawing/2014/main" id="{04590EF3-E674-E31A-F59A-B3FB3CAE560C}"/>
              </a:ext>
            </a:extLst>
          </p:cNvPr>
          <p:cNvSpPr>
            <a:spLocks noGrp="1"/>
          </p:cNvSpPr>
          <p:nvPr>
            <p:ph idx="1"/>
          </p:nvPr>
        </p:nvSpPr>
        <p:spPr/>
        <p:txBody>
          <a:bodyPr/>
          <a:lstStyle/>
          <a:p>
            <a:r>
              <a:rPr lang="en-US" dirty="0"/>
              <a:t>. S. </a:t>
            </a:r>
            <a:r>
              <a:rPr lang="en-US" dirty="0" err="1"/>
              <a:t>Sannakki</a:t>
            </a:r>
            <a:r>
              <a:rPr lang="en-US" dirty="0"/>
              <a:t> and V. S. </a:t>
            </a:r>
            <a:r>
              <a:rPr lang="en-US" dirty="0" err="1"/>
              <a:t>Rajpurohit</a:t>
            </a:r>
            <a:r>
              <a:rPr lang="en-US" dirty="0"/>
              <a:t>,” Classification of Pomegranate Diseases Based on Back Propagation Neural Network,” International Research Journal of Engineering and Technology (IRJET), Vol2 Issue: 02 | May-2015 </a:t>
            </a:r>
          </a:p>
          <a:p>
            <a:r>
              <a:rPr lang="en-US" dirty="0"/>
              <a:t>P. R. </a:t>
            </a:r>
            <a:r>
              <a:rPr lang="en-US" dirty="0" err="1"/>
              <a:t>Rothe</a:t>
            </a:r>
            <a:r>
              <a:rPr lang="en-US" dirty="0"/>
              <a:t> and R. V. </a:t>
            </a:r>
            <a:r>
              <a:rPr lang="en-US" dirty="0" err="1"/>
              <a:t>Kshirsagar</a:t>
            </a:r>
            <a:r>
              <a:rPr lang="en-US" dirty="0"/>
              <a:t>,” Cotton Leaf Disease Identification using Pattern Recognition Techniques”, International Conference on Pervasive Computing (ICPC),2015</a:t>
            </a:r>
          </a:p>
          <a:p>
            <a:endParaRPr lang="en-IN" dirty="0"/>
          </a:p>
        </p:txBody>
      </p:sp>
    </p:spTree>
    <p:extLst>
      <p:ext uri="{BB962C8B-B14F-4D97-AF65-F5344CB8AC3E}">
        <p14:creationId xmlns:p14="http://schemas.microsoft.com/office/powerpoint/2010/main" val="73468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1D44-A49F-9F11-30C5-7ED2BFD49F1A}"/>
              </a:ext>
            </a:extLst>
          </p:cNvPr>
          <p:cNvSpPr>
            <a:spLocks noGrp="1"/>
          </p:cNvSpPr>
          <p:nvPr>
            <p:ph type="title"/>
          </p:nvPr>
        </p:nvSpPr>
        <p:spPr/>
        <p:txBody>
          <a:bodyPr/>
          <a:lstStyle/>
          <a:p>
            <a:r>
              <a:rPr lang="en-IN" dirty="0"/>
              <a:t>             PROPOSED SOLUTIONS</a:t>
            </a:r>
          </a:p>
        </p:txBody>
      </p:sp>
      <p:sp>
        <p:nvSpPr>
          <p:cNvPr id="3" name="Content Placeholder 2">
            <a:extLst>
              <a:ext uri="{FF2B5EF4-FFF2-40B4-BE49-F238E27FC236}">
                <a16:creationId xmlns:a16="http://schemas.microsoft.com/office/drawing/2014/main" id="{96EFCD40-4308-EB06-A7F1-5CAD14C59F30}"/>
              </a:ext>
            </a:extLst>
          </p:cNvPr>
          <p:cNvSpPr>
            <a:spLocks noGrp="1"/>
          </p:cNvSpPr>
          <p:nvPr>
            <p:ph idx="1"/>
          </p:nvPr>
        </p:nvSpPr>
        <p:spPr/>
        <p:txBody>
          <a:bodyPr/>
          <a:lstStyle/>
          <a:p>
            <a:pPr>
              <a:buFont typeface="Wingdings" panose="020B0604020202020204" pitchFamily="34" charset="0"/>
              <a:buChar char="Ø"/>
            </a:pPr>
            <a:r>
              <a:rPr lang="en-US" dirty="0">
                <a:latin typeface="Times New Roman"/>
                <a:cs typeface="Calibri" panose="020F0502020204030204"/>
              </a:rPr>
              <a:t>So we come up with smart website for agriculture and disease prediction in the crop and growth of the plants </a:t>
            </a:r>
            <a:r>
              <a:rPr lang="en-US" dirty="0" err="1">
                <a:latin typeface="Times New Roman"/>
                <a:cs typeface="Calibri" panose="020F0502020204030204"/>
              </a:rPr>
              <a:t>accroding</a:t>
            </a:r>
            <a:r>
              <a:rPr lang="en-US" dirty="0">
                <a:latin typeface="Times New Roman"/>
                <a:cs typeface="Calibri" panose="020F0502020204030204"/>
              </a:rPr>
              <a:t> to climatic condition.</a:t>
            </a:r>
          </a:p>
          <a:p>
            <a:pPr>
              <a:buFont typeface="Wingdings" panose="020B0604020202020204" pitchFamily="34" charset="0"/>
              <a:buChar char="Ø"/>
            </a:pPr>
            <a:r>
              <a:rPr lang="en-US" dirty="0">
                <a:latin typeface="Times New Roman"/>
                <a:cs typeface="Calibri" panose="020F0502020204030204"/>
              </a:rPr>
              <a:t> The farmers can access the website easily and they can increase their </a:t>
            </a:r>
            <a:r>
              <a:rPr lang="en-US" dirty="0" err="1">
                <a:latin typeface="Times New Roman"/>
                <a:cs typeface="Calibri" panose="020F0502020204030204"/>
              </a:rPr>
              <a:t>yeilds</a:t>
            </a:r>
            <a:r>
              <a:rPr lang="en-US" dirty="0">
                <a:latin typeface="Times New Roman"/>
                <a:cs typeface="Calibri" panose="020F0502020204030204"/>
              </a:rPr>
              <a:t> and productivity.</a:t>
            </a:r>
          </a:p>
          <a:p>
            <a:endParaRPr lang="en-IN" dirty="0"/>
          </a:p>
        </p:txBody>
      </p:sp>
    </p:spTree>
    <p:extLst>
      <p:ext uri="{BB962C8B-B14F-4D97-AF65-F5344CB8AC3E}">
        <p14:creationId xmlns:p14="http://schemas.microsoft.com/office/powerpoint/2010/main" val="35197240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218</TotalTime>
  <Words>692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PowerPoint Presentation</vt:lpstr>
      <vt:lpstr>                AGENDA </vt:lpstr>
      <vt:lpstr>                INTRODUCTION</vt:lpstr>
      <vt:lpstr>                    ABSTRACT</vt:lpstr>
      <vt:lpstr>                   OBJECTIVE</vt:lpstr>
      <vt:lpstr>         HARDWARE AND SOFTWARE                   SPECIFICATION              </vt:lpstr>
      <vt:lpstr>           EXISTING SYSTEM</vt:lpstr>
      <vt:lpstr>              LITERATURE SURVEY</vt:lpstr>
      <vt:lpstr>             PROPOSED SOLUTIONS</vt:lpstr>
      <vt:lpstr>               EXPECTED OUTCOME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Aarthi Boopathi</cp:lastModifiedBy>
  <cp:revision>2</cp:revision>
  <dcterms:created xsi:type="dcterms:W3CDTF">2022-10-14T13:19:37Z</dcterms:created>
  <dcterms:modified xsi:type="dcterms:W3CDTF">2023-10-10T13:14:42Z</dcterms:modified>
</cp:coreProperties>
</file>