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9" r:id="rId3"/>
    <p:sldId id="265" r:id="rId4"/>
    <p:sldId id="262" r:id="rId5"/>
    <p:sldId id="267" r:id="rId6"/>
    <p:sldId id="268" r:id="rId7"/>
    <p:sldId id="263" r:id="rId8"/>
    <p:sldId id="261"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nok\Desktop\TURING%20PROJECTS\PAYMENTS_MONETISATION_PROJEC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baseline="0"/>
              <a:t>D</a:t>
            </a:r>
            <a:r>
              <a:rPr lang="en-US" b="1"/>
              <a:t>elivery time(days) by State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0519222884347518E-2"/>
          <c:y val="0.15133715664437195"/>
          <c:w val="0.90286351706036749"/>
          <c:h val="0.70982283464566931"/>
        </c:manualLayout>
      </c:layout>
      <c:barChart>
        <c:barDir val="col"/>
        <c:grouping val="clustered"/>
        <c:varyColors val="0"/>
        <c:ser>
          <c:idx val="0"/>
          <c:order val="0"/>
          <c:tx>
            <c:strRef>
              <c:f>Random!$B$62</c:f>
              <c:strCache>
                <c:ptCount val="1"/>
                <c:pt idx="0">
                  <c:v>days_to_deliver</c:v>
                </c:pt>
              </c:strCache>
            </c:strRef>
          </c:tx>
          <c:spPr>
            <a:solidFill>
              <a:srgbClr val="FF0000"/>
            </a:solidFill>
            <a:ln>
              <a:noFill/>
            </a:ln>
            <a:effectLst/>
          </c:spPr>
          <c:invertIfNegative val="0"/>
          <c:dPt>
            <c:idx val="17"/>
            <c:invertIfNegative val="0"/>
            <c:bubble3D val="0"/>
            <c:spPr>
              <a:solidFill>
                <a:schemeClr val="accent1"/>
              </a:solidFill>
              <a:ln>
                <a:noFill/>
              </a:ln>
              <a:effectLst/>
            </c:spPr>
            <c:extLst>
              <c:ext xmlns:c16="http://schemas.microsoft.com/office/drawing/2014/chart" uri="{C3380CC4-5D6E-409C-BE32-E72D297353CC}">
                <c16:uniqueId val="{00000001-561C-479C-9C81-3274473E92BC}"/>
              </c:ext>
            </c:extLst>
          </c:dPt>
          <c:dPt>
            <c:idx val="18"/>
            <c:invertIfNegative val="0"/>
            <c:bubble3D val="0"/>
            <c:spPr>
              <a:solidFill>
                <a:schemeClr val="accent1"/>
              </a:solidFill>
              <a:ln>
                <a:noFill/>
              </a:ln>
              <a:effectLst/>
            </c:spPr>
            <c:extLst>
              <c:ext xmlns:c16="http://schemas.microsoft.com/office/drawing/2014/chart" uri="{C3380CC4-5D6E-409C-BE32-E72D297353CC}">
                <c16:uniqueId val="{00000003-561C-479C-9C81-3274473E92BC}"/>
              </c:ext>
            </c:extLst>
          </c:dPt>
          <c:dPt>
            <c:idx val="19"/>
            <c:invertIfNegative val="0"/>
            <c:bubble3D val="0"/>
            <c:spPr>
              <a:solidFill>
                <a:schemeClr val="accent1"/>
              </a:solidFill>
              <a:ln>
                <a:noFill/>
              </a:ln>
              <a:effectLst/>
            </c:spPr>
            <c:extLst>
              <c:ext xmlns:c16="http://schemas.microsoft.com/office/drawing/2014/chart" uri="{C3380CC4-5D6E-409C-BE32-E72D297353CC}">
                <c16:uniqueId val="{00000005-561C-479C-9C81-3274473E92BC}"/>
              </c:ext>
            </c:extLst>
          </c:dPt>
          <c:dPt>
            <c:idx val="20"/>
            <c:invertIfNegative val="0"/>
            <c:bubble3D val="0"/>
            <c:spPr>
              <a:solidFill>
                <a:schemeClr val="accent1"/>
              </a:solidFill>
              <a:ln>
                <a:noFill/>
              </a:ln>
              <a:effectLst/>
            </c:spPr>
            <c:extLst>
              <c:ext xmlns:c16="http://schemas.microsoft.com/office/drawing/2014/chart" uri="{C3380CC4-5D6E-409C-BE32-E72D297353CC}">
                <c16:uniqueId val="{00000007-561C-479C-9C81-3274473E92BC}"/>
              </c:ext>
            </c:extLst>
          </c:dPt>
          <c:dPt>
            <c:idx val="21"/>
            <c:invertIfNegative val="0"/>
            <c:bubble3D val="0"/>
            <c:spPr>
              <a:solidFill>
                <a:schemeClr val="accent1"/>
              </a:solidFill>
              <a:ln>
                <a:noFill/>
              </a:ln>
              <a:effectLst/>
            </c:spPr>
            <c:extLst>
              <c:ext xmlns:c16="http://schemas.microsoft.com/office/drawing/2014/chart" uri="{C3380CC4-5D6E-409C-BE32-E72D297353CC}">
                <c16:uniqueId val="{00000009-561C-479C-9C81-3274473E92BC}"/>
              </c:ext>
            </c:extLst>
          </c:dPt>
          <c:dPt>
            <c:idx val="22"/>
            <c:invertIfNegative val="0"/>
            <c:bubble3D val="0"/>
            <c:spPr>
              <a:solidFill>
                <a:schemeClr val="accent1"/>
              </a:solidFill>
              <a:ln>
                <a:noFill/>
              </a:ln>
              <a:effectLst/>
            </c:spPr>
            <c:extLst>
              <c:ext xmlns:c16="http://schemas.microsoft.com/office/drawing/2014/chart" uri="{C3380CC4-5D6E-409C-BE32-E72D297353CC}">
                <c16:uniqueId val="{0000000B-561C-479C-9C81-3274473E92BC}"/>
              </c:ext>
            </c:extLst>
          </c:dPt>
          <c:dPt>
            <c:idx val="23"/>
            <c:invertIfNegative val="0"/>
            <c:bubble3D val="0"/>
            <c:spPr>
              <a:solidFill>
                <a:schemeClr val="accent1"/>
              </a:solidFill>
              <a:ln>
                <a:noFill/>
              </a:ln>
              <a:effectLst/>
            </c:spPr>
            <c:extLst>
              <c:ext xmlns:c16="http://schemas.microsoft.com/office/drawing/2014/chart" uri="{C3380CC4-5D6E-409C-BE32-E72D297353CC}">
                <c16:uniqueId val="{0000000D-561C-479C-9C81-3274473E92BC}"/>
              </c:ext>
            </c:extLst>
          </c:dPt>
          <c:dPt>
            <c:idx val="24"/>
            <c:invertIfNegative val="0"/>
            <c:bubble3D val="0"/>
            <c:spPr>
              <a:solidFill>
                <a:schemeClr val="accent6"/>
              </a:solidFill>
              <a:ln>
                <a:noFill/>
              </a:ln>
              <a:effectLst/>
            </c:spPr>
            <c:extLst>
              <c:ext xmlns:c16="http://schemas.microsoft.com/office/drawing/2014/chart" uri="{C3380CC4-5D6E-409C-BE32-E72D297353CC}">
                <c16:uniqueId val="{0000000F-561C-479C-9C81-3274473E92BC}"/>
              </c:ext>
            </c:extLst>
          </c:dPt>
          <c:dPt>
            <c:idx val="25"/>
            <c:invertIfNegative val="0"/>
            <c:bubble3D val="0"/>
            <c:spPr>
              <a:solidFill>
                <a:schemeClr val="accent6"/>
              </a:solidFill>
              <a:ln>
                <a:noFill/>
              </a:ln>
              <a:effectLst/>
            </c:spPr>
            <c:extLst>
              <c:ext xmlns:c16="http://schemas.microsoft.com/office/drawing/2014/chart" uri="{C3380CC4-5D6E-409C-BE32-E72D297353CC}">
                <c16:uniqueId val="{00000011-561C-479C-9C81-3274473E92BC}"/>
              </c:ext>
            </c:extLst>
          </c:dPt>
          <c:dPt>
            <c:idx val="26"/>
            <c:invertIfNegative val="0"/>
            <c:bubble3D val="0"/>
            <c:spPr>
              <a:solidFill>
                <a:schemeClr val="accent6"/>
              </a:solidFill>
              <a:ln>
                <a:noFill/>
              </a:ln>
              <a:effectLst/>
            </c:spPr>
            <c:extLst>
              <c:ext xmlns:c16="http://schemas.microsoft.com/office/drawing/2014/chart" uri="{C3380CC4-5D6E-409C-BE32-E72D297353CC}">
                <c16:uniqueId val="{00000013-561C-479C-9C81-3274473E92BC}"/>
              </c:ext>
            </c:extLst>
          </c:dPt>
          <c:cat>
            <c:strRef>
              <c:f>Random!$A$63:$A$89</c:f>
              <c:strCache>
                <c:ptCount val="27"/>
                <c:pt idx="0">
                  <c:v>RR</c:v>
                </c:pt>
                <c:pt idx="1">
                  <c:v>AP</c:v>
                </c:pt>
                <c:pt idx="2">
                  <c:v>AM</c:v>
                </c:pt>
                <c:pt idx="3">
                  <c:v>AL</c:v>
                </c:pt>
                <c:pt idx="4">
                  <c:v>PA</c:v>
                </c:pt>
                <c:pt idx="5">
                  <c:v>MA</c:v>
                </c:pt>
                <c:pt idx="6">
                  <c:v>SE</c:v>
                </c:pt>
                <c:pt idx="7">
                  <c:v>CE</c:v>
                </c:pt>
                <c:pt idx="8">
                  <c:v>AC</c:v>
                </c:pt>
                <c:pt idx="9">
                  <c:v>PB</c:v>
                </c:pt>
                <c:pt idx="10">
                  <c:v>PI</c:v>
                </c:pt>
                <c:pt idx="11">
                  <c:v>RO</c:v>
                </c:pt>
                <c:pt idx="12">
                  <c:v>BA</c:v>
                </c:pt>
                <c:pt idx="13">
                  <c:v>RN</c:v>
                </c:pt>
                <c:pt idx="14">
                  <c:v>PE</c:v>
                </c:pt>
                <c:pt idx="15">
                  <c:v>MT</c:v>
                </c:pt>
                <c:pt idx="16">
                  <c:v>TO</c:v>
                </c:pt>
                <c:pt idx="17">
                  <c:v>ES</c:v>
                </c:pt>
                <c:pt idx="18">
                  <c:v>MS</c:v>
                </c:pt>
                <c:pt idx="19">
                  <c:v>GO</c:v>
                </c:pt>
                <c:pt idx="20">
                  <c:v>RJ</c:v>
                </c:pt>
                <c:pt idx="21">
                  <c:v>RS</c:v>
                </c:pt>
                <c:pt idx="22">
                  <c:v>SC</c:v>
                </c:pt>
                <c:pt idx="23">
                  <c:v>DF</c:v>
                </c:pt>
                <c:pt idx="24">
                  <c:v>MG</c:v>
                </c:pt>
                <c:pt idx="25">
                  <c:v>PR</c:v>
                </c:pt>
                <c:pt idx="26">
                  <c:v>SP</c:v>
                </c:pt>
              </c:strCache>
            </c:strRef>
          </c:cat>
          <c:val>
            <c:numRef>
              <c:f>Random!$B$63:$B$89</c:f>
              <c:numCache>
                <c:formatCode>General</c:formatCode>
                <c:ptCount val="27"/>
                <c:pt idx="0">
                  <c:v>28.975609756097501</c:v>
                </c:pt>
                <c:pt idx="1">
                  <c:v>26.731343283582</c:v>
                </c:pt>
                <c:pt idx="2">
                  <c:v>25.9862068965517</c:v>
                </c:pt>
                <c:pt idx="3">
                  <c:v>24.040302267002499</c:v>
                </c:pt>
                <c:pt idx="4">
                  <c:v>23.3160676532769</c:v>
                </c:pt>
                <c:pt idx="5">
                  <c:v>21.117154811715402</c:v>
                </c:pt>
                <c:pt idx="6">
                  <c:v>21.0298507462686</c:v>
                </c:pt>
                <c:pt idx="7">
                  <c:v>20.817826426896001</c:v>
                </c:pt>
                <c:pt idx="8">
                  <c:v>20.637499999999999</c:v>
                </c:pt>
                <c:pt idx="9">
                  <c:v>19.953578336557001</c:v>
                </c:pt>
                <c:pt idx="10">
                  <c:v>18.993697478991599</c:v>
                </c:pt>
                <c:pt idx="11">
                  <c:v>18.913580246913501</c:v>
                </c:pt>
                <c:pt idx="12">
                  <c:v>18.866400491400402</c:v>
                </c:pt>
                <c:pt idx="13">
                  <c:v>18.824894514767902</c:v>
                </c:pt>
                <c:pt idx="14">
                  <c:v>17.9654739485247</c:v>
                </c:pt>
                <c:pt idx="15">
                  <c:v>17.593679458239301</c:v>
                </c:pt>
                <c:pt idx="16">
                  <c:v>17.2262773722627</c:v>
                </c:pt>
                <c:pt idx="17">
                  <c:v>15.331829573934799</c:v>
                </c:pt>
                <c:pt idx="18">
                  <c:v>15.191155492154</c:v>
                </c:pt>
                <c:pt idx="19">
                  <c:v>15.1507409299948</c:v>
                </c:pt>
                <c:pt idx="20">
                  <c:v>14.849186432445601</c:v>
                </c:pt>
                <c:pt idx="21">
                  <c:v>14.819236526946</c:v>
                </c:pt>
                <c:pt idx="22">
                  <c:v>14.4795601917113</c:v>
                </c:pt>
                <c:pt idx="23">
                  <c:v>12.5091346153846</c:v>
                </c:pt>
                <c:pt idx="24">
                  <c:v>11.5438132981065</c:v>
                </c:pt>
                <c:pt idx="25">
                  <c:v>11.526711354864901</c:v>
                </c:pt>
                <c:pt idx="26">
                  <c:v>8.2980614890725803</c:v>
                </c:pt>
              </c:numCache>
            </c:numRef>
          </c:val>
          <c:extLst>
            <c:ext xmlns:c16="http://schemas.microsoft.com/office/drawing/2014/chart" uri="{C3380CC4-5D6E-409C-BE32-E72D297353CC}">
              <c16:uniqueId val="{00000014-561C-479C-9C81-3274473E92BC}"/>
            </c:ext>
          </c:extLst>
        </c:ser>
        <c:dLbls>
          <c:showLegendKey val="0"/>
          <c:showVal val="0"/>
          <c:showCatName val="0"/>
          <c:showSerName val="0"/>
          <c:showPercent val="0"/>
          <c:showBubbleSize val="0"/>
        </c:dLbls>
        <c:gapWidth val="219"/>
        <c:overlap val="-27"/>
        <c:axId val="1616176464"/>
        <c:axId val="1616191024"/>
      </c:barChart>
      <c:catAx>
        <c:axId val="161617646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State</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6191024"/>
        <c:crosses val="autoZero"/>
        <c:auto val="1"/>
        <c:lblAlgn val="ctr"/>
        <c:lblOffset val="100"/>
        <c:noMultiLvlLbl val="0"/>
      </c:catAx>
      <c:valAx>
        <c:axId val="1616191024"/>
        <c:scaling>
          <c:orientation val="minMax"/>
          <c:max val="30"/>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Delivery</a:t>
                </a:r>
                <a:r>
                  <a:rPr lang="en-US" b="1" baseline="0"/>
                  <a:t> time(days)</a:t>
                </a:r>
                <a:endParaRPr lang="en-US" b="1"/>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6176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0.35592</cdr:x>
      <cdr:y>0.25477</cdr:y>
    </cdr:from>
    <cdr:to>
      <cdr:x>0.80055</cdr:x>
      <cdr:y>0.3859</cdr:y>
    </cdr:to>
    <cdr:sp macro="" textlink="">
      <cdr:nvSpPr>
        <cdr:cNvPr id="2" name="TextBox 1">
          <a:extLst xmlns:a="http://schemas.openxmlformats.org/drawingml/2006/main">
            <a:ext uri="{FF2B5EF4-FFF2-40B4-BE49-F238E27FC236}">
              <a16:creationId xmlns:a16="http://schemas.microsoft.com/office/drawing/2014/main" id="{31032D40-447D-F244-FA12-AEB43F8BB71E}"/>
            </a:ext>
          </a:extLst>
        </cdr:cNvPr>
        <cdr:cNvSpPr txBox="1"/>
      </cdr:nvSpPr>
      <cdr:spPr>
        <a:xfrm xmlns:a="http://schemas.openxmlformats.org/drawingml/2006/main">
          <a:off x="2687191" y="832305"/>
          <a:ext cx="3356919" cy="42836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Delivery times over 17 days</a:t>
          </a:r>
        </a:p>
      </cdr:txBody>
    </cdr:sp>
  </cdr:relSizeAnchor>
  <cdr:relSizeAnchor xmlns:cdr="http://schemas.openxmlformats.org/drawingml/2006/chartDrawing">
    <cdr:from>
      <cdr:x>0.66721</cdr:x>
      <cdr:y>0.12372</cdr:y>
    </cdr:from>
    <cdr:to>
      <cdr:x>0.98145</cdr:x>
      <cdr:y>0.26746</cdr:y>
    </cdr:to>
    <cdr:sp macro="" textlink="">
      <cdr:nvSpPr>
        <cdr:cNvPr id="3" name="TextBox 2">
          <a:extLst xmlns:a="http://schemas.openxmlformats.org/drawingml/2006/main">
            <a:ext uri="{FF2B5EF4-FFF2-40B4-BE49-F238E27FC236}">
              <a16:creationId xmlns:a16="http://schemas.microsoft.com/office/drawing/2014/main" id="{BD4660C3-6F9D-9EBC-105C-ABC195E68955}"/>
            </a:ext>
          </a:extLst>
        </cdr:cNvPr>
        <cdr:cNvSpPr txBox="1"/>
      </cdr:nvSpPr>
      <cdr:spPr>
        <a:xfrm xmlns:a="http://schemas.openxmlformats.org/drawingml/2006/main">
          <a:off x="5037438" y="404186"/>
          <a:ext cx="2372497" cy="46955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0.68318</cdr:x>
      <cdr:y>0.25678</cdr:y>
    </cdr:from>
    <cdr:to>
      <cdr:x>0.968</cdr:x>
      <cdr:y>0.33836</cdr:y>
    </cdr:to>
    <cdr:sp macro="" textlink="">
      <cdr:nvSpPr>
        <cdr:cNvPr id="4" name="TextBox 3">
          <a:extLst xmlns:a="http://schemas.openxmlformats.org/drawingml/2006/main">
            <a:ext uri="{FF2B5EF4-FFF2-40B4-BE49-F238E27FC236}">
              <a16:creationId xmlns:a16="http://schemas.microsoft.com/office/drawing/2014/main" id="{C9DBEB77-FB4B-624F-2FF0-75E95AED7573}"/>
            </a:ext>
          </a:extLst>
        </cdr:cNvPr>
        <cdr:cNvSpPr txBox="1"/>
      </cdr:nvSpPr>
      <cdr:spPr>
        <a:xfrm xmlns:a="http://schemas.openxmlformats.org/drawingml/2006/main">
          <a:off x="5157963" y="838846"/>
          <a:ext cx="2150448" cy="26650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Delivery time under 2 weeks</a:t>
          </a:r>
        </a:p>
      </cdr:txBody>
    </cdr:sp>
  </cdr:relSizeAnchor>
  <cdr:relSizeAnchor xmlns:cdr="http://schemas.openxmlformats.org/drawingml/2006/chartDrawing">
    <cdr:from>
      <cdr:x>0.63996</cdr:x>
      <cdr:y>0.24552</cdr:y>
    </cdr:from>
    <cdr:to>
      <cdr:x>0.63996</cdr:x>
      <cdr:y>0.56903</cdr:y>
    </cdr:to>
    <cdr:cxnSp macro="">
      <cdr:nvCxnSpPr>
        <cdr:cNvPr id="6" name="Straight Connector 5">
          <a:extLst xmlns:a="http://schemas.openxmlformats.org/drawingml/2006/main">
            <a:ext uri="{FF2B5EF4-FFF2-40B4-BE49-F238E27FC236}">
              <a16:creationId xmlns:a16="http://schemas.microsoft.com/office/drawing/2014/main" id="{1426B541-5C9D-E50F-A642-A6BA1863E455}"/>
            </a:ext>
          </a:extLst>
        </cdr:cNvPr>
        <cdr:cNvCxnSpPr/>
      </cdr:nvCxnSpPr>
      <cdr:spPr>
        <a:xfrm xmlns:a="http://schemas.openxmlformats.org/drawingml/2006/main">
          <a:off x="4831720" y="802086"/>
          <a:ext cx="0" cy="105684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A3159-74B7-4C42-8465-0188D0908F8C}"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C7911-0FD2-4698-9D99-02A93BD93359}" type="slidenum">
              <a:rPr lang="en-US" smtClean="0"/>
              <a:t>‹#›</a:t>
            </a:fld>
            <a:endParaRPr lang="en-US"/>
          </a:p>
        </p:txBody>
      </p:sp>
    </p:spTree>
    <p:extLst>
      <p:ext uri="{BB962C8B-B14F-4D97-AF65-F5344CB8AC3E}">
        <p14:creationId xmlns:p14="http://schemas.microsoft.com/office/powerpoint/2010/main" val="348978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561F7-3EBA-2A36-C96B-CE7DF10F7E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F05359-A8EA-3C6B-BFD4-40F2AA72C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D8E5F-BED9-DA61-2D13-35E9D9746111}"/>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5" name="Footer Placeholder 4">
            <a:extLst>
              <a:ext uri="{FF2B5EF4-FFF2-40B4-BE49-F238E27FC236}">
                <a16:creationId xmlns:a16="http://schemas.microsoft.com/office/drawing/2014/main" id="{B82BDF4A-55CF-4282-1589-DC98D2851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23A8A-34E5-02EF-1C6A-942280DAC171}"/>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62076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D2C2-49B7-DABB-C763-6FD31C0BDB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9E43A7-9CEF-04D5-30F6-E2A4A181A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B48D4C-753B-2F32-34D6-55B4C7A730AD}"/>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5" name="Footer Placeholder 4">
            <a:extLst>
              <a:ext uri="{FF2B5EF4-FFF2-40B4-BE49-F238E27FC236}">
                <a16:creationId xmlns:a16="http://schemas.microsoft.com/office/drawing/2014/main" id="{48304EB3-0D5F-7B48-0024-7DEF76000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42F90-4FD1-AD5C-E3DD-5D4AE7968957}"/>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2826429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D627E-DC98-BA49-8EBA-884AC86026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E2CD9E-0FD0-F0E7-8705-EE21272D32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C7539-D074-9C6E-707B-187038488FB7}"/>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5" name="Footer Placeholder 4">
            <a:extLst>
              <a:ext uri="{FF2B5EF4-FFF2-40B4-BE49-F238E27FC236}">
                <a16:creationId xmlns:a16="http://schemas.microsoft.com/office/drawing/2014/main" id="{BD0D623C-080D-9D49-0AC4-323D457B8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807AD-4A5F-CBB7-D15E-0203AF6ECB05}"/>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244675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11B3-8DEA-DAE0-BAD5-5ADAF15FF9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5A6124-EAB0-7473-E76D-134F2800A9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31A62-EC31-F490-9515-AC75793D53F1}"/>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5" name="Footer Placeholder 4">
            <a:extLst>
              <a:ext uri="{FF2B5EF4-FFF2-40B4-BE49-F238E27FC236}">
                <a16:creationId xmlns:a16="http://schemas.microsoft.com/office/drawing/2014/main" id="{99000E98-7491-9A1C-510E-2197FD0AF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C24C3-1268-234B-6058-B64586A45C06}"/>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244517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8A5F-450A-9F1D-9794-CEAFEBC4D0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7167DE-2960-2A37-982A-2918A73C1D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F9FD3E-10C1-3215-2887-51296492B462}"/>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5" name="Footer Placeholder 4">
            <a:extLst>
              <a:ext uri="{FF2B5EF4-FFF2-40B4-BE49-F238E27FC236}">
                <a16:creationId xmlns:a16="http://schemas.microsoft.com/office/drawing/2014/main" id="{A67BF1AF-DD11-1946-3E31-931916AD2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A6F60-19F9-EA4D-7847-5AAF1B7290AB}"/>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124756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B47D-6654-5511-E7C9-9E3F07D48C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87222-B44F-88B5-394B-D438D69815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9EED67-2D7B-BD06-ECAF-D4426EDD44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B6D58F-9EF8-DB9E-434B-29C62FBCBFA6}"/>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6" name="Footer Placeholder 5">
            <a:extLst>
              <a:ext uri="{FF2B5EF4-FFF2-40B4-BE49-F238E27FC236}">
                <a16:creationId xmlns:a16="http://schemas.microsoft.com/office/drawing/2014/main" id="{A443EBB6-13EB-D70C-091A-3C6F6D56E6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42DAC-B714-4202-2D26-C2E28745B95D}"/>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243830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28A2-DFDE-0E09-E62F-7B2A209274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5F7B30-7CB3-EA33-E80A-3D856ACD77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20AA03-345C-3913-660E-BBBF5A2852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2C27FD-D3E3-34D8-2375-3C61A609F1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6C6002-2ADE-3973-4281-AD16A1E230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5CF45C-06C5-AD52-D843-38F27B8F3B88}"/>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8" name="Footer Placeholder 7">
            <a:extLst>
              <a:ext uri="{FF2B5EF4-FFF2-40B4-BE49-F238E27FC236}">
                <a16:creationId xmlns:a16="http://schemas.microsoft.com/office/drawing/2014/main" id="{36584C0E-F4DF-3316-1F39-EF61ED4CF9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ECFD06-11A9-B6C3-CDC5-39EC02EFBA47}"/>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1074413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043B6-3D11-6829-915D-8001B939C6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9448C4-6BE9-F315-D4FC-3CB0DE326B81}"/>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4" name="Footer Placeholder 3">
            <a:extLst>
              <a:ext uri="{FF2B5EF4-FFF2-40B4-BE49-F238E27FC236}">
                <a16:creationId xmlns:a16="http://schemas.microsoft.com/office/drawing/2014/main" id="{79D74FFF-AB61-D760-C1B7-8872B42AFB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A25BF6-8E5F-ED88-C44D-F9FA29FCAA32}"/>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56205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3EE67E-27E0-96B8-B8FA-70E947DBBDB9}"/>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3" name="Footer Placeholder 2">
            <a:extLst>
              <a:ext uri="{FF2B5EF4-FFF2-40B4-BE49-F238E27FC236}">
                <a16:creationId xmlns:a16="http://schemas.microsoft.com/office/drawing/2014/main" id="{35870FD8-81A6-6600-65D5-040DFE4CA2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BD555-BB6C-C836-0BCA-972E7DFF9CDA}"/>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144804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609A-ADB7-B419-C420-8428EA175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6B6949-B81B-3226-0478-6553E5091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26DA06-0BB5-C871-F0F5-1CC27C2D5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E7B55A-48F5-10A1-6BDB-AEE7AE87957A}"/>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6" name="Footer Placeholder 5">
            <a:extLst>
              <a:ext uri="{FF2B5EF4-FFF2-40B4-BE49-F238E27FC236}">
                <a16:creationId xmlns:a16="http://schemas.microsoft.com/office/drawing/2014/main" id="{A18DDCE9-26BC-B4E2-F2BF-7F5058E884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1F4445-5DF8-434A-041B-FBF1F11FE65C}"/>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3710166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3F10C-003B-6538-0316-FCEB4FE58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D59026-07BF-2CB5-F8C9-44FCDBEE5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B800A-7E71-FD4C-2CA2-84623E3F6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A006FE-664D-BB41-6FB6-5F65ABB0D1BB}"/>
              </a:ext>
            </a:extLst>
          </p:cNvPr>
          <p:cNvSpPr>
            <a:spLocks noGrp="1"/>
          </p:cNvSpPr>
          <p:nvPr>
            <p:ph type="dt" sz="half" idx="10"/>
          </p:nvPr>
        </p:nvSpPr>
        <p:spPr/>
        <p:txBody>
          <a:bodyPr/>
          <a:lstStyle/>
          <a:p>
            <a:fld id="{CC0C67E3-3A0A-4227-B40E-F1F1FCE5791B}" type="datetimeFigureOut">
              <a:rPr lang="en-US" smtClean="0"/>
              <a:t>10/11/2022</a:t>
            </a:fld>
            <a:endParaRPr lang="en-US"/>
          </a:p>
        </p:txBody>
      </p:sp>
      <p:sp>
        <p:nvSpPr>
          <p:cNvPr id="6" name="Footer Placeholder 5">
            <a:extLst>
              <a:ext uri="{FF2B5EF4-FFF2-40B4-BE49-F238E27FC236}">
                <a16:creationId xmlns:a16="http://schemas.microsoft.com/office/drawing/2014/main" id="{095E5900-3810-2FE5-FD43-6FE6A1F24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12AC3-240D-8104-8710-5B5097557984}"/>
              </a:ext>
            </a:extLst>
          </p:cNvPr>
          <p:cNvSpPr>
            <a:spLocks noGrp="1"/>
          </p:cNvSpPr>
          <p:nvPr>
            <p:ph type="sldNum" sz="quarter" idx="12"/>
          </p:nvPr>
        </p:nvSpPr>
        <p:spPr/>
        <p:txBody>
          <a:bodyPr/>
          <a:lstStyle/>
          <a:p>
            <a:fld id="{64990B56-B059-404F-84C7-C27863504958}" type="slidenum">
              <a:rPr lang="en-US" smtClean="0"/>
              <a:t>‹#›</a:t>
            </a:fld>
            <a:endParaRPr lang="en-US"/>
          </a:p>
        </p:txBody>
      </p:sp>
    </p:spTree>
    <p:extLst>
      <p:ext uri="{BB962C8B-B14F-4D97-AF65-F5344CB8AC3E}">
        <p14:creationId xmlns:p14="http://schemas.microsoft.com/office/powerpoint/2010/main" val="3511850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2310D0-C459-70D8-64BF-DDA787B4F0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C45C48-9115-535E-F0C6-98CDD91B1C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11834-419B-0D08-A55F-DC09FC8B17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C67E3-3A0A-4227-B40E-F1F1FCE5791B}" type="datetimeFigureOut">
              <a:rPr lang="en-US" smtClean="0"/>
              <a:t>10/11/2022</a:t>
            </a:fld>
            <a:endParaRPr lang="en-US"/>
          </a:p>
        </p:txBody>
      </p:sp>
      <p:sp>
        <p:nvSpPr>
          <p:cNvPr id="5" name="Footer Placeholder 4">
            <a:extLst>
              <a:ext uri="{FF2B5EF4-FFF2-40B4-BE49-F238E27FC236}">
                <a16:creationId xmlns:a16="http://schemas.microsoft.com/office/drawing/2014/main" id="{45C72D7E-CDBA-4C80-DEC9-07CC467C87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691FB8-126C-E95E-A5BE-044BDF02E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990B56-B059-404F-84C7-C27863504958}" type="slidenum">
              <a:rPr lang="en-US" smtClean="0"/>
              <a:t>‹#›</a:t>
            </a:fld>
            <a:endParaRPr lang="en-US"/>
          </a:p>
        </p:txBody>
      </p:sp>
    </p:spTree>
    <p:extLst>
      <p:ext uri="{BB962C8B-B14F-4D97-AF65-F5344CB8AC3E}">
        <p14:creationId xmlns:p14="http://schemas.microsoft.com/office/powerpoint/2010/main" val="595588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11C9-157B-AACC-5290-86D9181270F5}"/>
              </a:ext>
            </a:extLst>
          </p:cNvPr>
          <p:cNvSpPr>
            <a:spLocks noGrp="1"/>
          </p:cNvSpPr>
          <p:nvPr>
            <p:ph type="ctrTitle"/>
          </p:nvPr>
        </p:nvSpPr>
        <p:spPr>
          <a:xfrm>
            <a:off x="1524000" y="2304558"/>
            <a:ext cx="9144000" cy="2125361"/>
          </a:xfrm>
        </p:spPr>
        <p:txBody>
          <a:bodyPr/>
          <a:lstStyle/>
          <a:p>
            <a:r>
              <a:rPr lang="en-US" dirty="0"/>
              <a:t>OLIST MONETIZATION</a:t>
            </a:r>
            <a:br>
              <a:rPr lang="en-US" dirty="0"/>
            </a:br>
            <a:r>
              <a:rPr lang="en-US" dirty="0"/>
              <a:t>ANALYSIS</a:t>
            </a:r>
          </a:p>
        </p:txBody>
      </p:sp>
    </p:spTree>
    <p:extLst>
      <p:ext uri="{BB962C8B-B14F-4D97-AF65-F5344CB8AC3E}">
        <p14:creationId xmlns:p14="http://schemas.microsoft.com/office/powerpoint/2010/main" val="452789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BD16E-DF7D-3796-062C-60FD64CD7F2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D720B51-39A0-7C8B-89B4-07ABA5878F8D}"/>
              </a:ext>
            </a:extLst>
          </p:cNvPr>
          <p:cNvSpPr>
            <a:spLocks noGrp="1"/>
          </p:cNvSpPr>
          <p:nvPr>
            <p:ph idx="1"/>
          </p:nvPr>
        </p:nvSpPr>
        <p:spPr/>
        <p:txBody>
          <a:bodyPr>
            <a:noAutofit/>
          </a:bodyPr>
          <a:lstStyle/>
          <a:p>
            <a:r>
              <a:rPr lang="en-US" sz="2000" dirty="0"/>
              <a:t>15 out 71 product categories or 22% bring in roughly 81% of all revenue amounting to over 12.5 million. Further analysis needs to be preformed to figure out the reason for success of these products.</a:t>
            </a:r>
          </a:p>
          <a:p>
            <a:r>
              <a:rPr lang="en-US" sz="2000" dirty="0"/>
              <a:t>Top 5 states account for 72% of all revenue – Efforts should be made to increase sales in northern states.</a:t>
            </a:r>
          </a:p>
          <a:p>
            <a:r>
              <a:rPr lang="en-US" sz="2000" dirty="0"/>
              <a:t>Delivery times could be improved with new distribution centers as well as by acquiring new sellers in different areas of the country.</a:t>
            </a:r>
          </a:p>
          <a:p>
            <a:r>
              <a:rPr lang="en-US" sz="2000" dirty="0"/>
              <a:t>17 of 27 states experience delivery times close to 3 weeks. Efforts should be made to improve this metric.</a:t>
            </a:r>
          </a:p>
          <a:p>
            <a:r>
              <a:rPr lang="en-US" sz="2000" dirty="0"/>
              <a:t>Reducing delivery times below 2 weeks should improve customer satisfaction as well as potentially increase revenue.</a:t>
            </a:r>
          </a:p>
        </p:txBody>
      </p:sp>
    </p:spTree>
    <p:extLst>
      <p:ext uri="{BB962C8B-B14F-4D97-AF65-F5344CB8AC3E}">
        <p14:creationId xmlns:p14="http://schemas.microsoft.com/office/powerpoint/2010/main" val="281410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8956-B828-E25B-B4DF-BAAB8CBEB61B}"/>
              </a:ext>
            </a:extLst>
          </p:cNvPr>
          <p:cNvSpPr>
            <a:spLocks noGrp="1"/>
          </p:cNvSpPr>
          <p:nvPr>
            <p:ph type="title"/>
          </p:nvPr>
        </p:nvSpPr>
        <p:spPr/>
        <p:txBody>
          <a:bodyPr/>
          <a:lstStyle/>
          <a:p>
            <a:r>
              <a:rPr lang="en-US" dirty="0"/>
              <a:t>Monetization Dashboard Link:</a:t>
            </a:r>
          </a:p>
        </p:txBody>
      </p:sp>
      <p:sp>
        <p:nvSpPr>
          <p:cNvPr id="3" name="Content Placeholder 2">
            <a:extLst>
              <a:ext uri="{FF2B5EF4-FFF2-40B4-BE49-F238E27FC236}">
                <a16:creationId xmlns:a16="http://schemas.microsoft.com/office/drawing/2014/main" id="{178445C2-A85B-BDED-3328-4FA14B1A889C}"/>
              </a:ext>
            </a:extLst>
          </p:cNvPr>
          <p:cNvSpPr>
            <a:spLocks noGrp="1"/>
          </p:cNvSpPr>
          <p:nvPr>
            <p:ph idx="1"/>
          </p:nvPr>
        </p:nvSpPr>
        <p:spPr/>
        <p:txBody>
          <a:bodyPr/>
          <a:lstStyle/>
          <a:p>
            <a:r>
              <a:rPr lang="en-US"/>
              <a:t>https://datastudio.google.com/reporting/f51bf863-c9f8-45fb-9af3-a1a4b90aa19c</a:t>
            </a:r>
            <a:endParaRPr lang="en-US" dirty="0"/>
          </a:p>
        </p:txBody>
      </p:sp>
    </p:spTree>
    <p:extLst>
      <p:ext uri="{BB962C8B-B14F-4D97-AF65-F5344CB8AC3E}">
        <p14:creationId xmlns:p14="http://schemas.microsoft.com/office/powerpoint/2010/main" val="191693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389CF-C869-8B4B-431B-5E419269AB94}"/>
              </a:ext>
            </a:extLst>
          </p:cNvPr>
          <p:cNvSpPr>
            <a:spLocks noGrp="1"/>
          </p:cNvSpPr>
          <p:nvPr>
            <p:ph type="title"/>
          </p:nvPr>
        </p:nvSpPr>
        <p:spPr/>
        <p:txBody>
          <a:bodyPr>
            <a:normAutofit/>
          </a:bodyPr>
          <a:lstStyle/>
          <a:p>
            <a:r>
              <a:rPr lang="en-US" sz="3600" dirty="0"/>
              <a:t>General Overview</a:t>
            </a:r>
          </a:p>
        </p:txBody>
      </p:sp>
      <p:sp>
        <p:nvSpPr>
          <p:cNvPr id="4" name="Rectangle 3">
            <a:extLst>
              <a:ext uri="{FF2B5EF4-FFF2-40B4-BE49-F238E27FC236}">
                <a16:creationId xmlns:a16="http://schemas.microsoft.com/office/drawing/2014/main" id="{2A45E008-9EC8-3B05-8CE1-923FABCB6467}"/>
              </a:ext>
            </a:extLst>
          </p:cNvPr>
          <p:cNvSpPr/>
          <p:nvPr/>
        </p:nvSpPr>
        <p:spPr>
          <a:xfrm>
            <a:off x="1210961" y="1626972"/>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a:t>
            </a:r>
          </a:p>
          <a:p>
            <a:pPr algn="ctr"/>
            <a:endParaRPr lang="en-US" dirty="0"/>
          </a:p>
          <a:p>
            <a:pPr algn="ctr"/>
            <a:r>
              <a:rPr lang="en-US" dirty="0"/>
              <a:t>96K</a:t>
            </a:r>
          </a:p>
        </p:txBody>
      </p:sp>
      <p:sp>
        <p:nvSpPr>
          <p:cNvPr id="14" name="Rectangle 13">
            <a:extLst>
              <a:ext uri="{FF2B5EF4-FFF2-40B4-BE49-F238E27FC236}">
                <a16:creationId xmlns:a16="http://schemas.microsoft.com/office/drawing/2014/main" id="{53C5BA8C-DD89-ED75-8CEC-E61DBD2F3897}"/>
              </a:ext>
            </a:extLst>
          </p:cNvPr>
          <p:cNvSpPr/>
          <p:nvPr/>
        </p:nvSpPr>
        <p:spPr>
          <a:xfrm>
            <a:off x="3686429" y="1626969"/>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CITIES</a:t>
            </a:r>
          </a:p>
          <a:p>
            <a:pPr algn="ctr"/>
            <a:endParaRPr lang="en-US" dirty="0"/>
          </a:p>
          <a:p>
            <a:pPr algn="ctr"/>
            <a:r>
              <a:rPr lang="en-US" dirty="0"/>
              <a:t>4K</a:t>
            </a:r>
          </a:p>
        </p:txBody>
      </p:sp>
      <p:sp>
        <p:nvSpPr>
          <p:cNvPr id="15" name="Rectangle 14">
            <a:extLst>
              <a:ext uri="{FF2B5EF4-FFF2-40B4-BE49-F238E27FC236}">
                <a16:creationId xmlns:a16="http://schemas.microsoft.com/office/drawing/2014/main" id="{86081F17-1384-F95D-A951-104BE3E5FDC6}"/>
              </a:ext>
            </a:extLst>
          </p:cNvPr>
          <p:cNvSpPr/>
          <p:nvPr/>
        </p:nvSpPr>
        <p:spPr>
          <a:xfrm>
            <a:off x="1210961" y="3241584"/>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SELLERS</a:t>
            </a:r>
          </a:p>
          <a:p>
            <a:pPr algn="ctr"/>
            <a:endParaRPr lang="en-US" dirty="0"/>
          </a:p>
          <a:p>
            <a:pPr algn="ctr"/>
            <a:r>
              <a:rPr lang="en-US"/>
              <a:t>3K</a:t>
            </a:r>
            <a:endParaRPr lang="en-US" dirty="0"/>
          </a:p>
        </p:txBody>
      </p:sp>
      <p:sp>
        <p:nvSpPr>
          <p:cNvPr id="16" name="Rectangle 15">
            <a:extLst>
              <a:ext uri="{FF2B5EF4-FFF2-40B4-BE49-F238E27FC236}">
                <a16:creationId xmlns:a16="http://schemas.microsoft.com/office/drawing/2014/main" id="{6C3DBC90-13B9-10B2-2F87-D5ED51D1BA78}"/>
              </a:ext>
            </a:extLst>
          </p:cNvPr>
          <p:cNvSpPr/>
          <p:nvPr/>
        </p:nvSpPr>
        <p:spPr>
          <a:xfrm>
            <a:off x="3715261" y="4905630"/>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AVG REVIEW SCORE</a:t>
            </a:r>
          </a:p>
          <a:p>
            <a:pPr algn="ctr"/>
            <a:endParaRPr lang="en-US" dirty="0"/>
          </a:p>
          <a:p>
            <a:pPr algn="ctr"/>
            <a:r>
              <a:rPr lang="en-US" dirty="0"/>
              <a:t>4.01</a:t>
            </a:r>
          </a:p>
        </p:txBody>
      </p:sp>
      <p:sp>
        <p:nvSpPr>
          <p:cNvPr id="17" name="Rectangle 16">
            <a:extLst>
              <a:ext uri="{FF2B5EF4-FFF2-40B4-BE49-F238E27FC236}">
                <a16:creationId xmlns:a16="http://schemas.microsoft.com/office/drawing/2014/main" id="{0671C8F5-7888-1D2E-1328-703FEBFA2805}"/>
              </a:ext>
            </a:extLst>
          </p:cNvPr>
          <p:cNvSpPr/>
          <p:nvPr/>
        </p:nvSpPr>
        <p:spPr>
          <a:xfrm>
            <a:off x="6141307" y="1626969"/>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STATES</a:t>
            </a:r>
          </a:p>
          <a:p>
            <a:pPr algn="ctr"/>
            <a:endParaRPr lang="en-US" dirty="0"/>
          </a:p>
          <a:p>
            <a:pPr algn="ctr"/>
            <a:r>
              <a:rPr lang="en-US" dirty="0"/>
              <a:t>27</a:t>
            </a:r>
          </a:p>
        </p:txBody>
      </p:sp>
      <p:sp>
        <p:nvSpPr>
          <p:cNvPr id="18" name="Rectangle 17">
            <a:extLst>
              <a:ext uri="{FF2B5EF4-FFF2-40B4-BE49-F238E27FC236}">
                <a16:creationId xmlns:a16="http://schemas.microsoft.com/office/drawing/2014/main" id="{4179AD39-9241-0F7E-E1C3-290A44125A62}"/>
              </a:ext>
            </a:extLst>
          </p:cNvPr>
          <p:cNvSpPr/>
          <p:nvPr/>
        </p:nvSpPr>
        <p:spPr>
          <a:xfrm>
            <a:off x="8931873" y="1626969"/>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ORDERS</a:t>
            </a:r>
          </a:p>
          <a:p>
            <a:pPr algn="ctr"/>
            <a:endParaRPr lang="en-US" dirty="0"/>
          </a:p>
          <a:p>
            <a:pPr algn="ctr"/>
            <a:r>
              <a:rPr lang="en-US" dirty="0"/>
              <a:t>99.4K</a:t>
            </a:r>
          </a:p>
        </p:txBody>
      </p:sp>
      <p:sp>
        <p:nvSpPr>
          <p:cNvPr id="19" name="Rectangle 18">
            <a:extLst>
              <a:ext uri="{FF2B5EF4-FFF2-40B4-BE49-F238E27FC236}">
                <a16:creationId xmlns:a16="http://schemas.microsoft.com/office/drawing/2014/main" id="{00963DF3-FC5F-9A5D-066C-2DCC2AC08ADB}"/>
              </a:ext>
            </a:extLst>
          </p:cNvPr>
          <p:cNvSpPr/>
          <p:nvPr/>
        </p:nvSpPr>
        <p:spPr>
          <a:xfrm>
            <a:off x="3715262" y="3241585"/>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SELLER CITIES</a:t>
            </a:r>
          </a:p>
          <a:p>
            <a:pPr algn="ctr"/>
            <a:endParaRPr lang="en-US" dirty="0"/>
          </a:p>
          <a:p>
            <a:pPr algn="ctr"/>
            <a:r>
              <a:rPr lang="en-US" dirty="0"/>
              <a:t>611</a:t>
            </a:r>
          </a:p>
        </p:txBody>
      </p:sp>
      <p:sp>
        <p:nvSpPr>
          <p:cNvPr id="20" name="Rectangle 19">
            <a:extLst>
              <a:ext uri="{FF2B5EF4-FFF2-40B4-BE49-F238E27FC236}">
                <a16:creationId xmlns:a16="http://schemas.microsoft.com/office/drawing/2014/main" id="{00EF56AE-1731-D29A-1021-C3F5A1078E09}"/>
              </a:ext>
            </a:extLst>
          </p:cNvPr>
          <p:cNvSpPr/>
          <p:nvPr/>
        </p:nvSpPr>
        <p:spPr>
          <a:xfrm>
            <a:off x="6141307" y="3241586"/>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SELLER STATES</a:t>
            </a:r>
          </a:p>
          <a:p>
            <a:pPr algn="ctr"/>
            <a:endParaRPr lang="en-US" dirty="0"/>
          </a:p>
          <a:p>
            <a:pPr algn="ctr"/>
            <a:r>
              <a:rPr lang="en-US" dirty="0"/>
              <a:t>23</a:t>
            </a:r>
          </a:p>
        </p:txBody>
      </p:sp>
      <p:sp>
        <p:nvSpPr>
          <p:cNvPr id="21" name="Rectangle 20">
            <a:extLst>
              <a:ext uri="{FF2B5EF4-FFF2-40B4-BE49-F238E27FC236}">
                <a16:creationId xmlns:a16="http://schemas.microsoft.com/office/drawing/2014/main" id="{4F166EB8-3CEC-70FE-3FA6-F74711864B23}"/>
              </a:ext>
            </a:extLst>
          </p:cNvPr>
          <p:cNvSpPr/>
          <p:nvPr/>
        </p:nvSpPr>
        <p:spPr>
          <a:xfrm>
            <a:off x="8931873" y="3241583"/>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REVENUE</a:t>
            </a:r>
          </a:p>
          <a:p>
            <a:pPr algn="ctr"/>
            <a:endParaRPr lang="en-US" dirty="0"/>
          </a:p>
          <a:p>
            <a:pPr algn="ctr"/>
            <a:r>
              <a:rPr lang="en-US" dirty="0"/>
              <a:t>R$ 16M</a:t>
            </a:r>
          </a:p>
        </p:txBody>
      </p:sp>
      <p:sp>
        <p:nvSpPr>
          <p:cNvPr id="22" name="Rectangle 21">
            <a:extLst>
              <a:ext uri="{FF2B5EF4-FFF2-40B4-BE49-F238E27FC236}">
                <a16:creationId xmlns:a16="http://schemas.microsoft.com/office/drawing/2014/main" id="{3652F262-0F49-C77F-7CFF-A21F4DBFC50E}"/>
              </a:ext>
            </a:extLst>
          </p:cNvPr>
          <p:cNvSpPr/>
          <p:nvPr/>
        </p:nvSpPr>
        <p:spPr>
          <a:xfrm>
            <a:off x="6141307" y="4905630"/>
            <a:ext cx="1655807" cy="1392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AVG DELIVERY TIME(DAYS)</a:t>
            </a:r>
          </a:p>
          <a:p>
            <a:pPr algn="ctr"/>
            <a:endParaRPr lang="en-US" dirty="0"/>
          </a:p>
          <a:p>
            <a:pPr algn="ctr"/>
            <a:r>
              <a:rPr lang="en-US" dirty="0"/>
              <a:t>12.5</a:t>
            </a:r>
          </a:p>
        </p:txBody>
      </p:sp>
    </p:spTree>
    <p:extLst>
      <p:ext uri="{BB962C8B-B14F-4D97-AF65-F5344CB8AC3E}">
        <p14:creationId xmlns:p14="http://schemas.microsoft.com/office/powerpoint/2010/main" val="416301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000D0AA-4E2E-383E-BBD0-9C2EF8A7D306}"/>
              </a:ext>
            </a:extLst>
          </p:cNvPr>
          <p:cNvPicPr>
            <a:picLocks noChangeAspect="1"/>
          </p:cNvPicPr>
          <p:nvPr/>
        </p:nvPicPr>
        <p:blipFill>
          <a:blip r:embed="rId2"/>
          <a:stretch>
            <a:fillRect/>
          </a:stretch>
        </p:blipFill>
        <p:spPr>
          <a:xfrm>
            <a:off x="268207" y="2535180"/>
            <a:ext cx="5117756" cy="4114830"/>
          </a:xfrm>
          <a:prstGeom prst="rect">
            <a:avLst/>
          </a:prstGeom>
        </p:spPr>
      </p:pic>
      <p:pic>
        <p:nvPicPr>
          <p:cNvPr id="13" name="Picture 12">
            <a:extLst>
              <a:ext uri="{FF2B5EF4-FFF2-40B4-BE49-F238E27FC236}">
                <a16:creationId xmlns:a16="http://schemas.microsoft.com/office/drawing/2014/main" id="{356F1835-7FAA-FFDF-8788-30E022EE4676}"/>
              </a:ext>
            </a:extLst>
          </p:cNvPr>
          <p:cNvPicPr>
            <a:picLocks noChangeAspect="1"/>
          </p:cNvPicPr>
          <p:nvPr/>
        </p:nvPicPr>
        <p:blipFill>
          <a:blip r:embed="rId3"/>
          <a:stretch>
            <a:fillRect/>
          </a:stretch>
        </p:blipFill>
        <p:spPr>
          <a:xfrm>
            <a:off x="5638800" y="2535180"/>
            <a:ext cx="5771656" cy="4114830"/>
          </a:xfrm>
          <a:prstGeom prst="rect">
            <a:avLst/>
          </a:prstGeom>
        </p:spPr>
      </p:pic>
      <p:sp>
        <p:nvSpPr>
          <p:cNvPr id="14" name="TextBox 13">
            <a:extLst>
              <a:ext uri="{FF2B5EF4-FFF2-40B4-BE49-F238E27FC236}">
                <a16:creationId xmlns:a16="http://schemas.microsoft.com/office/drawing/2014/main" id="{599C7246-62F7-FBB3-1C3E-18B746F2F37A}"/>
              </a:ext>
            </a:extLst>
          </p:cNvPr>
          <p:cNvSpPr txBox="1"/>
          <p:nvPr/>
        </p:nvSpPr>
        <p:spPr>
          <a:xfrm>
            <a:off x="322240" y="282509"/>
            <a:ext cx="5111578" cy="923330"/>
          </a:xfrm>
          <a:prstGeom prst="rect">
            <a:avLst/>
          </a:prstGeom>
          <a:noFill/>
        </p:spPr>
        <p:txBody>
          <a:bodyPr wrap="square" rtlCol="0">
            <a:spAutoFit/>
          </a:bodyPr>
          <a:lstStyle/>
          <a:p>
            <a:r>
              <a:rPr lang="en-US" b="1" i="1" dirty="0"/>
              <a:t>Customers Map </a:t>
            </a:r>
            <a:r>
              <a:rPr lang="en-US" dirty="0"/>
              <a:t>– Dense concentration of customers along the coast and in the south, with significantly fewer numbers for the rest of the states.</a:t>
            </a:r>
          </a:p>
        </p:txBody>
      </p:sp>
      <p:sp>
        <p:nvSpPr>
          <p:cNvPr id="15" name="TextBox 14">
            <a:extLst>
              <a:ext uri="{FF2B5EF4-FFF2-40B4-BE49-F238E27FC236}">
                <a16:creationId xmlns:a16="http://schemas.microsoft.com/office/drawing/2014/main" id="{3BFE017C-049B-E0EA-E356-317AFC95E6A9}"/>
              </a:ext>
            </a:extLst>
          </p:cNvPr>
          <p:cNvSpPr txBox="1"/>
          <p:nvPr/>
        </p:nvSpPr>
        <p:spPr>
          <a:xfrm>
            <a:off x="5753674" y="289319"/>
            <a:ext cx="5738705" cy="646331"/>
          </a:xfrm>
          <a:prstGeom prst="rect">
            <a:avLst/>
          </a:prstGeom>
          <a:noFill/>
        </p:spPr>
        <p:txBody>
          <a:bodyPr wrap="square" rtlCol="0">
            <a:spAutoFit/>
          </a:bodyPr>
          <a:lstStyle/>
          <a:p>
            <a:r>
              <a:rPr lang="en-US" b="1" i="1" dirty="0"/>
              <a:t>Sellers Map </a:t>
            </a:r>
            <a:r>
              <a:rPr lang="en-US" dirty="0"/>
              <a:t>– Most of the sellers are located in the southern part of the country. </a:t>
            </a:r>
          </a:p>
        </p:txBody>
      </p:sp>
    </p:spTree>
    <p:extLst>
      <p:ext uri="{BB962C8B-B14F-4D97-AF65-F5344CB8AC3E}">
        <p14:creationId xmlns:p14="http://schemas.microsoft.com/office/powerpoint/2010/main" val="340668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F99B-0828-54F4-1689-97416D652EF2}"/>
              </a:ext>
            </a:extLst>
          </p:cNvPr>
          <p:cNvSpPr>
            <a:spLocks noGrp="1"/>
          </p:cNvSpPr>
          <p:nvPr>
            <p:ph type="title"/>
          </p:nvPr>
        </p:nvSpPr>
        <p:spPr/>
        <p:txBody>
          <a:bodyPr>
            <a:normAutofit/>
          </a:bodyPr>
          <a:lstStyle/>
          <a:p>
            <a:r>
              <a:rPr lang="en-US" sz="3600" dirty="0">
                <a:solidFill>
                  <a:srgbClr val="002060"/>
                </a:solidFill>
                <a:latin typeface="+mn-lt"/>
              </a:rPr>
              <a:t>Top 5 States account for R$11.6M out of R$16M, or 73% of all sales.</a:t>
            </a:r>
          </a:p>
        </p:txBody>
      </p:sp>
      <p:pic>
        <p:nvPicPr>
          <p:cNvPr id="6" name="Content Placeholder 5">
            <a:extLst>
              <a:ext uri="{FF2B5EF4-FFF2-40B4-BE49-F238E27FC236}">
                <a16:creationId xmlns:a16="http://schemas.microsoft.com/office/drawing/2014/main" id="{F7D1872C-4E7B-FF0E-45BE-19EA9C594A26}"/>
              </a:ext>
            </a:extLst>
          </p:cNvPr>
          <p:cNvPicPr>
            <a:picLocks noGrp="1" noChangeAspect="1"/>
          </p:cNvPicPr>
          <p:nvPr>
            <p:ph idx="1"/>
          </p:nvPr>
        </p:nvPicPr>
        <p:blipFill>
          <a:blip r:embed="rId2"/>
          <a:stretch>
            <a:fillRect/>
          </a:stretch>
        </p:blipFill>
        <p:spPr>
          <a:xfrm>
            <a:off x="832474" y="1690688"/>
            <a:ext cx="10521326" cy="4527798"/>
          </a:xfrm>
        </p:spPr>
      </p:pic>
    </p:spTree>
    <p:extLst>
      <p:ext uri="{BB962C8B-B14F-4D97-AF65-F5344CB8AC3E}">
        <p14:creationId xmlns:p14="http://schemas.microsoft.com/office/powerpoint/2010/main" val="3266514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BB83-4EA1-9B59-0F9B-A10767A79004}"/>
              </a:ext>
            </a:extLst>
          </p:cNvPr>
          <p:cNvSpPr>
            <a:spLocks noGrp="1"/>
          </p:cNvSpPr>
          <p:nvPr>
            <p:ph type="title"/>
          </p:nvPr>
        </p:nvSpPr>
        <p:spPr/>
        <p:txBody>
          <a:bodyPr>
            <a:normAutofit/>
          </a:bodyPr>
          <a:lstStyle/>
          <a:p>
            <a:r>
              <a:rPr lang="en-US" sz="3600" dirty="0">
                <a:latin typeface="+mn-lt"/>
              </a:rPr>
              <a:t>The northern states experience the longest delivery times – 3-4 weeks.</a:t>
            </a:r>
          </a:p>
        </p:txBody>
      </p:sp>
      <p:pic>
        <p:nvPicPr>
          <p:cNvPr id="9" name="Content Placeholder 8">
            <a:extLst>
              <a:ext uri="{FF2B5EF4-FFF2-40B4-BE49-F238E27FC236}">
                <a16:creationId xmlns:a16="http://schemas.microsoft.com/office/drawing/2014/main" id="{C89B9C4A-3129-4630-FE4B-41B4234D25A2}"/>
              </a:ext>
            </a:extLst>
          </p:cNvPr>
          <p:cNvPicPr>
            <a:picLocks noGrp="1" noChangeAspect="1"/>
          </p:cNvPicPr>
          <p:nvPr>
            <p:ph idx="1"/>
          </p:nvPr>
        </p:nvPicPr>
        <p:blipFill>
          <a:blip r:embed="rId2"/>
          <a:stretch>
            <a:fillRect/>
          </a:stretch>
        </p:blipFill>
        <p:spPr>
          <a:xfrm>
            <a:off x="838200" y="1690688"/>
            <a:ext cx="10567190" cy="4802187"/>
          </a:xfrm>
        </p:spPr>
      </p:pic>
    </p:spTree>
    <p:extLst>
      <p:ext uri="{BB962C8B-B14F-4D97-AF65-F5344CB8AC3E}">
        <p14:creationId xmlns:p14="http://schemas.microsoft.com/office/powerpoint/2010/main" val="160409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4D572A0-5DEE-2DD9-535F-FBBBE5605455}"/>
              </a:ext>
            </a:extLst>
          </p:cNvPr>
          <p:cNvGraphicFramePr>
            <a:graphicFrameLocks/>
          </p:cNvGraphicFramePr>
          <p:nvPr>
            <p:extLst>
              <p:ext uri="{D42A27DB-BD31-4B8C-83A1-F6EECF244321}">
                <p14:modId xmlns:p14="http://schemas.microsoft.com/office/powerpoint/2010/main" val="4113463478"/>
              </p:ext>
            </p:extLst>
          </p:nvPr>
        </p:nvGraphicFramePr>
        <p:xfrm>
          <a:off x="1633410" y="2242349"/>
          <a:ext cx="8783398" cy="410055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01BEB5C-6A12-803A-C5A6-9B0EDFDAD79D}"/>
              </a:ext>
            </a:extLst>
          </p:cNvPr>
          <p:cNvSpPr txBox="1"/>
          <p:nvPr/>
        </p:nvSpPr>
        <p:spPr>
          <a:xfrm>
            <a:off x="2090218" y="322020"/>
            <a:ext cx="7566454" cy="1323439"/>
          </a:xfrm>
          <a:prstGeom prst="rect">
            <a:avLst/>
          </a:prstGeom>
          <a:noFill/>
        </p:spPr>
        <p:txBody>
          <a:bodyPr wrap="square" rtlCol="0">
            <a:spAutoFit/>
          </a:bodyPr>
          <a:lstStyle/>
          <a:p>
            <a:r>
              <a:rPr lang="en-US" sz="2000" dirty="0"/>
              <a:t>Looking at the delivery times by state we have to concentrate on the states with delivery times above 2 weeks(red). Improved delivery to these states should lead to increased orders and improved customer satisfaction.</a:t>
            </a:r>
          </a:p>
        </p:txBody>
      </p:sp>
    </p:spTree>
    <p:extLst>
      <p:ext uri="{BB962C8B-B14F-4D97-AF65-F5344CB8AC3E}">
        <p14:creationId xmlns:p14="http://schemas.microsoft.com/office/powerpoint/2010/main" val="1012733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7CF4-318A-A78C-EC01-6C7F932E1258}"/>
              </a:ext>
            </a:extLst>
          </p:cNvPr>
          <p:cNvSpPr>
            <a:spLocks noGrp="1"/>
          </p:cNvSpPr>
          <p:nvPr>
            <p:ph type="title"/>
          </p:nvPr>
        </p:nvSpPr>
        <p:spPr>
          <a:xfrm>
            <a:off x="838200" y="521354"/>
            <a:ext cx="10515600" cy="1325563"/>
          </a:xfrm>
        </p:spPr>
        <p:txBody>
          <a:bodyPr>
            <a:noAutofit/>
          </a:bodyPr>
          <a:lstStyle/>
          <a:p>
            <a:r>
              <a:rPr lang="en-US" sz="2000" dirty="0">
                <a:latin typeface="+mn-lt"/>
              </a:rPr>
              <a:t>Pareto Chart shows the top 15 product categories (15 out of 71 – 22%) are responsible for 80.9% of all revenue. Efforts to improve customer service(order approval and delivery times) should be taken very seriously since these are the major contributors to overall revenue. Further analysis of the tail end of this chart should also be conducted to determine how to improve sales for these categories and whether it makes sense to continue servicing them at all.</a:t>
            </a:r>
            <a:br>
              <a:rPr lang="en-US" sz="2000" dirty="0">
                <a:latin typeface="+mn-lt"/>
              </a:rPr>
            </a:br>
            <a:endParaRPr lang="en-US" sz="2000" dirty="0">
              <a:latin typeface="+mn-lt"/>
            </a:endParaRPr>
          </a:p>
        </p:txBody>
      </p:sp>
      <p:pic>
        <p:nvPicPr>
          <p:cNvPr id="7" name="Picture 6">
            <a:extLst>
              <a:ext uri="{FF2B5EF4-FFF2-40B4-BE49-F238E27FC236}">
                <a16:creationId xmlns:a16="http://schemas.microsoft.com/office/drawing/2014/main" id="{260E184A-AF79-6EB3-028C-6F6B26E523EE}"/>
              </a:ext>
            </a:extLst>
          </p:cNvPr>
          <p:cNvPicPr>
            <a:picLocks noChangeAspect="1"/>
          </p:cNvPicPr>
          <p:nvPr/>
        </p:nvPicPr>
        <p:blipFill>
          <a:blip r:embed="rId2"/>
          <a:stretch>
            <a:fillRect/>
          </a:stretch>
        </p:blipFill>
        <p:spPr>
          <a:xfrm>
            <a:off x="873407" y="2044765"/>
            <a:ext cx="10557802" cy="4461724"/>
          </a:xfrm>
          <a:prstGeom prst="rect">
            <a:avLst/>
          </a:prstGeom>
        </p:spPr>
      </p:pic>
    </p:spTree>
    <p:extLst>
      <p:ext uri="{BB962C8B-B14F-4D97-AF65-F5344CB8AC3E}">
        <p14:creationId xmlns:p14="http://schemas.microsoft.com/office/powerpoint/2010/main" val="93889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4AB6AD-5102-85B6-CA65-842C95BA6A67}"/>
              </a:ext>
            </a:extLst>
          </p:cNvPr>
          <p:cNvPicPr>
            <a:picLocks noChangeAspect="1"/>
          </p:cNvPicPr>
          <p:nvPr/>
        </p:nvPicPr>
        <p:blipFill>
          <a:blip r:embed="rId2"/>
          <a:stretch>
            <a:fillRect/>
          </a:stretch>
        </p:blipFill>
        <p:spPr>
          <a:xfrm>
            <a:off x="817655" y="1804479"/>
            <a:ext cx="10591667" cy="4899589"/>
          </a:xfrm>
          <a:prstGeom prst="rect">
            <a:avLst/>
          </a:prstGeom>
        </p:spPr>
      </p:pic>
      <p:sp>
        <p:nvSpPr>
          <p:cNvPr id="6" name="Title 5">
            <a:extLst>
              <a:ext uri="{FF2B5EF4-FFF2-40B4-BE49-F238E27FC236}">
                <a16:creationId xmlns:a16="http://schemas.microsoft.com/office/drawing/2014/main" id="{E8B7199F-7E98-497E-C085-DF8300C48652}"/>
              </a:ext>
            </a:extLst>
          </p:cNvPr>
          <p:cNvSpPr>
            <a:spLocks noGrp="1"/>
          </p:cNvSpPr>
          <p:nvPr>
            <p:ph type="title"/>
          </p:nvPr>
        </p:nvSpPr>
        <p:spPr/>
        <p:txBody>
          <a:bodyPr>
            <a:noAutofit/>
          </a:bodyPr>
          <a:lstStyle/>
          <a:p>
            <a:r>
              <a:rPr lang="en-US" sz="2800" dirty="0">
                <a:latin typeface="+mn-lt"/>
              </a:rPr>
              <a:t>Average time to approve is consistently around 10 hours with very few exceptions. Delivery times vary greatly with delivery locations</a:t>
            </a:r>
          </a:p>
        </p:txBody>
      </p:sp>
    </p:spTree>
    <p:extLst>
      <p:ext uri="{BB962C8B-B14F-4D97-AF65-F5344CB8AC3E}">
        <p14:creationId xmlns:p14="http://schemas.microsoft.com/office/powerpoint/2010/main" val="159346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1267</TotalTime>
  <Words>422</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OLIST MONETIZATION ANALYSIS</vt:lpstr>
      <vt:lpstr>Monetization Dashboard Link:</vt:lpstr>
      <vt:lpstr>General Overview</vt:lpstr>
      <vt:lpstr>PowerPoint Presentation</vt:lpstr>
      <vt:lpstr>Top 5 States account for R$11.6M out of R$16M, or 73% of all sales.</vt:lpstr>
      <vt:lpstr>The northern states experience the longest delivery times – 3-4 weeks.</vt:lpstr>
      <vt:lpstr>PowerPoint Presentation</vt:lpstr>
      <vt:lpstr>Pareto Chart shows the top 15 product categories (15 out of 71 – 22%) are responsible for 80.9% of all revenue. Efforts to improve customer service(order approval and delivery times) should be taken very seriously since these are the major contributors to overall revenue. Further analysis of the tail end of this chart should also be conducted to determine how to improve sales for these categories and whether it makes sense to continue servicing them at all. </vt:lpstr>
      <vt:lpstr>Average time to approve is consistently around 10 hours with very few exceptions. Delivery times vary greatly with delivery locations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EXPLORATORY ANALYSIS</dc:title>
  <dc:creator>Boris Vinokurov</dc:creator>
  <cp:lastModifiedBy>Boris Vinokurov</cp:lastModifiedBy>
  <cp:revision>9</cp:revision>
  <dcterms:created xsi:type="dcterms:W3CDTF">2022-08-23T09:48:34Z</dcterms:created>
  <dcterms:modified xsi:type="dcterms:W3CDTF">2022-10-11T14:54:55Z</dcterms:modified>
</cp:coreProperties>
</file>