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2" r:id="rId4"/>
    <p:sldId id="259" r:id="rId5"/>
    <p:sldId id="263" r:id="rId6"/>
    <p:sldId id="261" r:id="rId7"/>
    <p:sldId id="266" r:id="rId8"/>
    <p:sldId id="258"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Reviews by Score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243580692981874"/>
          <c:y val="0.16030239562139889"/>
          <c:w val="0.77159743387342683"/>
          <c:h val="0.46895533099633224"/>
        </c:manualLayout>
      </c:layout>
      <c:barChart>
        <c:barDir val="col"/>
        <c:grouping val="clustered"/>
        <c:varyColors val="0"/>
        <c:ser>
          <c:idx val="0"/>
          <c:order val="0"/>
          <c:tx>
            <c:strRef>
              <c:f>Random!$J$25</c:f>
              <c:strCache>
                <c:ptCount val="1"/>
                <c:pt idx="0">
                  <c:v>num_reviews</c:v>
                </c:pt>
              </c:strCache>
            </c:strRef>
          </c:tx>
          <c:spPr>
            <a:solidFill>
              <a:schemeClr val="accent1"/>
            </a:solidFill>
            <a:ln>
              <a:noFill/>
            </a:ln>
            <a:effectLst/>
          </c:spPr>
          <c:invertIfNegative val="0"/>
          <c:cat>
            <c:numRef>
              <c:f>Random!$I$26:$I$30</c:f>
              <c:numCache>
                <c:formatCode>General</c:formatCode>
                <c:ptCount val="5"/>
                <c:pt idx="0">
                  <c:v>1</c:v>
                </c:pt>
                <c:pt idx="1">
                  <c:v>2</c:v>
                </c:pt>
                <c:pt idx="2">
                  <c:v>3</c:v>
                </c:pt>
                <c:pt idx="3">
                  <c:v>4</c:v>
                </c:pt>
                <c:pt idx="4">
                  <c:v>5</c:v>
                </c:pt>
              </c:numCache>
            </c:numRef>
          </c:cat>
          <c:val>
            <c:numRef>
              <c:f>Random!$J$26:$J$30</c:f>
              <c:numCache>
                <c:formatCode>General</c:formatCode>
                <c:ptCount val="5"/>
                <c:pt idx="0">
                  <c:v>11424</c:v>
                </c:pt>
                <c:pt idx="1">
                  <c:v>3151</c:v>
                </c:pt>
                <c:pt idx="2">
                  <c:v>8179</c:v>
                </c:pt>
                <c:pt idx="3">
                  <c:v>19142</c:v>
                </c:pt>
                <c:pt idx="4">
                  <c:v>57328</c:v>
                </c:pt>
              </c:numCache>
            </c:numRef>
          </c:val>
          <c:extLst>
            <c:ext xmlns:c16="http://schemas.microsoft.com/office/drawing/2014/chart" uri="{C3380CC4-5D6E-409C-BE32-E72D297353CC}">
              <c16:uniqueId val="{00000000-63B5-46E0-AB45-761219817326}"/>
            </c:ext>
          </c:extLst>
        </c:ser>
        <c:dLbls>
          <c:showLegendKey val="0"/>
          <c:showVal val="0"/>
          <c:showCatName val="0"/>
          <c:showSerName val="0"/>
          <c:showPercent val="0"/>
          <c:showBubbleSize val="0"/>
        </c:dLbls>
        <c:gapWidth val="219"/>
        <c:overlap val="-27"/>
        <c:axId val="1173977744"/>
        <c:axId val="1173978160"/>
      </c:barChart>
      <c:catAx>
        <c:axId val="117397774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Review</a:t>
                </a:r>
                <a:r>
                  <a:rPr lang="en-US" b="1" baseline="0" dirty="0"/>
                  <a:t> score</a:t>
                </a:r>
                <a:endParaRPr lang="en-US" b="1" dirty="0"/>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978160"/>
        <c:crosses val="autoZero"/>
        <c:auto val="1"/>
        <c:lblAlgn val="ctr"/>
        <c:lblOffset val="100"/>
        <c:noMultiLvlLbl val="0"/>
      </c:catAx>
      <c:valAx>
        <c:axId val="1173978160"/>
        <c:scaling>
          <c:orientation val="minMax"/>
          <c:max val="6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Review</a:t>
                </a:r>
                <a:r>
                  <a:rPr lang="en-US" baseline="0" dirty="0"/>
                  <a:t> count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977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Avg Delivery</a:t>
            </a:r>
            <a:r>
              <a:rPr lang="en-US" baseline="0" dirty="0"/>
              <a:t> times (days) by Product Review</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Random!$C$54</c:f>
              <c:strCache>
                <c:ptCount val="1"/>
                <c:pt idx="0">
                  <c:v>days_to_deliver</c:v>
                </c:pt>
              </c:strCache>
            </c:strRef>
          </c:tx>
          <c:spPr>
            <a:solidFill>
              <a:schemeClr val="accent1"/>
            </a:solidFill>
            <a:ln>
              <a:noFill/>
            </a:ln>
            <a:effectLst/>
          </c:spPr>
          <c:invertIfNegative val="0"/>
          <c:val>
            <c:numRef>
              <c:f>Random!$C$55:$C$59</c:f>
              <c:numCache>
                <c:formatCode>General</c:formatCode>
                <c:ptCount val="5"/>
                <c:pt idx="0">
                  <c:v>20.849973418394399</c:v>
                </c:pt>
                <c:pt idx="1">
                  <c:v>16.194831689901399</c:v>
                </c:pt>
                <c:pt idx="2">
                  <c:v>13.793242055018201</c:v>
                </c:pt>
                <c:pt idx="3">
                  <c:v>11.8480539316374</c:v>
                </c:pt>
                <c:pt idx="4">
                  <c:v>10.224153945915599</c:v>
                </c:pt>
              </c:numCache>
            </c:numRef>
          </c:val>
          <c:extLst>
            <c:ext xmlns:c16="http://schemas.microsoft.com/office/drawing/2014/chart" uri="{C3380CC4-5D6E-409C-BE32-E72D297353CC}">
              <c16:uniqueId val="{00000000-247A-41A7-819D-46D7D6F149BA}"/>
            </c:ext>
          </c:extLst>
        </c:ser>
        <c:dLbls>
          <c:showLegendKey val="0"/>
          <c:showVal val="0"/>
          <c:showCatName val="0"/>
          <c:showSerName val="0"/>
          <c:showPercent val="0"/>
          <c:showBubbleSize val="0"/>
        </c:dLbls>
        <c:gapWidth val="219"/>
        <c:overlap val="-27"/>
        <c:axId val="1590350592"/>
        <c:axId val="1590343104"/>
      </c:barChart>
      <c:lineChart>
        <c:grouping val="standard"/>
        <c:varyColors val="0"/>
        <c:ser>
          <c:idx val="1"/>
          <c:order val="1"/>
          <c:tx>
            <c:strRef>
              <c:f>Random!$D$54</c:f>
              <c:strCache>
                <c:ptCount val="1"/>
                <c:pt idx="0">
                  <c:v>days_estimated_vs_actual</c:v>
                </c:pt>
              </c:strCache>
            </c:strRef>
          </c:tx>
          <c:spPr>
            <a:ln w="28575" cap="rnd">
              <a:solidFill>
                <a:schemeClr val="accent2"/>
              </a:solidFill>
              <a:round/>
            </a:ln>
            <a:effectLst/>
          </c:spPr>
          <c:marker>
            <c:symbol val="none"/>
          </c:marker>
          <c:val>
            <c:numRef>
              <c:f>Random!$D$55:$D$59</c:f>
              <c:numCache>
                <c:formatCode>General</c:formatCode>
                <c:ptCount val="5"/>
                <c:pt idx="0">
                  <c:v>3.4259436469962798</c:v>
                </c:pt>
                <c:pt idx="1">
                  <c:v>7.84087045222714</c:v>
                </c:pt>
                <c:pt idx="2">
                  <c:v>9.88682326340912</c:v>
                </c:pt>
                <c:pt idx="3">
                  <c:v>11.431084426186301</c:v>
                </c:pt>
                <c:pt idx="4">
                  <c:v>12.4175853064372</c:v>
                </c:pt>
              </c:numCache>
            </c:numRef>
          </c:val>
          <c:smooth val="0"/>
          <c:extLst>
            <c:ext xmlns:c16="http://schemas.microsoft.com/office/drawing/2014/chart" uri="{C3380CC4-5D6E-409C-BE32-E72D297353CC}">
              <c16:uniqueId val="{00000001-247A-41A7-819D-46D7D6F149BA}"/>
            </c:ext>
          </c:extLst>
        </c:ser>
        <c:dLbls>
          <c:showLegendKey val="0"/>
          <c:showVal val="0"/>
          <c:showCatName val="0"/>
          <c:showSerName val="0"/>
          <c:showPercent val="0"/>
          <c:showBubbleSize val="0"/>
        </c:dLbls>
        <c:marker val="1"/>
        <c:smooth val="0"/>
        <c:axId val="1590350592"/>
        <c:axId val="1590343104"/>
      </c:lineChart>
      <c:catAx>
        <c:axId val="1590350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Review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43104"/>
        <c:crosses val="autoZero"/>
        <c:auto val="1"/>
        <c:lblAlgn val="ctr"/>
        <c:lblOffset val="100"/>
        <c:noMultiLvlLbl val="0"/>
      </c:catAx>
      <c:valAx>
        <c:axId val="1590343104"/>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Avg Delivery (days)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35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a:t>D</a:t>
            </a:r>
            <a:r>
              <a:rPr lang="en-US" b="1"/>
              <a:t>elivery time(days) by State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519222884347518E-2"/>
          <c:y val="0.15133715664437195"/>
          <c:w val="0.90286351706036749"/>
          <c:h val="0.70982283464566931"/>
        </c:manualLayout>
      </c:layout>
      <c:barChart>
        <c:barDir val="col"/>
        <c:grouping val="clustered"/>
        <c:varyColors val="0"/>
        <c:ser>
          <c:idx val="0"/>
          <c:order val="0"/>
          <c:tx>
            <c:strRef>
              <c:f>Random!$B$62</c:f>
              <c:strCache>
                <c:ptCount val="1"/>
                <c:pt idx="0">
                  <c:v>days_to_deliver</c:v>
                </c:pt>
              </c:strCache>
            </c:strRef>
          </c:tx>
          <c:spPr>
            <a:solidFill>
              <a:srgbClr val="FF0000"/>
            </a:solidFill>
            <a:ln>
              <a:noFill/>
            </a:ln>
            <a:effectLst/>
          </c:spPr>
          <c:invertIfNegative val="0"/>
          <c:dPt>
            <c:idx val="17"/>
            <c:invertIfNegative val="0"/>
            <c:bubble3D val="0"/>
            <c:spPr>
              <a:solidFill>
                <a:schemeClr val="accent1"/>
              </a:solidFill>
              <a:ln>
                <a:noFill/>
              </a:ln>
              <a:effectLst/>
            </c:spPr>
            <c:extLst>
              <c:ext xmlns:c16="http://schemas.microsoft.com/office/drawing/2014/chart" uri="{C3380CC4-5D6E-409C-BE32-E72D297353CC}">
                <c16:uniqueId val="{00000001-561C-479C-9C81-3274473E92BC}"/>
              </c:ext>
            </c:extLst>
          </c:dPt>
          <c:dPt>
            <c:idx val="18"/>
            <c:invertIfNegative val="0"/>
            <c:bubble3D val="0"/>
            <c:spPr>
              <a:solidFill>
                <a:schemeClr val="accent1"/>
              </a:solidFill>
              <a:ln>
                <a:noFill/>
              </a:ln>
              <a:effectLst/>
            </c:spPr>
            <c:extLst>
              <c:ext xmlns:c16="http://schemas.microsoft.com/office/drawing/2014/chart" uri="{C3380CC4-5D6E-409C-BE32-E72D297353CC}">
                <c16:uniqueId val="{00000003-561C-479C-9C81-3274473E92BC}"/>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5-561C-479C-9C81-3274473E92BC}"/>
              </c:ext>
            </c:extLst>
          </c:dPt>
          <c:dPt>
            <c:idx val="20"/>
            <c:invertIfNegative val="0"/>
            <c:bubble3D val="0"/>
            <c:spPr>
              <a:solidFill>
                <a:schemeClr val="accent1"/>
              </a:solidFill>
              <a:ln>
                <a:noFill/>
              </a:ln>
              <a:effectLst/>
            </c:spPr>
            <c:extLst>
              <c:ext xmlns:c16="http://schemas.microsoft.com/office/drawing/2014/chart" uri="{C3380CC4-5D6E-409C-BE32-E72D297353CC}">
                <c16:uniqueId val="{00000007-561C-479C-9C81-3274473E92BC}"/>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9-561C-479C-9C81-3274473E92BC}"/>
              </c:ext>
            </c:extLst>
          </c:dPt>
          <c:dPt>
            <c:idx val="22"/>
            <c:invertIfNegative val="0"/>
            <c:bubble3D val="0"/>
            <c:spPr>
              <a:solidFill>
                <a:schemeClr val="accent1"/>
              </a:solidFill>
              <a:ln>
                <a:noFill/>
              </a:ln>
              <a:effectLst/>
            </c:spPr>
            <c:extLst>
              <c:ext xmlns:c16="http://schemas.microsoft.com/office/drawing/2014/chart" uri="{C3380CC4-5D6E-409C-BE32-E72D297353CC}">
                <c16:uniqueId val="{0000000B-561C-479C-9C81-3274473E92BC}"/>
              </c:ext>
            </c:extLst>
          </c:dPt>
          <c:dPt>
            <c:idx val="23"/>
            <c:invertIfNegative val="0"/>
            <c:bubble3D val="0"/>
            <c:spPr>
              <a:solidFill>
                <a:schemeClr val="accent1"/>
              </a:solidFill>
              <a:ln>
                <a:noFill/>
              </a:ln>
              <a:effectLst/>
            </c:spPr>
            <c:extLst>
              <c:ext xmlns:c16="http://schemas.microsoft.com/office/drawing/2014/chart" uri="{C3380CC4-5D6E-409C-BE32-E72D297353CC}">
                <c16:uniqueId val="{0000000D-561C-479C-9C81-3274473E92BC}"/>
              </c:ext>
            </c:extLst>
          </c:dPt>
          <c:dPt>
            <c:idx val="24"/>
            <c:invertIfNegative val="0"/>
            <c:bubble3D val="0"/>
            <c:spPr>
              <a:solidFill>
                <a:schemeClr val="accent6"/>
              </a:solidFill>
              <a:ln>
                <a:noFill/>
              </a:ln>
              <a:effectLst/>
            </c:spPr>
            <c:extLst>
              <c:ext xmlns:c16="http://schemas.microsoft.com/office/drawing/2014/chart" uri="{C3380CC4-5D6E-409C-BE32-E72D297353CC}">
                <c16:uniqueId val="{0000000F-561C-479C-9C81-3274473E92BC}"/>
              </c:ext>
            </c:extLst>
          </c:dPt>
          <c:dPt>
            <c:idx val="25"/>
            <c:invertIfNegative val="0"/>
            <c:bubble3D val="0"/>
            <c:spPr>
              <a:solidFill>
                <a:schemeClr val="accent6"/>
              </a:solidFill>
              <a:ln>
                <a:noFill/>
              </a:ln>
              <a:effectLst/>
            </c:spPr>
            <c:extLst>
              <c:ext xmlns:c16="http://schemas.microsoft.com/office/drawing/2014/chart" uri="{C3380CC4-5D6E-409C-BE32-E72D297353CC}">
                <c16:uniqueId val="{00000011-561C-479C-9C81-3274473E92BC}"/>
              </c:ext>
            </c:extLst>
          </c:dPt>
          <c:dPt>
            <c:idx val="26"/>
            <c:invertIfNegative val="0"/>
            <c:bubble3D val="0"/>
            <c:spPr>
              <a:solidFill>
                <a:schemeClr val="accent6"/>
              </a:solidFill>
              <a:ln>
                <a:noFill/>
              </a:ln>
              <a:effectLst/>
            </c:spPr>
            <c:extLst>
              <c:ext xmlns:c16="http://schemas.microsoft.com/office/drawing/2014/chart" uri="{C3380CC4-5D6E-409C-BE32-E72D297353CC}">
                <c16:uniqueId val="{00000013-561C-479C-9C81-3274473E92BC}"/>
              </c:ext>
            </c:extLst>
          </c:dPt>
          <c:cat>
            <c:strRef>
              <c:f>Random!$A$63:$A$89</c:f>
              <c:strCache>
                <c:ptCount val="27"/>
                <c:pt idx="0">
                  <c:v>RR</c:v>
                </c:pt>
                <c:pt idx="1">
                  <c:v>AP</c:v>
                </c:pt>
                <c:pt idx="2">
                  <c:v>AM</c:v>
                </c:pt>
                <c:pt idx="3">
                  <c:v>AL</c:v>
                </c:pt>
                <c:pt idx="4">
                  <c:v>PA</c:v>
                </c:pt>
                <c:pt idx="5">
                  <c:v>MA</c:v>
                </c:pt>
                <c:pt idx="6">
                  <c:v>SE</c:v>
                </c:pt>
                <c:pt idx="7">
                  <c:v>CE</c:v>
                </c:pt>
                <c:pt idx="8">
                  <c:v>AC</c:v>
                </c:pt>
                <c:pt idx="9">
                  <c:v>PB</c:v>
                </c:pt>
                <c:pt idx="10">
                  <c:v>PI</c:v>
                </c:pt>
                <c:pt idx="11">
                  <c:v>RO</c:v>
                </c:pt>
                <c:pt idx="12">
                  <c:v>BA</c:v>
                </c:pt>
                <c:pt idx="13">
                  <c:v>RN</c:v>
                </c:pt>
                <c:pt idx="14">
                  <c:v>PE</c:v>
                </c:pt>
                <c:pt idx="15">
                  <c:v>MT</c:v>
                </c:pt>
                <c:pt idx="16">
                  <c:v>TO</c:v>
                </c:pt>
                <c:pt idx="17">
                  <c:v>ES</c:v>
                </c:pt>
                <c:pt idx="18">
                  <c:v>MS</c:v>
                </c:pt>
                <c:pt idx="19">
                  <c:v>GO</c:v>
                </c:pt>
                <c:pt idx="20">
                  <c:v>RJ</c:v>
                </c:pt>
                <c:pt idx="21">
                  <c:v>RS</c:v>
                </c:pt>
                <c:pt idx="22">
                  <c:v>SC</c:v>
                </c:pt>
                <c:pt idx="23">
                  <c:v>DF</c:v>
                </c:pt>
                <c:pt idx="24">
                  <c:v>MG</c:v>
                </c:pt>
                <c:pt idx="25">
                  <c:v>PR</c:v>
                </c:pt>
                <c:pt idx="26">
                  <c:v>SP</c:v>
                </c:pt>
              </c:strCache>
            </c:strRef>
          </c:cat>
          <c:val>
            <c:numRef>
              <c:f>Random!$B$63:$B$89</c:f>
              <c:numCache>
                <c:formatCode>General</c:formatCode>
                <c:ptCount val="27"/>
                <c:pt idx="0">
                  <c:v>28.975609756097501</c:v>
                </c:pt>
                <c:pt idx="1">
                  <c:v>26.731343283582</c:v>
                </c:pt>
                <c:pt idx="2">
                  <c:v>25.9862068965517</c:v>
                </c:pt>
                <c:pt idx="3">
                  <c:v>24.040302267002499</c:v>
                </c:pt>
                <c:pt idx="4">
                  <c:v>23.3160676532769</c:v>
                </c:pt>
                <c:pt idx="5">
                  <c:v>21.117154811715402</c:v>
                </c:pt>
                <c:pt idx="6">
                  <c:v>21.0298507462686</c:v>
                </c:pt>
                <c:pt idx="7">
                  <c:v>20.817826426896001</c:v>
                </c:pt>
                <c:pt idx="8">
                  <c:v>20.637499999999999</c:v>
                </c:pt>
                <c:pt idx="9">
                  <c:v>19.953578336557001</c:v>
                </c:pt>
                <c:pt idx="10">
                  <c:v>18.993697478991599</c:v>
                </c:pt>
                <c:pt idx="11">
                  <c:v>18.913580246913501</c:v>
                </c:pt>
                <c:pt idx="12">
                  <c:v>18.866400491400402</c:v>
                </c:pt>
                <c:pt idx="13">
                  <c:v>18.824894514767902</c:v>
                </c:pt>
                <c:pt idx="14">
                  <c:v>17.9654739485247</c:v>
                </c:pt>
                <c:pt idx="15">
                  <c:v>17.593679458239301</c:v>
                </c:pt>
                <c:pt idx="16">
                  <c:v>17.2262773722627</c:v>
                </c:pt>
                <c:pt idx="17">
                  <c:v>15.331829573934799</c:v>
                </c:pt>
                <c:pt idx="18">
                  <c:v>15.191155492154</c:v>
                </c:pt>
                <c:pt idx="19">
                  <c:v>15.1507409299948</c:v>
                </c:pt>
                <c:pt idx="20">
                  <c:v>14.849186432445601</c:v>
                </c:pt>
                <c:pt idx="21">
                  <c:v>14.819236526946</c:v>
                </c:pt>
                <c:pt idx="22">
                  <c:v>14.4795601917113</c:v>
                </c:pt>
                <c:pt idx="23">
                  <c:v>12.5091346153846</c:v>
                </c:pt>
                <c:pt idx="24">
                  <c:v>11.5438132981065</c:v>
                </c:pt>
                <c:pt idx="25">
                  <c:v>11.526711354864901</c:v>
                </c:pt>
                <c:pt idx="26">
                  <c:v>8.2980614890725803</c:v>
                </c:pt>
              </c:numCache>
            </c:numRef>
          </c:val>
          <c:extLst>
            <c:ext xmlns:c16="http://schemas.microsoft.com/office/drawing/2014/chart" uri="{C3380CC4-5D6E-409C-BE32-E72D297353CC}">
              <c16:uniqueId val="{00000014-561C-479C-9C81-3274473E92BC}"/>
            </c:ext>
          </c:extLst>
        </c:ser>
        <c:dLbls>
          <c:showLegendKey val="0"/>
          <c:showVal val="0"/>
          <c:showCatName val="0"/>
          <c:showSerName val="0"/>
          <c:showPercent val="0"/>
          <c:showBubbleSize val="0"/>
        </c:dLbls>
        <c:gapWidth val="219"/>
        <c:overlap val="-27"/>
        <c:axId val="1616176464"/>
        <c:axId val="1616191024"/>
      </c:barChart>
      <c:catAx>
        <c:axId val="161617646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State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191024"/>
        <c:crosses val="autoZero"/>
        <c:auto val="1"/>
        <c:lblAlgn val="ctr"/>
        <c:lblOffset val="100"/>
        <c:noMultiLvlLbl val="0"/>
      </c:catAx>
      <c:valAx>
        <c:axId val="1616191024"/>
        <c:scaling>
          <c:orientation val="minMax"/>
          <c:max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Delivery</a:t>
                </a:r>
                <a:r>
                  <a:rPr lang="en-US" b="1" baseline="0"/>
                  <a:t> time(days)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176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Pareto Chart – Revenue(R$) by Product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11059470197902E-2"/>
          <c:y val="8.9874303847776379E-2"/>
          <c:w val="0.89343882097919824"/>
          <c:h val="0.44653320056300827"/>
        </c:manualLayout>
      </c:layout>
      <c:barChart>
        <c:barDir val="col"/>
        <c:grouping val="clustered"/>
        <c:varyColors val="0"/>
        <c:ser>
          <c:idx val="0"/>
          <c:order val="0"/>
          <c:tx>
            <c:strRef>
              <c:f>Pareto!$B$1</c:f>
              <c:strCache>
                <c:ptCount val="1"/>
                <c:pt idx="0">
                  <c:v>revenue</c:v>
                </c:pt>
              </c:strCache>
            </c:strRef>
          </c:tx>
          <c:spPr>
            <a:solidFill>
              <a:schemeClr val="accent1"/>
            </a:solidFill>
            <a:ln>
              <a:noFill/>
            </a:ln>
            <a:effectLst/>
          </c:spPr>
          <c:invertIfNegative val="0"/>
          <c:cat>
            <c:strRef>
              <c:f>Pareto!$A$2:$A$72</c:f>
              <c:strCache>
                <c:ptCount val="71"/>
                <c:pt idx="0">
                  <c:v>health_beauty</c:v>
                </c:pt>
                <c:pt idx="1">
                  <c:v>watches_gifts</c:v>
                </c:pt>
                <c:pt idx="2">
                  <c:v>bed_bath_table</c:v>
                </c:pt>
                <c:pt idx="3">
                  <c:v>sports_leisure</c:v>
                </c:pt>
                <c:pt idx="4">
                  <c:v>computers_accessories</c:v>
                </c:pt>
                <c:pt idx="5">
                  <c:v>furniture_decor</c:v>
                </c:pt>
                <c:pt idx="6">
                  <c:v>housewares</c:v>
                </c:pt>
                <c:pt idx="7">
                  <c:v>cool_stuff</c:v>
                </c:pt>
                <c:pt idx="8">
                  <c:v>auto</c:v>
                </c:pt>
                <c:pt idx="9">
                  <c:v>garden_tools</c:v>
                </c:pt>
                <c:pt idx="10">
                  <c:v>toys</c:v>
                </c:pt>
                <c:pt idx="11">
                  <c:v>baby</c:v>
                </c:pt>
                <c:pt idx="12">
                  <c:v>perfumery</c:v>
                </c:pt>
                <c:pt idx="13">
                  <c:v>telephony</c:v>
                </c:pt>
                <c:pt idx="14">
                  <c:v>office_furniture</c:v>
                </c:pt>
                <c:pt idx="15">
                  <c:v>stationery</c:v>
                </c:pt>
                <c:pt idx="16">
                  <c:v>pet_shop</c:v>
                </c:pt>
                <c:pt idx="17">
                  <c:v>computers</c:v>
                </c:pt>
                <c:pt idx="18">
                  <c:v>musical_instruments</c:v>
                </c:pt>
                <c:pt idx="19">
                  <c:v>electronics</c:v>
                </c:pt>
                <c:pt idx="20">
                  <c:v>small_appliances</c:v>
                </c:pt>
                <c:pt idx="21">
                  <c:v>fashion_bags_accessories</c:v>
                </c:pt>
                <c:pt idx="22">
                  <c:v>consoles_games</c:v>
                </c:pt>
                <c:pt idx="23">
                  <c:v>luggage_accessories</c:v>
                </c:pt>
                <c:pt idx="24">
                  <c:v>construction_tools_construction</c:v>
                </c:pt>
                <c:pt idx="25">
                  <c:v>home_appliances_2</c:v>
                </c:pt>
                <c:pt idx="26">
                  <c:v>home_construction</c:v>
                </c:pt>
                <c:pt idx="27">
                  <c:v>home_appliances</c:v>
                </c:pt>
                <c:pt idx="28">
                  <c:v>furniture_living_room</c:v>
                </c:pt>
                <c:pt idx="29">
                  <c:v>agro_industry_and_commerce</c:v>
                </c:pt>
                <c:pt idx="30">
                  <c:v>home_confort</c:v>
                </c:pt>
                <c:pt idx="31">
                  <c:v>fixed_telephony</c:v>
                </c:pt>
                <c:pt idx="32">
                  <c:v>air_conditioning</c:v>
                </c:pt>
                <c:pt idx="33">
                  <c:v>kitchen_dining_laundry_garden_furniture</c:v>
                </c:pt>
                <c:pt idx="34">
                  <c:v>audio</c:v>
                </c:pt>
                <c:pt idx="35">
                  <c:v>books_general_interest</c:v>
                </c:pt>
                <c:pt idx="36">
                  <c:v>small_appliances_home_oven_and_coffee</c:v>
                </c:pt>
                <c:pt idx="37">
                  <c:v>construction_tools_lights</c:v>
                </c:pt>
                <c:pt idx="38">
                  <c:v>industry_commerce_and_business</c:v>
                </c:pt>
                <c:pt idx="39">
                  <c:v>construction_tools_safety</c:v>
                </c:pt>
                <c:pt idx="40">
                  <c:v>food</c:v>
                </c:pt>
                <c:pt idx="41">
                  <c:v>market_place</c:v>
                </c:pt>
                <c:pt idx="42">
                  <c:v>costruction_tools_garden</c:v>
                </c:pt>
                <c:pt idx="43">
                  <c:v>fashion_shoes</c:v>
                </c:pt>
                <c:pt idx="44">
                  <c:v>art</c:v>
                </c:pt>
                <c:pt idx="45">
                  <c:v>drinks</c:v>
                </c:pt>
                <c:pt idx="46">
                  <c:v>signaling_and_security</c:v>
                </c:pt>
                <c:pt idx="47">
                  <c:v>furniture_bedroom</c:v>
                </c:pt>
                <c:pt idx="48">
                  <c:v>books_technical</c:v>
                </c:pt>
                <c:pt idx="49">
                  <c:v>food_drink</c:v>
                </c:pt>
                <c:pt idx="50">
                  <c:v>costruction_tools_tools</c:v>
                </c:pt>
                <c:pt idx="51">
                  <c:v>fashion_male_clothing</c:v>
                </c:pt>
                <c:pt idx="52">
                  <c:v>christmas_supplies</c:v>
                </c:pt>
                <c:pt idx="53">
                  <c:v>fashion_underwear_beach</c:v>
                </c:pt>
                <c:pt idx="54">
                  <c:v>tablets_printing_image</c:v>
                </c:pt>
                <c:pt idx="55">
                  <c:v>cine_photo</c:v>
                </c:pt>
                <c:pt idx="56">
                  <c:v>dvds_blu_ray</c:v>
                </c:pt>
                <c:pt idx="57">
                  <c:v>music</c:v>
                </c:pt>
                <c:pt idx="58">
                  <c:v>furniture_mattress_and_upholstery</c:v>
                </c:pt>
                <c:pt idx="59">
                  <c:v>books_imported</c:v>
                </c:pt>
                <c:pt idx="60">
                  <c:v>party_supplies</c:v>
                </c:pt>
                <c:pt idx="61">
                  <c:v>fashio_female_clothing</c:v>
                </c:pt>
                <c:pt idx="62">
                  <c:v>fashion_sport</c:v>
                </c:pt>
                <c:pt idx="63">
                  <c:v>la_cuisine</c:v>
                </c:pt>
                <c:pt idx="64">
                  <c:v>arts_and_craftmanship</c:v>
                </c:pt>
                <c:pt idx="65">
                  <c:v>diapers_and_hygiene</c:v>
                </c:pt>
                <c:pt idx="66">
                  <c:v>flowers</c:v>
                </c:pt>
                <c:pt idx="67">
                  <c:v>home_comfort_2</c:v>
                </c:pt>
                <c:pt idx="68">
                  <c:v>cds_dvds_musicals</c:v>
                </c:pt>
                <c:pt idx="69">
                  <c:v>fashion_childrens_clothes</c:v>
                </c:pt>
                <c:pt idx="70">
                  <c:v>security_and_services</c:v>
                </c:pt>
              </c:strCache>
            </c:strRef>
          </c:cat>
          <c:val>
            <c:numRef>
              <c:f>Pareto!$B$2:$B$72</c:f>
              <c:numCache>
                <c:formatCode>General</c:formatCode>
                <c:ptCount val="71"/>
                <c:pt idx="0">
                  <c:v>1441248</c:v>
                </c:pt>
                <c:pt idx="1">
                  <c:v>1305542</c:v>
                </c:pt>
                <c:pt idx="2">
                  <c:v>1241682</c:v>
                </c:pt>
                <c:pt idx="3">
                  <c:v>1156656</c:v>
                </c:pt>
                <c:pt idx="4">
                  <c:v>1059272</c:v>
                </c:pt>
                <c:pt idx="5">
                  <c:v>902512</c:v>
                </c:pt>
                <c:pt idx="6">
                  <c:v>778398</c:v>
                </c:pt>
                <c:pt idx="7">
                  <c:v>719330</c:v>
                </c:pt>
                <c:pt idx="8">
                  <c:v>685384</c:v>
                </c:pt>
                <c:pt idx="9">
                  <c:v>584219</c:v>
                </c:pt>
                <c:pt idx="10">
                  <c:v>561373</c:v>
                </c:pt>
                <c:pt idx="11">
                  <c:v>480118</c:v>
                </c:pt>
                <c:pt idx="12">
                  <c:v>453339</c:v>
                </c:pt>
                <c:pt idx="13">
                  <c:v>394883</c:v>
                </c:pt>
                <c:pt idx="14">
                  <c:v>342533</c:v>
                </c:pt>
                <c:pt idx="15">
                  <c:v>277742</c:v>
                </c:pt>
                <c:pt idx="16">
                  <c:v>253877</c:v>
                </c:pt>
                <c:pt idx="17">
                  <c:v>232799</c:v>
                </c:pt>
                <c:pt idx="18">
                  <c:v>210137</c:v>
                </c:pt>
                <c:pt idx="19">
                  <c:v>206825</c:v>
                </c:pt>
                <c:pt idx="20">
                  <c:v>206669</c:v>
                </c:pt>
                <c:pt idx="21">
                  <c:v>184274</c:v>
                </c:pt>
                <c:pt idx="22">
                  <c:v>177293</c:v>
                </c:pt>
                <c:pt idx="23">
                  <c:v>170875</c:v>
                </c:pt>
                <c:pt idx="24">
                  <c:v>165328</c:v>
                </c:pt>
                <c:pt idx="25">
                  <c:v>123918</c:v>
                </c:pt>
                <c:pt idx="26">
                  <c:v>96920</c:v>
                </c:pt>
                <c:pt idx="27">
                  <c:v>94990</c:v>
                </c:pt>
                <c:pt idx="28">
                  <c:v>86885</c:v>
                </c:pt>
                <c:pt idx="29">
                  <c:v>78374</c:v>
                </c:pt>
                <c:pt idx="30">
                  <c:v>67073</c:v>
                </c:pt>
                <c:pt idx="31">
                  <c:v>64221</c:v>
                </c:pt>
                <c:pt idx="32">
                  <c:v>61774</c:v>
                </c:pt>
                <c:pt idx="33">
                  <c:v>58328</c:v>
                </c:pt>
                <c:pt idx="34">
                  <c:v>56399</c:v>
                </c:pt>
                <c:pt idx="35">
                  <c:v>56052</c:v>
                </c:pt>
                <c:pt idx="36">
                  <c:v>50194</c:v>
                </c:pt>
                <c:pt idx="37">
                  <c:v>48664</c:v>
                </c:pt>
                <c:pt idx="38">
                  <c:v>47554</c:v>
                </c:pt>
                <c:pt idx="39">
                  <c:v>44464</c:v>
                </c:pt>
                <c:pt idx="40">
                  <c:v>36664</c:v>
                </c:pt>
                <c:pt idx="41">
                  <c:v>33835</c:v>
                </c:pt>
                <c:pt idx="42">
                  <c:v>31027</c:v>
                </c:pt>
                <c:pt idx="43">
                  <c:v>28482</c:v>
                </c:pt>
                <c:pt idx="44">
                  <c:v>28248</c:v>
                </c:pt>
                <c:pt idx="45">
                  <c:v>28170</c:v>
                </c:pt>
                <c:pt idx="46">
                  <c:v>28017</c:v>
                </c:pt>
                <c:pt idx="47">
                  <c:v>24661</c:v>
                </c:pt>
                <c:pt idx="48">
                  <c:v>23379</c:v>
                </c:pt>
                <c:pt idx="49">
                  <c:v>19687</c:v>
                </c:pt>
                <c:pt idx="50">
                  <c:v>17934</c:v>
                </c:pt>
                <c:pt idx="51">
                  <c:v>12950</c:v>
                </c:pt>
                <c:pt idx="52">
                  <c:v>12030</c:v>
                </c:pt>
                <c:pt idx="53">
                  <c:v>11458</c:v>
                </c:pt>
                <c:pt idx="54">
                  <c:v>8755</c:v>
                </c:pt>
                <c:pt idx="55">
                  <c:v>8190</c:v>
                </c:pt>
                <c:pt idx="56">
                  <c:v>7288</c:v>
                </c:pt>
                <c:pt idx="57">
                  <c:v>6725</c:v>
                </c:pt>
                <c:pt idx="58">
                  <c:v>5999</c:v>
                </c:pt>
                <c:pt idx="59">
                  <c:v>5410</c:v>
                </c:pt>
                <c:pt idx="60">
                  <c:v>5313</c:v>
                </c:pt>
                <c:pt idx="61">
                  <c:v>3425</c:v>
                </c:pt>
                <c:pt idx="62">
                  <c:v>2698</c:v>
                </c:pt>
                <c:pt idx="63">
                  <c:v>2389</c:v>
                </c:pt>
                <c:pt idx="64">
                  <c:v>2184</c:v>
                </c:pt>
                <c:pt idx="65">
                  <c:v>2141</c:v>
                </c:pt>
                <c:pt idx="66">
                  <c:v>1599</c:v>
                </c:pt>
                <c:pt idx="67">
                  <c:v>1171</c:v>
                </c:pt>
                <c:pt idx="68">
                  <c:v>955</c:v>
                </c:pt>
                <c:pt idx="69">
                  <c:v>665</c:v>
                </c:pt>
                <c:pt idx="70">
                  <c:v>325</c:v>
                </c:pt>
              </c:numCache>
            </c:numRef>
          </c:val>
          <c:extLst>
            <c:ext xmlns:c16="http://schemas.microsoft.com/office/drawing/2014/chart" uri="{C3380CC4-5D6E-409C-BE32-E72D297353CC}">
              <c16:uniqueId val="{00000000-590E-4E91-B470-FF55A0C68710}"/>
            </c:ext>
          </c:extLst>
        </c:ser>
        <c:dLbls>
          <c:showLegendKey val="0"/>
          <c:showVal val="0"/>
          <c:showCatName val="0"/>
          <c:showSerName val="0"/>
          <c:showPercent val="0"/>
          <c:showBubbleSize val="0"/>
        </c:dLbls>
        <c:gapWidth val="219"/>
        <c:axId val="1167704224"/>
        <c:axId val="1167705472"/>
      </c:barChart>
      <c:lineChart>
        <c:grouping val="standard"/>
        <c:varyColors val="0"/>
        <c:ser>
          <c:idx val="1"/>
          <c:order val="1"/>
          <c:tx>
            <c:strRef>
              <c:f>Pareto!$E$1</c:f>
              <c:strCache>
                <c:ptCount val="1"/>
                <c:pt idx="0">
                  <c:v>cuml_%</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1-590E-4E91-B470-FF55A0C68710}"/>
                </c:ext>
              </c:extLst>
            </c:dLbl>
            <c:dLbl>
              <c:idx val="1"/>
              <c:delete val="1"/>
              <c:extLst>
                <c:ext xmlns:c15="http://schemas.microsoft.com/office/drawing/2012/chart" uri="{CE6537A1-D6FC-4f65-9D91-7224C49458BB}"/>
                <c:ext xmlns:c16="http://schemas.microsoft.com/office/drawing/2014/chart" uri="{C3380CC4-5D6E-409C-BE32-E72D297353CC}">
                  <c16:uniqueId val="{00000002-590E-4E91-B470-FF55A0C68710}"/>
                </c:ext>
              </c:extLst>
            </c:dLbl>
            <c:dLbl>
              <c:idx val="2"/>
              <c:delete val="1"/>
              <c:extLst>
                <c:ext xmlns:c15="http://schemas.microsoft.com/office/drawing/2012/chart" uri="{CE6537A1-D6FC-4f65-9D91-7224C49458BB}"/>
                <c:ext xmlns:c16="http://schemas.microsoft.com/office/drawing/2014/chart" uri="{C3380CC4-5D6E-409C-BE32-E72D297353CC}">
                  <c16:uniqueId val="{00000003-590E-4E91-B470-FF55A0C68710}"/>
                </c:ext>
              </c:extLst>
            </c:dLbl>
            <c:dLbl>
              <c:idx val="3"/>
              <c:delete val="1"/>
              <c:extLst>
                <c:ext xmlns:c15="http://schemas.microsoft.com/office/drawing/2012/chart" uri="{CE6537A1-D6FC-4f65-9D91-7224C49458BB}"/>
                <c:ext xmlns:c16="http://schemas.microsoft.com/office/drawing/2014/chart" uri="{C3380CC4-5D6E-409C-BE32-E72D297353CC}">
                  <c16:uniqueId val="{00000004-590E-4E91-B470-FF55A0C68710}"/>
                </c:ext>
              </c:extLst>
            </c:dLbl>
            <c:dLbl>
              <c:idx val="4"/>
              <c:delete val="1"/>
              <c:extLst>
                <c:ext xmlns:c15="http://schemas.microsoft.com/office/drawing/2012/chart" uri="{CE6537A1-D6FC-4f65-9D91-7224C49458BB}"/>
                <c:ext xmlns:c16="http://schemas.microsoft.com/office/drawing/2014/chart" uri="{C3380CC4-5D6E-409C-BE32-E72D297353CC}">
                  <c16:uniqueId val="{00000005-590E-4E91-B470-FF55A0C68710}"/>
                </c:ext>
              </c:extLst>
            </c:dLbl>
            <c:dLbl>
              <c:idx val="5"/>
              <c:delete val="1"/>
              <c:extLst>
                <c:ext xmlns:c15="http://schemas.microsoft.com/office/drawing/2012/chart" uri="{CE6537A1-D6FC-4f65-9D91-7224C49458BB}"/>
                <c:ext xmlns:c16="http://schemas.microsoft.com/office/drawing/2014/chart" uri="{C3380CC4-5D6E-409C-BE32-E72D297353CC}">
                  <c16:uniqueId val="{00000006-590E-4E91-B470-FF55A0C68710}"/>
                </c:ext>
              </c:extLst>
            </c:dLbl>
            <c:dLbl>
              <c:idx val="6"/>
              <c:delete val="1"/>
              <c:extLst>
                <c:ext xmlns:c15="http://schemas.microsoft.com/office/drawing/2012/chart" uri="{CE6537A1-D6FC-4f65-9D91-7224C49458BB}"/>
                <c:ext xmlns:c16="http://schemas.microsoft.com/office/drawing/2014/chart" uri="{C3380CC4-5D6E-409C-BE32-E72D297353CC}">
                  <c16:uniqueId val="{00000007-590E-4E91-B470-FF55A0C68710}"/>
                </c:ext>
              </c:extLst>
            </c:dLbl>
            <c:dLbl>
              <c:idx val="7"/>
              <c:delete val="1"/>
              <c:extLst>
                <c:ext xmlns:c15="http://schemas.microsoft.com/office/drawing/2012/chart" uri="{CE6537A1-D6FC-4f65-9D91-7224C49458BB}"/>
                <c:ext xmlns:c16="http://schemas.microsoft.com/office/drawing/2014/chart" uri="{C3380CC4-5D6E-409C-BE32-E72D297353CC}">
                  <c16:uniqueId val="{00000008-590E-4E91-B470-FF55A0C68710}"/>
                </c:ext>
              </c:extLst>
            </c:dLbl>
            <c:dLbl>
              <c:idx val="8"/>
              <c:delete val="1"/>
              <c:extLst>
                <c:ext xmlns:c15="http://schemas.microsoft.com/office/drawing/2012/chart" uri="{CE6537A1-D6FC-4f65-9D91-7224C49458BB}"/>
                <c:ext xmlns:c16="http://schemas.microsoft.com/office/drawing/2014/chart" uri="{C3380CC4-5D6E-409C-BE32-E72D297353CC}">
                  <c16:uniqueId val="{00000009-590E-4E91-B470-FF55A0C68710}"/>
                </c:ext>
              </c:extLst>
            </c:dLbl>
            <c:dLbl>
              <c:idx val="9"/>
              <c:delete val="1"/>
              <c:extLst>
                <c:ext xmlns:c15="http://schemas.microsoft.com/office/drawing/2012/chart" uri="{CE6537A1-D6FC-4f65-9D91-7224C49458BB}"/>
                <c:ext xmlns:c16="http://schemas.microsoft.com/office/drawing/2014/chart" uri="{C3380CC4-5D6E-409C-BE32-E72D297353CC}">
                  <c16:uniqueId val="{0000000A-590E-4E91-B470-FF55A0C68710}"/>
                </c:ext>
              </c:extLst>
            </c:dLbl>
            <c:dLbl>
              <c:idx val="10"/>
              <c:delete val="1"/>
              <c:extLst>
                <c:ext xmlns:c15="http://schemas.microsoft.com/office/drawing/2012/chart" uri="{CE6537A1-D6FC-4f65-9D91-7224C49458BB}"/>
                <c:ext xmlns:c16="http://schemas.microsoft.com/office/drawing/2014/chart" uri="{C3380CC4-5D6E-409C-BE32-E72D297353CC}">
                  <c16:uniqueId val="{0000000B-590E-4E91-B470-FF55A0C68710}"/>
                </c:ext>
              </c:extLst>
            </c:dLbl>
            <c:dLbl>
              <c:idx val="11"/>
              <c:delete val="1"/>
              <c:extLst>
                <c:ext xmlns:c15="http://schemas.microsoft.com/office/drawing/2012/chart" uri="{CE6537A1-D6FC-4f65-9D91-7224C49458BB}"/>
                <c:ext xmlns:c16="http://schemas.microsoft.com/office/drawing/2014/chart" uri="{C3380CC4-5D6E-409C-BE32-E72D297353CC}">
                  <c16:uniqueId val="{0000000C-590E-4E91-B470-FF55A0C68710}"/>
                </c:ext>
              </c:extLst>
            </c:dLbl>
            <c:dLbl>
              <c:idx val="12"/>
              <c:delete val="1"/>
              <c:extLst>
                <c:ext xmlns:c15="http://schemas.microsoft.com/office/drawing/2012/chart" uri="{CE6537A1-D6FC-4f65-9D91-7224C49458BB}"/>
                <c:ext xmlns:c16="http://schemas.microsoft.com/office/drawing/2014/chart" uri="{C3380CC4-5D6E-409C-BE32-E72D297353CC}">
                  <c16:uniqueId val="{0000000D-590E-4E91-B470-FF55A0C68710}"/>
                </c:ext>
              </c:extLst>
            </c:dLbl>
            <c:dLbl>
              <c:idx val="13"/>
              <c:delete val="1"/>
              <c:extLst>
                <c:ext xmlns:c15="http://schemas.microsoft.com/office/drawing/2012/chart" uri="{CE6537A1-D6FC-4f65-9D91-7224C49458BB}"/>
                <c:ext xmlns:c16="http://schemas.microsoft.com/office/drawing/2014/chart" uri="{C3380CC4-5D6E-409C-BE32-E72D297353CC}">
                  <c16:uniqueId val="{0000000E-590E-4E91-B470-FF55A0C68710}"/>
                </c:ext>
              </c:extLst>
            </c:dLbl>
            <c:dLbl>
              <c:idx val="14"/>
              <c:delete val="1"/>
              <c:extLst>
                <c:ext xmlns:c15="http://schemas.microsoft.com/office/drawing/2012/chart" uri="{CE6537A1-D6FC-4f65-9D91-7224C49458BB}"/>
                <c:ext xmlns:c16="http://schemas.microsoft.com/office/drawing/2014/chart" uri="{C3380CC4-5D6E-409C-BE32-E72D297353CC}">
                  <c16:uniqueId val="{0000000F-590E-4E91-B470-FF55A0C68710}"/>
                </c:ext>
              </c:extLst>
            </c:dLbl>
            <c:dLbl>
              <c:idx val="15"/>
              <c:delete val="1"/>
              <c:extLst>
                <c:ext xmlns:c15="http://schemas.microsoft.com/office/drawing/2012/chart" uri="{CE6537A1-D6FC-4f65-9D91-7224C49458BB}"/>
                <c:ext xmlns:c16="http://schemas.microsoft.com/office/drawing/2014/chart" uri="{C3380CC4-5D6E-409C-BE32-E72D297353CC}">
                  <c16:uniqueId val="{00000010-590E-4E91-B470-FF55A0C68710}"/>
                </c:ext>
              </c:extLst>
            </c:dLbl>
            <c:dLbl>
              <c:idx val="16"/>
              <c:layout>
                <c:manualLayout>
                  <c:x val="9.4768002044268961E-3"/>
                  <c:y val="-6.7847951138790469E-2"/>
                </c:manualLayout>
              </c:layout>
              <c:tx>
                <c:rich>
                  <a:bodyPr/>
                  <a:lstStyle/>
                  <a:p>
                    <a:fld id="{1BBA7C3C-BC98-496C-BCB7-7BE538887840}"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590E-4E91-B470-FF55A0C68710}"/>
                </c:ext>
              </c:extLst>
            </c:dLbl>
            <c:dLbl>
              <c:idx val="17"/>
              <c:delete val="1"/>
              <c:extLst>
                <c:ext xmlns:c15="http://schemas.microsoft.com/office/drawing/2012/chart" uri="{CE6537A1-D6FC-4f65-9D91-7224C49458BB}"/>
                <c:ext xmlns:c16="http://schemas.microsoft.com/office/drawing/2014/chart" uri="{C3380CC4-5D6E-409C-BE32-E72D297353CC}">
                  <c16:uniqueId val="{00000012-590E-4E91-B470-FF55A0C68710}"/>
                </c:ext>
              </c:extLst>
            </c:dLbl>
            <c:dLbl>
              <c:idx val="18"/>
              <c:delete val="1"/>
              <c:extLst>
                <c:ext xmlns:c15="http://schemas.microsoft.com/office/drawing/2012/chart" uri="{CE6537A1-D6FC-4f65-9D91-7224C49458BB}"/>
                <c:ext xmlns:c16="http://schemas.microsoft.com/office/drawing/2014/chart" uri="{C3380CC4-5D6E-409C-BE32-E72D297353CC}">
                  <c16:uniqueId val="{00000013-590E-4E91-B470-FF55A0C68710}"/>
                </c:ext>
              </c:extLst>
            </c:dLbl>
            <c:dLbl>
              <c:idx val="19"/>
              <c:delete val="1"/>
              <c:extLst>
                <c:ext xmlns:c15="http://schemas.microsoft.com/office/drawing/2012/chart" uri="{CE6537A1-D6FC-4f65-9D91-7224C49458BB}"/>
                <c:ext xmlns:c16="http://schemas.microsoft.com/office/drawing/2014/chart" uri="{C3380CC4-5D6E-409C-BE32-E72D297353CC}">
                  <c16:uniqueId val="{00000014-590E-4E91-B470-FF55A0C68710}"/>
                </c:ext>
              </c:extLst>
            </c:dLbl>
            <c:dLbl>
              <c:idx val="20"/>
              <c:delete val="1"/>
              <c:extLst>
                <c:ext xmlns:c15="http://schemas.microsoft.com/office/drawing/2012/chart" uri="{CE6537A1-D6FC-4f65-9D91-7224C49458BB}"/>
                <c:ext xmlns:c16="http://schemas.microsoft.com/office/drawing/2014/chart" uri="{C3380CC4-5D6E-409C-BE32-E72D297353CC}">
                  <c16:uniqueId val="{00000015-590E-4E91-B470-FF55A0C68710}"/>
                </c:ext>
              </c:extLst>
            </c:dLbl>
            <c:dLbl>
              <c:idx val="21"/>
              <c:delete val="1"/>
              <c:extLst>
                <c:ext xmlns:c15="http://schemas.microsoft.com/office/drawing/2012/chart" uri="{CE6537A1-D6FC-4f65-9D91-7224C49458BB}"/>
                <c:ext xmlns:c16="http://schemas.microsoft.com/office/drawing/2014/chart" uri="{C3380CC4-5D6E-409C-BE32-E72D297353CC}">
                  <c16:uniqueId val="{00000016-590E-4E91-B470-FF55A0C68710}"/>
                </c:ext>
              </c:extLst>
            </c:dLbl>
            <c:dLbl>
              <c:idx val="22"/>
              <c:delete val="1"/>
              <c:extLst>
                <c:ext xmlns:c15="http://schemas.microsoft.com/office/drawing/2012/chart" uri="{CE6537A1-D6FC-4f65-9D91-7224C49458BB}"/>
                <c:ext xmlns:c16="http://schemas.microsoft.com/office/drawing/2014/chart" uri="{C3380CC4-5D6E-409C-BE32-E72D297353CC}">
                  <c16:uniqueId val="{00000017-590E-4E91-B470-FF55A0C68710}"/>
                </c:ext>
              </c:extLst>
            </c:dLbl>
            <c:dLbl>
              <c:idx val="23"/>
              <c:delete val="1"/>
              <c:extLst>
                <c:ext xmlns:c15="http://schemas.microsoft.com/office/drawing/2012/chart" uri="{CE6537A1-D6FC-4f65-9D91-7224C49458BB}"/>
                <c:ext xmlns:c16="http://schemas.microsoft.com/office/drawing/2014/chart" uri="{C3380CC4-5D6E-409C-BE32-E72D297353CC}">
                  <c16:uniqueId val="{00000018-590E-4E91-B470-FF55A0C68710}"/>
                </c:ext>
              </c:extLst>
            </c:dLbl>
            <c:dLbl>
              <c:idx val="24"/>
              <c:delete val="1"/>
              <c:extLst>
                <c:ext xmlns:c15="http://schemas.microsoft.com/office/drawing/2012/chart" uri="{CE6537A1-D6FC-4f65-9D91-7224C49458BB}"/>
                <c:ext xmlns:c16="http://schemas.microsoft.com/office/drawing/2014/chart" uri="{C3380CC4-5D6E-409C-BE32-E72D297353CC}">
                  <c16:uniqueId val="{00000019-590E-4E91-B470-FF55A0C68710}"/>
                </c:ext>
              </c:extLst>
            </c:dLbl>
            <c:dLbl>
              <c:idx val="25"/>
              <c:delete val="1"/>
              <c:extLst>
                <c:ext xmlns:c15="http://schemas.microsoft.com/office/drawing/2012/chart" uri="{CE6537A1-D6FC-4f65-9D91-7224C49458BB}"/>
                <c:ext xmlns:c16="http://schemas.microsoft.com/office/drawing/2014/chart" uri="{C3380CC4-5D6E-409C-BE32-E72D297353CC}">
                  <c16:uniqueId val="{0000001A-590E-4E91-B470-FF55A0C68710}"/>
                </c:ext>
              </c:extLst>
            </c:dLbl>
            <c:dLbl>
              <c:idx val="26"/>
              <c:delete val="1"/>
              <c:extLst>
                <c:ext xmlns:c15="http://schemas.microsoft.com/office/drawing/2012/chart" uri="{CE6537A1-D6FC-4f65-9D91-7224C49458BB}"/>
                <c:ext xmlns:c16="http://schemas.microsoft.com/office/drawing/2014/chart" uri="{C3380CC4-5D6E-409C-BE32-E72D297353CC}">
                  <c16:uniqueId val="{0000001B-590E-4E91-B470-FF55A0C68710}"/>
                </c:ext>
              </c:extLst>
            </c:dLbl>
            <c:dLbl>
              <c:idx val="27"/>
              <c:delete val="1"/>
              <c:extLst>
                <c:ext xmlns:c15="http://schemas.microsoft.com/office/drawing/2012/chart" uri="{CE6537A1-D6FC-4f65-9D91-7224C49458BB}"/>
                <c:ext xmlns:c16="http://schemas.microsoft.com/office/drawing/2014/chart" uri="{C3380CC4-5D6E-409C-BE32-E72D297353CC}">
                  <c16:uniqueId val="{0000001C-590E-4E91-B470-FF55A0C68710}"/>
                </c:ext>
              </c:extLst>
            </c:dLbl>
            <c:dLbl>
              <c:idx val="28"/>
              <c:delete val="1"/>
              <c:extLst>
                <c:ext xmlns:c15="http://schemas.microsoft.com/office/drawing/2012/chart" uri="{CE6537A1-D6FC-4f65-9D91-7224C49458BB}"/>
                <c:ext xmlns:c16="http://schemas.microsoft.com/office/drawing/2014/chart" uri="{C3380CC4-5D6E-409C-BE32-E72D297353CC}">
                  <c16:uniqueId val="{0000001D-590E-4E91-B470-FF55A0C68710}"/>
                </c:ext>
              </c:extLst>
            </c:dLbl>
            <c:dLbl>
              <c:idx val="29"/>
              <c:delete val="1"/>
              <c:extLst>
                <c:ext xmlns:c15="http://schemas.microsoft.com/office/drawing/2012/chart" uri="{CE6537A1-D6FC-4f65-9D91-7224C49458BB}"/>
                <c:ext xmlns:c16="http://schemas.microsoft.com/office/drawing/2014/chart" uri="{C3380CC4-5D6E-409C-BE32-E72D297353CC}">
                  <c16:uniqueId val="{0000001E-590E-4E91-B470-FF55A0C68710}"/>
                </c:ext>
              </c:extLst>
            </c:dLbl>
            <c:dLbl>
              <c:idx val="30"/>
              <c:delete val="1"/>
              <c:extLst>
                <c:ext xmlns:c15="http://schemas.microsoft.com/office/drawing/2012/chart" uri="{CE6537A1-D6FC-4f65-9D91-7224C49458BB}"/>
                <c:ext xmlns:c16="http://schemas.microsoft.com/office/drawing/2014/chart" uri="{C3380CC4-5D6E-409C-BE32-E72D297353CC}">
                  <c16:uniqueId val="{0000001F-590E-4E91-B470-FF55A0C68710}"/>
                </c:ext>
              </c:extLst>
            </c:dLbl>
            <c:dLbl>
              <c:idx val="31"/>
              <c:delete val="1"/>
              <c:extLst>
                <c:ext xmlns:c15="http://schemas.microsoft.com/office/drawing/2012/chart" uri="{CE6537A1-D6FC-4f65-9D91-7224C49458BB}"/>
                <c:ext xmlns:c16="http://schemas.microsoft.com/office/drawing/2014/chart" uri="{C3380CC4-5D6E-409C-BE32-E72D297353CC}">
                  <c16:uniqueId val="{00000020-590E-4E91-B470-FF55A0C68710}"/>
                </c:ext>
              </c:extLst>
            </c:dLbl>
            <c:dLbl>
              <c:idx val="32"/>
              <c:delete val="1"/>
              <c:extLst>
                <c:ext xmlns:c15="http://schemas.microsoft.com/office/drawing/2012/chart" uri="{CE6537A1-D6FC-4f65-9D91-7224C49458BB}"/>
                <c:ext xmlns:c16="http://schemas.microsoft.com/office/drawing/2014/chart" uri="{C3380CC4-5D6E-409C-BE32-E72D297353CC}">
                  <c16:uniqueId val="{00000021-590E-4E91-B470-FF55A0C68710}"/>
                </c:ext>
              </c:extLst>
            </c:dLbl>
            <c:dLbl>
              <c:idx val="33"/>
              <c:delete val="1"/>
              <c:extLst>
                <c:ext xmlns:c15="http://schemas.microsoft.com/office/drawing/2012/chart" uri="{CE6537A1-D6FC-4f65-9D91-7224C49458BB}"/>
                <c:ext xmlns:c16="http://schemas.microsoft.com/office/drawing/2014/chart" uri="{C3380CC4-5D6E-409C-BE32-E72D297353CC}">
                  <c16:uniqueId val="{00000022-590E-4E91-B470-FF55A0C68710}"/>
                </c:ext>
              </c:extLst>
            </c:dLbl>
            <c:dLbl>
              <c:idx val="34"/>
              <c:delete val="1"/>
              <c:extLst>
                <c:ext xmlns:c15="http://schemas.microsoft.com/office/drawing/2012/chart" uri="{CE6537A1-D6FC-4f65-9D91-7224C49458BB}"/>
                <c:ext xmlns:c16="http://schemas.microsoft.com/office/drawing/2014/chart" uri="{C3380CC4-5D6E-409C-BE32-E72D297353CC}">
                  <c16:uniqueId val="{00000023-590E-4E91-B470-FF55A0C68710}"/>
                </c:ext>
              </c:extLst>
            </c:dLbl>
            <c:dLbl>
              <c:idx val="35"/>
              <c:delete val="1"/>
              <c:extLst>
                <c:ext xmlns:c15="http://schemas.microsoft.com/office/drawing/2012/chart" uri="{CE6537A1-D6FC-4f65-9D91-7224C49458BB}"/>
                <c:ext xmlns:c16="http://schemas.microsoft.com/office/drawing/2014/chart" uri="{C3380CC4-5D6E-409C-BE32-E72D297353CC}">
                  <c16:uniqueId val="{00000024-590E-4E91-B470-FF55A0C68710}"/>
                </c:ext>
              </c:extLst>
            </c:dLbl>
            <c:dLbl>
              <c:idx val="36"/>
              <c:delete val="1"/>
              <c:extLst>
                <c:ext xmlns:c15="http://schemas.microsoft.com/office/drawing/2012/chart" uri="{CE6537A1-D6FC-4f65-9D91-7224C49458BB}"/>
                <c:ext xmlns:c16="http://schemas.microsoft.com/office/drawing/2014/chart" uri="{C3380CC4-5D6E-409C-BE32-E72D297353CC}">
                  <c16:uniqueId val="{00000025-590E-4E91-B470-FF55A0C68710}"/>
                </c:ext>
              </c:extLst>
            </c:dLbl>
            <c:dLbl>
              <c:idx val="37"/>
              <c:delete val="1"/>
              <c:extLst>
                <c:ext xmlns:c15="http://schemas.microsoft.com/office/drawing/2012/chart" uri="{CE6537A1-D6FC-4f65-9D91-7224C49458BB}"/>
                <c:ext xmlns:c16="http://schemas.microsoft.com/office/drawing/2014/chart" uri="{C3380CC4-5D6E-409C-BE32-E72D297353CC}">
                  <c16:uniqueId val="{00000026-590E-4E91-B470-FF55A0C68710}"/>
                </c:ext>
              </c:extLst>
            </c:dLbl>
            <c:dLbl>
              <c:idx val="38"/>
              <c:delete val="1"/>
              <c:extLst>
                <c:ext xmlns:c15="http://schemas.microsoft.com/office/drawing/2012/chart" uri="{CE6537A1-D6FC-4f65-9D91-7224C49458BB}"/>
                <c:ext xmlns:c16="http://schemas.microsoft.com/office/drawing/2014/chart" uri="{C3380CC4-5D6E-409C-BE32-E72D297353CC}">
                  <c16:uniqueId val="{00000027-590E-4E91-B470-FF55A0C68710}"/>
                </c:ext>
              </c:extLst>
            </c:dLbl>
            <c:dLbl>
              <c:idx val="39"/>
              <c:delete val="1"/>
              <c:extLst>
                <c:ext xmlns:c15="http://schemas.microsoft.com/office/drawing/2012/chart" uri="{CE6537A1-D6FC-4f65-9D91-7224C49458BB}"/>
                <c:ext xmlns:c16="http://schemas.microsoft.com/office/drawing/2014/chart" uri="{C3380CC4-5D6E-409C-BE32-E72D297353CC}">
                  <c16:uniqueId val="{00000028-590E-4E91-B470-FF55A0C68710}"/>
                </c:ext>
              </c:extLst>
            </c:dLbl>
            <c:dLbl>
              <c:idx val="40"/>
              <c:delete val="1"/>
              <c:extLst>
                <c:ext xmlns:c15="http://schemas.microsoft.com/office/drawing/2012/chart" uri="{CE6537A1-D6FC-4f65-9D91-7224C49458BB}"/>
                <c:ext xmlns:c16="http://schemas.microsoft.com/office/drawing/2014/chart" uri="{C3380CC4-5D6E-409C-BE32-E72D297353CC}">
                  <c16:uniqueId val="{00000029-590E-4E91-B470-FF55A0C68710}"/>
                </c:ext>
              </c:extLst>
            </c:dLbl>
            <c:dLbl>
              <c:idx val="41"/>
              <c:delete val="1"/>
              <c:extLst>
                <c:ext xmlns:c15="http://schemas.microsoft.com/office/drawing/2012/chart" uri="{CE6537A1-D6FC-4f65-9D91-7224C49458BB}"/>
                <c:ext xmlns:c16="http://schemas.microsoft.com/office/drawing/2014/chart" uri="{C3380CC4-5D6E-409C-BE32-E72D297353CC}">
                  <c16:uniqueId val="{0000002A-590E-4E91-B470-FF55A0C68710}"/>
                </c:ext>
              </c:extLst>
            </c:dLbl>
            <c:dLbl>
              <c:idx val="42"/>
              <c:delete val="1"/>
              <c:extLst>
                <c:ext xmlns:c15="http://schemas.microsoft.com/office/drawing/2012/chart" uri="{CE6537A1-D6FC-4f65-9D91-7224C49458BB}"/>
                <c:ext xmlns:c16="http://schemas.microsoft.com/office/drawing/2014/chart" uri="{C3380CC4-5D6E-409C-BE32-E72D297353CC}">
                  <c16:uniqueId val="{0000002B-590E-4E91-B470-FF55A0C68710}"/>
                </c:ext>
              </c:extLst>
            </c:dLbl>
            <c:dLbl>
              <c:idx val="43"/>
              <c:delete val="1"/>
              <c:extLst>
                <c:ext xmlns:c15="http://schemas.microsoft.com/office/drawing/2012/chart" uri="{CE6537A1-D6FC-4f65-9D91-7224C49458BB}"/>
                <c:ext xmlns:c16="http://schemas.microsoft.com/office/drawing/2014/chart" uri="{C3380CC4-5D6E-409C-BE32-E72D297353CC}">
                  <c16:uniqueId val="{0000002C-590E-4E91-B470-FF55A0C68710}"/>
                </c:ext>
              </c:extLst>
            </c:dLbl>
            <c:dLbl>
              <c:idx val="44"/>
              <c:delete val="1"/>
              <c:extLst>
                <c:ext xmlns:c15="http://schemas.microsoft.com/office/drawing/2012/chart" uri="{CE6537A1-D6FC-4f65-9D91-7224C49458BB}"/>
                <c:ext xmlns:c16="http://schemas.microsoft.com/office/drawing/2014/chart" uri="{C3380CC4-5D6E-409C-BE32-E72D297353CC}">
                  <c16:uniqueId val="{0000002D-590E-4E91-B470-FF55A0C68710}"/>
                </c:ext>
              </c:extLst>
            </c:dLbl>
            <c:dLbl>
              <c:idx val="45"/>
              <c:delete val="1"/>
              <c:extLst>
                <c:ext xmlns:c15="http://schemas.microsoft.com/office/drawing/2012/chart" uri="{CE6537A1-D6FC-4f65-9D91-7224C49458BB}"/>
                <c:ext xmlns:c16="http://schemas.microsoft.com/office/drawing/2014/chart" uri="{C3380CC4-5D6E-409C-BE32-E72D297353CC}">
                  <c16:uniqueId val="{0000002E-590E-4E91-B470-FF55A0C68710}"/>
                </c:ext>
              </c:extLst>
            </c:dLbl>
            <c:dLbl>
              <c:idx val="46"/>
              <c:delete val="1"/>
              <c:extLst>
                <c:ext xmlns:c15="http://schemas.microsoft.com/office/drawing/2012/chart" uri="{CE6537A1-D6FC-4f65-9D91-7224C49458BB}"/>
                <c:ext xmlns:c16="http://schemas.microsoft.com/office/drawing/2014/chart" uri="{C3380CC4-5D6E-409C-BE32-E72D297353CC}">
                  <c16:uniqueId val="{0000002F-590E-4E91-B470-FF55A0C68710}"/>
                </c:ext>
              </c:extLst>
            </c:dLbl>
            <c:dLbl>
              <c:idx val="47"/>
              <c:delete val="1"/>
              <c:extLst>
                <c:ext xmlns:c15="http://schemas.microsoft.com/office/drawing/2012/chart" uri="{CE6537A1-D6FC-4f65-9D91-7224C49458BB}"/>
                <c:ext xmlns:c16="http://schemas.microsoft.com/office/drawing/2014/chart" uri="{C3380CC4-5D6E-409C-BE32-E72D297353CC}">
                  <c16:uniqueId val="{00000030-590E-4E91-B470-FF55A0C68710}"/>
                </c:ext>
              </c:extLst>
            </c:dLbl>
            <c:dLbl>
              <c:idx val="48"/>
              <c:delete val="1"/>
              <c:extLst>
                <c:ext xmlns:c15="http://schemas.microsoft.com/office/drawing/2012/chart" uri="{CE6537A1-D6FC-4f65-9D91-7224C49458BB}"/>
                <c:ext xmlns:c16="http://schemas.microsoft.com/office/drawing/2014/chart" uri="{C3380CC4-5D6E-409C-BE32-E72D297353CC}">
                  <c16:uniqueId val="{00000031-590E-4E91-B470-FF55A0C68710}"/>
                </c:ext>
              </c:extLst>
            </c:dLbl>
            <c:dLbl>
              <c:idx val="49"/>
              <c:delete val="1"/>
              <c:extLst>
                <c:ext xmlns:c15="http://schemas.microsoft.com/office/drawing/2012/chart" uri="{CE6537A1-D6FC-4f65-9D91-7224C49458BB}"/>
                <c:ext xmlns:c16="http://schemas.microsoft.com/office/drawing/2014/chart" uri="{C3380CC4-5D6E-409C-BE32-E72D297353CC}">
                  <c16:uniqueId val="{00000032-590E-4E91-B470-FF55A0C68710}"/>
                </c:ext>
              </c:extLst>
            </c:dLbl>
            <c:dLbl>
              <c:idx val="50"/>
              <c:delete val="1"/>
              <c:extLst>
                <c:ext xmlns:c15="http://schemas.microsoft.com/office/drawing/2012/chart" uri="{CE6537A1-D6FC-4f65-9D91-7224C49458BB}"/>
                <c:ext xmlns:c16="http://schemas.microsoft.com/office/drawing/2014/chart" uri="{C3380CC4-5D6E-409C-BE32-E72D297353CC}">
                  <c16:uniqueId val="{00000033-590E-4E91-B470-FF55A0C68710}"/>
                </c:ext>
              </c:extLst>
            </c:dLbl>
            <c:dLbl>
              <c:idx val="51"/>
              <c:delete val="1"/>
              <c:extLst>
                <c:ext xmlns:c15="http://schemas.microsoft.com/office/drawing/2012/chart" uri="{CE6537A1-D6FC-4f65-9D91-7224C49458BB}"/>
                <c:ext xmlns:c16="http://schemas.microsoft.com/office/drawing/2014/chart" uri="{C3380CC4-5D6E-409C-BE32-E72D297353CC}">
                  <c16:uniqueId val="{00000034-590E-4E91-B470-FF55A0C68710}"/>
                </c:ext>
              </c:extLst>
            </c:dLbl>
            <c:dLbl>
              <c:idx val="52"/>
              <c:delete val="1"/>
              <c:extLst>
                <c:ext xmlns:c15="http://schemas.microsoft.com/office/drawing/2012/chart" uri="{CE6537A1-D6FC-4f65-9D91-7224C49458BB}"/>
                <c:ext xmlns:c16="http://schemas.microsoft.com/office/drawing/2014/chart" uri="{C3380CC4-5D6E-409C-BE32-E72D297353CC}">
                  <c16:uniqueId val="{00000035-590E-4E91-B470-FF55A0C68710}"/>
                </c:ext>
              </c:extLst>
            </c:dLbl>
            <c:dLbl>
              <c:idx val="53"/>
              <c:delete val="1"/>
              <c:extLst>
                <c:ext xmlns:c15="http://schemas.microsoft.com/office/drawing/2012/chart" uri="{CE6537A1-D6FC-4f65-9D91-7224C49458BB}"/>
                <c:ext xmlns:c16="http://schemas.microsoft.com/office/drawing/2014/chart" uri="{C3380CC4-5D6E-409C-BE32-E72D297353CC}">
                  <c16:uniqueId val="{00000036-590E-4E91-B470-FF55A0C68710}"/>
                </c:ext>
              </c:extLst>
            </c:dLbl>
            <c:dLbl>
              <c:idx val="54"/>
              <c:delete val="1"/>
              <c:extLst>
                <c:ext xmlns:c15="http://schemas.microsoft.com/office/drawing/2012/chart" uri="{CE6537A1-D6FC-4f65-9D91-7224C49458BB}"/>
                <c:ext xmlns:c16="http://schemas.microsoft.com/office/drawing/2014/chart" uri="{C3380CC4-5D6E-409C-BE32-E72D297353CC}">
                  <c16:uniqueId val="{00000037-590E-4E91-B470-FF55A0C68710}"/>
                </c:ext>
              </c:extLst>
            </c:dLbl>
            <c:dLbl>
              <c:idx val="55"/>
              <c:delete val="1"/>
              <c:extLst>
                <c:ext xmlns:c15="http://schemas.microsoft.com/office/drawing/2012/chart" uri="{CE6537A1-D6FC-4f65-9D91-7224C49458BB}"/>
                <c:ext xmlns:c16="http://schemas.microsoft.com/office/drawing/2014/chart" uri="{C3380CC4-5D6E-409C-BE32-E72D297353CC}">
                  <c16:uniqueId val="{00000038-590E-4E91-B470-FF55A0C68710}"/>
                </c:ext>
              </c:extLst>
            </c:dLbl>
            <c:dLbl>
              <c:idx val="56"/>
              <c:delete val="1"/>
              <c:extLst>
                <c:ext xmlns:c15="http://schemas.microsoft.com/office/drawing/2012/chart" uri="{CE6537A1-D6FC-4f65-9D91-7224C49458BB}"/>
                <c:ext xmlns:c16="http://schemas.microsoft.com/office/drawing/2014/chart" uri="{C3380CC4-5D6E-409C-BE32-E72D297353CC}">
                  <c16:uniqueId val="{00000039-590E-4E91-B470-FF55A0C68710}"/>
                </c:ext>
              </c:extLst>
            </c:dLbl>
            <c:dLbl>
              <c:idx val="57"/>
              <c:delete val="1"/>
              <c:extLst>
                <c:ext xmlns:c15="http://schemas.microsoft.com/office/drawing/2012/chart" uri="{CE6537A1-D6FC-4f65-9D91-7224C49458BB}"/>
                <c:ext xmlns:c16="http://schemas.microsoft.com/office/drawing/2014/chart" uri="{C3380CC4-5D6E-409C-BE32-E72D297353CC}">
                  <c16:uniqueId val="{0000003A-590E-4E91-B470-FF55A0C68710}"/>
                </c:ext>
              </c:extLst>
            </c:dLbl>
            <c:dLbl>
              <c:idx val="58"/>
              <c:delete val="1"/>
              <c:extLst>
                <c:ext xmlns:c15="http://schemas.microsoft.com/office/drawing/2012/chart" uri="{CE6537A1-D6FC-4f65-9D91-7224C49458BB}"/>
                <c:ext xmlns:c16="http://schemas.microsoft.com/office/drawing/2014/chart" uri="{C3380CC4-5D6E-409C-BE32-E72D297353CC}">
                  <c16:uniqueId val="{0000003B-590E-4E91-B470-FF55A0C68710}"/>
                </c:ext>
              </c:extLst>
            </c:dLbl>
            <c:dLbl>
              <c:idx val="59"/>
              <c:delete val="1"/>
              <c:extLst>
                <c:ext xmlns:c15="http://schemas.microsoft.com/office/drawing/2012/chart" uri="{CE6537A1-D6FC-4f65-9D91-7224C49458BB}"/>
                <c:ext xmlns:c16="http://schemas.microsoft.com/office/drawing/2014/chart" uri="{C3380CC4-5D6E-409C-BE32-E72D297353CC}">
                  <c16:uniqueId val="{0000003C-590E-4E91-B470-FF55A0C68710}"/>
                </c:ext>
              </c:extLst>
            </c:dLbl>
            <c:dLbl>
              <c:idx val="60"/>
              <c:delete val="1"/>
              <c:extLst>
                <c:ext xmlns:c15="http://schemas.microsoft.com/office/drawing/2012/chart" uri="{CE6537A1-D6FC-4f65-9D91-7224C49458BB}"/>
                <c:ext xmlns:c16="http://schemas.microsoft.com/office/drawing/2014/chart" uri="{C3380CC4-5D6E-409C-BE32-E72D297353CC}">
                  <c16:uniqueId val="{0000003D-590E-4E91-B470-FF55A0C68710}"/>
                </c:ext>
              </c:extLst>
            </c:dLbl>
            <c:dLbl>
              <c:idx val="61"/>
              <c:delete val="1"/>
              <c:extLst>
                <c:ext xmlns:c15="http://schemas.microsoft.com/office/drawing/2012/chart" uri="{CE6537A1-D6FC-4f65-9D91-7224C49458BB}"/>
                <c:ext xmlns:c16="http://schemas.microsoft.com/office/drawing/2014/chart" uri="{C3380CC4-5D6E-409C-BE32-E72D297353CC}">
                  <c16:uniqueId val="{0000003E-590E-4E91-B470-FF55A0C68710}"/>
                </c:ext>
              </c:extLst>
            </c:dLbl>
            <c:dLbl>
              <c:idx val="62"/>
              <c:delete val="1"/>
              <c:extLst>
                <c:ext xmlns:c15="http://schemas.microsoft.com/office/drawing/2012/chart" uri="{CE6537A1-D6FC-4f65-9D91-7224C49458BB}"/>
                <c:ext xmlns:c16="http://schemas.microsoft.com/office/drawing/2014/chart" uri="{C3380CC4-5D6E-409C-BE32-E72D297353CC}">
                  <c16:uniqueId val="{0000003F-590E-4E91-B470-FF55A0C68710}"/>
                </c:ext>
              </c:extLst>
            </c:dLbl>
            <c:dLbl>
              <c:idx val="63"/>
              <c:delete val="1"/>
              <c:extLst>
                <c:ext xmlns:c15="http://schemas.microsoft.com/office/drawing/2012/chart" uri="{CE6537A1-D6FC-4f65-9D91-7224C49458BB}"/>
                <c:ext xmlns:c16="http://schemas.microsoft.com/office/drawing/2014/chart" uri="{C3380CC4-5D6E-409C-BE32-E72D297353CC}">
                  <c16:uniqueId val="{00000040-590E-4E91-B470-FF55A0C68710}"/>
                </c:ext>
              </c:extLst>
            </c:dLbl>
            <c:dLbl>
              <c:idx val="64"/>
              <c:delete val="1"/>
              <c:extLst>
                <c:ext xmlns:c15="http://schemas.microsoft.com/office/drawing/2012/chart" uri="{CE6537A1-D6FC-4f65-9D91-7224C49458BB}"/>
                <c:ext xmlns:c16="http://schemas.microsoft.com/office/drawing/2014/chart" uri="{C3380CC4-5D6E-409C-BE32-E72D297353CC}">
                  <c16:uniqueId val="{00000041-590E-4E91-B470-FF55A0C68710}"/>
                </c:ext>
              </c:extLst>
            </c:dLbl>
            <c:dLbl>
              <c:idx val="65"/>
              <c:delete val="1"/>
              <c:extLst>
                <c:ext xmlns:c15="http://schemas.microsoft.com/office/drawing/2012/chart" uri="{CE6537A1-D6FC-4f65-9D91-7224C49458BB}"/>
                <c:ext xmlns:c16="http://schemas.microsoft.com/office/drawing/2014/chart" uri="{C3380CC4-5D6E-409C-BE32-E72D297353CC}">
                  <c16:uniqueId val="{00000042-590E-4E91-B470-FF55A0C68710}"/>
                </c:ext>
              </c:extLst>
            </c:dLbl>
            <c:dLbl>
              <c:idx val="66"/>
              <c:delete val="1"/>
              <c:extLst>
                <c:ext xmlns:c15="http://schemas.microsoft.com/office/drawing/2012/chart" uri="{CE6537A1-D6FC-4f65-9D91-7224C49458BB}"/>
                <c:ext xmlns:c16="http://schemas.microsoft.com/office/drawing/2014/chart" uri="{C3380CC4-5D6E-409C-BE32-E72D297353CC}">
                  <c16:uniqueId val="{00000043-590E-4E91-B470-FF55A0C68710}"/>
                </c:ext>
              </c:extLst>
            </c:dLbl>
            <c:dLbl>
              <c:idx val="67"/>
              <c:delete val="1"/>
              <c:extLst>
                <c:ext xmlns:c15="http://schemas.microsoft.com/office/drawing/2012/chart" uri="{CE6537A1-D6FC-4f65-9D91-7224C49458BB}"/>
                <c:ext xmlns:c16="http://schemas.microsoft.com/office/drawing/2014/chart" uri="{C3380CC4-5D6E-409C-BE32-E72D297353CC}">
                  <c16:uniqueId val="{00000044-590E-4E91-B470-FF55A0C68710}"/>
                </c:ext>
              </c:extLst>
            </c:dLbl>
            <c:dLbl>
              <c:idx val="68"/>
              <c:delete val="1"/>
              <c:extLst>
                <c:ext xmlns:c15="http://schemas.microsoft.com/office/drawing/2012/chart" uri="{CE6537A1-D6FC-4f65-9D91-7224C49458BB}"/>
                <c:ext xmlns:c16="http://schemas.microsoft.com/office/drawing/2014/chart" uri="{C3380CC4-5D6E-409C-BE32-E72D297353CC}">
                  <c16:uniqueId val="{00000045-590E-4E91-B470-FF55A0C68710}"/>
                </c:ext>
              </c:extLst>
            </c:dLbl>
            <c:dLbl>
              <c:idx val="69"/>
              <c:delete val="1"/>
              <c:extLst>
                <c:ext xmlns:c15="http://schemas.microsoft.com/office/drawing/2012/chart" uri="{CE6537A1-D6FC-4f65-9D91-7224C49458BB}"/>
                <c:ext xmlns:c16="http://schemas.microsoft.com/office/drawing/2014/chart" uri="{C3380CC4-5D6E-409C-BE32-E72D297353CC}">
                  <c16:uniqueId val="{00000046-590E-4E91-B470-FF55A0C68710}"/>
                </c:ext>
              </c:extLst>
            </c:dLbl>
            <c:dLbl>
              <c:idx val="70"/>
              <c:delete val="1"/>
              <c:extLst>
                <c:ext xmlns:c15="http://schemas.microsoft.com/office/drawing/2012/chart" uri="{CE6537A1-D6FC-4f65-9D91-7224C49458BB}"/>
                <c:ext xmlns:c16="http://schemas.microsoft.com/office/drawing/2014/chart" uri="{C3380CC4-5D6E-409C-BE32-E72D297353CC}">
                  <c16:uniqueId val="{00000047-590E-4E91-B470-FF55A0C68710}"/>
                </c:ext>
              </c:extLst>
            </c:dLbl>
            <c:spPr>
              <a:solidFill>
                <a:sysClr val="window" lastClr="FFFFFF"/>
              </a:solidFill>
              <a:ln>
                <a:solidFill>
                  <a:srgbClr val="FF0000"/>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borderCallout1">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Pareto!$A$2:$A$72</c:f>
              <c:strCache>
                <c:ptCount val="71"/>
                <c:pt idx="0">
                  <c:v>health_beauty</c:v>
                </c:pt>
                <c:pt idx="1">
                  <c:v>watches_gifts</c:v>
                </c:pt>
                <c:pt idx="2">
                  <c:v>bed_bath_table</c:v>
                </c:pt>
                <c:pt idx="3">
                  <c:v>sports_leisure</c:v>
                </c:pt>
                <c:pt idx="4">
                  <c:v>computers_accessories</c:v>
                </c:pt>
                <c:pt idx="5">
                  <c:v>furniture_decor</c:v>
                </c:pt>
                <c:pt idx="6">
                  <c:v>housewares</c:v>
                </c:pt>
                <c:pt idx="7">
                  <c:v>cool_stuff</c:v>
                </c:pt>
                <c:pt idx="8">
                  <c:v>auto</c:v>
                </c:pt>
                <c:pt idx="9">
                  <c:v>garden_tools</c:v>
                </c:pt>
                <c:pt idx="10">
                  <c:v>toys</c:v>
                </c:pt>
                <c:pt idx="11">
                  <c:v>baby</c:v>
                </c:pt>
                <c:pt idx="12">
                  <c:v>perfumery</c:v>
                </c:pt>
                <c:pt idx="13">
                  <c:v>telephony</c:v>
                </c:pt>
                <c:pt idx="14">
                  <c:v>office_furniture</c:v>
                </c:pt>
                <c:pt idx="15">
                  <c:v>stationery</c:v>
                </c:pt>
                <c:pt idx="16">
                  <c:v>pet_shop</c:v>
                </c:pt>
                <c:pt idx="17">
                  <c:v>computers</c:v>
                </c:pt>
                <c:pt idx="18">
                  <c:v>musical_instruments</c:v>
                </c:pt>
                <c:pt idx="19">
                  <c:v>electronics</c:v>
                </c:pt>
                <c:pt idx="20">
                  <c:v>small_appliances</c:v>
                </c:pt>
                <c:pt idx="21">
                  <c:v>fashion_bags_accessories</c:v>
                </c:pt>
                <c:pt idx="22">
                  <c:v>consoles_games</c:v>
                </c:pt>
                <c:pt idx="23">
                  <c:v>luggage_accessories</c:v>
                </c:pt>
                <c:pt idx="24">
                  <c:v>construction_tools_construction</c:v>
                </c:pt>
                <c:pt idx="25">
                  <c:v>home_appliances_2</c:v>
                </c:pt>
                <c:pt idx="26">
                  <c:v>home_construction</c:v>
                </c:pt>
                <c:pt idx="27">
                  <c:v>home_appliances</c:v>
                </c:pt>
                <c:pt idx="28">
                  <c:v>furniture_living_room</c:v>
                </c:pt>
                <c:pt idx="29">
                  <c:v>agro_industry_and_commerce</c:v>
                </c:pt>
                <c:pt idx="30">
                  <c:v>home_confort</c:v>
                </c:pt>
                <c:pt idx="31">
                  <c:v>fixed_telephony</c:v>
                </c:pt>
                <c:pt idx="32">
                  <c:v>air_conditioning</c:v>
                </c:pt>
                <c:pt idx="33">
                  <c:v>kitchen_dining_laundry_garden_furniture</c:v>
                </c:pt>
                <c:pt idx="34">
                  <c:v>audio</c:v>
                </c:pt>
                <c:pt idx="35">
                  <c:v>books_general_interest</c:v>
                </c:pt>
                <c:pt idx="36">
                  <c:v>small_appliances_home_oven_and_coffee</c:v>
                </c:pt>
                <c:pt idx="37">
                  <c:v>construction_tools_lights</c:v>
                </c:pt>
                <c:pt idx="38">
                  <c:v>industry_commerce_and_business</c:v>
                </c:pt>
                <c:pt idx="39">
                  <c:v>construction_tools_safety</c:v>
                </c:pt>
                <c:pt idx="40">
                  <c:v>food</c:v>
                </c:pt>
                <c:pt idx="41">
                  <c:v>market_place</c:v>
                </c:pt>
                <c:pt idx="42">
                  <c:v>costruction_tools_garden</c:v>
                </c:pt>
                <c:pt idx="43">
                  <c:v>fashion_shoes</c:v>
                </c:pt>
                <c:pt idx="44">
                  <c:v>art</c:v>
                </c:pt>
                <c:pt idx="45">
                  <c:v>drinks</c:v>
                </c:pt>
                <c:pt idx="46">
                  <c:v>signaling_and_security</c:v>
                </c:pt>
                <c:pt idx="47">
                  <c:v>furniture_bedroom</c:v>
                </c:pt>
                <c:pt idx="48">
                  <c:v>books_technical</c:v>
                </c:pt>
                <c:pt idx="49">
                  <c:v>food_drink</c:v>
                </c:pt>
                <c:pt idx="50">
                  <c:v>costruction_tools_tools</c:v>
                </c:pt>
                <c:pt idx="51">
                  <c:v>fashion_male_clothing</c:v>
                </c:pt>
                <c:pt idx="52">
                  <c:v>christmas_supplies</c:v>
                </c:pt>
                <c:pt idx="53">
                  <c:v>fashion_underwear_beach</c:v>
                </c:pt>
                <c:pt idx="54">
                  <c:v>tablets_printing_image</c:v>
                </c:pt>
                <c:pt idx="55">
                  <c:v>cine_photo</c:v>
                </c:pt>
                <c:pt idx="56">
                  <c:v>dvds_blu_ray</c:v>
                </c:pt>
                <c:pt idx="57">
                  <c:v>music</c:v>
                </c:pt>
                <c:pt idx="58">
                  <c:v>furniture_mattress_and_upholstery</c:v>
                </c:pt>
                <c:pt idx="59">
                  <c:v>books_imported</c:v>
                </c:pt>
                <c:pt idx="60">
                  <c:v>party_supplies</c:v>
                </c:pt>
                <c:pt idx="61">
                  <c:v>fashio_female_clothing</c:v>
                </c:pt>
                <c:pt idx="62">
                  <c:v>fashion_sport</c:v>
                </c:pt>
                <c:pt idx="63">
                  <c:v>la_cuisine</c:v>
                </c:pt>
                <c:pt idx="64">
                  <c:v>arts_and_craftmanship</c:v>
                </c:pt>
                <c:pt idx="65">
                  <c:v>diapers_and_hygiene</c:v>
                </c:pt>
                <c:pt idx="66">
                  <c:v>flowers</c:v>
                </c:pt>
                <c:pt idx="67">
                  <c:v>home_comfort_2</c:v>
                </c:pt>
                <c:pt idx="68">
                  <c:v>cds_dvds_musicals</c:v>
                </c:pt>
                <c:pt idx="69">
                  <c:v>fashion_childrens_clothes</c:v>
                </c:pt>
                <c:pt idx="70">
                  <c:v>security_and_services</c:v>
                </c:pt>
              </c:strCache>
            </c:strRef>
          </c:cat>
          <c:val>
            <c:numRef>
              <c:f>Pareto!$E$2:$E$72</c:f>
              <c:numCache>
                <c:formatCode>0.000%</c:formatCode>
                <c:ptCount val="71"/>
                <c:pt idx="0">
                  <c:v>9.2211001841855295E-2</c:v>
                </c:pt>
                <c:pt idx="1">
                  <c:v>0.1757395380595079</c:v>
                </c:pt>
                <c:pt idx="2">
                  <c:v>0.25518231347983711</c:v>
                </c:pt>
                <c:pt idx="3">
                  <c:v>0.32918512808661743</c:v>
                </c:pt>
                <c:pt idx="4">
                  <c:v>0.39695731742740104</c:v>
                </c:pt>
                <c:pt idx="5">
                  <c:v>0.45470000688424433</c:v>
                </c:pt>
                <c:pt idx="6">
                  <c:v>0.50450188651335492</c:v>
                </c:pt>
                <c:pt idx="7">
                  <c:v>0.55052459735486292</c:v>
                </c:pt>
                <c:pt idx="8">
                  <c:v>0.5943754441809318</c:v>
                </c:pt>
                <c:pt idx="9">
                  <c:v>0.63175375747957774</c:v>
                </c:pt>
                <c:pt idx="10">
                  <c:v>0.66767038441468385</c:v>
                </c:pt>
                <c:pt idx="11">
                  <c:v>0.69838831899798093</c:v>
                </c:pt>
                <c:pt idx="12">
                  <c:v>0.72739293400107885</c:v>
                </c:pt>
                <c:pt idx="13">
                  <c:v>0.7526575359573815</c:v>
                </c:pt>
                <c:pt idx="14">
                  <c:v>0.77457278655540218</c:v>
                </c:pt>
                <c:pt idx="15">
                  <c:v>0.79234271100529596</c:v>
                </c:pt>
                <c:pt idx="16">
                  <c:v>0.80858575350360617</c:v>
                </c:pt>
                <c:pt idx="17">
                  <c:v>0.82348022622293138</c:v>
                </c:pt>
                <c:pt idx="18">
                  <c:v>0.83692478489294653</c:v>
                </c:pt>
                <c:pt idx="19">
                  <c:v>0.85015744190682729</c:v>
                </c:pt>
                <c:pt idx="20">
                  <c:v>0.86338011804560033</c:v>
                </c:pt>
                <c:pt idx="21">
                  <c:v>0.87516996278669001</c:v>
                </c:pt>
                <c:pt idx="22">
                  <c:v>0.88651316336670682</c:v>
                </c:pt>
                <c:pt idx="23">
                  <c:v>0.89744574050799475</c:v>
                </c:pt>
                <c:pt idx="24">
                  <c:v>0.90802342076323894</c:v>
                </c:pt>
                <c:pt idx="25">
                  <c:v>0.91595169051711822</c:v>
                </c:pt>
                <c:pt idx="26">
                  <c:v>0.92215262907766615</c:v>
                </c:pt>
                <c:pt idx="27">
                  <c:v>0.92823008629873971</c:v>
                </c:pt>
                <c:pt idx="28">
                  <c:v>0.93378898587398951</c:v>
                </c:pt>
                <c:pt idx="29">
                  <c:v>0.93880335193614783</c:v>
                </c:pt>
                <c:pt idx="30">
                  <c:v>0.94309468037271027</c:v>
                </c:pt>
                <c:pt idx="31">
                  <c:v>0.94720353793871259</c:v>
                </c:pt>
                <c:pt idx="32">
                  <c:v>0.95115583652145386</c:v>
                </c:pt>
                <c:pt idx="33">
                  <c:v>0.95488766013226323</c:v>
                </c:pt>
                <c:pt idx="34">
                  <c:v>0.95849606638356677</c:v>
                </c:pt>
                <c:pt idx="35">
                  <c:v>0.96208227158575244</c:v>
                </c:pt>
                <c:pt idx="36">
                  <c:v>0.96529368213164746</c:v>
                </c:pt>
                <c:pt idx="37">
                  <c:v>0.96840720332552388</c:v>
                </c:pt>
                <c:pt idx="38">
                  <c:v>0.97144970675421038</c:v>
                </c:pt>
                <c:pt idx="39">
                  <c:v>0.97429451207980056</c:v>
                </c:pt>
                <c:pt idx="40">
                  <c:v>0.97664027365000206</c:v>
                </c:pt>
                <c:pt idx="41">
                  <c:v>0.9788050358889222</c:v>
                </c:pt>
                <c:pt idx="42">
                  <c:v>0.98079014237590245</c:v>
                </c:pt>
                <c:pt idx="43">
                  <c:v>0.98261241984269487</c:v>
                </c:pt>
                <c:pt idx="44">
                  <c:v>0.9844197259968257</c:v>
                </c:pt>
                <c:pt idx="45">
                  <c:v>0.98622204171340266</c:v>
                </c:pt>
                <c:pt idx="46">
                  <c:v>0.98801456849477776</c:v>
                </c:pt>
                <c:pt idx="47">
                  <c:v>0.98959237850139836</c:v>
                </c:pt>
                <c:pt idx="48">
                  <c:v>0.99108816618822304</c:v>
                </c:pt>
                <c:pt idx="49">
                  <c:v>0.99234773983083047</c:v>
                </c:pt>
                <c:pt idx="50">
                  <c:v>0.9934951565884127</c:v>
                </c:pt>
                <c:pt idx="51">
                  <c:v>0.99432369718229519</c:v>
                </c:pt>
                <c:pt idx="52">
                  <c:v>0.99509337620502936</c:v>
                </c:pt>
                <c:pt idx="53">
                  <c:v>0.99582645868570163</c:v>
                </c:pt>
                <c:pt idx="54">
                  <c:v>0.99638660331114115</c:v>
                </c:pt>
                <c:pt idx="55">
                  <c:v>0.99691059925429926</c:v>
                </c:pt>
                <c:pt idx="56">
                  <c:v>0.99737688526574453</c:v>
                </c:pt>
                <c:pt idx="57">
                  <c:v>0.9978071505548457</c:v>
                </c:pt>
                <c:pt idx="58">
                  <c:v>0.99819096638671456</c:v>
                </c:pt>
                <c:pt idx="59">
                  <c:v>0.9985370980170547</c:v>
                </c:pt>
                <c:pt idx="60">
                  <c:v>0.99887702359043673</c:v>
                </c:pt>
                <c:pt idx="61">
                  <c:v>0.99909615498302728</c:v>
                </c:pt>
                <c:pt idx="62">
                  <c:v>0.99926877293841687</c:v>
                </c:pt>
                <c:pt idx="63">
                  <c:v>0.99942162108349686</c:v>
                </c:pt>
                <c:pt idx="64">
                  <c:v>0.99956135333500573</c:v>
                </c:pt>
                <c:pt idx="65">
                  <c:v>0.99969833444786305</c:v>
                </c:pt>
                <c:pt idx="66">
                  <c:v>0.99980063841771771</c:v>
                </c:pt>
                <c:pt idx="67">
                  <c:v>0.99987555896099467</c:v>
                </c:pt>
                <c:pt idx="68">
                  <c:v>0.99993665983104552</c:v>
                </c:pt>
                <c:pt idx="69">
                  <c:v>0.99997920651019079</c:v>
                </c:pt>
                <c:pt idx="70">
                  <c:v>0.99999999999999867</c:v>
                </c:pt>
              </c:numCache>
            </c:numRef>
          </c:val>
          <c:smooth val="0"/>
          <c:extLst>
            <c:ext xmlns:c16="http://schemas.microsoft.com/office/drawing/2014/chart" uri="{C3380CC4-5D6E-409C-BE32-E72D297353CC}">
              <c16:uniqueId val="{00000048-590E-4E91-B470-FF55A0C68710}"/>
            </c:ext>
          </c:extLst>
        </c:ser>
        <c:dLbls>
          <c:showLegendKey val="0"/>
          <c:showVal val="0"/>
          <c:showCatName val="0"/>
          <c:showSerName val="0"/>
          <c:showPercent val="0"/>
          <c:showBubbleSize val="0"/>
        </c:dLbls>
        <c:marker val="1"/>
        <c:smooth val="0"/>
        <c:axId val="1167702144"/>
        <c:axId val="1167703392"/>
      </c:lineChart>
      <c:catAx>
        <c:axId val="11677042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Product categories</a:t>
                </a:r>
              </a:p>
            </c:rich>
          </c:tx>
          <c:layout>
            <c:manualLayout>
              <c:xMode val="edge"/>
              <c:yMode val="edge"/>
              <c:x val="0.38386065273181824"/>
              <c:y val="0.94745736824542581"/>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705472"/>
        <c:crosses val="autoZero"/>
        <c:auto val="1"/>
        <c:lblAlgn val="ctr"/>
        <c:lblOffset val="100"/>
        <c:noMultiLvlLbl val="0"/>
      </c:catAx>
      <c:valAx>
        <c:axId val="1167705472"/>
        <c:scaling>
          <c:orientation val="minMax"/>
          <c:max val="155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Revenue (R$)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704224"/>
        <c:crosses val="autoZero"/>
        <c:crossBetween val="between"/>
      </c:valAx>
      <c:valAx>
        <c:axId val="1167703392"/>
        <c:scaling>
          <c:orientation val="minMax"/>
          <c:max val="1"/>
        </c:scaling>
        <c:delete val="0"/>
        <c:axPos val="r"/>
        <c:numFmt formatCode="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702144"/>
        <c:crosses val="max"/>
        <c:crossBetween val="between"/>
      </c:valAx>
      <c:catAx>
        <c:axId val="1167702144"/>
        <c:scaling>
          <c:orientation val="minMax"/>
        </c:scaling>
        <c:delete val="1"/>
        <c:axPos val="b"/>
        <c:numFmt formatCode="General" sourceLinked="1"/>
        <c:majorTickMark val="out"/>
        <c:minorTickMark val="none"/>
        <c:tickLblPos val="nextTo"/>
        <c:crossAx val="1167703392"/>
        <c:crosses val="autoZero"/>
        <c:auto val="1"/>
        <c:lblAlgn val="ctr"/>
        <c:lblOffset val="100"/>
        <c:noMultiLvlLbl val="0"/>
      </c:catAx>
      <c:spPr>
        <a:noFill/>
        <a:ln w="25400">
          <a:noFill/>
        </a:ln>
        <a:effectLst/>
      </c:spPr>
    </c:plotArea>
    <c:legend>
      <c:legendPos val="b"/>
      <c:layout>
        <c:manualLayout>
          <c:xMode val="edge"/>
          <c:yMode val="edge"/>
          <c:x val="0.56308800415354132"/>
          <c:y val="0.92920885105862272"/>
          <c:w val="0.13496240330326598"/>
          <c:h val="4.616825300876493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Order count and revenue by product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926828473642499E-2"/>
          <c:y val="0.10308143784384699"/>
          <c:w val="0.86189916766709285"/>
          <c:h val="0.41529623907458391"/>
        </c:manualLayout>
      </c:layout>
      <c:barChart>
        <c:barDir val="col"/>
        <c:grouping val="clustered"/>
        <c:varyColors val="0"/>
        <c:ser>
          <c:idx val="0"/>
          <c:order val="0"/>
          <c:tx>
            <c:strRef>
              <c:f>Sheet5!$B$1</c:f>
              <c:strCache>
                <c:ptCount val="1"/>
                <c:pt idx="0">
                  <c:v>order_count</c:v>
                </c:pt>
              </c:strCache>
            </c:strRef>
          </c:tx>
          <c:spPr>
            <a:solidFill>
              <a:schemeClr val="accent1"/>
            </a:solidFill>
            <a:ln>
              <a:noFill/>
            </a:ln>
            <a:effectLst/>
          </c:spPr>
          <c:invertIfNegative val="0"/>
          <c:cat>
            <c:strRef>
              <c:f>Sheet5!$A$2:$A$72</c:f>
              <c:strCache>
                <c:ptCount val="71"/>
                <c:pt idx="0">
                  <c:v>bed_bath_table</c:v>
                </c:pt>
                <c:pt idx="1">
                  <c:v>health_beauty</c:v>
                </c:pt>
                <c:pt idx="2">
                  <c:v>sports_leisure</c:v>
                </c:pt>
                <c:pt idx="3">
                  <c:v>computers_accessories</c:v>
                </c:pt>
                <c:pt idx="4">
                  <c:v>furniture_decor</c:v>
                </c:pt>
                <c:pt idx="5">
                  <c:v>housewares</c:v>
                </c:pt>
                <c:pt idx="6">
                  <c:v>watches_gifts</c:v>
                </c:pt>
                <c:pt idx="7">
                  <c:v>telephony</c:v>
                </c:pt>
                <c:pt idx="8">
                  <c:v>auto</c:v>
                </c:pt>
                <c:pt idx="9">
                  <c:v>toys</c:v>
                </c:pt>
                <c:pt idx="10">
                  <c:v>cool_stuff</c:v>
                </c:pt>
                <c:pt idx="11">
                  <c:v>garden_tools</c:v>
                </c:pt>
                <c:pt idx="12">
                  <c:v>perfumery</c:v>
                </c:pt>
                <c:pt idx="13">
                  <c:v>baby</c:v>
                </c:pt>
                <c:pt idx="14">
                  <c:v>electronics</c:v>
                </c:pt>
                <c:pt idx="15">
                  <c:v>stationery</c:v>
                </c:pt>
                <c:pt idx="16">
                  <c:v>fashion_bags_accessories</c:v>
                </c:pt>
                <c:pt idx="17">
                  <c:v>pet_shop</c:v>
                </c:pt>
                <c:pt idx="18">
                  <c:v>office_furniture</c:v>
                </c:pt>
                <c:pt idx="19">
                  <c:v>consoles_games</c:v>
                </c:pt>
                <c:pt idx="20">
                  <c:v>luggage_accessories</c:v>
                </c:pt>
                <c:pt idx="21">
                  <c:v>construction_tools_construction</c:v>
                </c:pt>
                <c:pt idx="22">
                  <c:v>home_appliances</c:v>
                </c:pt>
                <c:pt idx="23">
                  <c:v>small_appliances</c:v>
                </c:pt>
                <c:pt idx="24">
                  <c:v>musical_instruments</c:v>
                </c:pt>
                <c:pt idx="25">
                  <c:v>books_general_interest</c:v>
                </c:pt>
                <c:pt idx="26">
                  <c:v>home_construction</c:v>
                </c:pt>
                <c:pt idx="27">
                  <c:v>food</c:v>
                </c:pt>
                <c:pt idx="28">
                  <c:v>furniture_living_room</c:v>
                </c:pt>
                <c:pt idx="29">
                  <c:v>home_confort</c:v>
                </c:pt>
                <c:pt idx="30">
                  <c:v>audio</c:v>
                </c:pt>
                <c:pt idx="31">
                  <c:v>drinks</c:v>
                </c:pt>
                <c:pt idx="32">
                  <c:v>market_place</c:v>
                </c:pt>
                <c:pt idx="33">
                  <c:v>books_technical</c:v>
                </c:pt>
                <c:pt idx="34">
                  <c:v>air_conditioning</c:v>
                </c:pt>
                <c:pt idx="35">
                  <c:v>kitchen_dining_laundry_garden_furniture</c:v>
                </c:pt>
                <c:pt idx="36">
                  <c:v>construction_tools_lights</c:v>
                </c:pt>
                <c:pt idx="37">
                  <c:v>fashion_shoes</c:v>
                </c:pt>
                <c:pt idx="38">
                  <c:v>industry_commerce_and_business</c:v>
                </c:pt>
                <c:pt idx="39">
                  <c:v>home_appliances_2</c:v>
                </c:pt>
                <c:pt idx="40">
                  <c:v>food_drink</c:v>
                </c:pt>
                <c:pt idx="41">
                  <c:v>fixed_telephony</c:v>
                </c:pt>
                <c:pt idx="42">
                  <c:v>art</c:v>
                </c:pt>
                <c:pt idx="43">
                  <c:v>costruction_tools_garden</c:v>
                </c:pt>
                <c:pt idx="44">
                  <c:v>agro_industry_and_commerce</c:v>
                </c:pt>
                <c:pt idx="45">
                  <c:v>computers</c:v>
                </c:pt>
                <c:pt idx="46">
                  <c:v>construction_tools_safety</c:v>
                </c:pt>
                <c:pt idx="47">
                  <c:v>signaling_and_security</c:v>
                </c:pt>
                <c:pt idx="48">
                  <c:v>christmas_supplies</c:v>
                </c:pt>
                <c:pt idx="49">
                  <c:v>fashion_underwear_beach</c:v>
                </c:pt>
                <c:pt idx="50">
                  <c:v>fashion_male_clothing</c:v>
                </c:pt>
                <c:pt idx="51">
                  <c:v>costruction_tools_tools</c:v>
                </c:pt>
                <c:pt idx="52">
                  <c:v>furniture_bedroom</c:v>
                </c:pt>
                <c:pt idx="53">
                  <c:v>tablets_printing_image</c:v>
                </c:pt>
                <c:pt idx="54">
                  <c:v>small_appliances_home_oven_and_coffee</c:v>
                </c:pt>
                <c:pt idx="55">
                  <c:v>cine_photo</c:v>
                </c:pt>
                <c:pt idx="56">
                  <c:v>dvds_blu_ray</c:v>
                </c:pt>
                <c:pt idx="57">
                  <c:v>books_imported</c:v>
                </c:pt>
                <c:pt idx="58">
                  <c:v>party_supplies</c:v>
                </c:pt>
                <c:pt idx="59">
                  <c:v>fashio_female_clothing</c:v>
                </c:pt>
                <c:pt idx="60">
                  <c:v>furniture_mattress_and_upholstery</c:v>
                </c:pt>
                <c:pt idx="61">
                  <c:v>music</c:v>
                </c:pt>
                <c:pt idx="62">
                  <c:v>flowers</c:v>
                </c:pt>
                <c:pt idx="63">
                  <c:v>fashion_sport</c:v>
                </c:pt>
                <c:pt idx="64">
                  <c:v>diapers_and_hygiene</c:v>
                </c:pt>
                <c:pt idx="65">
                  <c:v>home_comfort_2</c:v>
                </c:pt>
                <c:pt idx="66">
                  <c:v>arts_and_craftmanship</c:v>
                </c:pt>
                <c:pt idx="67">
                  <c:v>la_cuisine</c:v>
                </c:pt>
                <c:pt idx="68">
                  <c:v>cds_dvds_musicals</c:v>
                </c:pt>
                <c:pt idx="69">
                  <c:v>fashion_childrens_clothes</c:v>
                </c:pt>
                <c:pt idx="70">
                  <c:v>security_and_services</c:v>
                </c:pt>
              </c:strCache>
            </c:strRef>
          </c:cat>
          <c:val>
            <c:numRef>
              <c:f>Sheet5!$B$2:$B$72</c:f>
              <c:numCache>
                <c:formatCode>General</c:formatCode>
                <c:ptCount val="71"/>
                <c:pt idx="0">
                  <c:v>9383</c:v>
                </c:pt>
                <c:pt idx="1">
                  <c:v>8809</c:v>
                </c:pt>
                <c:pt idx="2">
                  <c:v>7690</c:v>
                </c:pt>
                <c:pt idx="3">
                  <c:v>6673</c:v>
                </c:pt>
                <c:pt idx="4">
                  <c:v>6431</c:v>
                </c:pt>
                <c:pt idx="5">
                  <c:v>5880</c:v>
                </c:pt>
                <c:pt idx="6">
                  <c:v>5620</c:v>
                </c:pt>
                <c:pt idx="7">
                  <c:v>4197</c:v>
                </c:pt>
                <c:pt idx="8">
                  <c:v>3892</c:v>
                </c:pt>
                <c:pt idx="9">
                  <c:v>3885</c:v>
                </c:pt>
                <c:pt idx="10">
                  <c:v>3632</c:v>
                </c:pt>
                <c:pt idx="11">
                  <c:v>3517</c:v>
                </c:pt>
                <c:pt idx="12">
                  <c:v>3158</c:v>
                </c:pt>
                <c:pt idx="13">
                  <c:v>2881</c:v>
                </c:pt>
                <c:pt idx="14">
                  <c:v>2550</c:v>
                </c:pt>
                <c:pt idx="15">
                  <c:v>2309</c:v>
                </c:pt>
                <c:pt idx="16">
                  <c:v>1857</c:v>
                </c:pt>
                <c:pt idx="17">
                  <c:v>1709</c:v>
                </c:pt>
                <c:pt idx="18">
                  <c:v>1272</c:v>
                </c:pt>
                <c:pt idx="19">
                  <c:v>1061</c:v>
                </c:pt>
                <c:pt idx="20">
                  <c:v>1034</c:v>
                </c:pt>
                <c:pt idx="21">
                  <c:v>748</c:v>
                </c:pt>
                <c:pt idx="22">
                  <c:v>727</c:v>
                </c:pt>
                <c:pt idx="23">
                  <c:v>630</c:v>
                </c:pt>
                <c:pt idx="24">
                  <c:v>628</c:v>
                </c:pt>
                <c:pt idx="25">
                  <c:v>512</c:v>
                </c:pt>
                <c:pt idx="26">
                  <c:v>490</c:v>
                </c:pt>
                <c:pt idx="27">
                  <c:v>450</c:v>
                </c:pt>
                <c:pt idx="28">
                  <c:v>421</c:v>
                </c:pt>
                <c:pt idx="29">
                  <c:v>397</c:v>
                </c:pt>
                <c:pt idx="30">
                  <c:v>350</c:v>
                </c:pt>
                <c:pt idx="31">
                  <c:v>297</c:v>
                </c:pt>
                <c:pt idx="32">
                  <c:v>280</c:v>
                </c:pt>
                <c:pt idx="33">
                  <c:v>260</c:v>
                </c:pt>
                <c:pt idx="34">
                  <c:v>253</c:v>
                </c:pt>
                <c:pt idx="35">
                  <c:v>248</c:v>
                </c:pt>
                <c:pt idx="36">
                  <c:v>244</c:v>
                </c:pt>
                <c:pt idx="37">
                  <c:v>240</c:v>
                </c:pt>
                <c:pt idx="38">
                  <c:v>235</c:v>
                </c:pt>
                <c:pt idx="39">
                  <c:v>231</c:v>
                </c:pt>
                <c:pt idx="40">
                  <c:v>227</c:v>
                </c:pt>
                <c:pt idx="41">
                  <c:v>217</c:v>
                </c:pt>
                <c:pt idx="42">
                  <c:v>202</c:v>
                </c:pt>
                <c:pt idx="43">
                  <c:v>194</c:v>
                </c:pt>
                <c:pt idx="44">
                  <c:v>182</c:v>
                </c:pt>
                <c:pt idx="45">
                  <c:v>181</c:v>
                </c:pt>
                <c:pt idx="46">
                  <c:v>167</c:v>
                </c:pt>
                <c:pt idx="47">
                  <c:v>140</c:v>
                </c:pt>
                <c:pt idx="48">
                  <c:v>128</c:v>
                </c:pt>
                <c:pt idx="49">
                  <c:v>121</c:v>
                </c:pt>
                <c:pt idx="50">
                  <c:v>112</c:v>
                </c:pt>
                <c:pt idx="51">
                  <c:v>97</c:v>
                </c:pt>
                <c:pt idx="52">
                  <c:v>95</c:v>
                </c:pt>
                <c:pt idx="53">
                  <c:v>79</c:v>
                </c:pt>
                <c:pt idx="54">
                  <c:v>75</c:v>
                </c:pt>
                <c:pt idx="55">
                  <c:v>65</c:v>
                </c:pt>
                <c:pt idx="56">
                  <c:v>59</c:v>
                </c:pt>
                <c:pt idx="57">
                  <c:v>53</c:v>
                </c:pt>
                <c:pt idx="58">
                  <c:v>39</c:v>
                </c:pt>
                <c:pt idx="59">
                  <c:v>39</c:v>
                </c:pt>
                <c:pt idx="60">
                  <c:v>38</c:v>
                </c:pt>
                <c:pt idx="61">
                  <c:v>38</c:v>
                </c:pt>
                <c:pt idx="62">
                  <c:v>29</c:v>
                </c:pt>
                <c:pt idx="63">
                  <c:v>27</c:v>
                </c:pt>
                <c:pt idx="64">
                  <c:v>27</c:v>
                </c:pt>
                <c:pt idx="65">
                  <c:v>24</c:v>
                </c:pt>
                <c:pt idx="66">
                  <c:v>23</c:v>
                </c:pt>
                <c:pt idx="67">
                  <c:v>13</c:v>
                </c:pt>
                <c:pt idx="68">
                  <c:v>12</c:v>
                </c:pt>
                <c:pt idx="69">
                  <c:v>8</c:v>
                </c:pt>
                <c:pt idx="70">
                  <c:v>2</c:v>
                </c:pt>
              </c:numCache>
            </c:numRef>
          </c:val>
          <c:extLst>
            <c:ext xmlns:c16="http://schemas.microsoft.com/office/drawing/2014/chart" uri="{C3380CC4-5D6E-409C-BE32-E72D297353CC}">
              <c16:uniqueId val="{00000000-EE67-46EF-8DDA-AE2B41CF144B}"/>
            </c:ext>
          </c:extLst>
        </c:ser>
        <c:dLbls>
          <c:showLegendKey val="0"/>
          <c:showVal val="0"/>
          <c:showCatName val="0"/>
          <c:showSerName val="0"/>
          <c:showPercent val="0"/>
          <c:showBubbleSize val="0"/>
        </c:dLbls>
        <c:gapWidth val="219"/>
        <c:overlap val="-27"/>
        <c:axId val="1637717872"/>
        <c:axId val="1637715376"/>
      </c:barChart>
      <c:lineChart>
        <c:grouping val="standard"/>
        <c:varyColors val="0"/>
        <c:ser>
          <c:idx val="1"/>
          <c:order val="1"/>
          <c:tx>
            <c:strRef>
              <c:f>Sheet5!$C$1</c:f>
              <c:strCache>
                <c:ptCount val="1"/>
                <c:pt idx="0">
                  <c:v>revenue</c:v>
                </c:pt>
              </c:strCache>
            </c:strRef>
          </c:tx>
          <c:spPr>
            <a:ln w="28575" cap="rnd">
              <a:solidFill>
                <a:schemeClr val="accent2"/>
              </a:solidFill>
              <a:round/>
            </a:ln>
            <a:effectLst/>
          </c:spPr>
          <c:marker>
            <c:symbol val="none"/>
          </c:marker>
          <c:cat>
            <c:strRef>
              <c:f>Sheet5!$A$2:$A$72</c:f>
              <c:strCache>
                <c:ptCount val="71"/>
                <c:pt idx="0">
                  <c:v>bed_bath_table</c:v>
                </c:pt>
                <c:pt idx="1">
                  <c:v>health_beauty</c:v>
                </c:pt>
                <c:pt idx="2">
                  <c:v>sports_leisure</c:v>
                </c:pt>
                <c:pt idx="3">
                  <c:v>computers_accessories</c:v>
                </c:pt>
                <c:pt idx="4">
                  <c:v>furniture_decor</c:v>
                </c:pt>
                <c:pt idx="5">
                  <c:v>housewares</c:v>
                </c:pt>
                <c:pt idx="6">
                  <c:v>watches_gifts</c:v>
                </c:pt>
                <c:pt idx="7">
                  <c:v>telephony</c:v>
                </c:pt>
                <c:pt idx="8">
                  <c:v>auto</c:v>
                </c:pt>
                <c:pt idx="9">
                  <c:v>toys</c:v>
                </c:pt>
                <c:pt idx="10">
                  <c:v>cool_stuff</c:v>
                </c:pt>
                <c:pt idx="11">
                  <c:v>garden_tools</c:v>
                </c:pt>
                <c:pt idx="12">
                  <c:v>perfumery</c:v>
                </c:pt>
                <c:pt idx="13">
                  <c:v>baby</c:v>
                </c:pt>
                <c:pt idx="14">
                  <c:v>electronics</c:v>
                </c:pt>
                <c:pt idx="15">
                  <c:v>stationery</c:v>
                </c:pt>
                <c:pt idx="16">
                  <c:v>fashion_bags_accessories</c:v>
                </c:pt>
                <c:pt idx="17">
                  <c:v>pet_shop</c:v>
                </c:pt>
                <c:pt idx="18">
                  <c:v>office_furniture</c:v>
                </c:pt>
                <c:pt idx="19">
                  <c:v>consoles_games</c:v>
                </c:pt>
                <c:pt idx="20">
                  <c:v>luggage_accessories</c:v>
                </c:pt>
                <c:pt idx="21">
                  <c:v>construction_tools_construction</c:v>
                </c:pt>
                <c:pt idx="22">
                  <c:v>home_appliances</c:v>
                </c:pt>
                <c:pt idx="23">
                  <c:v>small_appliances</c:v>
                </c:pt>
                <c:pt idx="24">
                  <c:v>musical_instruments</c:v>
                </c:pt>
                <c:pt idx="25">
                  <c:v>books_general_interest</c:v>
                </c:pt>
                <c:pt idx="26">
                  <c:v>home_construction</c:v>
                </c:pt>
                <c:pt idx="27">
                  <c:v>food</c:v>
                </c:pt>
                <c:pt idx="28">
                  <c:v>furniture_living_room</c:v>
                </c:pt>
                <c:pt idx="29">
                  <c:v>home_confort</c:v>
                </c:pt>
                <c:pt idx="30">
                  <c:v>audio</c:v>
                </c:pt>
                <c:pt idx="31">
                  <c:v>drinks</c:v>
                </c:pt>
                <c:pt idx="32">
                  <c:v>market_place</c:v>
                </c:pt>
                <c:pt idx="33">
                  <c:v>books_technical</c:v>
                </c:pt>
                <c:pt idx="34">
                  <c:v>air_conditioning</c:v>
                </c:pt>
                <c:pt idx="35">
                  <c:v>kitchen_dining_laundry_garden_furniture</c:v>
                </c:pt>
                <c:pt idx="36">
                  <c:v>construction_tools_lights</c:v>
                </c:pt>
                <c:pt idx="37">
                  <c:v>fashion_shoes</c:v>
                </c:pt>
                <c:pt idx="38">
                  <c:v>industry_commerce_and_business</c:v>
                </c:pt>
                <c:pt idx="39">
                  <c:v>home_appliances_2</c:v>
                </c:pt>
                <c:pt idx="40">
                  <c:v>food_drink</c:v>
                </c:pt>
                <c:pt idx="41">
                  <c:v>fixed_telephony</c:v>
                </c:pt>
                <c:pt idx="42">
                  <c:v>art</c:v>
                </c:pt>
                <c:pt idx="43">
                  <c:v>costruction_tools_garden</c:v>
                </c:pt>
                <c:pt idx="44">
                  <c:v>agro_industry_and_commerce</c:v>
                </c:pt>
                <c:pt idx="45">
                  <c:v>computers</c:v>
                </c:pt>
                <c:pt idx="46">
                  <c:v>construction_tools_safety</c:v>
                </c:pt>
                <c:pt idx="47">
                  <c:v>signaling_and_security</c:v>
                </c:pt>
                <c:pt idx="48">
                  <c:v>christmas_supplies</c:v>
                </c:pt>
                <c:pt idx="49">
                  <c:v>fashion_underwear_beach</c:v>
                </c:pt>
                <c:pt idx="50">
                  <c:v>fashion_male_clothing</c:v>
                </c:pt>
                <c:pt idx="51">
                  <c:v>costruction_tools_tools</c:v>
                </c:pt>
                <c:pt idx="52">
                  <c:v>furniture_bedroom</c:v>
                </c:pt>
                <c:pt idx="53">
                  <c:v>tablets_printing_image</c:v>
                </c:pt>
                <c:pt idx="54">
                  <c:v>small_appliances_home_oven_and_coffee</c:v>
                </c:pt>
                <c:pt idx="55">
                  <c:v>cine_photo</c:v>
                </c:pt>
                <c:pt idx="56">
                  <c:v>dvds_blu_ray</c:v>
                </c:pt>
                <c:pt idx="57">
                  <c:v>books_imported</c:v>
                </c:pt>
                <c:pt idx="58">
                  <c:v>party_supplies</c:v>
                </c:pt>
                <c:pt idx="59">
                  <c:v>fashio_female_clothing</c:v>
                </c:pt>
                <c:pt idx="60">
                  <c:v>furniture_mattress_and_upholstery</c:v>
                </c:pt>
                <c:pt idx="61">
                  <c:v>music</c:v>
                </c:pt>
                <c:pt idx="62">
                  <c:v>flowers</c:v>
                </c:pt>
                <c:pt idx="63">
                  <c:v>fashion_sport</c:v>
                </c:pt>
                <c:pt idx="64">
                  <c:v>diapers_and_hygiene</c:v>
                </c:pt>
                <c:pt idx="65">
                  <c:v>home_comfort_2</c:v>
                </c:pt>
                <c:pt idx="66">
                  <c:v>arts_and_craftmanship</c:v>
                </c:pt>
                <c:pt idx="67">
                  <c:v>la_cuisine</c:v>
                </c:pt>
                <c:pt idx="68">
                  <c:v>cds_dvds_musicals</c:v>
                </c:pt>
                <c:pt idx="69">
                  <c:v>fashion_childrens_clothes</c:v>
                </c:pt>
                <c:pt idx="70">
                  <c:v>security_and_services</c:v>
                </c:pt>
              </c:strCache>
            </c:strRef>
          </c:cat>
          <c:val>
            <c:numRef>
              <c:f>Sheet5!$C$2:$C$72</c:f>
              <c:numCache>
                <c:formatCode>General</c:formatCode>
                <c:ptCount val="71"/>
                <c:pt idx="0">
                  <c:v>1241682</c:v>
                </c:pt>
                <c:pt idx="1">
                  <c:v>1441248</c:v>
                </c:pt>
                <c:pt idx="2">
                  <c:v>1156656</c:v>
                </c:pt>
                <c:pt idx="3">
                  <c:v>1059272</c:v>
                </c:pt>
                <c:pt idx="4">
                  <c:v>902512</c:v>
                </c:pt>
                <c:pt idx="5">
                  <c:v>778398</c:v>
                </c:pt>
                <c:pt idx="6">
                  <c:v>1305542</c:v>
                </c:pt>
                <c:pt idx="7">
                  <c:v>394883</c:v>
                </c:pt>
                <c:pt idx="8">
                  <c:v>685384</c:v>
                </c:pt>
                <c:pt idx="9">
                  <c:v>561373</c:v>
                </c:pt>
                <c:pt idx="10">
                  <c:v>719330</c:v>
                </c:pt>
                <c:pt idx="11">
                  <c:v>584219</c:v>
                </c:pt>
                <c:pt idx="12">
                  <c:v>453339</c:v>
                </c:pt>
                <c:pt idx="13">
                  <c:v>480118</c:v>
                </c:pt>
                <c:pt idx="14">
                  <c:v>206825</c:v>
                </c:pt>
                <c:pt idx="15">
                  <c:v>277742</c:v>
                </c:pt>
                <c:pt idx="16">
                  <c:v>184274</c:v>
                </c:pt>
                <c:pt idx="17">
                  <c:v>253877</c:v>
                </c:pt>
                <c:pt idx="18">
                  <c:v>342533</c:v>
                </c:pt>
                <c:pt idx="19">
                  <c:v>177293</c:v>
                </c:pt>
                <c:pt idx="20">
                  <c:v>170875</c:v>
                </c:pt>
                <c:pt idx="21">
                  <c:v>165328</c:v>
                </c:pt>
                <c:pt idx="22">
                  <c:v>94990</c:v>
                </c:pt>
                <c:pt idx="23">
                  <c:v>206669</c:v>
                </c:pt>
                <c:pt idx="24">
                  <c:v>210137</c:v>
                </c:pt>
                <c:pt idx="25">
                  <c:v>56052</c:v>
                </c:pt>
                <c:pt idx="26">
                  <c:v>96920</c:v>
                </c:pt>
                <c:pt idx="27">
                  <c:v>36664</c:v>
                </c:pt>
                <c:pt idx="28">
                  <c:v>86885</c:v>
                </c:pt>
                <c:pt idx="29">
                  <c:v>67073</c:v>
                </c:pt>
                <c:pt idx="30">
                  <c:v>56399</c:v>
                </c:pt>
                <c:pt idx="31">
                  <c:v>28170</c:v>
                </c:pt>
                <c:pt idx="32">
                  <c:v>33835</c:v>
                </c:pt>
                <c:pt idx="33">
                  <c:v>23379</c:v>
                </c:pt>
                <c:pt idx="34">
                  <c:v>61774</c:v>
                </c:pt>
                <c:pt idx="35">
                  <c:v>58328</c:v>
                </c:pt>
                <c:pt idx="36">
                  <c:v>48664</c:v>
                </c:pt>
                <c:pt idx="37">
                  <c:v>28482</c:v>
                </c:pt>
                <c:pt idx="38">
                  <c:v>47554</c:v>
                </c:pt>
                <c:pt idx="39">
                  <c:v>123918</c:v>
                </c:pt>
                <c:pt idx="40">
                  <c:v>19687</c:v>
                </c:pt>
                <c:pt idx="41">
                  <c:v>64221</c:v>
                </c:pt>
                <c:pt idx="42">
                  <c:v>28248</c:v>
                </c:pt>
                <c:pt idx="43">
                  <c:v>31027</c:v>
                </c:pt>
                <c:pt idx="44">
                  <c:v>78374</c:v>
                </c:pt>
                <c:pt idx="45">
                  <c:v>232799</c:v>
                </c:pt>
                <c:pt idx="46">
                  <c:v>44464</c:v>
                </c:pt>
                <c:pt idx="47">
                  <c:v>28017</c:v>
                </c:pt>
                <c:pt idx="48">
                  <c:v>12030</c:v>
                </c:pt>
                <c:pt idx="49">
                  <c:v>11458</c:v>
                </c:pt>
                <c:pt idx="50">
                  <c:v>12950</c:v>
                </c:pt>
                <c:pt idx="51">
                  <c:v>17934</c:v>
                </c:pt>
                <c:pt idx="52">
                  <c:v>24661</c:v>
                </c:pt>
                <c:pt idx="53">
                  <c:v>8755</c:v>
                </c:pt>
                <c:pt idx="54">
                  <c:v>50194</c:v>
                </c:pt>
                <c:pt idx="55">
                  <c:v>8190</c:v>
                </c:pt>
                <c:pt idx="56">
                  <c:v>7288</c:v>
                </c:pt>
                <c:pt idx="57">
                  <c:v>5410</c:v>
                </c:pt>
                <c:pt idx="58">
                  <c:v>5313</c:v>
                </c:pt>
                <c:pt idx="59">
                  <c:v>3425</c:v>
                </c:pt>
                <c:pt idx="60">
                  <c:v>5999</c:v>
                </c:pt>
                <c:pt idx="61">
                  <c:v>6725</c:v>
                </c:pt>
                <c:pt idx="62">
                  <c:v>1599</c:v>
                </c:pt>
                <c:pt idx="63">
                  <c:v>2698</c:v>
                </c:pt>
                <c:pt idx="64">
                  <c:v>2141</c:v>
                </c:pt>
                <c:pt idx="65">
                  <c:v>1171</c:v>
                </c:pt>
                <c:pt idx="66">
                  <c:v>2184</c:v>
                </c:pt>
                <c:pt idx="67">
                  <c:v>2389</c:v>
                </c:pt>
                <c:pt idx="68">
                  <c:v>955</c:v>
                </c:pt>
                <c:pt idx="69">
                  <c:v>665</c:v>
                </c:pt>
                <c:pt idx="70">
                  <c:v>325</c:v>
                </c:pt>
              </c:numCache>
            </c:numRef>
          </c:val>
          <c:smooth val="0"/>
          <c:extLst>
            <c:ext xmlns:c16="http://schemas.microsoft.com/office/drawing/2014/chart" uri="{C3380CC4-5D6E-409C-BE32-E72D297353CC}">
              <c16:uniqueId val="{00000001-EE67-46EF-8DDA-AE2B41CF144B}"/>
            </c:ext>
          </c:extLst>
        </c:ser>
        <c:dLbls>
          <c:showLegendKey val="0"/>
          <c:showVal val="0"/>
          <c:showCatName val="0"/>
          <c:showSerName val="0"/>
          <c:showPercent val="0"/>
          <c:showBubbleSize val="0"/>
        </c:dLbls>
        <c:marker val="1"/>
        <c:smooth val="0"/>
        <c:axId val="1637726192"/>
        <c:axId val="1637733680"/>
      </c:lineChart>
      <c:catAx>
        <c:axId val="1637726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733680"/>
        <c:crosses val="autoZero"/>
        <c:auto val="1"/>
        <c:lblAlgn val="ctr"/>
        <c:lblOffset val="100"/>
        <c:noMultiLvlLbl val="0"/>
      </c:catAx>
      <c:valAx>
        <c:axId val="1637733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Revenue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726192"/>
        <c:crosses val="autoZero"/>
        <c:crossBetween val="between"/>
      </c:valAx>
      <c:valAx>
        <c:axId val="163771537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Number</a:t>
                </a:r>
                <a:r>
                  <a:rPr lang="en-US" b="1" baseline="0"/>
                  <a:t> of Orders</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717872"/>
        <c:crosses val="max"/>
        <c:crossBetween val="between"/>
      </c:valAx>
      <c:catAx>
        <c:axId val="1637717872"/>
        <c:scaling>
          <c:orientation val="minMax"/>
        </c:scaling>
        <c:delete val="1"/>
        <c:axPos val="b"/>
        <c:numFmt formatCode="General" sourceLinked="1"/>
        <c:majorTickMark val="out"/>
        <c:minorTickMark val="none"/>
        <c:tickLblPos val="nextTo"/>
        <c:crossAx val="16377153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Revenue Vs. Orders by Day of Month</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2"/>
          <c:order val="2"/>
          <c:tx>
            <c:strRef>
              <c:f>Random!$C$20</c:f>
              <c:strCache>
                <c:ptCount val="1"/>
                <c:pt idx="0">
                  <c:v>revenue</c:v>
                </c:pt>
              </c:strCache>
            </c:strRef>
          </c:tx>
          <c:spPr>
            <a:solidFill>
              <a:schemeClr val="accent3"/>
            </a:solidFill>
            <a:ln>
              <a:noFill/>
            </a:ln>
            <a:effectLst/>
          </c:spPr>
          <c:val>
            <c:numRef>
              <c:f>Random!$C$21:$C$51</c:f>
              <c:numCache>
                <c:formatCode>General</c:formatCode>
                <c:ptCount val="31"/>
                <c:pt idx="0">
                  <c:v>519514.53000000102</c:v>
                </c:pt>
                <c:pt idx="1">
                  <c:v>512256.11000000202</c:v>
                </c:pt>
                <c:pt idx="2">
                  <c:v>525518.22000000102</c:v>
                </c:pt>
                <c:pt idx="3">
                  <c:v>568582.42000000004</c:v>
                </c:pt>
                <c:pt idx="4">
                  <c:v>553851.27000000095</c:v>
                </c:pt>
                <c:pt idx="5">
                  <c:v>568735.67000000202</c:v>
                </c:pt>
                <c:pt idx="6">
                  <c:v>543662.38000000105</c:v>
                </c:pt>
                <c:pt idx="7">
                  <c:v>511116.30000000203</c:v>
                </c:pt>
                <c:pt idx="8">
                  <c:v>535577.00000000105</c:v>
                </c:pt>
                <c:pt idx="9">
                  <c:v>515699.42000000097</c:v>
                </c:pt>
                <c:pt idx="10">
                  <c:v>543922.87000000104</c:v>
                </c:pt>
                <c:pt idx="11">
                  <c:v>518170.400000002</c:v>
                </c:pt>
                <c:pt idx="12">
                  <c:v>523530.900000002</c:v>
                </c:pt>
                <c:pt idx="13">
                  <c:v>532165.6</c:v>
                </c:pt>
                <c:pt idx="14">
                  <c:v>555368.10000000102</c:v>
                </c:pt>
                <c:pt idx="15">
                  <c:v>575069.09000000102</c:v>
                </c:pt>
                <c:pt idx="16">
                  <c:v>499735.450000001</c:v>
                </c:pt>
                <c:pt idx="17">
                  <c:v>571691.18999999994</c:v>
                </c:pt>
                <c:pt idx="18">
                  <c:v>525049.61000000103</c:v>
                </c:pt>
                <c:pt idx="19">
                  <c:v>522968.760000001</c:v>
                </c:pt>
                <c:pt idx="20">
                  <c:v>460061.08999999898</c:v>
                </c:pt>
                <c:pt idx="21">
                  <c:v>475858.13999999902</c:v>
                </c:pt>
                <c:pt idx="22">
                  <c:v>481988.48</c:v>
                </c:pt>
                <c:pt idx="23">
                  <c:v>600095.11</c:v>
                </c:pt>
                <c:pt idx="24">
                  <c:v>513106.299999999</c:v>
                </c:pt>
                <c:pt idx="25">
                  <c:v>504428.69000000297</c:v>
                </c:pt>
                <c:pt idx="26">
                  <c:v>492492.22000000102</c:v>
                </c:pt>
                <c:pt idx="27">
                  <c:v>491976.070000001</c:v>
                </c:pt>
                <c:pt idx="28">
                  <c:v>427947.17000000097</c:v>
                </c:pt>
                <c:pt idx="29">
                  <c:v>394164.83</c:v>
                </c:pt>
                <c:pt idx="30">
                  <c:v>279249.84999999998</c:v>
                </c:pt>
              </c:numCache>
            </c:numRef>
          </c:val>
          <c:extLst>
            <c:ext xmlns:c16="http://schemas.microsoft.com/office/drawing/2014/chart" uri="{C3380CC4-5D6E-409C-BE32-E72D297353CC}">
              <c16:uniqueId val="{00000000-779A-4597-B501-81332A8FBC4D}"/>
            </c:ext>
          </c:extLst>
        </c:ser>
        <c:dLbls>
          <c:showLegendKey val="0"/>
          <c:showVal val="0"/>
          <c:showCatName val="0"/>
          <c:showSerName val="0"/>
          <c:showPercent val="0"/>
          <c:showBubbleSize val="0"/>
        </c:dLbls>
        <c:axId val="132330031"/>
        <c:axId val="132343343"/>
      </c:areaChart>
      <c:barChart>
        <c:barDir val="col"/>
        <c:grouping val="clustered"/>
        <c:varyColors val="0"/>
        <c:ser>
          <c:idx val="0"/>
          <c:order val="0"/>
          <c:tx>
            <c:strRef>
              <c:f>Random!$A$20</c:f>
              <c:strCache>
                <c:ptCount val="1"/>
                <c:pt idx="0">
                  <c:v>purchase_day</c:v>
                </c:pt>
              </c:strCache>
            </c:strRef>
          </c:tx>
          <c:spPr>
            <a:solidFill>
              <a:schemeClr val="accent1"/>
            </a:solidFill>
            <a:ln>
              <a:noFill/>
            </a:ln>
            <a:effectLst/>
          </c:spPr>
          <c:invertIfNegative val="0"/>
          <c:val>
            <c:numRef>
              <c:f>Random!$A$21:$A$51</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val>
          <c:extLst>
            <c:ext xmlns:c16="http://schemas.microsoft.com/office/drawing/2014/chart" uri="{C3380CC4-5D6E-409C-BE32-E72D297353CC}">
              <c16:uniqueId val="{00000001-779A-4597-B501-81332A8FBC4D}"/>
            </c:ext>
          </c:extLst>
        </c:ser>
        <c:dLbls>
          <c:showLegendKey val="0"/>
          <c:showVal val="0"/>
          <c:showCatName val="0"/>
          <c:showSerName val="0"/>
          <c:showPercent val="0"/>
          <c:showBubbleSize val="0"/>
        </c:dLbls>
        <c:gapWidth val="219"/>
        <c:overlap val="-27"/>
        <c:axId val="132330031"/>
        <c:axId val="132343343"/>
      </c:barChart>
      <c:lineChart>
        <c:grouping val="standard"/>
        <c:varyColors val="0"/>
        <c:ser>
          <c:idx val="1"/>
          <c:order val="1"/>
          <c:tx>
            <c:strRef>
              <c:f>Random!$B$20</c:f>
              <c:strCache>
                <c:ptCount val="1"/>
                <c:pt idx="0">
                  <c:v>num_orders</c:v>
                </c:pt>
              </c:strCache>
            </c:strRef>
          </c:tx>
          <c:spPr>
            <a:ln w="28575" cap="rnd">
              <a:solidFill>
                <a:schemeClr val="accent2"/>
              </a:solidFill>
              <a:round/>
            </a:ln>
            <a:effectLst/>
          </c:spPr>
          <c:marker>
            <c:symbol val="none"/>
          </c:marker>
          <c:val>
            <c:numRef>
              <c:f>Random!$B$21:$B$51</c:f>
              <c:numCache>
                <c:formatCode>General</c:formatCode>
                <c:ptCount val="31"/>
                <c:pt idx="0">
                  <c:v>3101</c:v>
                </c:pt>
                <c:pt idx="1">
                  <c:v>3213</c:v>
                </c:pt>
                <c:pt idx="2">
                  <c:v>3283</c:v>
                </c:pt>
                <c:pt idx="3">
                  <c:v>3483</c:v>
                </c:pt>
                <c:pt idx="4">
                  <c:v>3445</c:v>
                </c:pt>
                <c:pt idx="5">
                  <c:v>3468</c:v>
                </c:pt>
                <c:pt idx="6">
                  <c:v>3363</c:v>
                </c:pt>
                <c:pt idx="7">
                  <c:v>3326</c:v>
                </c:pt>
                <c:pt idx="8">
                  <c:v>3271</c:v>
                </c:pt>
                <c:pt idx="9">
                  <c:v>3168</c:v>
                </c:pt>
                <c:pt idx="10">
                  <c:v>3308</c:v>
                </c:pt>
                <c:pt idx="11">
                  <c:v>3202</c:v>
                </c:pt>
                <c:pt idx="12">
                  <c:v>3277</c:v>
                </c:pt>
                <c:pt idx="13">
                  <c:v>3387</c:v>
                </c:pt>
                <c:pt idx="14">
                  <c:v>3524</c:v>
                </c:pt>
                <c:pt idx="15">
                  <c:v>3581</c:v>
                </c:pt>
                <c:pt idx="16">
                  <c:v>3200</c:v>
                </c:pt>
                <c:pt idx="17">
                  <c:v>3430</c:v>
                </c:pt>
                <c:pt idx="18">
                  <c:v>3364</c:v>
                </c:pt>
                <c:pt idx="19">
                  <c:v>3261</c:v>
                </c:pt>
                <c:pt idx="20">
                  <c:v>3116</c:v>
                </c:pt>
                <c:pt idx="21">
                  <c:v>3181</c:v>
                </c:pt>
                <c:pt idx="22">
                  <c:v>3128</c:v>
                </c:pt>
                <c:pt idx="23">
                  <c:v>3877</c:v>
                </c:pt>
                <c:pt idx="24">
                  <c:v>3290</c:v>
                </c:pt>
                <c:pt idx="25">
                  <c:v>3290</c:v>
                </c:pt>
                <c:pt idx="26">
                  <c:v>3122</c:v>
                </c:pt>
                <c:pt idx="27">
                  <c:v>3011</c:v>
                </c:pt>
                <c:pt idx="28">
                  <c:v>2557</c:v>
                </c:pt>
                <c:pt idx="29">
                  <c:v>2534</c:v>
                </c:pt>
                <c:pt idx="30">
                  <c:v>1680</c:v>
                </c:pt>
              </c:numCache>
            </c:numRef>
          </c:val>
          <c:smooth val="0"/>
          <c:extLst>
            <c:ext xmlns:c16="http://schemas.microsoft.com/office/drawing/2014/chart" uri="{C3380CC4-5D6E-409C-BE32-E72D297353CC}">
              <c16:uniqueId val="{00000002-779A-4597-B501-81332A8FBC4D}"/>
            </c:ext>
          </c:extLst>
        </c:ser>
        <c:dLbls>
          <c:showLegendKey val="0"/>
          <c:showVal val="0"/>
          <c:showCatName val="0"/>
          <c:showSerName val="0"/>
          <c:showPercent val="0"/>
          <c:showBubbleSize val="0"/>
        </c:dLbls>
        <c:marker val="1"/>
        <c:smooth val="0"/>
        <c:axId val="132335023"/>
        <c:axId val="132340015"/>
      </c:lineChart>
      <c:catAx>
        <c:axId val="1323300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43343"/>
        <c:crosses val="autoZero"/>
        <c:auto val="1"/>
        <c:lblAlgn val="ctr"/>
        <c:lblOffset val="100"/>
        <c:noMultiLvlLbl val="0"/>
      </c:catAx>
      <c:valAx>
        <c:axId val="132343343"/>
        <c:scaling>
          <c:orientation val="minMax"/>
          <c:max val="6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Revenue (R$)</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30031"/>
        <c:crosses val="autoZero"/>
        <c:crossBetween val="between"/>
      </c:valAx>
      <c:valAx>
        <c:axId val="132340015"/>
        <c:scaling>
          <c:orientation val="minMax"/>
          <c:max val="4000"/>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000" b="1" i="0" baseline="0">
                    <a:effectLst/>
                  </a:rPr>
                  <a:t>Num_of_orders</a:t>
                </a:r>
                <a:endParaRPr lang="en-US" sz="1000" b="1">
                  <a:effectLst/>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335023"/>
        <c:crosses val="max"/>
        <c:crossBetween val="between"/>
      </c:valAx>
      <c:catAx>
        <c:axId val="132335023"/>
        <c:scaling>
          <c:orientation val="minMax"/>
        </c:scaling>
        <c:delete val="1"/>
        <c:axPos val="b"/>
        <c:majorTickMark val="out"/>
        <c:minorTickMark val="none"/>
        <c:tickLblPos val="nextTo"/>
        <c:crossAx val="132340015"/>
        <c:crosses val="autoZero"/>
        <c:auto val="1"/>
        <c:lblAlgn val="ctr"/>
        <c:lblOffset val="100"/>
        <c:noMultiLvlLbl val="0"/>
      </c:cat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Vs. Orders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
          <c:order val="1"/>
          <c:tx>
            <c:strRef>
              <c:f>Random!$K$1</c:f>
              <c:strCache>
                <c:ptCount val="1"/>
                <c:pt idx="0">
                  <c:v>revenue</c:v>
                </c:pt>
              </c:strCache>
            </c:strRef>
          </c:tx>
          <c:spPr>
            <a:solidFill>
              <a:schemeClr val="bg1">
                <a:lumMod val="65000"/>
              </a:schemeClr>
            </a:solidFill>
            <a:ln>
              <a:noFill/>
            </a:ln>
            <a:effectLst/>
          </c:spPr>
          <c:cat>
            <c:numRef>
              <c:f>Random!$I$2:$I$22</c:f>
              <c:numCache>
                <c:formatCode>mmm\-yy</c:formatCode>
                <c:ptCount val="21"/>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numCache>
            </c:numRef>
          </c:cat>
          <c:val>
            <c:numRef>
              <c:f>Random!$K$2:$K$22</c:f>
              <c:numCache>
                <c:formatCode>General</c:formatCode>
                <c:ptCount val="21"/>
                <c:pt idx="0">
                  <c:v>137188.489999999</c:v>
                </c:pt>
                <c:pt idx="1">
                  <c:v>286280.61999999901</c:v>
                </c:pt>
                <c:pt idx="2">
                  <c:v>432048.59000000102</c:v>
                </c:pt>
                <c:pt idx="3">
                  <c:v>412422.24</c:v>
                </c:pt>
                <c:pt idx="4">
                  <c:v>586190.95000000205</c:v>
                </c:pt>
                <c:pt idx="5">
                  <c:v>502963.04000000301</c:v>
                </c:pt>
                <c:pt idx="6">
                  <c:v>584971.62000000395</c:v>
                </c:pt>
                <c:pt idx="7">
                  <c:v>668204.60000000102</c:v>
                </c:pt>
                <c:pt idx="8">
                  <c:v>720398.91</c:v>
                </c:pt>
                <c:pt idx="9">
                  <c:v>769312.36999999802</c:v>
                </c:pt>
                <c:pt idx="10">
                  <c:v>1179143.77</c:v>
                </c:pt>
                <c:pt idx="11">
                  <c:v>863547.22999999905</c:v>
                </c:pt>
                <c:pt idx="12">
                  <c:v>1107301.8899999999</c:v>
                </c:pt>
                <c:pt idx="13">
                  <c:v>986908.96000000101</c:v>
                </c:pt>
                <c:pt idx="14">
                  <c:v>1155126.8199999901</c:v>
                </c:pt>
                <c:pt idx="15">
                  <c:v>1159698.03999999</c:v>
                </c:pt>
                <c:pt idx="16">
                  <c:v>1149781.8199999901</c:v>
                </c:pt>
                <c:pt idx="17">
                  <c:v>1022677.10999999</c:v>
                </c:pt>
                <c:pt idx="18">
                  <c:v>1058728.02999999</c:v>
                </c:pt>
                <c:pt idx="19">
                  <c:v>1003308.46999999</c:v>
                </c:pt>
                <c:pt idx="20">
                  <c:v>166.46</c:v>
                </c:pt>
              </c:numCache>
            </c:numRef>
          </c:val>
          <c:extLst>
            <c:ext xmlns:c16="http://schemas.microsoft.com/office/drawing/2014/chart" uri="{C3380CC4-5D6E-409C-BE32-E72D297353CC}">
              <c16:uniqueId val="{00000000-7403-49E8-9E70-31D112E6185A}"/>
            </c:ext>
          </c:extLst>
        </c:ser>
        <c:dLbls>
          <c:showLegendKey val="0"/>
          <c:showVal val="0"/>
          <c:showCatName val="0"/>
          <c:showSerName val="0"/>
          <c:showPercent val="0"/>
          <c:showBubbleSize val="0"/>
        </c:dLbls>
        <c:axId val="1733897264"/>
        <c:axId val="1733893104"/>
      </c:areaChart>
      <c:lineChart>
        <c:grouping val="standard"/>
        <c:varyColors val="0"/>
        <c:ser>
          <c:idx val="0"/>
          <c:order val="0"/>
          <c:tx>
            <c:strRef>
              <c:f>Random!$J$1</c:f>
              <c:strCache>
                <c:ptCount val="1"/>
                <c:pt idx="0">
                  <c:v>num_orders</c:v>
                </c:pt>
              </c:strCache>
            </c:strRef>
          </c:tx>
          <c:spPr>
            <a:ln w="28575" cap="rnd">
              <a:solidFill>
                <a:schemeClr val="accent2"/>
              </a:solidFill>
              <a:round/>
            </a:ln>
            <a:effectLst/>
          </c:spPr>
          <c:marker>
            <c:symbol val="none"/>
          </c:marker>
          <c:cat>
            <c:numRef>
              <c:f>Random!$I$2:$I$22</c:f>
              <c:numCache>
                <c:formatCode>mmm\-yy</c:formatCode>
                <c:ptCount val="21"/>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numCache>
            </c:numRef>
          </c:cat>
          <c:val>
            <c:numRef>
              <c:f>Random!$J$2:$J$22</c:f>
              <c:numCache>
                <c:formatCode>General</c:formatCode>
                <c:ptCount val="21"/>
                <c:pt idx="0">
                  <c:v>800</c:v>
                </c:pt>
                <c:pt idx="1">
                  <c:v>1780</c:v>
                </c:pt>
                <c:pt idx="2">
                  <c:v>2682</c:v>
                </c:pt>
                <c:pt idx="3">
                  <c:v>2404</c:v>
                </c:pt>
                <c:pt idx="4">
                  <c:v>3700</c:v>
                </c:pt>
                <c:pt idx="5">
                  <c:v>3245</c:v>
                </c:pt>
                <c:pt idx="6">
                  <c:v>4026</c:v>
                </c:pt>
                <c:pt idx="7">
                  <c:v>4331</c:v>
                </c:pt>
                <c:pt idx="8">
                  <c:v>4285</c:v>
                </c:pt>
                <c:pt idx="9">
                  <c:v>4631</c:v>
                </c:pt>
                <c:pt idx="10">
                  <c:v>7544</c:v>
                </c:pt>
                <c:pt idx="11">
                  <c:v>5673</c:v>
                </c:pt>
                <c:pt idx="12">
                  <c:v>7269</c:v>
                </c:pt>
                <c:pt idx="13">
                  <c:v>6728</c:v>
                </c:pt>
                <c:pt idx="14">
                  <c:v>7211</c:v>
                </c:pt>
                <c:pt idx="15">
                  <c:v>6939</c:v>
                </c:pt>
                <c:pt idx="16">
                  <c:v>6873</c:v>
                </c:pt>
                <c:pt idx="17">
                  <c:v>6167</c:v>
                </c:pt>
                <c:pt idx="18">
                  <c:v>6292</c:v>
                </c:pt>
                <c:pt idx="19">
                  <c:v>6512</c:v>
                </c:pt>
                <c:pt idx="20">
                  <c:v>16</c:v>
                </c:pt>
              </c:numCache>
            </c:numRef>
          </c:val>
          <c:smooth val="0"/>
          <c:extLst>
            <c:ext xmlns:c16="http://schemas.microsoft.com/office/drawing/2014/chart" uri="{C3380CC4-5D6E-409C-BE32-E72D297353CC}">
              <c16:uniqueId val="{00000001-7403-49E8-9E70-31D112E6185A}"/>
            </c:ext>
          </c:extLst>
        </c:ser>
        <c:dLbls>
          <c:showLegendKey val="0"/>
          <c:showVal val="0"/>
          <c:showCatName val="0"/>
          <c:showSerName val="0"/>
          <c:showPercent val="0"/>
          <c:showBubbleSize val="0"/>
        </c:dLbls>
        <c:marker val="1"/>
        <c:smooth val="0"/>
        <c:axId val="1733908496"/>
        <c:axId val="1733903920"/>
      </c:lineChart>
      <c:dateAx>
        <c:axId val="173389726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93104"/>
        <c:crosses val="autoZero"/>
        <c:auto val="1"/>
        <c:lblOffset val="100"/>
        <c:baseTimeUnit val="months"/>
      </c:dateAx>
      <c:valAx>
        <c:axId val="1733893104"/>
        <c:scaling>
          <c:orientation val="minMax"/>
          <c:max val="12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Revenue (R$)</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897264"/>
        <c:crosses val="autoZero"/>
        <c:crossBetween val="between"/>
      </c:valAx>
      <c:valAx>
        <c:axId val="173390392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Num_of_orders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908496"/>
        <c:crosses val="max"/>
        <c:crossBetween val="between"/>
      </c:valAx>
      <c:dateAx>
        <c:axId val="1733908496"/>
        <c:scaling>
          <c:orientation val="minMax"/>
        </c:scaling>
        <c:delete val="1"/>
        <c:axPos val="b"/>
        <c:numFmt formatCode="mmm\-yy" sourceLinked="1"/>
        <c:majorTickMark val="out"/>
        <c:minorTickMark val="none"/>
        <c:tickLblPos val="nextTo"/>
        <c:crossAx val="173390392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Vs. Orders by Day of</a:t>
            </a:r>
            <a:r>
              <a:rPr lang="en-US" baseline="0"/>
              <a:t> Week</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2"/>
          <c:order val="2"/>
          <c:tx>
            <c:strRef>
              <c:f>Random!$C$10</c:f>
              <c:strCache>
                <c:ptCount val="1"/>
                <c:pt idx="0">
                  <c:v>revenue</c:v>
                </c:pt>
              </c:strCache>
            </c:strRef>
          </c:tx>
          <c:spPr>
            <a:solidFill>
              <a:schemeClr val="accent3"/>
            </a:solidFill>
            <a:ln>
              <a:noFill/>
            </a:ln>
            <a:effectLst/>
          </c:spPr>
          <c:val>
            <c:numRef>
              <c:f>Random!$C$11:$C$17</c:f>
              <c:numCache>
                <c:formatCode>General</c:formatCode>
                <c:ptCount val="7"/>
                <c:pt idx="0">
                  <c:v>1858518.47000001</c:v>
                </c:pt>
                <c:pt idx="1">
                  <c:v>2600533.81999997</c:v>
                </c:pt>
                <c:pt idx="2">
                  <c:v>2532228.11</c:v>
                </c:pt>
                <c:pt idx="3">
                  <c:v>2466682.1299999701</c:v>
                </c:pt>
                <c:pt idx="4">
                  <c:v>2351584.1999999899</c:v>
                </c:pt>
                <c:pt idx="5">
                  <c:v>2281931.0200000098</c:v>
                </c:pt>
                <c:pt idx="6">
                  <c:v>1752075.49</c:v>
                </c:pt>
              </c:numCache>
            </c:numRef>
          </c:val>
          <c:extLst>
            <c:ext xmlns:c16="http://schemas.microsoft.com/office/drawing/2014/chart" uri="{C3380CC4-5D6E-409C-BE32-E72D297353CC}">
              <c16:uniqueId val="{00000000-9C30-4AC0-B0D3-0F3D92B554DA}"/>
            </c:ext>
          </c:extLst>
        </c:ser>
        <c:dLbls>
          <c:showLegendKey val="0"/>
          <c:showVal val="0"/>
          <c:showCatName val="0"/>
          <c:showSerName val="0"/>
          <c:showPercent val="0"/>
          <c:showBubbleSize val="0"/>
        </c:dLbls>
        <c:axId val="123366143"/>
        <c:axId val="123387359"/>
      </c:areaChart>
      <c:barChart>
        <c:barDir val="col"/>
        <c:grouping val="clustered"/>
        <c:varyColors val="0"/>
        <c:ser>
          <c:idx val="0"/>
          <c:order val="0"/>
          <c:tx>
            <c:strRef>
              <c:f>Random!$A$10</c:f>
              <c:strCache>
                <c:ptCount val="1"/>
                <c:pt idx="0">
                  <c:v>day_of_week</c:v>
                </c:pt>
              </c:strCache>
            </c:strRef>
          </c:tx>
          <c:spPr>
            <a:solidFill>
              <a:schemeClr val="accent1"/>
            </a:solidFill>
            <a:ln>
              <a:noFill/>
            </a:ln>
            <a:effectLst/>
          </c:spPr>
          <c:invertIfNegative val="0"/>
          <c:val>
            <c:numRef>
              <c:f>Random!$A$11:$A$17</c:f>
              <c:numCache>
                <c:formatCode>General</c:formatCode>
                <c:ptCount val="7"/>
                <c:pt idx="0">
                  <c:v>1</c:v>
                </c:pt>
                <c:pt idx="1">
                  <c:v>2</c:v>
                </c:pt>
                <c:pt idx="2">
                  <c:v>3</c:v>
                </c:pt>
                <c:pt idx="3">
                  <c:v>4</c:v>
                </c:pt>
                <c:pt idx="4">
                  <c:v>5</c:v>
                </c:pt>
                <c:pt idx="5">
                  <c:v>6</c:v>
                </c:pt>
                <c:pt idx="6">
                  <c:v>7</c:v>
                </c:pt>
              </c:numCache>
            </c:numRef>
          </c:val>
          <c:extLst>
            <c:ext xmlns:c16="http://schemas.microsoft.com/office/drawing/2014/chart" uri="{C3380CC4-5D6E-409C-BE32-E72D297353CC}">
              <c16:uniqueId val="{00000001-9C30-4AC0-B0D3-0F3D92B554DA}"/>
            </c:ext>
          </c:extLst>
        </c:ser>
        <c:dLbls>
          <c:showLegendKey val="0"/>
          <c:showVal val="0"/>
          <c:showCatName val="0"/>
          <c:showSerName val="0"/>
          <c:showPercent val="0"/>
          <c:showBubbleSize val="0"/>
        </c:dLbls>
        <c:gapWidth val="219"/>
        <c:overlap val="-27"/>
        <c:axId val="123366143"/>
        <c:axId val="123387359"/>
      </c:barChart>
      <c:lineChart>
        <c:grouping val="standard"/>
        <c:varyColors val="0"/>
        <c:ser>
          <c:idx val="1"/>
          <c:order val="1"/>
          <c:tx>
            <c:strRef>
              <c:f>Random!$B$10</c:f>
              <c:strCache>
                <c:ptCount val="1"/>
                <c:pt idx="0">
                  <c:v>num_orders</c:v>
                </c:pt>
              </c:strCache>
            </c:strRef>
          </c:tx>
          <c:spPr>
            <a:ln w="28575" cap="rnd">
              <a:solidFill>
                <a:schemeClr val="accent2"/>
              </a:solidFill>
              <a:round/>
            </a:ln>
            <a:effectLst/>
          </c:spPr>
          <c:marker>
            <c:symbol val="none"/>
          </c:marker>
          <c:val>
            <c:numRef>
              <c:f>Random!$B$11:$B$17</c:f>
              <c:numCache>
                <c:formatCode>General</c:formatCode>
                <c:ptCount val="7"/>
                <c:pt idx="0">
                  <c:v>11960</c:v>
                </c:pt>
                <c:pt idx="1">
                  <c:v>16196</c:v>
                </c:pt>
                <c:pt idx="2">
                  <c:v>15963</c:v>
                </c:pt>
                <c:pt idx="3">
                  <c:v>15552</c:v>
                </c:pt>
                <c:pt idx="4">
                  <c:v>14761</c:v>
                </c:pt>
                <c:pt idx="5">
                  <c:v>14122</c:v>
                </c:pt>
                <c:pt idx="6">
                  <c:v>10887</c:v>
                </c:pt>
              </c:numCache>
            </c:numRef>
          </c:val>
          <c:smooth val="0"/>
          <c:extLst>
            <c:ext xmlns:c16="http://schemas.microsoft.com/office/drawing/2014/chart" uri="{C3380CC4-5D6E-409C-BE32-E72D297353CC}">
              <c16:uniqueId val="{00000002-9C30-4AC0-B0D3-0F3D92B554DA}"/>
            </c:ext>
          </c:extLst>
        </c:ser>
        <c:dLbls>
          <c:showLegendKey val="0"/>
          <c:showVal val="0"/>
          <c:showCatName val="0"/>
          <c:showSerName val="0"/>
          <c:showPercent val="0"/>
          <c:showBubbleSize val="0"/>
        </c:dLbls>
        <c:marker val="1"/>
        <c:smooth val="0"/>
        <c:axId val="123379455"/>
        <c:axId val="123378623"/>
      </c:lineChart>
      <c:catAx>
        <c:axId val="1233661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387359"/>
        <c:crosses val="autoZero"/>
        <c:auto val="1"/>
        <c:lblAlgn val="ctr"/>
        <c:lblOffset val="100"/>
        <c:noMultiLvlLbl val="0"/>
      </c:catAx>
      <c:valAx>
        <c:axId val="123387359"/>
        <c:scaling>
          <c:orientation val="minMax"/>
          <c:max val="27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Revenue (R$)</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366143"/>
        <c:crosses val="autoZero"/>
        <c:crossBetween val="between"/>
      </c:valAx>
      <c:valAx>
        <c:axId val="123378623"/>
        <c:scaling>
          <c:orientation val="minMax"/>
          <c:max val="17000"/>
          <c:min val="0"/>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000" b="1" i="0" baseline="0">
                    <a:effectLst/>
                  </a:rPr>
                  <a:t>Num_of_orders</a:t>
                </a:r>
                <a:endParaRPr lang="en-US" sz="1000" b="1">
                  <a:effectLst/>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379455"/>
        <c:crosses val="max"/>
        <c:crossBetween val="between"/>
      </c:valAx>
      <c:catAx>
        <c:axId val="123379455"/>
        <c:scaling>
          <c:orientation val="minMax"/>
        </c:scaling>
        <c:delete val="1"/>
        <c:axPos val="b"/>
        <c:majorTickMark val="out"/>
        <c:minorTickMark val="none"/>
        <c:tickLblPos val="nextTo"/>
        <c:crossAx val="123378623"/>
        <c:crosses val="autoZero"/>
        <c:auto val="1"/>
        <c:lblAlgn val="ctr"/>
        <c:lblOffset val="100"/>
        <c:noMultiLvlLbl val="0"/>
      </c:cat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Revenue Vs. Orders by Hour</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805983359229474"/>
          <c:y val="0.16337296805829571"/>
          <c:w val="0.67971539204238762"/>
          <c:h val="0.5924276931089425"/>
        </c:manualLayout>
      </c:layout>
      <c:areaChart>
        <c:grouping val="standard"/>
        <c:varyColors val="0"/>
        <c:ser>
          <c:idx val="2"/>
          <c:order val="2"/>
          <c:tx>
            <c:strRef>
              <c:f>Random!$G$10</c:f>
              <c:strCache>
                <c:ptCount val="1"/>
                <c:pt idx="0">
                  <c:v>revenue</c:v>
                </c:pt>
              </c:strCache>
            </c:strRef>
          </c:tx>
          <c:spPr>
            <a:solidFill>
              <a:schemeClr val="accent3"/>
            </a:solidFill>
            <a:ln>
              <a:noFill/>
            </a:ln>
            <a:effectLst/>
          </c:spPr>
          <c:val>
            <c:numRef>
              <c:f>Random!$G$11:$G$34</c:f>
              <c:numCache>
                <c:formatCode>General</c:formatCode>
                <c:ptCount val="24"/>
                <c:pt idx="0">
                  <c:v>371018.90000000101</c:v>
                </c:pt>
                <c:pt idx="1">
                  <c:v>174478.99999999901</c:v>
                </c:pt>
                <c:pt idx="2">
                  <c:v>65526.059999999903</c:v>
                </c:pt>
                <c:pt idx="3">
                  <c:v>41319.889999999898</c:v>
                </c:pt>
                <c:pt idx="4">
                  <c:v>28334.080000000002</c:v>
                </c:pt>
                <c:pt idx="5">
                  <c:v>26175.23</c:v>
                </c:pt>
                <c:pt idx="6">
                  <c:v>67452.45</c:v>
                </c:pt>
                <c:pt idx="7">
                  <c:v>179761.85</c:v>
                </c:pt>
                <c:pt idx="8">
                  <c:v>458449.50000000198</c:v>
                </c:pt>
                <c:pt idx="9">
                  <c:v>790252.50999999605</c:v>
                </c:pt>
                <c:pt idx="10">
                  <c:v>975972.34999999905</c:v>
                </c:pt>
                <c:pt idx="11">
                  <c:v>1023074.93</c:v>
                </c:pt>
                <c:pt idx="12">
                  <c:v>986082.16999999399</c:v>
                </c:pt>
                <c:pt idx="13">
                  <c:v>1015875.61999999</c:v>
                </c:pt>
                <c:pt idx="14">
                  <c:v>1100743.07</c:v>
                </c:pt>
                <c:pt idx="15">
                  <c:v>1052986.78</c:v>
                </c:pt>
                <c:pt idx="16">
                  <c:v>1090233.44</c:v>
                </c:pt>
                <c:pt idx="17">
                  <c:v>979469.53999999794</c:v>
                </c:pt>
                <c:pt idx="18">
                  <c:v>954038.97999999695</c:v>
                </c:pt>
                <c:pt idx="19">
                  <c:v>958005.51999999594</c:v>
                </c:pt>
                <c:pt idx="20">
                  <c:v>995339.27</c:v>
                </c:pt>
                <c:pt idx="21">
                  <c:v>975604.69999999402</c:v>
                </c:pt>
                <c:pt idx="22">
                  <c:v>918025.72999999905</c:v>
                </c:pt>
                <c:pt idx="23">
                  <c:v>615331.67000000004</c:v>
                </c:pt>
              </c:numCache>
            </c:numRef>
          </c:val>
          <c:extLst>
            <c:ext xmlns:c16="http://schemas.microsoft.com/office/drawing/2014/chart" uri="{C3380CC4-5D6E-409C-BE32-E72D297353CC}">
              <c16:uniqueId val="{00000000-9139-4CE3-AA81-789082ECDE33}"/>
            </c:ext>
          </c:extLst>
        </c:ser>
        <c:dLbls>
          <c:showLegendKey val="0"/>
          <c:showVal val="0"/>
          <c:showCatName val="0"/>
          <c:showSerName val="0"/>
          <c:showPercent val="0"/>
          <c:showBubbleSize val="0"/>
        </c:dLbls>
        <c:axId val="1929407103"/>
        <c:axId val="1929404607"/>
      </c:areaChart>
      <c:barChart>
        <c:barDir val="col"/>
        <c:grouping val="clustered"/>
        <c:varyColors val="0"/>
        <c:ser>
          <c:idx val="0"/>
          <c:order val="0"/>
          <c:tx>
            <c:strRef>
              <c:f>Random!$E$10</c:f>
              <c:strCache>
                <c:ptCount val="1"/>
                <c:pt idx="0">
                  <c:v>purchase_hour</c:v>
                </c:pt>
              </c:strCache>
            </c:strRef>
          </c:tx>
          <c:spPr>
            <a:solidFill>
              <a:schemeClr val="accent1"/>
            </a:solidFill>
            <a:ln>
              <a:noFill/>
            </a:ln>
            <a:effectLst/>
          </c:spPr>
          <c:invertIfNegative val="0"/>
          <c:val>
            <c:numRef>
              <c:f>Random!$E$11:$E$34</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val>
          <c:extLst>
            <c:ext xmlns:c16="http://schemas.microsoft.com/office/drawing/2014/chart" uri="{C3380CC4-5D6E-409C-BE32-E72D297353CC}">
              <c16:uniqueId val="{00000001-9139-4CE3-AA81-789082ECDE33}"/>
            </c:ext>
          </c:extLst>
        </c:ser>
        <c:dLbls>
          <c:showLegendKey val="0"/>
          <c:showVal val="0"/>
          <c:showCatName val="0"/>
          <c:showSerName val="0"/>
          <c:showPercent val="0"/>
          <c:showBubbleSize val="0"/>
        </c:dLbls>
        <c:gapWidth val="219"/>
        <c:overlap val="-27"/>
        <c:axId val="1929407103"/>
        <c:axId val="1929404607"/>
      </c:barChart>
      <c:lineChart>
        <c:grouping val="standard"/>
        <c:varyColors val="0"/>
        <c:ser>
          <c:idx val="1"/>
          <c:order val="1"/>
          <c:tx>
            <c:strRef>
              <c:f>Random!$F$10</c:f>
              <c:strCache>
                <c:ptCount val="1"/>
                <c:pt idx="0">
                  <c:v>num_orders</c:v>
                </c:pt>
              </c:strCache>
            </c:strRef>
          </c:tx>
          <c:spPr>
            <a:ln w="28575" cap="rnd">
              <a:solidFill>
                <a:schemeClr val="accent2"/>
              </a:solidFill>
              <a:round/>
            </a:ln>
            <a:effectLst/>
          </c:spPr>
          <c:marker>
            <c:symbol val="none"/>
          </c:marker>
          <c:val>
            <c:numRef>
              <c:f>Random!$F$11:$F$34</c:f>
              <c:numCache>
                <c:formatCode>General</c:formatCode>
                <c:ptCount val="24"/>
                <c:pt idx="0">
                  <c:v>2394</c:v>
                </c:pt>
                <c:pt idx="1">
                  <c:v>1170</c:v>
                </c:pt>
                <c:pt idx="2">
                  <c:v>510</c:v>
                </c:pt>
                <c:pt idx="3">
                  <c:v>272</c:v>
                </c:pt>
                <c:pt idx="4">
                  <c:v>206</c:v>
                </c:pt>
                <c:pt idx="5">
                  <c:v>188</c:v>
                </c:pt>
                <c:pt idx="6">
                  <c:v>502</c:v>
                </c:pt>
                <c:pt idx="7">
                  <c:v>1231</c:v>
                </c:pt>
                <c:pt idx="8">
                  <c:v>2967</c:v>
                </c:pt>
                <c:pt idx="9">
                  <c:v>4785</c:v>
                </c:pt>
                <c:pt idx="10">
                  <c:v>6177</c:v>
                </c:pt>
                <c:pt idx="11">
                  <c:v>6578</c:v>
                </c:pt>
                <c:pt idx="12">
                  <c:v>5995</c:v>
                </c:pt>
                <c:pt idx="13">
                  <c:v>6518</c:v>
                </c:pt>
                <c:pt idx="14">
                  <c:v>6569</c:v>
                </c:pt>
                <c:pt idx="15">
                  <c:v>6454</c:v>
                </c:pt>
                <c:pt idx="16">
                  <c:v>6675</c:v>
                </c:pt>
                <c:pt idx="17">
                  <c:v>6150</c:v>
                </c:pt>
                <c:pt idx="18">
                  <c:v>5769</c:v>
                </c:pt>
                <c:pt idx="19">
                  <c:v>5982</c:v>
                </c:pt>
                <c:pt idx="20">
                  <c:v>6193</c:v>
                </c:pt>
                <c:pt idx="21">
                  <c:v>6217</c:v>
                </c:pt>
                <c:pt idx="22">
                  <c:v>5816</c:v>
                </c:pt>
                <c:pt idx="23">
                  <c:v>4123</c:v>
                </c:pt>
              </c:numCache>
            </c:numRef>
          </c:val>
          <c:smooth val="0"/>
          <c:extLst>
            <c:ext xmlns:c16="http://schemas.microsoft.com/office/drawing/2014/chart" uri="{C3380CC4-5D6E-409C-BE32-E72D297353CC}">
              <c16:uniqueId val="{00000002-9139-4CE3-AA81-789082ECDE33}"/>
            </c:ext>
          </c:extLst>
        </c:ser>
        <c:dLbls>
          <c:showLegendKey val="0"/>
          <c:showVal val="0"/>
          <c:showCatName val="0"/>
          <c:showSerName val="0"/>
          <c:showPercent val="0"/>
          <c:showBubbleSize val="0"/>
        </c:dLbls>
        <c:marker val="1"/>
        <c:smooth val="0"/>
        <c:axId val="277150111"/>
        <c:axId val="1929405023"/>
      </c:lineChart>
      <c:catAx>
        <c:axId val="19294071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Hours</a:t>
                </a:r>
              </a:p>
            </c:rich>
          </c:tx>
          <c:layout>
            <c:manualLayout>
              <c:xMode val="edge"/>
              <c:yMode val="edge"/>
              <c:x val="0.47842163700315971"/>
              <c:y val="0.817451490127363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404607"/>
        <c:crosses val="autoZero"/>
        <c:auto val="1"/>
        <c:lblAlgn val="ctr"/>
        <c:lblOffset val="100"/>
        <c:noMultiLvlLbl val="0"/>
      </c:catAx>
      <c:valAx>
        <c:axId val="1929404607"/>
        <c:scaling>
          <c:orientation val="minMax"/>
          <c:max val="110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Revenue (R$)</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407103"/>
        <c:crosses val="autoZero"/>
        <c:crossBetween val="between"/>
      </c:valAx>
      <c:valAx>
        <c:axId val="1929405023"/>
        <c:scaling>
          <c:orientation val="minMax"/>
          <c:max val="7000"/>
        </c:scaling>
        <c:delete val="0"/>
        <c:axPos val="r"/>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Num_of_orders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150111"/>
        <c:crosses val="max"/>
        <c:crossBetween val="between"/>
      </c:valAx>
      <c:catAx>
        <c:axId val="277150111"/>
        <c:scaling>
          <c:orientation val="minMax"/>
        </c:scaling>
        <c:delete val="1"/>
        <c:axPos val="b"/>
        <c:majorTickMark val="out"/>
        <c:minorTickMark val="none"/>
        <c:tickLblPos val="nextTo"/>
        <c:crossAx val="1929405023"/>
        <c:crosses val="autoZero"/>
        <c:auto val="1"/>
        <c:lblAlgn val="ctr"/>
        <c:lblOffset val="100"/>
        <c:noMultiLvlLbl val="0"/>
      </c:cat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0.05271</cdr:x>
      <cdr:y>0.01227</cdr:y>
    </cdr:from>
    <cdr:to>
      <cdr:x>0.27147</cdr:x>
      <cdr:y>0.62199</cdr:y>
    </cdr:to>
    <cdr:sp macro="" textlink="">
      <cdr:nvSpPr>
        <cdr:cNvPr id="2" name="Oval 1">
          <a:extLst xmlns:a="http://schemas.openxmlformats.org/drawingml/2006/main">
            <a:ext uri="{FF2B5EF4-FFF2-40B4-BE49-F238E27FC236}">
              <a16:creationId xmlns:a16="http://schemas.microsoft.com/office/drawing/2014/main" id="{0F9DF210-B2D9-78F3-7E2D-410F1B942884}"/>
            </a:ext>
          </a:extLst>
        </cdr:cNvPr>
        <cdr:cNvSpPr/>
      </cdr:nvSpPr>
      <cdr:spPr>
        <a:xfrm xmlns:a="http://schemas.openxmlformats.org/drawingml/2006/main">
          <a:off x="635795" y="64296"/>
          <a:ext cx="2638425" cy="3195636"/>
        </a:xfrm>
        <a:prstGeom xmlns:a="http://schemas.openxmlformats.org/drawingml/2006/main" prst="ellipse">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A3159-74B7-4C42-8465-0188D0908F8C}"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C7911-0FD2-4698-9D99-02A93BD93359}" type="slidenum">
              <a:rPr lang="en-US" smtClean="0"/>
              <a:t>‹#›</a:t>
            </a:fld>
            <a:endParaRPr lang="en-US"/>
          </a:p>
        </p:txBody>
      </p:sp>
    </p:spTree>
    <p:extLst>
      <p:ext uri="{BB962C8B-B14F-4D97-AF65-F5344CB8AC3E}">
        <p14:creationId xmlns:p14="http://schemas.microsoft.com/office/powerpoint/2010/main" val="34897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61F7-3EBA-2A36-C96B-CE7DF10F7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F05359-A8EA-3C6B-BFD4-40F2AA72C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D8E5F-BED9-DA61-2D13-35E9D974611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B82BDF4A-55CF-4282-1589-DC98D2851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3A8A-34E5-02EF-1C6A-942280DAC171}"/>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6207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D2C2-49B7-DABB-C763-6FD31C0BD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E43A7-9CEF-04D5-30F6-E2A4A181A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48D4C-753B-2F32-34D6-55B4C7A730AD}"/>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48304EB3-0D5F-7B48-0024-7DEF7600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42F90-4FD1-AD5C-E3DD-5D4AE7968957}"/>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82642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D627E-DC98-BA49-8EBA-884AC8602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2CD9E-0FD0-F0E7-8705-EE21272D3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7539-D074-9C6E-707B-187038488FB7}"/>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BD0D623C-080D-9D49-0AC4-323D457B8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807AD-4A5F-CBB7-D15E-0203AF6ECB05}"/>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4675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11B3-8DEA-DAE0-BAD5-5ADAF15FF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A6124-EAB0-7473-E76D-134F2800A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31A62-EC31-F490-9515-AC75793D53F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99000E98-7491-9A1C-510E-2197FD0AF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C24C3-1268-234B-6058-B64586A45C06}"/>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4517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8A5F-450A-9F1D-9794-CEAFEBC4D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7167DE-2960-2A37-982A-2918A73C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9FD3E-10C1-3215-2887-51296492B462}"/>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A67BF1AF-DD11-1946-3E31-931916AD2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A6F60-19F9-EA4D-7847-5AAF1B7290AB}"/>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24756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B47D-6654-5511-E7C9-9E3F07D48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87222-B44F-88B5-394B-D438D6981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EED67-2D7B-BD06-ECAF-D4426EDD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B6D58F-9EF8-DB9E-434B-29C62FBCBFA6}"/>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A443EBB6-13EB-D70C-091A-3C6F6D56E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42DAC-B714-4202-2D26-C2E28745B95D}"/>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3830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28A2-DFDE-0E09-E62F-7B2A209274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F7B30-7CB3-EA33-E80A-3D856ACD7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0AA03-345C-3913-660E-BBBF5A285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C27FD-D3E3-34D8-2375-3C61A609F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C6002-2ADE-3973-4281-AD16A1E230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5CF45C-06C5-AD52-D843-38F27B8F3B88}"/>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8" name="Footer Placeholder 7">
            <a:extLst>
              <a:ext uri="{FF2B5EF4-FFF2-40B4-BE49-F238E27FC236}">
                <a16:creationId xmlns:a16="http://schemas.microsoft.com/office/drawing/2014/main" id="{36584C0E-F4DF-3316-1F39-EF61ED4CF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CFD06-11A9-B6C3-CDC5-39EC02EFBA47}"/>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07441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43B6-3D11-6829-915D-8001B939C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448C4-6BE9-F315-D4FC-3CB0DE326B8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4" name="Footer Placeholder 3">
            <a:extLst>
              <a:ext uri="{FF2B5EF4-FFF2-40B4-BE49-F238E27FC236}">
                <a16:creationId xmlns:a16="http://schemas.microsoft.com/office/drawing/2014/main" id="{79D74FFF-AB61-D760-C1B7-8872B42A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A25BF6-8E5F-ED88-C44D-F9FA29FCAA32}"/>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56205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EE67E-27E0-96B8-B8FA-70E947DBBDB9}"/>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3" name="Footer Placeholder 2">
            <a:extLst>
              <a:ext uri="{FF2B5EF4-FFF2-40B4-BE49-F238E27FC236}">
                <a16:creationId xmlns:a16="http://schemas.microsoft.com/office/drawing/2014/main" id="{35870FD8-81A6-6600-65D5-040DFE4CA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BD555-BB6C-C836-0BCA-972E7DFF9CDA}"/>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44804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609A-ADB7-B419-C420-8428EA175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6B6949-B81B-3226-0478-6553E5091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26DA06-0BB5-C871-F0F5-1CC27C2D5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7B55A-48F5-10A1-6BDB-AEE7AE87957A}"/>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A18DDCE9-26BC-B4E2-F2BF-7F5058E88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F4445-5DF8-434A-041B-FBF1F11FE65C}"/>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371016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F10C-003B-6538-0316-FCEB4FE58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59026-07BF-2CB5-F8C9-44FCDBEE5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B800A-7E71-FD4C-2CA2-84623E3F6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006FE-664D-BB41-6FB6-5F65ABB0D1BB}"/>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095E5900-3810-2FE5-FD43-6FE6A1F24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12AC3-240D-8104-8710-5B5097557984}"/>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351185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310D0-C459-70D8-64BF-DDA787B4F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C45C48-9115-535E-F0C6-98CDD91B1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11834-419B-0D08-A55F-DC09FC8B1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45C72D7E-CDBA-4C80-DEC9-07CC467C8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691FB8-126C-E95E-A5BE-044BDF02E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90B56-B059-404F-84C7-C27863504958}" type="slidenum">
              <a:rPr lang="en-US" smtClean="0"/>
              <a:t>‹#›</a:t>
            </a:fld>
            <a:endParaRPr lang="en-US"/>
          </a:p>
        </p:txBody>
      </p:sp>
    </p:spTree>
    <p:extLst>
      <p:ext uri="{BB962C8B-B14F-4D97-AF65-F5344CB8AC3E}">
        <p14:creationId xmlns:p14="http://schemas.microsoft.com/office/powerpoint/2010/main" val="59558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1C9-157B-AACC-5290-86D9181270F5}"/>
              </a:ext>
            </a:extLst>
          </p:cNvPr>
          <p:cNvSpPr>
            <a:spLocks noGrp="1"/>
          </p:cNvSpPr>
          <p:nvPr>
            <p:ph type="ctrTitle"/>
          </p:nvPr>
        </p:nvSpPr>
        <p:spPr>
          <a:xfrm>
            <a:off x="1524000" y="2304558"/>
            <a:ext cx="9144000" cy="2125361"/>
          </a:xfrm>
        </p:spPr>
        <p:txBody>
          <a:bodyPr/>
          <a:lstStyle/>
          <a:p>
            <a:r>
              <a:rPr lang="en-US"/>
              <a:t>OLIST EXPLORATORY </a:t>
            </a:r>
            <a:r>
              <a:rPr lang="en-US" dirty="0"/>
              <a:t>ANALYSIS</a:t>
            </a:r>
          </a:p>
        </p:txBody>
      </p:sp>
    </p:spTree>
    <p:extLst>
      <p:ext uri="{BB962C8B-B14F-4D97-AF65-F5344CB8AC3E}">
        <p14:creationId xmlns:p14="http://schemas.microsoft.com/office/powerpoint/2010/main" val="45278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D16E-DF7D-3796-062C-60FD64CD7F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D720B51-39A0-7C8B-89B4-07ABA5878F8D}"/>
              </a:ext>
            </a:extLst>
          </p:cNvPr>
          <p:cNvSpPr>
            <a:spLocks noGrp="1"/>
          </p:cNvSpPr>
          <p:nvPr>
            <p:ph idx="1"/>
          </p:nvPr>
        </p:nvSpPr>
        <p:spPr/>
        <p:txBody>
          <a:bodyPr>
            <a:noAutofit/>
          </a:bodyPr>
          <a:lstStyle/>
          <a:p>
            <a:r>
              <a:rPr lang="en-US" sz="1800" dirty="0"/>
              <a:t>Growth from 2017 to 2018 has stabilized and efforts must be made to reverse that trend going forward.</a:t>
            </a:r>
          </a:p>
          <a:p>
            <a:r>
              <a:rPr lang="en-US" sz="1800" dirty="0"/>
              <a:t>Revenue is highest between the hours of 12PM and 10 PM and lowest at night and early morning hours. Sellers should concentrate their marketing efforts during this timeframe. </a:t>
            </a:r>
          </a:p>
          <a:p>
            <a:r>
              <a:rPr lang="en-US" sz="1800" dirty="0"/>
              <a:t>Conduct further analysis to check the amount of traffic the website gets during the low hours and possibly design a campaign to target those off-peak hours customers.</a:t>
            </a:r>
          </a:p>
          <a:p>
            <a:r>
              <a:rPr lang="en-US" sz="1800" dirty="0"/>
              <a:t>Delivery times could be improved with new distribution centers as well as by acquiring new sellers in different areas of the country.</a:t>
            </a:r>
          </a:p>
          <a:p>
            <a:r>
              <a:rPr lang="en-US" sz="1800" dirty="0"/>
              <a:t>Reducing delivery times below 2 weeks should improve customer satisfaction.</a:t>
            </a:r>
          </a:p>
          <a:p>
            <a:r>
              <a:rPr lang="en-US" sz="1800" dirty="0"/>
              <a:t>17 of 27 states experience delivery times close to 3 weeks. Efforts should be made to improve this metric.</a:t>
            </a:r>
          </a:p>
          <a:p>
            <a:r>
              <a:rPr lang="en-US" sz="1800" dirty="0"/>
              <a:t>15 out 71 product categories or 22% bring in roughly 81% of all revenue amounting to over 12.5 million. Further analysis needs to be preformed to figure out the reason for success of these products.</a:t>
            </a:r>
          </a:p>
          <a:p>
            <a:r>
              <a:rPr lang="en-US" sz="1800" dirty="0"/>
              <a:t>Increasing sales for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Categories such as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watches_gifts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office_furniture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“computers”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cool_stuff</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small_appliances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musical_instruments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could lead to a substantial </a:t>
            </a:r>
            <a:r>
              <a:rPr lang="en-US" sz="1800" dirty="0">
                <a:solidFill>
                  <a:prstClr val="black"/>
                </a:solidFill>
                <a:latin typeface="Calibri" panose="020F0502020204030204"/>
              </a:rPr>
              <a:t>revenue increase.</a:t>
            </a:r>
            <a:endParaRPr lang="en-US" sz="1800" dirty="0"/>
          </a:p>
        </p:txBody>
      </p:sp>
    </p:spTree>
    <p:extLst>
      <p:ext uri="{BB962C8B-B14F-4D97-AF65-F5344CB8AC3E}">
        <p14:creationId xmlns:p14="http://schemas.microsoft.com/office/powerpoint/2010/main" val="28141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89CF-C869-8B4B-431B-5E419269AB94}"/>
              </a:ext>
            </a:extLst>
          </p:cNvPr>
          <p:cNvSpPr>
            <a:spLocks noGrp="1"/>
          </p:cNvSpPr>
          <p:nvPr>
            <p:ph type="title"/>
          </p:nvPr>
        </p:nvSpPr>
        <p:spPr/>
        <p:txBody>
          <a:bodyPr>
            <a:normAutofit/>
          </a:bodyPr>
          <a:lstStyle/>
          <a:p>
            <a:r>
              <a:rPr lang="en-US" sz="3600" dirty="0"/>
              <a:t>General Overview</a:t>
            </a:r>
          </a:p>
        </p:txBody>
      </p:sp>
      <p:sp>
        <p:nvSpPr>
          <p:cNvPr id="4" name="Rectangle 3">
            <a:extLst>
              <a:ext uri="{FF2B5EF4-FFF2-40B4-BE49-F238E27FC236}">
                <a16:creationId xmlns:a16="http://schemas.microsoft.com/office/drawing/2014/main" id="{2A45E008-9EC8-3B05-8CE1-923FABCB6467}"/>
              </a:ext>
            </a:extLst>
          </p:cNvPr>
          <p:cNvSpPr/>
          <p:nvPr/>
        </p:nvSpPr>
        <p:spPr>
          <a:xfrm>
            <a:off x="1210961" y="1626972"/>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a:p>
            <a:pPr algn="ctr"/>
            <a:endParaRPr lang="en-US" dirty="0"/>
          </a:p>
          <a:p>
            <a:pPr algn="ctr"/>
            <a:r>
              <a:rPr lang="en-US" dirty="0"/>
              <a:t>96096</a:t>
            </a:r>
          </a:p>
        </p:txBody>
      </p:sp>
      <p:sp>
        <p:nvSpPr>
          <p:cNvPr id="14" name="Rectangle 13">
            <a:extLst>
              <a:ext uri="{FF2B5EF4-FFF2-40B4-BE49-F238E27FC236}">
                <a16:creationId xmlns:a16="http://schemas.microsoft.com/office/drawing/2014/main" id="{53C5BA8C-DD89-ED75-8CEC-E61DBD2F3897}"/>
              </a:ext>
            </a:extLst>
          </p:cNvPr>
          <p:cNvSpPr/>
          <p:nvPr/>
        </p:nvSpPr>
        <p:spPr>
          <a:xfrm>
            <a:off x="3686429"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CITIES</a:t>
            </a:r>
          </a:p>
          <a:p>
            <a:pPr algn="ctr"/>
            <a:endParaRPr lang="en-US" dirty="0"/>
          </a:p>
          <a:p>
            <a:pPr algn="ctr"/>
            <a:r>
              <a:rPr lang="en-US" dirty="0"/>
              <a:t>4119</a:t>
            </a:r>
          </a:p>
        </p:txBody>
      </p:sp>
      <p:sp>
        <p:nvSpPr>
          <p:cNvPr id="15" name="Rectangle 14">
            <a:extLst>
              <a:ext uri="{FF2B5EF4-FFF2-40B4-BE49-F238E27FC236}">
                <a16:creationId xmlns:a16="http://schemas.microsoft.com/office/drawing/2014/main" id="{86081F17-1384-F95D-A951-104BE3E5FDC6}"/>
              </a:ext>
            </a:extLst>
          </p:cNvPr>
          <p:cNvSpPr/>
          <p:nvPr/>
        </p:nvSpPr>
        <p:spPr>
          <a:xfrm>
            <a:off x="1210961" y="3241584"/>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SELLERS</a:t>
            </a:r>
          </a:p>
          <a:p>
            <a:pPr algn="ctr"/>
            <a:endParaRPr lang="en-US" dirty="0"/>
          </a:p>
          <a:p>
            <a:pPr algn="ctr"/>
            <a:r>
              <a:rPr lang="en-US" dirty="0"/>
              <a:t>3095</a:t>
            </a:r>
          </a:p>
        </p:txBody>
      </p:sp>
      <p:sp>
        <p:nvSpPr>
          <p:cNvPr id="16" name="Rectangle 15">
            <a:extLst>
              <a:ext uri="{FF2B5EF4-FFF2-40B4-BE49-F238E27FC236}">
                <a16:creationId xmlns:a16="http://schemas.microsoft.com/office/drawing/2014/main" id="{6C3DBC90-13B9-10B2-2F87-D5ED51D1BA78}"/>
              </a:ext>
            </a:extLst>
          </p:cNvPr>
          <p:cNvSpPr/>
          <p:nvPr/>
        </p:nvSpPr>
        <p:spPr>
          <a:xfrm>
            <a:off x="3715261" y="4905630"/>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AVG REVIEW SCORE</a:t>
            </a:r>
          </a:p>
          <a:p>
            <a:pPr algn="ctr"/>
            <a:endParaRPr lang="en-US" dirty="0"/>
          </a:p>
          <a:p>
            <a:pPr algn="ctr"/>
            <a:r>
              <a:rPr lang="en-US" dirty="0"/>
              <a:t>4.01</a:t>
            </a:r>
          </a:p>
        </p:txBody>
      </p:sp>
      <p:sp>
        <p:nvSpPr>
          <p:cNvPr id="17" name="Rectangle 16">
            <a:extLst>
              <a:ext uri="{FF2B5EF4-FFF2-40B4-BE49-F238E27FC236}">
                <a16:creationId xmlns:a16="http://schemas.microsoft.com/office/drawing/2014/main" id="{0671C8F5-7888-1D2E-1328-703FEBFA2805}"/>
              </a:ext>
            </a:extLst>
          </p:cNvPr>
          <p:cNvSpPr/>
          <p:nvPr/>
        </p:nvSpPr>
        <p:spPr>
          <a:xfrm>
            <a:off x="6141307"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STATES</a:t>
            </a:r>
          </a:p>
          <a:p>
            <a:pPr algn="ctr"/>
            <a:endParaRPr lang="en-US" dirty="0"/>
          </a:p>
          <a:p>
            <a:pPr algn="ctr"/>
            <a:r>
              <a:rPr lang="en-US" dirty="0"/>
              <a:t>27</a:t>
            </a:r>
          </a:p>
        </p:txBody>
      </p:sp>
      <p:sp>
        <p:nvSpPr>
          <p:cNvPr id="18" name="Rectangle 17">
            <a:extLst>
              <a:ext uri="{FF2B5EF4-FFF2-40B4-BE49-F238E27FC236}">
                <a16:creationId xmlns:a16="http://schemas.microsoft.com/office/drawing/2014/main" id="{4179AD39-9241-0F7E-E1C3-290A44125A62}"/>
              </a:ext>
            </a:extLst>
          </p:cNvPr>
          <p:cNvSpPr/>
          <p:nvPr/>
        </p:nvSpPr>
        <p:spPr>
          <a:xfrm>
            <a:off x="8931873"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a:p>
            <a:pPr algn="ctr"/>
            <a:endParaRPr lang="en-US" dirty="0"/>
          </a:p>
          <a:p>
            <a:pPr algn="ctr"/>
            <a:r>
              <a:rPr lang="en-US" dirty="0"/>
              <a:t>99441</a:t>
            </a:r>
          </a:p>
        </p:txBody>
      </p:sp>
      <p:sp>
        <p:nvSpPr>
          <p:cNvPr id="19" name="Rectangle 18">
            <a:extLst>
              <a:ext uri="{FF2B5EF4-FFF2-40B4-BE49-F238E27FC236}">
                <a16:creationId xmlns:a16="http://schemas.microsoft.com/office/drawing/2014/main" id="{00963DF3-FC5F-9A5D-066C-2DCC2AC08ADB}"/>
              </a:ext>
            </a:extLst>
          </p:cNvPr>
          <p:cNvSpPr/>
          <p:nvPr/>
        </p:nvSpPr>
        <p:spPr>
          <a:xfrm>
            <a:off x="3715262" y="3241585"/>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 CITIES</a:t>
            </a:r>
          </a:p>
          <a:p>
            <a:pPr algn="ctr"/>
            <a:endParaRPr lang="en-US" dirty="0"/>
          </a:p>
          <a:p>
            <a:pPr algn="ctr"/>
            <a:r>
              <a:rPr lang="en-US" dirty="0"/>
              <a:t>611</a:t>
            </a:r>
          </a:p>
        </p:txBody>
      </p:sp>
      <p:sp>
        <p:nvSpPr>
          <p:cNvPr id="20" name="Rectangle 19">
            <a:extLst>
              <a:ext uri="{FF2B5EF4-FFF2-40B4-BE49-F238E27FC236}">
                <a16:creationId xmlns:a16="http://schemas.microsoft.com/office/drawing/2014/main" id="{00EF56AE-1731-D29A-1021-C3F5A1078E09}"/>
              </a:ext>
            </a:extLst>
          </p:cNvPr>
          <p:cNvSpPr/>
          <p:nvPr/>
        </p:nvSpPr>
        <p:spPr>
          <a:xfrm>
            <a:off x="6141307" y="3241586"/>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 STATES</a:t>
            </a:r>
          </a:p>
          <a:p>
            <a:pPr algn="ctr"/>
            <a:endParaRPr lang="en-US" dirty="0"/>
          </a:p>
          <a:p>
            <a:pPr algn="ctr"/>
            <a:r>
              <a:rPr lang="en-US" dirty="0"/>
              <a:t>23</a:t>
            </a:r>
          </a:p>
        </p:txBody>
      </p:sp>
      <p:sp>
        <p:nvSpPr>
          <p:cNvPr id="21" name="Rectangle 20">
            <a:extLst>
              <a:ext uri="{FF2B5EF4-FFF2-40B4-BE49-F238E27FC236}">
                <a16:creationId xmlns:a16="http://schemas.microsoft.com/office/drawing/2014/main" id="{4F166EB8-3CEC-70FE-3FA6-F74711864B23}"/>
              </a:ext>
            </a:extLst>
          </p:cNvPr>
          <p:cNvSpPr/>
          <p:nvPr/>
        </p:nvSpPr>
        <p:spPr>
          <a:xfrm>
            <a:off x="8931873" y="3241583"/>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REVENUE</a:t>
            </a:r>
          </a:p>
          <a:p>
            <a:pPr algn="ctr"/>
            <a:endParaRPr lang="en-US" dirty="0"/>
          </a:p>
          <a:p>
            <a:pPr algn="ctr"/>
            <a:r>
              <a:rPr lang="en-US" dirty="0"/>
              <a:t>R$ 15,915,872</a:t>
            </a:r>
          </a:p>
        </p:txBody>
      </p:sp>
      <p:sp>
        <p:nvSpPr>
          <p:cNvPr id="22" name="Rectangle 21">
            <a:extLst>
              <a:ext uri="{FF2B5EF4-FFF2-40B4-BE49-F238E27FC236}">
                <a16:creationId xmlns:a16="http://schemas.microsoft.com/office/drawing/2014/main" id="{3652F262-0F49-C77F-7CFF-A21F4DBFC50E}"/>
              </a:ext>
            </a:extLst>
          </p:cNvPr>
          <p:cNvSpPr/>
          <p:nvPr/>
        </p:nvSpPr>
        <p:spPr>
          <a:xfrm>
            <a:off x="6141307" y="4905630"/>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AVG DELIVERY TIME(DAYS)</a:t>
            </a:r>
          </a:p>
          <a:p>
            <a:pPr algn="ctr"/>
            <a:endParaRPr lang="en-US" dirty="0"/>
          </a:p>
          <a:p>
            <a:pPr algn="ctr"/>
            <a:r>
              <a:rPr lang="en-US" dirty="0"/>
              <a:t>12</a:t>
            </a:r>
          </a:p>
        </p:txBody>
      </p:sp>
    </p:spTree>
    <p:extLst>
      <p:ext uri="{BB962C8B-B14F-4D97-AF65-F5344CB8AC3E}">
        <p14:creationId xmlns:p14="http://schemas.microsoft.com/office/powerpoint/2010/main" val="416301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000D0AA-4E2E-383E-BBD0-9C2EF8A7D306}"/>
              </a:ext>
            </a:extLst>
          </p:cNvPr>
          <p:cNvPicPr>
            <a:picLocks noChangeAspect="1"/>
          </p:cNvPicPr>
          <p:nvPr/>
        </p:nvPicPr>
        <p:blipFill>
          <a:blip r:embed="rId2"/>
          <a:stretch>
            <a:fillRect/>
          </a:stretch>
        </p:blipFill>
        <p:spPr>
          <a:xfrm>
            <a:off x="253314" y="247121"/>
            <a:ext cx="5117756" cy="4114830"/>
          </a:xfrm>
          <a:prstGeom prst="rect">
            <a:avLst/>
          </a:prstGeom>
        </p:spPr>
      </p:pic>
      <p:pic>
        <p:nvPicPr>
          <p:cNvPr id="13" name="Picture 12">
            <a:extLst>
              <a:ext uri="{FF2B5EF4-FFF2-40B4-BE49-F238E27FC236}">
                <a16:creationId xmlns:a16="http://schemas.microsoft.com/office/drawing/2014/main" id="{356F1835-7FAA-FFDF-8788-30E022EE4676}"/>
              </a:ext>
            </a:extLst>
          </p:cNvPr>
          <p:cNvPicPr>
            <a:picLocks noChangeAspect="1"/>
          </p:cNvPicPr>
          <p:nvPr/>
        </p:nvPicPr>
        <p:blipFill>
          <a:blip r:embed="rId3"/>
          <a:stretch>
            <a:fillRect/>
          </a:stretch>
        </p:blipFill>
        <p:spPr>
          <a:xfrm>
            <a:off x="5605849" y="247121"/>
            <a:ext cx="5771656" cy="4114830"/>
          </a:xfrm>
          <a:prstGeom prst="rect">
            <a:avLst/>
          </a:prstGeom>
        </p:spPr>
      </p:pic>
      <p:sp>
        <p:nvSpPr>
          <p:cNvPr id="14" name="TextBox 13">
            <a:extLst>
              <a:ext uri="{FF2B5EF4-FFF2-40B4-BE49-F238E27FC236}">
                <a16:creationId xmlns:a16="http://schemas.microsoft.com/office/drawing/2014/main" id="{599C7246-62F7-FBB3-1C3E-18B746F2F37A}"/>
              </a:ext>
            </a:extLst>
          </p:cNvPr>
          <p:cNvSpPr txBox="1"/>
          <p:nvPr/>
        </p:nvSpPr>
        <p:spPr>
          <a:xfrm>
            <a:off x="253314" y="4592595"/>
            <a:ext cx="5111578" cy="1754326"/>
          </a:xfrm>
          <a:prstGeom prst="rect">
            <a:avLst/>
          </a:prstGeom>
          <a:noFill/>
        </p:spPr>
        <p:txBody>
          <a:bodyPr wrap="square" rtlCol="0">
            <a:spAutoFit/>
          </a:bodyPr>
          <a:lstStyle/>
          <a:p>
            <a:r>
              <a:rPr lang="en-US" b="1" i="1" dirty="0"/>
              <a:t>Customers Map </a:t>
            </a:r>
            <a:r>
              <a:rPr lang="en-US" dirty="0"/>
              <a:t>– The vast majority of customers are located along the eastern coast and southern part of the country. Delivery times could be improved by analyzing where most of the delivery traffic is going and possibly adjusting or increasing the locations of distribution centers accordingly</a:t>
            </a:r>
          </a:p>
        </p:txBody>
      </p:sp>
      <p:sp>
        <p:nvSpPr>
          <p:cNvPr id="15" name="TextBox 14">
            <a:extLst>
              <a:ext uri="{FF2B5EF4-FFF2-40B4-BE49-F238E27FC236}">
                <a16:creationId xmlns:a16="http://schemas.microsoft.com/office/drawing/2014/main" id="{3BFE017C-049B-E0EA-E356-317AFC95E6A9}"/>
              </a:ext>
            </a:extLst>
          </p:cNvPr>
          <p:cNvSpPr txBox="1"/>
          <p:nvPr/>
        </p:nvSpPr>
        <p:spPr>
          <a:xfrm>
            <a:off x="5638800" y="4592595"/>
            <a:ext cx="5738705" cy="2031325"/>
          </a:xfrm>
          <a:prstGeom prst="rect">
            <a:avLst/>
          </a:prstGeom>
          <a:noFill/>
        </p:spPr>
        <p:txBody>
          <a:bodyPr wrap="square" rtlCol="0">
            <a:spAutoFit/>
          </a:bodyPr>
          <a:lstStyle/>
          <a:p>
            <a:r>
              <a:rPr lang="en-US" b="1" i="1" dirty="0"/>
              <a:t>Sellers Map </a:t>
            </a:r>
            <a:r>
              <a:rPr lang="en-US" dirty="0"/>
              <a:t>– Most of the customers are located in the south – easter part of the country. Further analysis of delivery times throughout the country could reveal the need to attract more sellers in the northern and central locations. Shortening the shipping distance by being as geographically spread out as possible will almost guarantee faster delivery times and increased satisfaction.</a:t>
            </a:r>
          </a:p>
        </p:txBody>
      </p:sp>
    </p:spTree>
    <p:extLst>
      <p:ext uri="{BB962C8B-B14F-4D97-AF65-F5344CB8AC3E}">
        <p14:creationId xmlns:p14="http://schemas.microsoft.com/office/powerpoint/2010/main" val="340668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41CA-1B2D-76B6-9AAA-BA2EAF2A47B7}"/>
              </a:ext>
            </a:extLst>
          </p:cNvPr>
          <p:cNvSpPr>
            <a:spLocks noGrp="1"/>
          </p:cNvSpPr>
          <p:nvPr>
            <p:ph type="title"/>
          </p:nvPr>
        </p:nvSpPr>
        <p:spPr>
          <a:xfrm>
            <a:off x="438665" y="93276"/>
            <a:ext cx="10515600" cy="1325563"/>
          </a:xfrm>
        </p:spPr>
        <p:txBody>
          <a:bodyPr>
            <a:normAutofit/>
          </a:bodyPr>
          <a:lstStyle/>
          <a:p>
            <a:r>
              <a:rPr lang="en-US" sz="3600" dirty="0"/>
              <a:t>Product Reviews</a:t>
            </a:r>
          </a:p>
        </p:txBody>
      </p:sp>
      <p:graphicFrame>
        <p:nvGraphicFramePr>
          <p:cNvPr id="5" name="Chart 4">
            <a:extLst>
              <a:ext uri="{FF2B5EF4-FFF2-40B4-BE49-F238E27FC236}">
                <a16:creationId xmlns:a16="http://schemas.microsoft.com/office/drawing/2014/main" id="{12DB4163-8B47-9B72-94C4-893C2B64F1F6}"/>
              </a:ext>
            </a:extLst>
          </p:cNvPr>
          <p:cNvGraphicFramePr>
            <a:graphicFrameLocks/>
          </p:cNvGraphicFramePr>
          <p:nvPr>
            <p:extLst>
              <p:ext uri="{D42A27DB-BD31-4B8C-83A1-F6EECF244321}">
                <p14:modId xmlns:p14="http://schemas.microsoft.com/office/powerpoint/2010/main" val="825496346"/>
              </p:ext>
            </p:extLst>
          </p:nvPr>
        </p:nvGraphicFramePr>
        <p:xfrm>
          <a:off x="1145058" y="1538287"/>
          <a:ext cx="3884142" cy="2304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EA8E8-754F-5100-261B-C5C9045F8604}"/>
              </a:ext>
            </a:extLst>
          </p:cNvPr>
          <p:cNvGraphicFramePr>
            <a:graphicFrameLocks/>
          </p:cNvGraphicFramePr>
          <p:nvPr>
            <p:extLst>
              <p:ext uri="{D42A27DB-BD31-4B8C-83A1-F6EECF244321}">
                <p14:modId xmlns:p14="http://schemas.microsoft.com/office/powerpoint/2010/main" val="624811224"/>
              </p:ext>
            </p:extLst>
          </p:nvPr>
        </p:nvGraphicFramePr>
        <p:xfrm>
          <a:off x="5168385" y="3696508"/>
          <a:ext cx="4128015" cy="279636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4BE84C1-F248-C276-000D-634A5F638EF0}"/>
              </a:ext>
            </a:extLst>
          </p:cNvPr>
          <p:cNvSpPr txBox="1"/>
          <p:nvPr/>
        </p:nvSpPr>
        <p:spPr>
          <a:xfrm>
            <a:off x="5618205" y="1610497"/>
            <a:ext cx="3599936" cy="1477328"/>
          </a:xfrm>
          <a:prstGeom prst="rect">
            <a:avLst/>
          </a:prstGeom>
          <a:noFill/>
        </p:spPr>
        <p:txBody>
          <a:bodyPr wrap="square" rtlCol="0">
            <a:spAutoFit/>
          </a:bodyPr>
          <a:lstStyle/>
          <a:p>
            <a:r>
              <a:rPr lang="en-US" dirty="0"/>
              <a:t>Overall product review are positive with the average score just a tick above 4 out of 5. 77% of all reviews are  positive(4 and 5) and 23% are 3 or below.</a:t>
            </a:r>
          </a:p>
        </p:txBody>
      </p:sp>
      <p:sp>
        <p:nvSpPr>
          <p:cNvPr id="8" name="TextBox 7">
            <a:extLst>
              <a:ext uri="{FF2B5EF4-FFF2-40B4-BE49-F238E27FC236}">
                <a16:creationId xmlns:a16="http://schemas.microsoft.com/office/drawing/2014/main" id="{A0AB57CE-76FE-B66E-7FCC-12CD879F2F70}"/>
              </a:ext>
            </a:extLst>
          </p:cNvPr>
          <p:cNvSpPr txBox="1"/>
          <p:nvPr/>
        </p:nvSpPr>
        <p:spPr>
          <a:xfrm>
            <a:off x="1235676" y="4250724"/>
            <a:ext cx="3752335" cy="1477328"/>
          </a:xfrm>
          <a:prstGeom prst="rect">
            <a:avLst/>
          </a:prstGeom>
          <a:noFill/>
        </p:spPr>
        <p:txBody>
          <a:bodyPr wrap="square" rtlCol="0">
            <a:spAutoFit/>
          </a:bodyPr>
          <a:lstStyle/>
          <a:p>
            <a:r>
              <a:rPr lang="en-US" dirty="0"/>
              <a:t>When delivery times are more than 12 days, reviews are 3 out of 5 or lower. Reducing delivery times below 2 weeks should directly affect customer satisfaction.</a:t>
            </a:r>
          </a:p>
        </p:txBody>
      </p:sp>
    </p:spTree>
    <p:extLst>
      <p:ext uri="{BB962C8B-B14F-4D97-AF65-F5344CB8AC3E}">
        <p14:creationId xmlns:p14="http://schemas.microsoft.com/office/powerpoint/2010/main" val="418719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4D572A0-5DEE-2DD9-535F-FBBBE5605455}"/>
              </a:ext>
            </a:extLst>
          </p:cNvPr>
          <p:cNvGraphicFramePr>
            <a:graphicFrameLocks/>
          </p:cNvGraphicFramePr>
          <p:nvPr>
            <p:extLst>
              <p:ext uri="{D42A27DB-BD31-4B8C-83A1-F6EECF244321}">
                <p14:modId xmlns:p14="http://schemas.microsoft.com/office/powerpoint/2010/main" val="383894946"/>
              </p:ext>
            </p:extLst>
          </p:nvPr>
        </p:nvGraphicFramePr>
        <p:xfrm>
          <a:off x="1968843" y="732636"/>
          <a:ext cx="7549979" cy="326683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01BEB5C-6A12-803A-C5A6-9B0EDFDAD79D}"/>
              </a:ext>
            </a:extLst>
          </p:cNvPr>
          <p:cNvSpPr txBox="1"/>
          <p:nvPr/>
        </p:nvSpPr>
        <p:spPr>
          <a:xfrm>
            <a:off x="1952368" y="4250724"/>
            <a:ext cx="7566454" cy="1477328"/>
          </a:xfrm>
          <a:prstGeom prst="rect">
            <a:avLst/>
          </a:prstGeom>
          <a:noFill/>
        </p:spPr>
        <p:txBody>
          <a:bodyPr wrap="square" rtlCol="0">
            <a:spAutoFit/>
          </a:bodyPr>
          <a:lstStyle/>
          <a:p>
            <a:r>
              <a:rPr lang="en-US" dirty="0"/>
              <a:t>Looking at the delivery times by state, and taking into account the apparent relationship between longer times and lower review scores, we should concentrate on the states with delivery times above 2 weeks(red). Improved delivery to these states could lead to increased orders and improved customer satisfaction.</a:t>
            </a:r>
          </a:p>
        </p:txBody>
      </p:sp>
    </p:spTree>
    <p:extLst>
      <p:ext uri="{BB962C8B-B14F-4D97-AF65-F5344CB8AC3E}">
        <p14:creationId xmlns:p14="http://schemas.microsoft.com/office/powerpoint/2010/main" val="101273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CF7F841-E3E8-E628-CE38-405F279E0B97}"/>
              </a:ext>
            </a:extLst>
          </p:cNvPr>
          <p:cNvGraphicFramePr>
            <a:graphicFrameLocks/>
          </p:cNvGraphicFramePr>
          <p:nvPr>
            <p:extLst>
              <p:ext uri="{D42A27DB-BD31-4B8C-83A1-F6EECF244321}">
                <p14:modId xmlns:p14="http://schemas.microsoft.com/office/powerpoint/2010/main" val="4022273628"/>
              </p:ext>
            </p:extLst>
          </p:nvPr>
        </p:nvGraphicFramePr>
        <p:xfrm>
          <a:off x="65483" y="391298"/>
          <a:ext cx="12061033" cy="46420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17A70-8CD6-EB6A-2479-ECCC9A9A2DB9}"/>
              </a:ext>
            </a:extLst>
          </p:cNvPr>
          <p:cNvSpPr txBox="1"/>
          <p:nvPr/>
        </p:nvSpPr>
        <p:spPr>
          <a:xfrm>
            <a:off x="74141" y="5255741"/>
            <a:ext cx="12039600" cy="1138773"/>
          </a:xfrm>
          <a:prstGeom prst="rect">
            <a:avLst/>
          </a:prstGeom>
          <a:noFill/>
        </p:spPr>
        <p:txBody>
          <a:bodyPr wrap="square" rtlCol="0">
            <a:spAutoFit/>
          </a:bodyPr>
          <a:lstStyle/>
          <a:p>
            <a:r>
              <a:rPr lang="en-US" sz="1700" dirty="0"/>
              <a:t>This Pareto Chart shows the top 15 product categories (15 out of 71 – 22%) are responsible for 80.9% of all revenue. The categories within the circle should be treated with care. Efforts to improve customer service(order approval and delivery times) should be taken very seriously since these are the major contributors to overall revenue. Further analysis of the tail end of this chart should also be conducted to determine how to improve sales for these categories and whether it makes sense to continue servicing them at all.</a:t>
            </a:r>
          </a:p>
        </p:txBody>
      </p:sp>
    </p:spTree>
    <p:extLst>
      <p:ext uri="{BB962C8B-B14F-4D97-AF65-F5344CB8AC3E}">
        <p14:creationId xmlns:p14="http://schemas.microsoft.com/office/powerpoint/2010/main" val="93889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E427660-69EC-E1F4-2AEF-BC2A06EE6578}"/>
              </a:ext>
            </a:extLst>
          </p:cNvPr>
          <p:cNvGraphicFramePr>
            <a:graphicFrameLocks/>
          </p:cNvGraphicFramePr>
          <p:nvPr>
            <p:extLst>
              <p:ext uri="{D42A27DB-BD31-4B8C-83A1-F6EECF244321}">
                <p14:modId xmlns:p14="http://schemas.microsoft.com/office/powerpoint/2010/main" val="441590327"/>
              </p:ext>
            </p:extLst>
          </p:nvPr>
        </p:nvGraphicFramePr>
        <p:xfrm>
          <a:off x="264319" y="233909"/>
          <a:ext cx="11663362" cy="456962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CAFED3-9013-9F2B-7A8F-BF723BB4D4F9}"/>
              </a:ext>
            </a:extLst>
          </p:cNvPr>
          <p:cNvSpPr txBox="1"/>
          <p:nvPr/>
        </p:nvSpPr>
        <p:spPr>
          <a:xfrm>
            <a:off x="271849" y="5033319"/>
            <a:ext cx="11660659" cy="1477328"/>
          </a:xfrm>
          <a:prstGeom prst="rect">
            <a:avLst/>
          </a:prstGeom>
          <a:noFill/>
        </p:spPr>
        <p:txBody>
          <a:bodyPr wrap="square" rtlCol="0">
            <a:spAutoFit/>
          </a:bodyPr>
          <a:lstStyle/>
          <a:p>
            <a:r>
              <a:rPr lang="en-US" dirty="0"/>
              <a:t>Comparing the number of orders and revenue for each category we can see that some of the lower revenue categories display an interesting characteristic. Categories such as “</a:t>
            </a:r>
            <a:r>
              <a:rPr lang="en-US" dirty="0" err="1"/>
              <a:t>watches_gifts</a:t>
            </a:r>
            <a:r>
              <a:rPr lang="en-US" dirty="0"/>
              <a:t>”, “</a:t>
            </a:r>
            <a:r>
              <a:rPr lang="en-US" dirty="0" err="1"/>
              <a:t>office_furniture</a:t>
            </a:r>
            <a:r>
              <a:rPr lang="en-US" dirty="0"/>
              <a:t>”, “computers” , as well as “</a:t>
            </a:r>
            <a:r>
              <a:rPr lang="en-US" dirty="0" err="1"/>
              <a:t>cool_stuff</a:t>
            </a:r>
            <a:r>
              <a:rPr lang="en-US" dirty="0"/>
              <a:t>”, “</a:t>
            </a:r>
            <a:r>
              <a:rPr lang="en-US" dirty="0" err="1"/>
              <a:t>small_appliances</a:t>
            </a:r>
            <a:r>
              <a:rPr lang="en-US" dirty="0"/>
              <a:t>” and “</a:t>
            </a:r>
            <a:r>
              <a:rPr lang="en-US" dirty="0" err="1"/>
              <a:t>musical_instruments</a:t>
            </a:r>
            <a:r>
              <a:rPr lang="en-US" dirty="0"/>
              <a:t>” bring in a much higher level of revenue than the number of orders might suggest. This means that efforts to increase sales in these categories could quickly lead to significant revenue growth.</a:t>
            </a:r>
          </a:p>
        </p:txBody>
      </p:sp>
    </p:spTree>
    <p:extLst>
      <p:ext uri="{BB962C8B-B14F-4D97-AF65-F5344CB8AC3E}">
        <p14:creationId xmlns:p14="http://schemas.microsoft.com/office/powerpoint/2010/main" val="15934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62DC-9E05-D635-92E3-B34C105A8D07}"/>
              </a:ext>
            </a:extLst>
          </p:cNvPr>
          <p:cNvSpPr>
            <a:spLocks noGrp="1"/>
          </p:cNvSpPr>
          <p:nvPr>
            <p:ph type="title"/>
          </p:nvPr>
        </p:nvSpPr>
        <p:spPr>
          <a:xfrm>
            <a:off x="838200" y="365125"/>
            <a:ext cx="6509951" cy="549275"/>
          </a:xfrm>
        </p:spPr>
        <p:txBody>
          <a:bodyPr>
            <a:normAutofit fontScale="90000"/>
          </a:bodyPr>
          <a:lstStyle/>
          <a:p>
            <a:r>
              <a:rPr lang="en-US" dirty="0"/>
              <a:t>Revenue by Time Overview</a:t>
            </a:r>
          </a:p>
        </p:txBody>
      </p:sp>
      <p:graphicFrame>
        <p:nvGraphicFramePr>
          <p:cNvPr id="7" name="Chart 6">
            <a:extLst>
              <a:ext uri="{FF2B5EF4-FFF2-40B4-BE49-F238E27FC236}">
                <a16:creationId xmlns:a16="http://schemas.microsoft.com/office/drawing/2014/main" id="{AEE7B206-5C85-C309-AC52-0DBF564166F2}"/>
              </a:ext>
            </a:extLst>
          </p:cNvPr>
          <p:cNvGraphicFramePr>
            <a:graphicFrameLocks/>
          </p:cNvGraphicFramePr>
          <p:nvPr>
            <p:extLst>
              <p:ext uri="{D42A27DB-BD31-4B8C-83A1-F6EECF244321}">
                <p14:modId xmlns:p14="http://schemas.microsoft.com/office/powerpoint/2010/main" val="3882828530"/>
              </p:ext>
            </p:extLst>
          </p:nvPr>
        </p:nvGraphicFramePr>
        <p:xfrm>
          <a:off x="6096000" y="1459714"/>
          <a:ext cx="4963788" cy="2730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BDCB114-CBFC-04EF-F660-9336F4FC1A18}"/>
              </a:ext>
            </a:extLst>
          </p:cNvPr>
          <p:cNvGraphicFramePr>
            <a:graphicFrameLocks/>
          </p:cNvGraphicFramePr>
          <p:nvPr>
            <p:extLst>
              <p:ext uri="{D42A27DB-BD31-4B8C-83A1-F6EECF244321}">
                <p14:modId xmlns:p14="http://schemas.microsoft.com/office/powerpoint/2010/main" val="3106922722"/>
              </p:ext>
            </p:extLst>
          </p:nvPr>
        </p:nvGraphicFramePr>
        <p:xfrm>
          <a:off x="838200" y="144738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DF072CC8-92C2-0ACF-D3C7-6A694F73321A}"/>
              </a:ext>
            </a:extLst>
          </p:cNvPr>
          <p:cNvSpPr txBox="1"/>
          <p:nvPr/>
        </p:nvSpPr>
        <p:spPr>
          <a:xfrm>
            <a:off x="1182130" y="4341341"/>
            <a:ext cx="4197178" cy="1815882"/>
          </a:xfrm>
          <a:prstGeom prst="rect">
            <a:avLst/>
          </a:prstGeom>
          <a:noFill/>
        </p:spPr>
        <p:txBody>
          <a:bodyPr wrap="square" rtlCol="0">
            <a:spAutoFit/>
          </a:bodyPr>
          <a:lstStyle/>
          <a:p>
            <a:r>
              <a:rPr lang="en-US" sz="1400" dirty="0"/>
              <a:t>Looking at revenue for 2017 and 2018 we see rapid growth from the end of 2017 to the beginning of 2018, but it levels out throughout 2018. Number of orders follows a similar path. We need to evaluate the reasons for that growth, whether it was marketing campaigns, improvements in product delivery times or a combination of factors, and try to replicate it going forward.</a:t>
            </a:r>
          </a:p>
        </p:txBody>
      </p:sp>
      <p:sp>
        <p:nvSpPr>
          <p:cNvPr id="14" name="TextBox 13">
            <a:extLst>
              <a:ext uri="{FF2B5EF4-FFF2-40B4-BE49-F238E27FC236}">
                <a16:creationId xmlns:a16="http://schemas.microsoft.com/office/drawing/2014/main" id="{CF0BB68F-EA8F-467A-5ABB-94E08FA5E72B}"/>
              </a:ext>
            </a:extLst>
          </p:cNvPr>
          <p:cNvSpPr txBox="1"/>
          <p:nvPr/>
        </p:nvSpPr>
        <p:spPr>
          <a:xfrm>
            <a:off x="6750908" y="4341341"/>
            <a:ext cx="4168346" cy="1077218"/>
          </a:xfrm>
          <a:prstGeom prst="rect">
            <a:avLst/>
          </a:prstGeom>
          <a:noFill/>
        </p:spPr>
        <p:txBody>
          <a:bodyPr wrap="square" rtlCol="0">
            <a:spAutoFit/>
          </a:bodyPr>
          <a:lstStyle/>
          <a:p>
            <a:r>
              <a:rPr lang="en-US" sz="1600" dirty="0"/>
              <a:t>Looking at revenue from the day of the month perspective, we see spikes in both revenue and the number of orders around the middle and end of the month. </a:t>
            </a:r>
          </a:p>
        </p:txBody>
      </p:sp>
    </p:spTree>
    <p:extLst>
      <p:ext uri="{BB962C8B-B14F-4D97-AF65-F5344CB8AC3E}">
        <p14:creationId xmlns:p14="http://schemas.microsoft.com/office/powerpoint/2010/main" val="252393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3E80-D298-754A-E3FF-D6AE0A34BC83}"/>
              </a:ext>
            </a:extLst>
          </p:cNvPr>
          <p:cNvSpPr>
            <a:spLocks noGrp="1"/>
          </p:cNvSpPr>
          <p:nvPr>
            <p:ph type="title"/>
          </p:nvPr>
        </p:nvSpPr>
        <p:spPr/>
        <p:txBody>
          <a:bodyPr/>
          <a:lstStyle/>
          <a:p>
            <a:endParaRPr lang="en-US"/>
          </a:p>
        </p:txBody>
      </p:sp>
      <p:graphicFrame>
        <p:nvGraphicFramePr>
          <p:cNvPr id="5" name="Chart 4">
            <a:extLst>
              <a:ext uri="{FF2B5EF4-FFF2-40B4-BE49-F238E27FC236}">
                <a16:creationId xmlns:a16="http://schemas.microsoft.com/office/drawing/2014/main" id="{E3B66369-5B9E-0EB6-8BC5-6E8C2C0CD043}"/>
              </a:ext>
            </a:extLst>
          </p:cNvPr>
          <p:cNvGraphicFramePr>
            <a:graphicFrameLocks/>
          </p:cNvGraphicFramePr>
          <p:nvPr>
            <p:extLst>
              <p:ext uri="{D42A27DB-BD31-4B8C-83A1-F6EECF244321}">
                <p14:modId xmlns:p14="http://schemas.microsoft.com/office/powerpoint/2010/main" val="1466739954"/>
              </p:ext>
            </p:extLst>
          </p:nvPr>
        </p:nvGraphicFramePr>
        <p:xfrm>
          <a:off x="370662" y="1632774"/>
          <a:ext cx="4963787" cy="2726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30F8F9B-974D-706B-C4AE-082327827838}"/>
              </a:ext>
            </a:extLst>
          </p:cNvPr>
          <p:cNvGraphicFramePr>
            <a:graphicFrameLocks/>
          </p:cNvGraphicFramePr>
          <p:nvPr>
            <p:extLst>
              <p:ext uri="{D42A27DB-BD31-4B8C-83A1-F6EECF244321}">
                <p14:modId xmlns:p14="http://schemas.microsoft.com/office/powerpoint/2010/main" val="148595994"/>
              </p:ext>
            </p:extLst>
          </p:nvPr>
        </p:nvGraphicFramePr>
        <p:xfrm>
          <a:off x="5801987" y="1690688"/>
          <a:ext cx="5551813" cy="271882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75364E1-A3DF-812C-F1A5-F64F1DBFF41A}"/>
              </a:ext>
            </a:extLst>
          </p:cNvPr>
          <p:cNvSpPr txBox="1"/>
          <p:nvPr/>
        </p:nvSpPr>
        <p:spPr>
          <a:xfrm>
            <a:off x="838200" y="4617308"/>
            <a:ext cx="10270524" cy="1754326"/>
          </a:xfrm>
          <a:prstGeom prst="rect">
            <a:avLst/>
          </a:prstGeom>
          <a:noFill/>
        </p:spPr>
        <p:txBody>
          <a:bodyPr wrap="square" rtlCol="0">
            <a:spAutoFit/>
          </a:bodyPr>
          <a:lstStyle/>
          <a:p>
            <a:r>
              <a:rPr lang="en-US" dirty="0"/>
              <a:t>Revenue and the number of orders are highest from Tuesday to Thursday and slow down toward the weekend. This could be an opportunity for increased marketing campaigns during the weekends. </a:t>
            </a:r>
          </a:p>
          <a:p>
            <a:r>
              <a:rPr lang="en-US" dirty="0"/>
              <a:t>Revenue is highest between the hours of 12PM and 10 PM and lowest at night and early morning hours. Sellers should concentrate their marketing efforts during this timeframe. Further analysis could be conducted to check the amount of traffic the website gets during the low hours and possibly design a campaign to target those off-peak hours customers as well.</a:t>
            </a:r>
          </a:p>
        </p:txBody>
      </p:sp>
    </p:spTree>
    <p:extLst>
      <p:ext uri="{BB962C8B-B14F-4D97-AF65-F5344CB8AC3E}">
        <p14:creationId xmlns:p14="http://schemas.microsoft.com/office/powerpoint/2010/main" val="19373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1013</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OLIST EXPLORATORY ANALYSIS</vt:lpstr>
      <vt:lpstr>General Overview</vt:lpstr>
      <vt:lpstr>PowerPoint Presentation</vt:lpstr>
      <vt:lpstr>Product Reviews</vt:lpstr>
      <vt:lpstr>PowerPoint Presentation</vt:lpstr>
      <vt:lpstr>PowerPoint Presentation</vt:lpstr>
      <vt:lpstr>PowerPoint Presentation</vt:lpstr>
      <vt:lpstr>Revenue by Time Overview</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EXPLORATORY ANALYSIS</dc:title>
  <dc:creator>Boris Vinokurov</dc:creator>
  <cp:lastModifiedBy>Boris Vinokurov</cp:lastModifiedBy>
  <cp:revision>4</cp:revision>
  <dcterms:created xsi:type="dcterms:W3CDTF">2022-08-23T09:48:34Z</dcterms:created>
  <dcterms:modified xsi:type="dcterms:W3CDTF">2022-10-11T13:09:56Z</dcterms:modified>
</cp:coreProperties>
</file>