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5" d="100"/>
          <a:sy n="55" d="100"/>
        </p:scale>
        <p:origin x="1699"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8CA7-7C72-7EB1-0A2F-4E46345F4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CA75D384-F912-8362-F609-6C47B5F61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3C8FE82F-91F6-F16F-1F5E-CFC134C94442}"/>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4957B0B7-8DE1-DD83-C688-26C7A5D68B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85FE10-1DD1-C659-1A67-1BCE4FD3ADF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31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D586-98FF-988E-9185-AD315196C9BB}"/>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D757DF6-86DF-25BA-73C6-E100C130F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8BA4BB3-2D35-A846-EEC3-492EFF62869E}"/>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077693A3-BD62-AC8E-A2A9-960B9CF532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2067B-86CC-D128-4530-A564A7B22F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324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C84A2-3708-0756-4852-51DC925443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B896B45-7231-E931-96EB-39BDE2543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963A229-8CCC-A557-310F-321236522E3A}"/>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01971CBB-86DC-C2E7-84F1-F35017119A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A8AEED-48F7-E094-A641-79F0D9D591C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8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5080-A89A-7BAA-7A5D-7F0F2725EC1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80B96F1-59E3-0533-164F-E3CAEF8CD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0A6E757-C358-1A19-605A-4801F8F3AE91}"/>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0F2CAAB3-0BA3-072A-9569-A4C8ED5461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B95BF0-2899-5FD6-9708-611E79C6718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831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91E6-6EE0-B5BD-828B-CA44130321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293DBD1C-DDB7-ADBA-0E72-B504935B7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91FD8-C5A4-5D85-69C8-C82918CB437B}"/>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8D204EB8-9767-5258-2F5A-A2D047B0CE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DDAE7D-FCB5-BFD7-5A15-2787DE05351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76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356E-4FCD-DC93-BD82-D3122DA1C05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06EFA10-3F62-EB1B-FE24-B93802564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8D5F11F-F3DC-37B7-5D3E-20DBE63B9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74C0B682-2EEC-E8B6-B878-08FC69260C72}"/>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a:extLst>
              <a:ext uri="{FF2B5EF4-FFF2-40B4-BE49-F238E27FC236}">
                <a16:creationId xmlns:a16="http://schemas.microsoft.com/office/drawing/2014/main" id="{B775811F-18D0-AB51-963D-5644D31168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541152-F963-724E-45B5-6FACC328AD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270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EF56-E284-4D4A-A055-FB50525CDE5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C7ADC42-CD57-356D-A8CF-09BCE957D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09250-E920-0DA4-9A45-717377637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31981E51-3119-B643-DF81-945D46489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053B8-89A5-8D26-57E3-41BE21AD4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B852F0C5-DC07-2ADD-E86D-DA85FF8778E3}"/>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8" name="Footer Placeholder 7">
            <a:extLst>
              <a:ext uri="{FF2B5EF4-FFF2-40B4-BE49-F238E27FC236}">
                <a16:creationId xmlns:a16="http://schemas.microsoft.com/office/drawing/2014/main" id="{9CA1A580-8A42-F165-765D-3914CC7E39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6DB0F68-A72D-8309-AB08-0D3190A9F04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38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D7BA-5B16-4709-644F-1D7EFAFEFEFD}"/>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78909597-C9E1-BCD8-B775-D5F59D57ECA5}"/>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4" name="Footer Placeholder 3">
            <a:extLst>
              <a:ext uri="{FF2B5EF4-FFF2-40B4-BE49-F238E27FC236}">
                <a16:creationId xmlns:a16="http://schemas.microsoft.com/office/drawing/2014/main" id="{729242A2-F09C-8DB0-7592-DFA2694B53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F77F058-F3E5-6203-15F3-78A8E3989A9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124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36C36-7827-F908-ADDB-E6F4C27A29C8}"/>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3" name="Footer Placeholder 2">
            <a:extLst>
              <a:ext uri="{FF2B5EF4-FFF2-40B4-BE49-F238E27FC236}">
                <a16:creationId xmlns:a16="http://schemas.microsoft.com/office/drawing/2014/main" id="{71A49B25-A3D9-0820-0730-BF9546830D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BB3C40-D8FD-9D6D-923E-F21E671E545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13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10F6-8A38-C3F7-94FF-339E0D32E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409D1B72-CCB2-72B5-90A5-989B66FF3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828DBD7-7E0C-85BA-EBDD-2D96040E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3D69C-C78F-A6A8-B2C0-98D2C796EB44}"/>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a:extLst>
              <a:ext uri="{FF2B5EF4-FFF2-40B4-BE49-F238E27FC236}">
                <a16:creationId xmlns:a16="http://schemas.microsoft.com/office/drawing/2014/main" id="{42EB3FB5-FBAD-B50D-76BE-1D069787C9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E8887-A9CF-F424-F3B3-9A56B174C8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961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9113-3917-3293-6E74-71F961C07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FEF86FAC-18FE-28F8-4D47-9B14EDEB7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5B96EB40-33FE-DDD4-C888-F6C2F0B23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8B44C-0756-365C-79F3-30FA7598D554}"/>
              </a:ext>
            </a:extLst>
          </p:cNvPr>
          <p:cNvSpPr>
            <a:spLocks noGrp="1"/>
          </p:cNvSpPr>
          <p:nvPr>
            <p:ph type="dt" sz="half" idx="10"/>
          </p:nvPr>
        </p:nvSpPr>
        <p:spPr/>
        <p:txBody>
          <a:bodyPr/>
          <a:lstStyle/>
          <a:p>
            <a:fld id="{48A87A34-81AB-432B-8DAE-1953F412C126}" type="datetimeFigureOut">
              <a:rPr lang="en-US" smtClean="0"/>
              <a:pPr/>
              <a:t>6/9/2023</a:t>
            </a:fld>
            <a:endParaRPr lang="en-US" dirty="0"/>
          </a:p>
        </p:txBody>
      </p:sp>
      <p:sp>
        <p:nvSpPr>
          <p:cNvPr id="6" name="Footer Placeholder 5">
            <a:extLst>
              <a:ext uri="{FF2B5EF4-FFF2-40B4-BE49-F238E27FC236}">
                <a16:creationId xmlns:a16="http://schemas.microsoft.com/office/drawing/2014/main" id="{7B482933-6BC0-E8B2-F002-A17D48BCAA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792276-2764-1ACA-7FE2-04C93C3867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57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2A16A-EDCB-4A28-4AD0-207C96F33D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0DA0737-988C-1F8E-D48F-B03BA96E8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C8CC1FE-047F-7AE6-1CBD-CF8D6146C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6/9/2023</a:t>
            </a:fld>
            <a:endParaRPr lang="en-US" dirty="0"/>
          </a:p>
        </p:txBody>
      </p:sp>
      <p:sp>
        <p:nvSpPr>
          <p:cNvPr id="5" name="Footer Placeholder 4">
            <a:extLst>
              <a:ext uri="{FF2B5EF4-FFF2-40B4-BE49-F238E27FC236}">
                <a16:creationId xmlns:a16="http://schemas.microsoft.com/office/drawing/2014/main" id="{E7D3D2E2-66B9-9812-6379-47F2F66C9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2301149-619B-CEB0-3424-7B02A31A8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907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5BFD-1E8D-4343-D981-27F19B7E4EE2}"/>
              </a:ext>
            </a:extLst>
          </p:cNvPr>
          <p:cNvSpPr>
            <a:spLocks noGrp="1"/>
          </p:cNvSpPr>
          <p:nvPr>
            <p:ph type="ctrTitle"/>
          </p:nvPr>
        </p:nvSpPr>
        <p:spPr>
          <a:xfrm>
            <a:off x="1665299" y="810446"/>
            <a:ext cx="8637073" cy="2618554"/>
          </a:xfrm>
        </p:spPr>
        <p:txBody>
          <a:bodyPr>
            <a:normAutofit/>
          </a:bodyPr>
          <a:lstStyle/>
          <a:p>
            <a:pPr algn="ctr"/>
            <a:r>
              <a:rPr lang="en-US" dirty="0"/>
              <a:t>WATER TRANSPORT AND FERRYING SYSTEM</a:t>
            </a:r>
            <a:endParaRPr lang="en-KE" dirty="0"/>
          </a:p>
        </p:txBody>
      </p:sp>
      <p:sp>
        <p:nvSpPr>
          <p:cNvPr id="3" name="Subtitle 2">
            <a:extLst>
              <a:ext uri="{FF2B5EF4-FFF2-40B4-BE49-F238E27FC236}">
                <a16:creationId xmlns:a16="http://schemas.microsoft.com/office/drawing/2014/main" id="{FE54EE74-4004-999F-0BFF-33390E38B9E0}"/>
              </a:ext>
            </a:extLst>
          </p:cNvPr>
          <p:cNvSpPr>
            <a:spLocks noGrp="1"/>
          </p:cNvSpPr>
          <p:nvPr>
            <p:ph type="subTitle" idx="1"/>
          </p:nvPr>
        </p:nvSpPr>
        <p:spPr>
          <a:xfrm>
            <a:off x="1728132" y="3429000"/>
            <a:ext cx="8949215" cy="1946807"/>
          </a:xfrm>
        </p:spPr>
        <p:txBody>
          <a:bodyPr>
            <a:normAutofit/>
          </a:bodyPr>
          <a:lstStyle/>
          <a:p>
            <a:pPr algn="ctr"/>
            <a:r>
              <a:rPr lang="en-US" sz="3400" dirty="0"/>
              <a:t>By</a:t>
            </a:r>
          </a:p>
          <a:p>
            <a:pPr algn="ctr"/>
            <a:r>
              <a:rPr lang="en-US" sz="3400" dirty="0"/>
              <a:t>145696,145944</a:t>
            </a:r>
          </a:p>
          <a:p>
            <a:pPr algn="ctr"/>
            <a:r>
              <a:rPr lang="en-US" sz="3400" dirty="0"/>
              <a:t>Supervisor: Emmanuel Olang</a:t>
            </a:r>
          </a:p>
          <a:p>
            <a:endParaRPr lang="en-KE" dirty="0"/>
          </a:p>
        </p:txBody>
      </p:sp>
    </p:spTree>
    <p:extLst>
      <p:ext uri="{BB962C8B-B14F-4D97-AF65-F5344CB8AC3E}">
        <p14:creationId xmlns:p14="http://schemas.microsoft.com/office/powerpoint/2010/main" val="198317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receipt, diagram, font&#10;&#10;Description automatically generated">
            <a:extLst>
              <a:ext uri="{FF2B5EF4-FFF2-40B4-BE49-F238E27FC236}">
                <a16:creationId xmlns:a16="http://schemas.microsoft.com/office/drawing/2014/main" id="{C199A01B-6B35-3DFC-647A-347407C380FC}"/>
              </a:ext>
            </a:extLst>
          </p:cNvPr>
          <p:cNvPicPr>
            <a:picLocks noGrp="1" noChangeAspect="1"/>
          </p:cNvPicPr>
          <p:nvPr>
            <p:ph idx="1"/>
          </p:nvPr>
        </p:nvPicPr>
        <p:blipFill>
          <a:blip r:embed="rId2"/>
          <a:stretch>
            <a:fillRect/>
          </a:stretch>
        </p:blipFill>
        <p:spPr>
          <a:xfrm>
            <a:off x="564680" y="354563"/>
            <a:ext cx="11062639" cy="6148873"/>
          </a:xfrm>
        </p:spPr>
      </p:pic>
    </p:spTree>
    <p:extLst>
      <p:ext uri="{BB962C8B-B14F-4D97-AF65-F5344CB8AC3E}">
        <p14:creationId xmlns:p14="http://schemas.microsoft.com/office/powerpoint/2010/main" val="81177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1DA3C-0F8C-0DE7-5146-747E778863BE}"/>
              </a:ext>
            </a:extLst>
          </p:cNvPr>
          <p:cNvSpPr>
            <a:spLocks noGrp="1"/>
          </p:cNvSpPr>
          <p:nvPr>
            <p:ph idx="1"/>
          </p:nvPr>
        </p:nvSpPr>
        <p:spPr>
          <a:xfrm>
            <a:off x="466531" y="884788"/>
            <a:ext cx="10739534" cy="4873625"/>
          </a:xfrm>
        </p:spPr>
        <p:txBody>
          <a:bodyPr/>
          <a:lstStyle/>
          <a:p>
            <a:pPr marL="0" indent="0" algn="ctr">
              <a:buNone/>
            </a:pPr>
            <a:r>
              <a:rPr lang="en-US" dirty="0"/>
              <a:t>ANY QUESTIONS OR FURTHER CLARIFICATIONS ARE WELCOMED</a:t>
            </a:r>
          </a:p>
          <a:p>
            <a:pPr marL="0" indent="0" algn="ctr">
              <a:buNone/>
            </a:pPr>
            <a:endParaRPr lang="en-US" dirty="0"/>
          </a:p>
          <a:p>
            <a:pPr marL="0" indent="0" algn="ctr">
              <a:buNone/>
            </a:pPr>
            <a:r>
              <a:rPr lang="en-US" dirty="0"/>
              <a:t>THANK YOU AND HAVE A LOVELY WEEKEND</a:t>
            </a:r>
            <a:endParaRPr lang="en-KE" dirty="0"/>
          </a:p>
        </p:txBody>
      </p:sp>
    </p:spTree>
    <p:extLst>
      <p:ext uri="{BB962C8B-B14F-4D97-AF65-F5344CB8AC3E}">
        <p14:creationId xmlns:p14="http://schemas.microsoft.com/office/powerpoint/2010/main" val="428817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27F4-266D-A1D4-EC30-94B534C0109E}"/>
              </a:ext>
            </a:extLst>
          </p:cNvPr>
          <p:cNvSpPr>
            <a:spLocks noGrp="1"/>
          </p:cNvSpPr>
          <p:nvPr>
            <p:ph type="title"/>
          </p:nvPr>
        </p:nvSpPr>
        <p:spPr>
          <a:xfrm>
            <a:off x="171945" y="140516"/>
            <a:ext cx="9603275" cy="1049235"/>
          </a:xfrm>
        </p:spPr>
        <p:txBody>
          <a:bodyPr/>
          <a:lstStyle/>
          <a:p>
            <a:r>
              <a:rPr lang="en-US" dirty="0"/>
              <a:t>PROBLEM STATEMENT</a:t>
            </a:r>
            <a:endParaRPr lang="en-KE" dirty="0"/>
          </a:p>
        </p:txBody>
      </p:sp>
      <p:sp>
        <p:nvSpPr>
          <p:cNvPr id="3" name="Content Placeholder 2">
            <a:extLst>
              <a:ext uri="{FF2B5EF4-FFF2-40B4-BE49-F238E27FC236}">
                <a16:creationId xmlns:a16="http://schemas.microsoft.com/office/drawing/2014/main" id="{CCEA846A-3771-5062-8D13-6D37D99F4E84}"/>
              </a:ext>
            </a:extLst>
          </p:cNvPr>
          <p:cNvSpPr>
            <a:spLocks noGrp="1"/>
          </p:cNvSpPr>
          <p:nvPr>
            <p:ph idx="1"/>
          </p:nvPr>
        </p:nvSpPr>
        <p:spPr>
          <a:xfrm>
            <a:off x="171945" y="1079500"/>
            <a:ext cx="10509570" cy="5536383"/>
          </a:xfrm>
        </p:spPr>
        <p:txBody>
          <a:bodyPr>
            <a:normAutofit fontScale="92500"/>
          </a:bodyPr>
          <a:lstStyle/>
          <a:p>
            <a:r>
              <a:rPr lang="en-US" dirty="0"/>
              <a:t>Recently, there has been a rapid increase in the frequency of accidents in addition to  organizations realizing losses brought about by the regular use of water transport. </a:t>
            </a:r>
          </a:p>
          <a:p>
            <a:r>
              <a:rPr lang="en-US" dirty="0"/>
              <a:t>Factors contributing to this include the overcrowding of passengers on ships, the bundling of freight to undesirable locations, the loss of freight or, occasionally, the loss of freight in transit. The cargo is unlikely to be inspected for the duration that it is in these unfavorable conditions as the ship has been lying on water for a substantial period of time.</a:t>
            </a:r>
          </a:p>
          <a:p>
            <a:r>
              <a:rPr lang="en-US" dirty="0"/>
              <a:t>In such circumstances, unaccounted goods can result in organizations incurring losses and passengers sustaining injuries or passing away, leaving carriers at danger of legal action and, in most cases, if not all, requiring them to pay some sort of compensation to the harmed parties. The drawback in this is that most businesses will lose credibility and legitimacy if they mishandle or lose cargo or overburden travelers.</a:t>
            </a:r>
          </a:p>
          <a:p>
            <a:endParaRPr lang="en-US" dirty="0"/>
          </a:p>
          <a:p>
            <a:pPr marL="0" indent="0">
              <a:buNone/>
            </a:pPr>
            <a:endParaRPr lang="en-US" dirty="0"/>
          </a:p>
          <a:p>
            <a:pPr marL="0" indent="0">
              <a:buNone/>
            </a:pPr>
            <a:endParaRPr lang="en-KE" dirty="0"/>
          </a:p>
        </p:txBody>
      </p:sp>
    </p:spTree>
    <p:extLst>
      <p:ext uri="{BB962C8B-B14F-4D97-AF65-F5344CB8AC3E}">
        <p14:creationId xmlns:p14="http://schemas.microsoft.com/office/powerpoint/2010/main" val="283506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678E91B-8E09-1671-CF5B-1D5A4CA2FFF0}"/>
              </a:ext>
            </a:extLst>
          </p:cNvPr>
          <p:cNvGraphicFramePr>
            <a:graphicFrameLocks noGrp="1"/>
          </p:cNvGraphicFramePr>
          <p:nvPr>
            <p:ph idx="1"/>
            <p:extLst>
              <p:ext uri="{D42A27DB-BD31-4B8C-83A1-F6EECF244321}">
                <p14:modId xmlns:p14="http://schemas.microsoft.com/office/powerpoint/2010/main" val="3572975364"/>
              </p:ext>
            </p:extLst>
          </p:nvPr>
        </p:nvGraphicFramePr>
        <p:xfrm>
          <a:off x="-101600" y="0"/>
          <a:ext cx="12293600" cy="7040880"/>
        </p:xfrm>
        <a:graphic>
          <a:graphicData uri="http://schemas.openxmlformats.org/drawingml/2006/table">
            <a:tbl>
              <a:tblPr firstRow="1" bandRow="1">
                <a:tableStyleId>{5C22544A-7EE6-4342-B048-85BDC9FD1C3A}</a:tableStyleId>
              </a:tblPr>
              <a:tblGrid>
                <a:gridCol w="3073400">
                  <a:extLst>
                    <a:ext uri="{9D8B030D-6E8A-4147-A177-3AD203B41FA5}">
                      <a16:colId xmlns:a16="http://schemas.microsoft.com/office/drawing/2014/main" val="3108920543"/>
                    </a:ext>
                  </a:extLst>
                </a:gridCol>
                <a:gridCol w="3073400">
                  <a:extLst>
                    <a:ext uri="{9D8B030D-6E8A-4147-A177-3AD203B41FA5}">
                      <a16:colId xmlns:a16="http://schemas.microsoft.com/office/drawing/2014/main" val="1055220144"/>
                    </a:ext>
                  </a:extLst>
                </a:gridCol>
                <a:gridCol w="3073400">
                  <a:extLst>
                    <a:ext uri="{9D8B030D-6E8A-4147-A177-3AD203B41FA5}">
                      <a16:colId xmlns:a16="http://schemas.microsoft.com/office/drawing/2014/main" val="3876905485"/>
                    </a:ext>
                  </a:extLst>
                </a:gridCol>
                <a:gridCol w="3073400">
                  <a:extLst>
                    <a:ext uri="{9D8B030D-6E8A-4147-A177-3AD203B41FA5}">
                      <a16:colId xmlns:a16="http://schemas.microsoft.com/office/drawing/2014/main" val="2551601618"/>
                    </a:ext>
                  </a:extLst>
                </a:gridCol>
              </a:tblGrid>
              <a:tr h="298129">
                <a:tc>
                  <a:txBody>
                    <a:bodyPr/>
                    <a:lstStyle/>
                    <a:p>
                      <a:r>
                        <a:rPr lang="en-US" dirty="0"/>
                        <a:t>No.</a:t>
                      </a:r>
                      <a:endParaRPr lang="en-KE" dirty="0"/>
                    </a:p>
                  </a:txBody>
                  <a:tcPr/>
                </a:tc>
                <a:tc>
                  <a:txBody>
                    <a:bodyPr/>
                    <a:lstStyle/>
                    <a:p>
                      <a:r>
                        <a:rPr lang="en-US" dirty="0"/>
                        <a:t>Module</a:t>
                      </a:r>
                      <a:endParaRPr lang="en-KE" dirty="0"/>
                    </a:p>
                  </a:txBody>
                  <a:tcPr/>
                </a:tc>
                <a:tc>
                  <a:txBody>
                    <a:bodyPr/>
                    <a:lstStyle/>
                    <a:p>
                      <a:r>
                        <a:rPr lang="en-US" dirty="0"/>
                        <a:t>No.</a:t>
                      </a:r>
                      <a:endParaRPr lang="en-KE" dirty="0"/>
                    </a:p>
                  </a:txBody>
                  <a:tcPr/>
                </a:tc>
                <a:tc>
                  <a:txBody>
                    <a:bodyPr/>
                    <a:lstStyle/>
                    <a:p>
                      <a:r>
                        <a:rPr lang="en-US" dirty="0"/>
                        <a:t>Submodule</a:t>
                      </a:r>
                      <a:endParaRPr lang="en-KE" dirty="0"/>
                    </a:p>
                  </a:txBody>
                  <a:tcPr/>
                </a:tc>
                <a:extLst>
                  <a:ext uri="{0D108BD9-81ED-4DB2-BD59-A6C34878D82A}">
                    <a16:rowId xmlns:a16="http://schemas.microsoft.com/office/drawing/2014/main" val="1190410545"/>
                  </a:ext>
                </a:extLst>
              </a:tr>
              <a:tr h="1639711">
                <a:tc>
                  <a:txBody>
                    <a:bodyPr/>
                    <a:lstStyle/>
                    <a:p>
                      <a:r>
                        <a:rPr lang="en-US" dirty="0"/>
                        <a:t>1</a:t>
                      </a:r>
                      <a:endParaRPr lang="en-KE" dirty="0"/>
                    </a:p>
                  </a:txBody>
                  <a:tcPr/>
                </a:tc>
                <a:tc>
                  <a:txBody>
                    <a:bodyPr/>
                    <a:lstStyle/>
                    <a:p>
                      <a:r>
                        <a:rPr lang="en-US" dirty="0"/>
                        <a:t>Customer</a:t>
                      </a:r>
                      <a:endParaRPr lang="en-KE" dirty="0"/>
                    </a:p>
                  </a:txBody>
                  <a:tcPr/>
                </a:tc>
                <a:tc>
                  <a:txBody>
                    <a:bodyPr/>
                    <a:lstStyle/>
                    <a:p>
                      <a:r>
                        <a:rPr lang="en-US" dirty="0"/>
                        <a:t>1.1</a:t>
                      </a:r>
                    </a:p>
                    <a:p>
                      <a:r>
                        <a:rPr lang="en-US" dirty="0"/>
                        <a:t>1.2</a:t>
                      </a:r>
                    </a:p>
                    <a:p>
                      <a:r>
                        <a:rPr lang="en-US" dirty="0"/>
                        <a:t>1.3</a:t>
                      </a:r>
                    </a:p>
                    <a:p>
                      <a:r>
                        <a:rPr lang="en-US" dirty="0"/>
                        <a:t>1.4</a:t>
                      </a:r>
                    </a:p>
                    <a:p>
                      <a:r>
                        <a:rPr lang="en-US" dirty="0"/>
                        <a:t>1.5</a:t>
                      </a:r>
                    </a:p>
                    <a:p>
                      <a:r>
                        <a:rPr lang="en-US" dirty="0"/>
                        <a:t>1.6</a:t>
                      </a:r>
                    </a:p>
                    <a:p>
                      <a:r>
                        <a:rPr lang="en-US" dirty="0"/>
                        <a:t>1.7</a:t>
                      </a:r>
                      <a:endParaRPr lang="en-KE" dirty="0"/>
                    </a:p>
                  </a:txBody>
                  <a:tcPr/>
                </a:tc>
                <a:tc>
                  <a:txBody>
                    <a:bodyPr/>
                    <a:lstStyle/>
                    <a:p>
                      <a:r>
                        <a:rPr lang="en-US" dirty="0"/>
                        <a:t>Register Account</a:t>
                      </a:r>
                    </a:p>
                    <a:p>
                      <a:r>
                        <a:rPr lang="en-US" dirty="0"/>
                        <a:t>Login/Logout</a:t>
                      </a:r>
                    </a:p>
                    <a:p>
                      <a:r>
                        <a:rPr lang="en-US" dirty="0"/>
                        <a:t>Book Ferry</a:t>
                      </a:r>
                    </a:p>
                    <a:p>
                      <a:r>
                        <a:rPr lang="en-US" dirty="0"/>
                        <a:t>Update booking</a:t>
                      </a:r>
                    </a:p>
                    <a:p>
                      <a:r>
                        <a:rPr lang="en-US" dirty="0"/>
                        <a:t>View Booking</a:t>
                      </a:r>
                    </a:p>
                    <a:p>
                      <a:r>
                        <a:rPr lang="en-US" dirty="0"/>
                        <a:t>Make payment</a:t>
                      </a:r>
                    </a:p>
                    <a:p>
                      <a:r>
                        <a:rPr lang="en-US" dirty="0"/>
                        <a:t>Get ticket</a:t>
                      </a:r>
                    </a:p>
                  </a:txBody>
                  <a:tcPr/>
                </a:tc>
                <a:extLst>
                  <a:ext uri="{0D108BD9-81ED-4DB2-BD59-A6C34878D82A}">
                    <a16:rowId xmlns:a16="http://schemas.microsoft.com/office/drawing/2014/main" val="1646245797"/>
                  </a:ext>
                </a:extLst>
              </a:tr>
              <a:tr h="1192517">
                <a:tc>
                  <a:txBody>
                    <a:bodyPr/>
                    <a:lstStyle/>
                    <a:p>
                      <a:r>
                        <a:rPr lang="en-US" dirty="0"/>
                        <a:t>2</a:t>
                      </a:r>
                      <a:endParaRPr lang="en-KE" dirty="0"/>
                    </a:p>
                  </a:txBody>
                  <a:tcPr/>
                </a:tc>
                <a:tc>
                  <a:txBody>
                    <a:bodyPr/>
                    <a:lstStyle/>
                    <a:p>
                      <a:r>
                        <a:rPr lang="en-US" dirty="0"/>
                        <a:t>Port Operator</a:t>
                      </a:r>
                      <a:endParaRPr lang="en-KE" dirty="0"/>
                    </a:p>
                  </a:txBody>
                  <a:tcPr/>
                </a:tc>
                <a:tc>
                  <a:txBody>
                    <a:bodyPr/>
                    <a:lstStyle/>
                    <a:p>
                      <a:r>
                        <a:rPr lang="en-US" dirty="0"/>
                        <a:t>2.1</a:t>
                      </a:r>
                    </a:p>
                    <a:p>
                      <a:r>
                        <a:rPr lang="en-US" dirty="0"/>
                        <a:t>2.2</a:t>
                      </a:r>
                    </a:p>
                    <a:p>
                      <a:r>
                        <a:rPr lang="en-US" dirty="0"/>
                        <a:t>2.3</a:t>
                      </a:r>
                    </a:p>
                    <a:p>
                      <a:r>
                        <a:rPr lang="en-US" dirty="0"/>
                        <a:t>2.4</a:t>
                      </a:r>
                    </a:p>
                    <a:p>
                      <a:r>
                        <a:rPr lang="en-US" dirty="0"/>
                        <a:t>2.5</a:t>
                      </a:r>
                    </a:p>
                  </a:txBody>
                  <a:tcPr/>
                </a:tc>
                <a:tc>
                  <a:txBody>
                    <a:bodyPr/>
                    <a:lstStyle/>
                    <a:p>
                      <a:r>
                        <a:rPr lang="en-US" dirty="0"/>
                        <a:t>Register Account</a:t>
                      </a:r>
                    </a:p>
                    <a:p>
                      <a:r>
                        <a:rPr lang="en-US" dirty="0"/>
                        <a:t>Login/Logout</a:t>
                      </a:r>
                    </a:p>
                    <a:p>
                      <a:r>
                        <a:rPr lang="en-US" dirty="0"/>
                        <a:t>View Bookings</a:t>
                      </a:r>
                    </a:p>
                    <a:p>
                      <a:r>
                        <a:rPr lang="en-US" dirty="0"/>
                        <a:t>Display Available Ferries</a:t>
                      </a:r>
                    </a:p>
                    <a:p>
                      <a:r>
                        <a:rPr lang="en-US" dirty="0"/>
                        <a:t>View tickets</a:t>
                      </a:r>
                    </a:p>
                  </a:txBody>
                  <a:tcPr/>
                </a:tc>
                <a:extLst>
                  <a:ext uri="{0D108BD9-81ED-4DB2-BD59-A6C34878D82A}">
                    <a16:rowId xmlns:a16="http://schemas.microsoft.com/office/drawing/2014/main" val="765879496"/>
                  </a:ext>
                </a:extLst>
              </a:tr>
              <a:tr h="1639711">
                <a:tc>
                  <a:txBody>
                    <a:bodyPr/>
                    <a:lstStyle/>
                    <a:p>
                      <a:r>
                        <a:rPr lang="en-US" dirty="0"/>
                        <a:t>3</a:t>
                      </a:r>
                      <a:endParaRPr lang="en-KE" dirty="0"/>
                    </a:p>
                  </a:txBody>
                  <a:tcPr/>
                </a:tc>
                <a:tc>
                  <a:txBody>
                    <a:bodyPr/>
                    <a:lstStyle/>
                    <a:p>
                      <a:r>
                        <a:rPr lang="en-US" dirty="0"/>
                        <a:t>Administrators</a:t>
                      </a:r>
                      <a:endParaRPr lang="en-KE" dirty="0"/>
                    </a:p>
                  </a:txBody>
                  <a:tcPr/>
                </a:tc>
                <a:tc>
                  <a:txBody>
                    <a:bodyPr/>
                    <a:lstStyle/>
                    <a:p>
                      <a:r>
                        <a:rPr lang="en-US" dirty="0"/>
                        <a:t>3.1</a:t>
                      </a:r>
                    </a:p>
                    <a:p>
                      <a:r>
                        <a:rPr lang="en-US" dirty="0"/>
                        <a:t>3.2</a:t>
                      </a:r>
                    </a:p>
                    <a:p>
                      <a:r>
                        <a:rPr lang="en-US" dirty="0"/>
                        <a:t>3.3</a:t>
                      </a:r>
                    </a:p>
                    <a:p>
                      <a:r>
                        <a:rPr lang="en-US" dirty="0"/>
                        <a:t>3.4</a:t>
                      </a:r>
                    </a:p>
                    <a:p>
                      <a:r>
                        <a:rPr lang="en-US" dirty="0"/>
                        <a:t>3.5</a:t>
                      </a:r>
                    </a:p>
                    <a:p>
                      <a:r>
                        <a:rPr lang="en-US" dirty="0"/>
                        <a:t>3.6</a:t>
                      </a:r>
                    </a:p>
                    <a:p>
                      <a:r>
                        <a:rPr lang="en-US" dirty="0"/>
                        <a:t>3.7</a:t>
                      </a:r>
                      <a:endParaRPr lang="en-KE" dirty="0"/>
                    </a:p>
                  </a:txBody>
                  <a:tcPr/>
                </a:tc>
                <a:tc>
                  <a:txBody>
                    <a:bodyPr/>
                    <a:lstStyle/>
                    <a:p>
                      <a:r>
                        <a:rPr lang="en-US" dirty="0"/>
                        <a:t>Register Account</a:t>
                      </a:r>
                    </a:p>
                    <a:p>
                      <a:r>
                        <a:rPr lang="en-US" dirty="0"/>
                        <a:t>Login/Logout</a:t>
                      </a:r>
                    </a:p>
                    <a:p>
                      <a:r>
                        <a:rPr lang="en-US" dirty="0"/>
                        <a:t>View Bookings</a:t>
                      </a:r>
                    </a:p>
                    <a:p>
                      <a:r>
                        <a:rPr lang="en-US" dirty="0"/>
                        <a:t>View Payments</a:t>
                      </a:r>
                    </a:p>
                    <a:p>
                      <a:r>
                        <a:rPr lang="en-US" dirty="0"/>
                        <a:t>View Login activity</a:t>
                      </a:r>
                    </a:p>
                    <a:p>
                      <a:r>
                        <a:rPr lang="en-US" dirty="0"/>
                        <a:t>Update Bookings</a:t>
                      </a:r>
                    </a:p>
                    <a:p>
                      <a:r>
                        <a:rPr lang="en-US" dirty="0"/>
                        <a:t>Display available Ferry</a:t>
                      </a:r>
                      <a:endParaRPr lang="en-KE" dirty="0"/>
                    </a:p>
                  </a:txBody>
                  <a:tcPr/>
                </a:tc>
                <a:extLst>
                  <a:ext uri="{0D108BD9-81ED-4DB2-BD59-A6C34878D82A}">
                    <a16:rowId xmlns:a16="http://schemas.microsoft.com/office/drawing/2014/main" val="2174875135"/>
                  </a:ext>
                </a:extLst>
              </a:tr>
              <a:tr h="968920">
                <a:tc>
                  <a:txBody>
                    <a:bodyPr/>
                    <a:lstStyle/>
                    <a:p>
                      <a:r>
                        <a:rPr lang="en-US" dirty="0"/>
                        <a:t>4</a:t>
                      </a:r>
                      <a:endParaRPr lang="en-KE" dirty="0"/>
                    </a:p>
                  </a:txBody>
                  <a:tcPr/>
                </a:tc>
                <a:tc>
                  <a:txBody>
                    <a:bodyPr/>
                    <a:lstStyle/>
                    <a:p>
                      <a:r>
                        <a:rPr lang="en-US" dirty="0"/>
                        <a:t>System</a:t>
                      </a:r>
                      <a:endParaRPr lang="en-KE" dirty="0"/>
                    </a:p>
                  </a:txBody>
                  <a:tcPr/>
                </a:tc>
                <a:tc>
                  <a:txBody>
                    <a:bodyPr/>
                    <a:lstStyle/>
                    <a:p>
                      <a:r>
                        <a:rPr lang="en-US" dirty="0"/>
                        <a:t>4.1</a:t>
                      </a:r>
                    </a:p>
                    <a:p>
                      <a:r>
                        <a:rPr lang="en-US" dirty="0"/>
                        <a:t>4.2</a:t>
                      </a:r>
                    </a:p>
                    <a:p>
                      <a:r>
                        <a:rPr lang="en-US" dirty="0"/>
                        <a:t>4.3</a:t>
                      </a:r>
                    </a:p>
                    <a:p>
                      <a:r>
                        <a:rPr lang="en-US" dirty="0"/>
                        <a:t>4.4</a:t>
                      </a:r>
                    </a:p>
                  </a:txBody>
                  <a:tcPr/>
                </a:tc>
                <a:tc>
                  <a:txBody>
                    <a:bodyPr/>
                    <a:lstStyle/>
                    <a:p>
                      <a:r>
                        <a:rPr lang="en-US" dirty="0"/>
                        <a:t>Record User Activity</a:t>
                      </a:r>
                    </a:p>
                    <a:p>
                      <a:r>
                        <a:rPr lang="en-US" dirty="0"/>
                        <a:t>Update Ticket Status</a:t>
                      </a:r>
                    </a:p>
                    <a:p>
                      <a:r>
                        <a:rPr lang="en-US" dirty="0"/>
                        <a:t>View Tickets</a:t>
                      </a:r>
                    </a:p>
                    <a:p>
                      <a:r>
                        <a:rPr lang="en-US" dirty="0"/>
                        <a:t>Send electronic tickets</a:t>
                      </a:r>
                      <a:endParaRPr lang="en-KE" dirty="0"/>
                    </a:p>
                  </a:txBody>
                  <a:tcPr/>
                </a:tc>
                <a:extLst>
                  <a:ext uri="{0D108BD9-81ED-4DB2-BD59-A6C34878D82A}">
                    <a16:rowId xmlns:a16="http://schemas.microsoft.com/office/drawing/2014/main" val="2693206047"/>
                  </a:ext>
                </a:extLst>
              </a:tr>
            </a:tbl>
          </a:graphicData>
        </a:graphic>
      </p:graphicFrame>
    </p:spTree>
    <p:extLst>
      <p:ext uri="{BB962C8B-B14F-4D97-AF65-F5344CB8AC3E}">
        <p14:creationId xmlns:p14="http://schemas.microsoft.com/office/powerpoint/2010/main" val="167310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476E9E3-3877-804E-4737-BA084BE3137A}"/>
              </a:ext>
            </a:extLst>
          </p:cNvPr>
          <p:cNvPicPr>
            <a:picLocks noGrp="1" noChangeAspect="1"/>
          </p:cNvPicPr>
          <p:nvPr>
            <p:ph idx="1"/>
          </p:nvPr>
        </p:nvPicPr>
        <p:blipFill>
          <a:blip r:embed="rId2"/>
          <a:stretch>
            <a:fillRect/>
          </a:stretch>
        </p:blipFill>
        <p:spPr>
          <a:xfrm>
            <a:off x="46334" y="0"/>
            <a:ext cx="12099332" cy="6769100"/>
          </a:xfrm>
        </p:spPr>
      </p:pic>
    </p:spTree>
    <p:extLst>
      <p:ext uri="{BB962C8B-B14F-4D97-AF65-F5344CB8AC3E}">
        <p14:creationId xmlns:p14="http://schemas.microsoft.com/office/powerpoint/2010/main" val="159394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0B53FA-4BF0-EF2B-FF5F-48794E2E507F}"/>
              </a:ext>
            </a:extLst>
          </p:cNvPr>
          <p:cNvPicPr>
            <a:picLocks noGrp="1" noChangeAspect="1"/>
          </p:cNvPicPr>
          <p:nvPr>
            <p:ph idx="1"/>
          </p:nvPr>
        </p:nvPicPr>
        <p:blipFill>
          <a:blip r:embed="rId2"/>
          <a:stretch>
            <a:fillRect/>
          </a:stretch>
        </p:blipFill>
        <p:spPr>
          <a:xfrm>
            <a:off x="228601" y="1"/>
            <a:ext cx="11849099" cy="6858000"/>
          </a:xfrm>
        </p:spPr>
      </p:pic>
    </p:spTree>
    <p:extLst>
      <p:ext uri="{BB962C8B-B14F-4D97-AF65-F5344CB8AC3E}">
        <p14:creationId xmlns:p14="http://schemas.microsoft.com/office/powerpoint/2010/main" val="33942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CC0E3C3-A99F-2905-8399-7F23523FAE1F}"/>
              </a:ext>
            </a:extLst>
          </p:cNvPr>
          <p:cNvPicPr>
            <a:picLocks noGrp="1" noChangeAspect="1"/>
          </p:cNvPicPr>
          <p:nvPr>
            <p:ph idx="1"/>
          </p:nvPr>
        </p:nvPicPr>
        <p:blipFill>
          <a:blip r:embed="rId2"/>
          <a:stretch>
            <a:fillRect/>
          </a:stretch>
        </p:blipFill>
        <p:spPr>
          <a:xfrm>
            <a:off x="235913" y="0"/>
            <a:ext cx="11705914" cy="6515100"/>
          </a:xfrm>
        </p:spPr>
      </p:pic>
    </p:spTree>
    <p:extLst>
      <p:ext uri="{BB962C8B-B14F-4D97-AF65-F5344CB8AC3E}">
        <p14:creationId xmlns:p14="http://schemas.microsoft.com/office/powerpoint/2010/main" val="126885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9F222FC9-0C7D-9343-A764-9042F6F82DD0}"/>
              </a:ext>
            </a:extLst>
          </p:cNvPr>
          <p:cNvPicPr>
            <a:picLocks noGrp="1" noChangeAspect="1"/>
          </p:cNvPicPr>
          <p:nvPr>
            <p:ph idx="1"/>
          </p:nvPr>
        </p:nvPicPr>
        <p:blipFill>
          <a:blip r:embed="rId2"/>
          <a:stretch>
            <a:fillRect/>
          </a:stretch>
        </p:blipFill>
        <p:spPr>
          <a:xfrm>
            <a:off x="1967910" y="1"/>
            <a:ext cx="8496890" cy="6858000"/>
          </a:xfrm>
        </p:spPr>
      </p:pic>
    </p:spTree>
    <p:extLst>
      <p:ext uri="{BB962C8B-B14F-4D97-AF65-F5344CB8AC3E}">
        <p14:creationId xmlns:p14="http://schemas.microsoft.com/office/powerpoint/2010/main" val="130083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16E927-2BFE-1148-4396-7E10AC4CB086}"/>
              </a:ext>
            </a:extLst>
          </p:cNvPr>
          <p:cNvPicPr>
            <a:picLocks noGrp="1" noChangeAspect="1"/>
          </p:cNvPicPr>
          <p:nvPr>
            <p:ph idx="1"/>
          </p:nvPr>
        </p:nvPicPr>
        <p:blipFill>
          <a:blip r:embed="rId2"/>
          <a:stretch>
            <a:fillRect/>
          </a:stretch>
        </p:blipFill>
        <p:spPr>
          <a:xfrm>
            <a:off x="0" y="0"/>
            <a:ext cx="5062137" cy="3598863"/>
          </a:xfrm>
        </p:spPr>
      </p:pic>
      <p:pic>
        <p:nvPicPr>
          <p:cNvPr id="7" name="Picture 6">
            <a:extLst>
              <a:ext uri="{FF2B5EF4-FFF2-40B4-BE49-F238E27FC236}">
                <a16:creationId xmlns:a16="http://schemas.microsoft.com/office/drawing/2014/main" id="{A3067A7A-4B49-E792-54FA-E3DE9D78A469}"/>
              </a:ext>
            </a:extLst>
          </p:cNvPr>
          <p:cNvPicPr>
            <a:picLocks noChangeAspect="1"/>
          </p:cNvPicPr>
          <p:nvPr/>
        </p:nvPicPr>
        <p:blipFill>
          <a:blip r:embed="rId3"/>
          <a:stretch>
            <a:fillRect/>
          </a:stretch>
        </p:blipFill>
        <p:spPr>
          <a:xfrm>
            <a:off x="6489700" y="0"/>
            <a:ext cx="5702300" cy="3428999"/>
          </a:xfrm>
          <a:prstGeom prst="rect">
            <a:avLst/>
          </a:prstGeom>
        </p:spPr>
      </p:pic>
      <p:pic>
        <p:nvPicPr>
          <p:cNvPr id="9" name="Picture 8">
            <a:extLst>
              <a:ext uri="{FF2B5EF4-FFF2-40B4-BE49-F238E27FC236}">
                <a16:creationId xmlns:a16="http://schemas.microsoft.com/office/drawing/2014/main" id="{B87BE043-CC20-B9B9-E2D7-21196C5BC38D}"/>
              </a:ext>
            </a:extLst>
          </p:cNvPr>
          <p:cNvPicPr>
            <a:picLocks noChangeAspect="1"/>
          </p:cNvPicPr>
          <p:nvPr/>
        </p:nvPicPr>
        <p:blipFill>
          <a:blip r:embed="rId4"/>
          <a:stretch>
            <a:fillRect/>
          </a:stretch>
        </p:blipFill>
        <p:spPr>
          <a:xfrm>
            <a:off x="121837" y="3428999"/>
            <a:ext cx="4940300" cy="2894708"/>
          </a:xfrm>
          <a:prstGeom prst="rect">
            <a:avLst/>
          </a:prstGeom>
        </p:spPr>
      </p:pic>
    </p:spTree>
    <p:extLst>
      <p:ext uri="{BB962C8B-B14F-4D97-AF65-F5344CB8AC3E}">
        <p14:creationId xmlns:p14="http://schemas.microsoft.com/office/powerpoint/2010/main" val="73666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Content Placeholder 17" descr="A picture containing screenshot, graphics, circle, black and white&#10;&#10;Description automatically generated">
            <a:extLst>
              <a:ext uri="{FF2B5EF4-FFF2-40B4-BE49-F238E27FC236}">
                <a16:creationId xmlns:a16="http://schemas.microsoft.com/office/drawing/2014/main" id="{F0B748EF-AB15-7532-81E6-C26B4BAC03EA}"/>
              </a:ext>
            </a:extLst>
          </p:cNvPr>
          <p:cNvPicPr>
            <a:picLocks noGrp="1" noChangeAspect="1"/>
          </p:cNvPicPr>
          <p:nvPr>
            <p:ph idx="1"/>
          </p:nvPr>
        </p:nvPicPr>
        <p:blipFill>
          <a:blip r:embed="rId2"/>
          <a:stretch>
            <a:fillRect/>
          </a:stretch>
        </p:blipFill>
        <p:spPr>
          <a:xfrm>
            <a:off x="699797" y="70885"/>
            <a:ext cx="10814180" cy="6675148"/>
          </a:xfrm>
          <a:prstGeom prst="rect">
            <a:avLst/>
          </a:prstGeom>
        </p:spPr>
      </p:pic>
    </p:spTree>
    <p:extLst>
      <p:ext uri="{BB962C8B-B14F-4D97-AF65-F5344CB8AC3E}">
        <p14:creationId xmlns:p14="http://schemas.microsoft.com/office/powerpoint/2010/main" val="292303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1471</TotalTime>
  <Words>289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WATER TRANSPORT AND FERRYING SYSTEM</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TRANSPORT AND FERRYING SYSTEM</dc:title>
  <dc:creator>Rico Henry</dc:creator>
  <cp:lastModifiedBy>Vincent Gitenya</cp:lastModifiedBy>
  <cp:revision>9</cp:revision>
  <dcterms:created xsi:type="dcterms:W3CDTF">2023-06-05T10:29:32Z</dcterms:created>
  <dcterms:modified xsi:type="dcterms:W3CDTF">2023-06-09T08:18:52Z</dcterms:modified>
</cp:coreProperties>
</file>