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5" r:id="rId5"/>
    <p:sldId id="261" r:id="rId6"/>
    <p:sldId id="260" r:id="rId7"/>
    <p:sldId id="264" r:id="rId8"/>
    <p:sldId id="272" r:id="rId9"/>
    <p:sldId id="273" r:id="rId10"/>
    <p:sldId id="274" r:id="rId11"/>
    <p:sldId id="266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679029-3D54-424D-BBCD-9A027B85567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C403E6F-6884-435E-84AA-6C90BDEB542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1. Data transformation</a:t>
          </a:r>
          <a:endParaRPr lang="en-US" dirty="0"/>
        </a:p>
      </dgm:t>
    </dgm:pt>
    <dgm:pt modelId="{12B4B118-4E94-4A46-A221-ED44A0F1D503}" type="parTrans" cxnId="{3AE11A96-66DF-456E-B024-60B250EDFD94}">
      <dgm:prSet/>
      <dgm:spPr/>
      <dgm:t>
        <a:bodyPr/>
        <a:lstStyle/>
        <a:p>
          <a:endParaRPr lang="en-US"/>
        </a:p>
      </dgm:t>
    </dgm:pt>
    <dgm:pt modelId="{015BA522-7D1B-4E99-BBF1-C7A27D5719EE}" type="sibTrans" cxnId="{3AE11A96-66DF-456E-B024-60B250EDFD94}">
      <dgm:prSet/>
      <dgm:spPr/>
      <dgm:t>
        <a:bodyPr/>
        <a:lstStyle/>
        <a:p>
          <a:endParaRPr lang="en-US"/>
        </a:p>
      </dgm:t>
    </dgm:pt>
    <dgm:pt modelId="{8D421E38-6401-4DE5-AB67-B8267F8BAD4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2. Data analysis</a:t>
          </a:r>
          <a:endParaRPr lang="en-US" dirty="0"/>
        </a:p>
      </dgm:t>
    </dgm:pt>
    <dgm:pt modelId="{5292CFBA-2493-4F63-BA75-B1C8B413A1B1}" type="parTrans" cxnId="{40EA9461-0715-4C25-97EC-B4A72AA6AF21}">
      <dgm:prSet/>
      <dgm:spPr/>
      <dgm:t>
        <a:bodyPr/>
        <a:lstStyle/>
        <a:p>
          <a:endParaRPr lang="en-US"/>
        </a:p>
      </dgm:t>
    </dgm:pt>
    <dgm:pt modelId="{DB88BB93-EC19-48B0-A72E-9AED7273891C}" type="sibTrans" cxnId="{40EA9461-0715-4C25-97EC-B4A72AA6AF21}">
      <dgm:prSet/>
      <dgm:spPr/>
      <dgm:t>
        <a:bodyPr/>
        <a:lstStyle/>
        <a:p>
          <a:endParaRPr lang="en-US"/>
        </a:p>
      </dgm:t>
    </dgm:pt>
    <dgm:pt modelId="{28CB59E3-A1D3-4281-AD6F-FB5B8A63892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3. Model selection and evaluation</a:t>
          </a:r>
          <a:endParaRPr lang="en-US" dirty="0"/>
        </a:p>
      </dgm:t>
    </dgm:pt>
    <dgm:pt modelId="{28AE733A-F37C-45EA-912B-E10639B8E78A}" type="parTrans" cxnId="{5C0D6A6E-D8A2-420D-A417-6E31089C2264}">
      <dgm:prSet/>
      <dgm:spPr/>
      <dgm:t>
        <a:bodyPr/>
        <a:lstStyle/>
        <a:p>
          <a:endParaRPr lang="en-US"/>
        </a:p>
      </dgm:t>
    </dgm:pt>
    <dgm:pt modelId="{682E34D7-7BC5-4DEB-9D63-E33B170069A0}" type="sibTrans" cxnId="{5C0D6A6E-D8A2-420D-A417-6E31089C2264}">
      <dgm:prSet/>
      <dgm:spPr/>
      <dgm:t>
        <a:bodyPr/>
        <a:lstStyle/>
        <a:p>
          <a:endParaRPr lang="en-US"/>
        </a:p>
      </dgm:t>
    </dgm:pt>
    <dgm:pt modelId="{24B83BDC-937A-4AA5-B776-F0F4D563C21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4. Model interpretation</a:t>
          </a:r>
          <a:endParaRPr lang="en-US" dirty="0"/>
        </a:p>
      </dgm:t>
    </dgm:pt>
    <dgm:pt modelId="{7CBA433F-2FA3-4720-A4D2-47F2C5F5910E}" type="parTrans" cxnId="{9B6F12F7-5AC6-45C1-9368-2C6084659A78}">
      <dgm:prSet/>
      <dgm:spPr/>
      <dgm:t>
        <a:bodyPr/>
        <a:lstStyle/>
        <a:p>
          <a:endParaRPr lang="en-US"/>
        </a:p>
      </dgm:t>
    </dgm:pt>
    <dgm:pt modelId="{8641345E-1C28-4F64-864C-857F98D90AF5}" type="sibTrans" cxnId="{9B6F12F7-5AC6-45C1-9368-2C6084659A78}">
      <dgm:prSet/>
      <dgm:spPr/>
      <dgm:t>
        <a:bodyPr/>
        <a:lstStyle/>
        <a:p>
          <a:endParaRPr lang="en-US"/>
        </a:p>
      </dgm:t>
    </dgm:pt>
    <dgm:pt modelId="{DDE32F54-5415-4EC6-955F-2CD45CB4291D}" type="pres">
      <dgm:prSet presAssocID="{48679029-3D54-424D-BBCD-9A027B85567A}" presName="root" presStyleCnt="0">
        <dgm:presLayoutVars>
          <dgm:dir/>
          <dgm:resizeHandles val="exact"/>
        </dgm:presLayoutVars>
      </dgm:prSet>
      <dgm:spPr/>
    </dgm:pt>
    <dgm:pt modelId="{F196DDE5-F620-48F5-83E9-9B02469503A4}" type="pres">
      <dgm:prSet presAssocID="{FC403E6F-6884-435E-84AA-6C90BDEB542B}" presName="compNode" presStyleCnt="0"/>
      <dgm:spPr/>
    </dgm:pt>
    <dgm:pt modelId="{41E0B420-E726-494D-A692-5859FD08E2F9}" type="pres">
      <dgm:prSet presAssocID="{FC403E6F-6884-435E-84AA-6C90BDEB542B}" presName="bgRect" presStyleLbl="bgShp" presStyleIdx="0" presStyleCnt="4"/>
      <dgm:spPr/>
    </dgm:pt>
    <dgm:pt modelId="{FA0C984A-79BC-4065-B1F9-7E39AED34C26}" type="pres">
      <dgm:prSet presAssocID="{FC403E6F-6884-435E-84AA-6C90BDEB542B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9C6D219D-8486-4878-B8D8-E934827182CF}" type="pres">
      <dgm:prSet presAssocID="{FC403E6F-6884-435E-84AA-6C90BDEB542B}" presName="spaceRect" presStyleCnt="0"/>
      <dgm:spPr/>
    </dgm:pt>
    <dgm:pt modelId="{C2011C27-B098-42EE-9422-7A25BB40C106}" type="pres">
      <dgm:prSet presAssocID="{FC403E6F-6884-435E-84AA-6C90BDEB542B}" presName="parTx" presStyleLbl="revTx" presStyleIdx="0" presStyleCnt="4">
        <dgm:presLayoutVars>
          <dgm:chMax val="0"/>
          <dgm:chPref val="0"/>
        </dgm:presLayoutVars>
      </dgm:prSet>
      <dgm:spPr/>
    </dgm:pt>
    <dgm:pt modelId="{72D99466-67CC-4775-A077-19DBAD8A46DD}" type="pres">
      <dgm:prSet presAssocID="{015BA522-7D1B-4E99-BBF1-C7A27D5719EE}" presName="sibTrans" presStyleCnt="0"/>
      <dgm:spPr/>
    </dgm:pt>
    <dgm:pt modelId="{6CE7FDF5-C8E1-4A46-9ABF-55C453AE10F3}" type="pres">
      <dgm:prSet presAssocID="{8D421E38-6401-4DE5-AB67-B8267F8BAD4E}" presName="compNode" presStyleCnt="0"/>
      <dgm:spPr/>
    </dgm:pt>
    <dgm:pt modelId="{A38CC42C-F038-44A9-A9D1-0F9EB1EC12EB}" type="pres">
      <dgm:prSet presAssocID="{8D421E38-6401-4DE5-AB67-B8267F8BAD4E}" presName="bgRect" presStyleLbl="bgShp" presStyleIdx="1" presStyleCnt="4"/>
      <dgm:spPr/>
    </dgm:pt>
    <dgm:pt modelId="{DA83CBB7-967A-4A32-9449-FC7B48E25924}" type="pres">
      <dgm:prSet presAssocID="{8D421E38-6401-4DE5-AB67-B8267F8BAD4E}" presName="iconRect" presStyleLbl="node1" presStyleIdx="1" presStyleCnt="4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84B0EDC1-05BE-4551-8524-0A4F8AD4A626}" type="pres">
      <dgm:prSet presAssocID="{8D421E38-6401-4DE5-AB67-B8267F8BAD4E}" presName="spaceRect" presStyleCnt="0"/>
      <dgm:spPr/>
    </dgm:pt>
    <dgm:pt modelId="{FEF636ED-93BE-4D3F-98BD-544C14D2A553}" type="pres">
      <dgm:prSet presAssocID="{8D421E38-6401-4DE5-AB67-B8267F8BAD4E}" presName="parTx" presStyleLbl="revTx" presStyleIdx="1" presStyleCnt="4">
        <dgm:presLayoutVars>
          <dgm:chMax val="0"/>
          <dgm:chPref val="0"/>
        </dgm:presLayoutVars>
      </dgm:prSet>
      <dgm:spPr/>
    </dgm:pt>
    <dgm:pt modelId="{AD52E2E5-2006-4070-A207-180E00973BB8}" type="pres">
      <dgm:prSet presAssocID="{DB88BB93-EC19-48B0-A72E-9AED7273891C}" presName="sibTrans" presStyleCnt="0"/>
      <dgm:spPr/>
    </dgm:pt>
    <dgm:pt modelId="{C134A9A6-D51C-496D-BDF5-F66133664349}" type="pres">
      <dgm:prSet presAssocID="{28CB59E3-A1D3-4281-AD6F-FB5B8A63892F}" presName="compNode" presStyleCnt="0"/>
      <dgm:spPr/>
    </dgm:pt>
    <dgm:pt modelId="{653841BF-7738-4ED2-836B-557845A369E9}" type="pres">
      <dgm:prSet presAssocID="{28CB59E3-A1D3-4281-AD6F-FB5B8A63892F}" presName="bgRect" presStyleLbl="bgShp" presStyleIdx="2" presStyleCnt="4"/>
      <dgm:spPr/>
    </dgm:pt>
    <dgm:pt modelId="{FF66F548-6442-408A-9B44-C2A1CE4BF981}" type="pres">
      <dgm:prSet presAssocID="{28CB59E3-A1D3-4281-AD6F-FB5B8A63892F}" presName="iconRect" presStyleLbl="node1" presStyleIdx="2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5F35B80B-8D20-4E2C-8FF3-25DB018B31BB}" type="pres">
      <dgm:prSet presAssocID="{28CB59E3-A1D3-4281-AD6F-FB5B8A63892F}" presName="spaceRect" presStyleCnt="0"/>
      <dgm:spPr/>
    </dgm:pt>
    <dgm:pt modelId="{2ECF7E95-674F-4322-B02A-8FD24B32E7A9}" type="pres">
      <dgm:prSet presAssocID="{28CB59E3-A1D3-4281-AD6F-FB5B8A63892F}" presName="parTx" presStyleLbl="revTx" presStyleIdx="2" presStyleCnt="4">
        <dgm:presLayoutVars>
          <dgm:chMax val="0"/>
          <dgm:chPref val="0"/>
        </dgm:presLayoutVars>
      </dgm:prSet>
      <dgm:spPr/>
    </dgm:pt>
    <dgm:pt modelId="{EEBD1CF9-5B01-4614-AE04-833BB56541D9}" type="pres">
      <dgm:prSet presAssocID="{682E34D7-7BC5-4DEB-9D63-E33B170069A0}" presName="sibTrans" presStyleCnt="0"/>
      <dgm:spPr/>
    </dgm:pt>
    <dgm:pt modelId="{60778847-6BDC-452D-8D76-3AD00BADA92B}" type="pres">
      <dgm:prSet presAssocID="{24B83BDC-937A-4AA5-B776-F0F4D563C21D}" presName="compNode" presStyleCnt="0"/>
      <dgm:spPr/>
    </dgm:pt>
    <dgm:pt modelId="{DAA8F71B-7C47-4C3A-A34D-A1D59CF0DEA3}" type="pres">
      <dgm:prSet presAssocID="{24B83BDC-937A-4AA5-B776-F0F4D563C21D}" presName="bgRect" presStyleLbl="bgShp" presStyleIdx="3" presStyleCnt="4"/>
      <dgm:spPr/>
    </dgm:pt>
    <dgm:pt modelId="{F953E0D0-17FD-4139-9B07-F3718ED8B8C0}" type="pres">
      <dgm:prSet presAssocID="{24B83BDC-937A-4AA5-B776-F0F4D563C21D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D6EEE6C-FF83-4175-B940-A23D0668DD90}" type="pres">
      <dgm:prSet presAssocID="{24B83BDC-937A-4AA5-B776-F0F4D563C21D}" presName="spaceRect" presStyleCnt="0"/>
      <dgm:spPr/>
    </dgm:pt>
    <dgm:pt modelId="{5D00CC4A-2FC5-4121-A91C-349228C2C5EA}" type="pres">
      <dgm:prSet presAssocID="{24B83BDC-937A-4AA5-B776-F0F4D563C21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B00000E-AA44-49FC-AFE2-EE7C94329A4C}" type="presOf" srcId="{28CB59E3-A1D3-4281-AD6F-FB5B8A63892F}" destId="{2ECF7E95-674F-4322-B02A-8FD24B32E7A9}" srcOrd="0" destOrd="0" presId="urn:microsoft.com/office/officeart/2018/2/layout/IconVerticalSolidList"/>
    <dgm:cxn modelId="{647C3629-C2E6-4FDC-A30D-2A36B8369A28}" type="presOf" srcId="{8D421E38-6401-4DE5-AB67-B8267F8BAD4E}" destId="{FEF636ED-93BE-4D3F-98BD-544C14D2A553}" srcOrd="0" destOrd="0" presId="urn:microsoft.com/office/officeart/2018/2/layout/IconVerticalSolidList"/>
    <dgm:cxn modelId="{45BC354B-5F09-48D0-A068-6F294900BCA2}" type="presOf" srcId="{FC403E6F-6884-435E-84AA-6C90BDEB542B}" destId="{C2011C27-B098-42EE-9422-7A25BB40C106}" srcOrd="0" destOrd="0" presId="urn:microsoft.com/office/officeart/2018/2/layout/IconVerticalSolidList"/>
    <dgm:cxn modelId="{40EA9461-0715-4C25-97EC-B4A72AA6AF21}" srcId="{48679029-3D54-424D-BBCD-9A027B85567A}" destId="{8D421E38-6401-4DE5-AB67-B8267F8BAD4E}" srcOrd="1" destOrd="0" parTransId="{5292CFBA-2493-4F63-BA75-B1C8B413A1B1}" sibTransId="{DB88BB93-EC19-48B0-A72E-9AED7273891C}"/>
    <dgm:cxn modelId="{5C0D6A6E-D8A2-420D-A417-6E31089C2264}" srcId="{48679029-3D54-424D-BBCD-9A027B85567A}" destId="{28CB59E3-A1D3-4281-AD6F-FB5B8A63892F}" srcOrd="2" destOrd="0" parTransId="{28AE733A-F37C-45EA-912B-E10639B8E78A}" sibTransId="{682E34D7-7BC5-4DEB-9D63-E33B170069A0}"/>
    <dgm:cxn modelId="{3AE11A96-66DF-456E-B024-60B250EDFD94}" srcId="{48679029-3D54-424D-BBCD-9A027B85567A}" destId="{FC403E6F-6884-435E-84AA-6C90BDEB542B}" srcOrd="0" destOrd="0" parTransId="{12B4B118-4E94-4A46-A221-ED44A0F1D503}" sibTransId="{015BA522-7D1B-4E99-BBF1-C7A27D5719EE}"/>
    <dgm:cxn modelId="{D38322E3-7642-4EBF-85F3-38582C532D21}" type="presOf" srcId="{24B83BDC-937A-4AA5-B776-F0F4D563C21D}" destId="{5D00CC4A-2FC5-4121-A91C-349228C2C5EA}" srcOrd="0" destOrd="0" presId="urn:microsoft.com/office/officeart/2018/2/layout/IconVerticalSolidList"/>
    <dgm:cxn modelId="{9227CBEA-0F6A-4932-BEB5-11DAC6B23A64}" type="presOf" srcId="{48679029-3D54-424D-BBCD-9A027B85567A}" destId="{DDE32F54-5415-4EC6-955F-2CD45CB4291D}" srcOrd="0" destOrd="0" presId="urn:microsoft.com/office/officeart/2018/2/layout/IconVerticalSolidList"/>
    <dgm:cxn modelId="{9B6F12F7-5AC6-45C1-9368-2C6084659A78}" srcId="{48679029-3D54-424D-BBCD-9A027B85567A}" destId="{24B83BDC-937A-4AA5-B776-F0F4D563C21D}" srcOrd="3" destOrd="0" parTransId="{7CBA433F-2FA3-4720-A4D2-47F2C5F5910E}" sibTransId="{8641345E-1C28-4F64-864C-857F98D90AF5}"/>
    <dgm:cxn modelId="{F3CA4EE9-33D1-4893-ACC0-2F7113D8622D}" type="presParOf" srcId="{DDE32F54-5415-4EC6-955F-2CD45CB4291D}" destId="{F196DDE5-F620-48F5-83E9-9B02469503A4}" srcOrd="0" destOrd="0" presId="urn:microsoft.com/office/officeart/2018/2/layout/IconVerticalSolidList"/>
    <dgm:cxn modelId="{CA0E461B-A8CF-4B1D-8D79-9343C63FECAB}" type="presParOf" srcId="{F196DDE5-F620-48F5-83E9-9B02469503A4}" destId="{41E0B420-E726-494D-A692-5859FD08E2F9}" srcOrd="0" destOrd="0" presId="urn:microsoft.com/office/officeart/2018/2/layout/IconVerticalSolidList"/>
    <dgm:cxn modelId="{C3EC55F3-9841-40A2-BED5-4C62EB77F916}" type="presParOf" srcId="{F196DDE5-F620-48F5-83E9-9B02469503A4}" destId="{FA0C984A-79BC-4065-B1F9-7E39AED34C26}" srcOrd="1" destOrd="0" presId="urn:microsoft.com/office/officeart/2018/2/layout/IconVerticalSolidList"/>
    <dgm:cxn modelId="{0A617883-74F3-4EB0-ACD1-DA237BA7DE74}" type="presParOf" srcId="{F196DDE5-F620-48F5-83E9-9B02469503A4}" destId="{9C6D219D-8486-4878-B8D8-E934827182CF}" srcOrd="2" destOrd="0" presId="urn:microsoft.com/office/officeart/2018/2/layout/IconVerticalSolidList"/>
    <dgm:cxn modelId="{0F8B05B6-506E-433C-810C-9F6D76816DA5}" type="presParOf" srcId="{F196DDE5-F620-48F5-83E9-9B02469503A4}" destId="{C2011C27-B098-42EE-9422-7A25BB40C106}" srcOrd="3" destOrd="0" presId="urn:microsoft.com/office/officeart/2018/2/layout/IconVerticalSolidList"/>
    <dgm:cxn modelId="{457E6C25-137B-4967-ADD6-3CB84F393EA2}" type="presParOf" srcId="{DDE32F54-5415-4EC6-955F-2CD45CB4291D}" destId="{72D99466-67CC-4775-A077-19DBAD8A46DD}" srcOrd="1" destOrd="0" presId="urn:microsoft.com/office/officeart/2018/2/layout/IconVerticalSolidList"/>
    <dgm:cxn modelId="{02D2D9E4-D2F2-4B6A-A8D8-92961ACA6976}" type="presParOf" srcId="{DDE32F54-5415-4EC6-955F-2CD45CB4291D}" destId="{6CE7FDF5-C8E1-4A46-9ABF-55C453AE10F3}" srcOrd="2" destOrd="0" presId="urn:microsoft.com/office/officeart/2018/2/layout/IconVerticalSolidList"/>
    <dgm:cxn modelId="{528976AE-3727-4C7F-A636-C66E92CB7AB7}" type="presParOf" srcId="{6CE7FDF5-C8E1-4A46-9ABF-55C453AE10F3}" destId="{A38CC42C-F038-44A9-A9D1-0F9EB1EC12EB}" srcOrd="0" destOrd="0" presId="urn:microsoft.com/office/officeart/2018/2/layout/IconVerticalSolidList"/>
    <dgm:cxn modelId="{E92EAB13-BE8C-4139-86ED-18BCF8EEFB54}" type="presParOf" srcId="{6CE7FDF5-C8E1-4A46-9ABF-55C453AE10F3}" destId="{DA83CBB7-967A-4A32-9449-FC7B48E25924}" srcOrd="1" destOrd="0" presId="urn:microsoft.com/office/officeart/2018/2/layout/IconVerticalSolidList"/>
    <dgm:cxn modelId="{1831C3D0-5E08-4050-AA50-1987B4684F27}" type="presParOf" srcId="{6CE7FDF5-C8E1-4A46-9ABF-55C453AE10F3}" destId="{84B0EDC1-05BE-4551-8524-0A4F8AD4A626}" srcOrd="2" destOrd="0" presId="urn:microsoft.com/office/officeart/2018/2/layout/IconVerticalSolidList"/>
    <dgm:cxn modelId="{DADA98EF-8053-4E52-A503-1AA2E10B5696}" type="presParOf" srcId="{6CE7FDF5-C8E1-4A46-9ABF-55C453AE10F3}" destId="{FEF636ED-93BE-4D3F-98BD-544C14D2A553}" srcOrd="3" destOrd="0" presId="urn:microsoft.com/office/officeart/2018/2/layout/IconVerticalSolidList"/>
    <dgm:cxn modelId="{D6262579-CB6B-4AD4-B9CC-6FE7725BFD9B}" type="presParOf" srcId="{DDE32F54-5415-4EC6-955F-2CD45CB4291D}" destId="{AD52E2E5-2006-4070-A207-180E00973BB8}" srcOrd="3" destOrd="0" presId="urn:microsoft.com/office/officeart/2018/2/layout/IconVerticalSolidList"/>
    <dgm:cxn modelId="{2566CD24-DE3F-415F-98C7-04D53B269578}" type="presParOf" srcId="{DDE32F54-5415-4EC6-955F-2CD45CB4291D}" destId="{C134A9A6-D51C-496D-BDF5-F66133664349}" srcOrd="4" destOrd="0" presId="urn:microsoft.com/office/officeart/2018/2/layout/IconVerticalSolidList"/>
    <dgm:cxn modelId="{8A1752B5-B441-4375-B705-38279EBBA704}" type="presParOf" srcId="{C134A9A6-D51C-496D-BDF5-F66133664349}" destId="{653841BF-7738-4ED2-836B-557845A369E9}" srcOrd="0" destOrd="0" presId="urn:microsoft.com/office/officeart/2018/2/layout/IconVerticalSolidList"/>
    <dgm:cxn modelId="{2126921A-EE8F-41E0-B5CD-ED6D7AAD0C3A}" type="presParOf" srcId="{C134A9A6-D51C-496D-BDF5-F66133664349}" destId="{FF66F548-6442-408A-9B44-C2A1CE4BF981}" srcOrd="1" destOrd="0" presId="urn:microsoft.com/office/officeart/2018/2/layout/IconVerticalSolidList"/>
    <dgm:cxn modelId="{739794C5-270D-4CDA-847C-11DEEE6145AD}" type="presParOf" srcId="{C134A9A6-D51C-496D-BDF5-F66133664349}" destId="{5F35B80B-8D20-4E2C-8FF3-25DB018B31BB}" srcOrd="2" destOrd="0" presId="urn:microsoft.com/office/officeart/2018/2/layout/IconVerticalSolidList"/>
    <dgm:cxn modelId="{8E65E56A-7C1C-480F-A72B-7990B9A7B0E0}" type="presParOf" srcId="{C134A9A6-D51C-496D-BDF5-F66133664349}" destId="{2ECF7E95-674F-4322-B02A-8FD24B32E7A9}" srcOrd="3" destOrd="0" presId="urn:microsoft.com/office/officeart/2018/2/layout/IconVerticalSolidList"/>
    <dgm:cxn modelId="{BCDCBB9A-7FF8-4F12-B8DF-63828022C73B}" type="presParOf" srcId="{DDE32F54-5415-4EC6-955F-2CD45CB4291D}" destId="{EEBD1CF9-5B01-4614-AE04-833BB56541D9}" srcOrd="5" destOrd="0" presId="urn:microsoft.com/office/officeart/2018/2/layout/IconVerticalSolidList"/>
    <dgm:cxn modelId="{9F082057-2F8E-457B-BD8C-8A6F04B80CFB}" type="presParOf" srcId="{DDE32F54-5415-4EC6-955F-2CD45CB4291D}" destId="{60778847-6BDC-452D-8D76-3AD00BADA92B}" srcOrd="6" destOrd="0" presId="urn:microsoft.com/office/officeart/2018/2/layout/IconVerticalSolidList"/>
    <dgm:cxn modelId="{3D27921B-D31B-4073-A496-003C6512E070}" type="presParOf" srcId="{60778847-6BDC-452D-8D76-3AD00BADA92B}" destId="{DAA8F71B-7C47-4C3A-A34D-A1D59CF0DEA3}" srcOrd="0" destOrd="0" presId="urn:microsoft.com/office/officeart/2018/2/layout/IconVerticalSolidList"/>
    <dgm:cxn modelId="{37415E71-5DE7-48A1-B1A9-603073811907}" type="presParOf" srcId="{60778847-6BDC-452D-8D76-3AD00BADA92B}" destId="{F953E0D0-17FD-4139-9B07-F3718ED8B8C0}" srcOrd="1" destOrd="0" presId="urn:microsoft.com/office/officeart/2018/2/layout/IconVerticalSolidList"/>
    <dgm:cxn modelId="{20C2E83B-B78E-4720-9EB6-D47C631D1696}" type="presParOf" srcId="{60778847-6BDC-452D-8D76-3AD00BADA92B}" destId="{2D6EEE6C-FF83-4175-B940-A23D0668DD90}" srcOrd="2" destOrd="0" presId="urn:microsoft.com/office/officeart/2018/2/layout/IconVerticalSolidList"/>
    <dgm:cxn modelId="{9FC0A1E1-B81A-471A-95F6-5C4C02F67412}" type="presParOf" srcId="{60778847-6BDC-452D-8D76-3AD00BADA92B}" destId="{5D00CC4A-2FC5-4121-A91C-349228C2C5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0B420-E726-494D-A692-5859FD08E2F9}">
      <dsp:nvSpPr>
        <dsp:cNvPr id="0" name=""/>
        <dsp:cNvSpPr/>
      </dsp:nvSpPr>
      <dsp:spPr>
        <a:xfrm>
          <a:off x="0" y="2442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C984A-79BC-4065-B1F9-7E39AED34C26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11C27-B098-42EE-9422-7A25BB40C106}">
      <dsp:nvSpPr>
        <dsp:cNvPr id="0" name=""/>
        <dsp:cNvSpPr/>
      </dsp:nvSpPr>
      <dsp:spPr>
        <a:xfrm>
          <a:off x="1429899" y="2442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1. Data transformation</a:t>
          </a:r>
          <a:endParaRPr lang="en-US" sz="2200" kern="1200" dirty="0"/>
        </a:p>
      </dsp:txBody>
      <dsp:txXfrm>
        <a:off x="1429899" y="2442"/>
        <a:ext cx="3455303" cy="1238008"/>
      </dsp:txXfrm>
    </dsp:sp>
    <dsp:sp modelId="{A38CC42C-F038-44A9-A9D1-0F9EB1EC12EB}">
      <dsp:nvSpPr>
        <dsp:cNvPr id="0" name=""/>
        <dsp:cNvSpPr/>
      </dsp:nvSpPr>
      <dsp:spPr>
        <a:xfrm>
          <a:off x="0" y="1549953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3CBB7-967A-4A32-9449-FC7B48E25924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636ED-93BE-4D3F-98BD-544C14D2A553}">
      <dsp:nvSpPr>
        <dsp:cNvPr id="0" name=""/>
        <dsp:cNvSpPr/>
      </dsp:nvSpPr>
      <dsp:spPr>
        <a:xfrm>
          <a:off x="1429899" y="1549953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2. Data analysis</a:t>
          </a:r>
          <a:endParaRPr lang="en-US" sz="2200" kern="1200" dirty="0"/>
        </a:p>
      </dsp:txBody>
      <dsp:txXfrm>
        <a:off x="1429899" y="1549953"/>
        <a:ext cx="3455303" cy="1238008"/>
      </dsp:txXfrm>
    </dsp:sp>
    <dsp:sp modelId="{653841BF-7738-4ED2-836B-557845A369E9}">
      <dsp:nvSpPr>
        <dsp:cNvPr id="0" name=""/>
        <dsp:cNvSpPr/>
      </dsp:nvSpPr>
      <dsp:spPr>
        <a:xfrm>
          <a:off x="0" y="3097464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6F548-6442-408A-9B44-C2A1CE4BF981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F7E95-674F-4322-B02A-8FD24B32E7A9}">
      <dsp:nvSpPr>
        <dsp:cNvPr id="0" name=""/>
        <dsp:cNvSpPr/>
      </dsp:nvSpPr>
      <dsp:spPr>
        <a:xfrm>
          <a:off x="1429899" y="3097464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3. Model selection and evaluation</a:t>
          </a:r>
          <a:endParaRPr lang="en-US" sz="2200" kern="1200" dirty="0"/>
        </a:p>
      </dsp:txBody>
      <dsp:txXfrm>
        <a:off x="1429899" y="3097464"/>
        <a:ext cx="3455303" cy="1238008"/>
      </dsp:txXfrm>
    </dsp:sp>
    <dsp:sp modelId="{DAA8F71B-7C47-4C3A-A34D-A1D59CF0DEA3}">
      <dsp:nvSpPr>
        <dsp:cNvPr id="0" name=""/>
        <dsp:cNvSpPr/>
      </dsp:nvSpPr>
      <dsp:spPr>
        <a:xfrm>
          <a:off x="0" y="4644974"/>
          <a:ext cx="48852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3E0D0-17FD-4139-9B07-F3718ED8B8C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0CC4A-2FC5-4121-A91C-349228C2C5EA}">
      <dsp:nvSpPr>
        <dsp:cNvPr id="0" name=""/>
        <dsp:cNvSpPr/>
      </dsp:nvSpPr>
      <dsp:spPr>
        <a:xfrm>
          <a:off x="1429899" y="4644974"/>
          <a:ext cx="3455303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4. Model interpretation</a:t>
          </a:r>
          <a:endParaRPr lang="en-US" sz="2200" kern="1200" dirty="0"/>
        </a:p>
      </dsp:txBody>
      <dsp:txXfrm>
        <a:off x="1429899" y="4644974"/>
        <a:ext cx="3455303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D413-EE2D-6B4D-9070-8C218F8C9B93}" type="datetimeFigureOut">
              <a:rPr lang="en-CA" smtClean="0"/>
              <a:t>2019-04-19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ADC-5B07-ED40-9F7E-A2C8E1BF5F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086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D413-EE2D-6B4D-9070-8C218F8C9B93}" type="datetimeFigureOut">
              <a:rPr lang="en-CA" smtClean="0"/>
              <a:t>2019-04-19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ADC-5B07-ED40-9F7E-A2C8E1BF5F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04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D413-EE2D-6B4D-9070-8C218F8C9B93}" type="datetimeFigureOut">
              <a:rPr lang="en-CA" smtClean="0"/>
              <a:t>2019-04-19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ADC-5B07-ED40-9F7E-A2C8E1BF5F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75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D413-EE2D-6B4D-9070-8C218F8C9B93}" type="datetimeFigureOut">
              <a:rPr lang="en-CA" smtClean="0"/>
              <a:t>2019-04-19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ADC-5B07-ED40-9F7E-A2C8E1BF5F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66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D413-EE2D-6B4D-9070-8C218F8C9B93}" type="datetimeFigureOut">
              <a:rPr lang="en-CA" smtClean="0"/>
              <a:t>2019-04-19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ADC-5B07-ED40-9F7E-A2C8E1BF5F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713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D413-EE2D-6B4D-9070-8C218F8C9B93}" type="datetimeFigureOut">
              <a:rPr lang="en-CA" smtClean="0"/>
              <a:t>2019-04-19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ADC-5B07-ED40-9F7E-A2C8E1BF5F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01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D413-EE2D-6B4D-9070-8C218F8C9B93}" type="datetimeFigureOut">
              <a:rPr lang="en-CA" smtClean="0"/>
              <a:t>2019-04-19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ADC-5B07-ED40-9F7E-A2C8E1BF5F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91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D413-EE2D-6B4D-9070-8C218F8C9B93}" type="datetimeFigureOut">
              <a:rPr lang="en-CA" smtClean="0"/>
              <a:t>2019-04-19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ADC-5B07-ED40-9F7E-A2C8E1BF5F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37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D413-EE2D-6B4D-9070-8C218F8C9B93}" type="datetimeFigureOut">
              <a:rPr lang="en-CA" smtClean="0"/>
              <a:t>2019-04-19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ADC-5B07-ED40-9F7E-A2C8E1BF5F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10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D413-EE2D-6B4D-9070-8C218F8C9B93}" type="datetimeFigureOut">
              <a:rPr lang="en-CA" smtClean="0"/>
              <a:t>2019-04-19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ADC-5B07-ED40-9F7E-A2C8E1BF5F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95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BD413-EE2D-6B4D-9070-8C218F8C9B93}" type="datetimeFigureOut">
              <a:rPr lang="en-CA" smtClean="0"/>
              <a:t>2019-04-19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ADC-5B07-ED40-9F7E-A2C8E1BF5F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24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BD413-EE2D-6B4D-9070-8C218F8C9B93}" type="datetimeFigureOut">
              <a:rPr lang="en-CA" smtClean="0"/>
              <a:t>2019-04-19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06ADC-5B07-ED40-9F7E-A2C8E1BF5F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07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E8006-DEED-1A4B-B67D-B5E9B86034C6}"/>
              </a:ext>
            </a:extLst>
          </p:cNvPr>
          <p:cNvSpPr txBox="1"/>
          <p:nvPr/>
        </p:nvSpPr>
        <p:spPr>
          <a:xfrm>
            <a:off x="5059971" y="1783959"/>
            <a:ext cx="3483937" cy="2889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ACME Learning Co.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CASE STUDY 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Insurance risk management </a:t>
            </a: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8115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F19CF277-59F9-2B40-991A-ABDED1A7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092" y="1063395"/>
            <a:ext cx="2393435" cy="236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500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F888959-1064-DA48-8B6A-770F7E054955}"/>
              </a:ext>
            </a:extLst>
          </p:cNvPr>
          <p:cNvSpPr/>
          <p:nvPr/>
        </p:nvSpPr>
        <p:spPr>
          <a:xfrm>
            <a:off x="711200" y="3100389"/>
            <a:ext cx="5861050" cy="18018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cv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A3D2F68-E14D-2543-BCB2-B47007549497}"/>
              </a:ext>
            </a:extLst>
          </p:cNvPr>
          <p:cNvSpPr/>
          <p:nvPr/>
        </p:nvSpPr>
        <p:spPr>
          <a:xfrm>
            <a:off x="711200" y="5005389"/>
            <a:ext cx="5861050" cy="18018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cv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D5FAE7-CE8F-C14C-84CE-418135AEA63E}"/>
              </a:ext>
            </a:extLst>
          </p:cNvPr>
          <p:cNvSpPr/>
          <p:nvPr/>
        </p:nvSpPr>
        <p:spPr>
          <a:xfrm>
            <a:off x="711200" y="1119189"/>
            <a:ext cx="5861050" cy="18018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cv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CA710A65-8E22-4945-A737-1C2C8144DD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08" b="1"/>
          <a:stretch/>
        </p:blipFill>
        <p:spPr bwMode="auto">
          <a:xfrm>
            <a:off x="1733550" y="1181100"/>
            <a:ext cx="4552950" cy="164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846D3FDD-E6DD-0F4D-9221-62280C9BF0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65"/>
          <a:stretch/>
        </p:blipFill>
        <p:spPr bwMode="auto">
          <a:xfrm>
            <a:off x="1733550" y="3097024"/>
            <a:ext cx="455295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0EF10736-8065-2749-9C32-FAA16FC36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86"/>
          <a:stretch/>
        </p:blipFill>
        <p:spPr bwMode="auto">
          <a:xfrm>
            <a:off x="1733550" y="4996700"/>
            <a:ext cx="455295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D9B259-7CCA-5943-9EA4-EFAD99E3E61C}"/>
              </a:ext>
            </a:extLst>
          </p:cNvPr>
          <p:cNvSpPr txBox="1"/>
          <p:nvPr/>
        </p:nvSpPr>
        <p:spPr>
          <a:xfrm>
            <a:off x="1041400" y="116840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THAL1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BD77C9-8C47-464D-BFEF-9B732C0142E5}"/>
              </a:ext>
            </a:extLst>
          </p:cNvPr>
          <p:cNvSpPr txBox="1"/>
          <p:nvPr/>
        </p:nvSpPr>
        <p:spPr>
          <a:xfrm>
            <a:off x="1041400" y="30988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CPO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27DED0-CDFA-B84D-8B06-C4C92DC532FA}"/>
              </a:ext>
            </a:extLst>
          </p:cNvPr>
          <p:cNvSpPr txBox="1"/>
          <p:nvPr/>
        </p:nvSpPr>
        <p:spPr>
          <a:xfrm>
            <a:off x="1041400" y="502920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THAL2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3AA73-E577-224E-B8F8-E4DCCF7B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99" y="230280"/>
            <a:ext cx="5605629" cy="994172"/>
          </a:xfrm>
        </p:spPr>
        <p:txBody>
          <a:bodyPr>
            <a:normAutofit/>
          </a:bodyPr>
          <a:lstStyle/>
          <a:p>
            <a:r>
              <a:rPr lang="en-CA" sz="3850" b="1" dirty="0">
                <a:latin typeface="Arial Black" panose="020B0604020202020204" pitchFamily="34" charset="0"/>
                <a:cs typeface="Arial Black" panose="020B0604020202020204" pitchFamily="34" charset="0"/>
              </a:rPr>
              <a:t>Data analysis</a:t>
            </a:r>
            <a:endParaRPr lang="en-CA" sz="385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410" name="Picture 2" descr="Image result for chart icon">
            <a:extLst>
              <a:ext uri="{FF2B5EF4-FFF2-40B4-BE49-F238E27FC236}">
                <a16:creationId xmlns:a16="http://schemas.microsoft.com/office/drawing/2014/main" id="{BD0B02A9-0DCC-1248-A92D-D47D4BD61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4964" y="2865141"/>
            <a:ext cx="1143455" cy="11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80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31CF-5FF0-3442-AC19-3A722D03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382680"/>
            <a:ext cx="5605629" cy="994172"/>
          </a:xfrm>
        </p:spPr>
        <p:txBody>
          <a:bodyPr>
            <a:normAutofit/>
          </a:bodyPr>
          <a:lstStyle/>
          <a:p>
            <a:r>
              <a:rPr lang="en-CA" sz="3000" b="1" dirty="0">
                <a:latin typeface="Arial Black" panose="020B0604020202020204" pitchFamily="34" charset="0"/>
                <a:cs typeface="Arial Black" panose="020B0604020202020204" pitchFamily="34" charset="0"/>
              </a:rPr>
              <a:t>Model selection and evaluation</a:t>
            </a:r>
            <a:endParaRPr lang="en-CA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33086-6213-E347-85E9-EE20B3A4B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1910443"/>
            <a:ext cx="5594007" cy="3788227"/>
          </a:xfrm>
        </p:spPr>
        <p:txBody>
          <a:bodyPr anchor="t">
            <a:normAutofit/>
          </a:bodyPr>
          <a:lstStyle/>
          <a:p>
            <a:r>
              <a:rPr lang="en-CA" sz="2400" dirty="0"/>
              <a:t>Two different types of models were created from the transformed data :</a:t>
            </a:r>
          </a:p>
          <a:p>
            <a:pPr lvl="1"/>
            <a:r>
              <a:rPr lang="en-CA" dirty="0"/>
              <a:t>Logistic Regression model with regularization ;</a:t>
            </a:r>
          </a:p>
          <a:p>
            <a:pPr lvl="1"/>
            <a:r>
              <a:rPr lang="en-CA" dirty="0"/>
              <a:t>Decision Tree with bagging.</a:t>
            </a:r>
          </a:p>
          <a:p>
            <a:r>
              <a:rPr lang="en-CA" sz="2400" dirty="0"/>
              <a:t>These models are suited for classification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266" name="Picture 2" descr="Image result for modeling icon png">
            <a:extLst>
              <a:ext uri="{FF2B5EF4-FFF2-40B4-BE49-F238E27FC236}">
                <a16:creationId xmlns:a16="http://schemas.microsoft.com/office/drawing/2014/main" id="{F13617F9-C345-C64E-A0DA-B77581685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4964" y="2865141"/>
            <a:ext cx="1143455" cy="11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Image result for decision tree icon png">
            <a:extLst>
              <a:ext uri="{FF2B5EF4-FFF2-40B4-BE49-F238E27FC236}">
                <a16:creationId xmlns:a16="http://schemas.microsoft.com/office/drawing/2014/main" id="{B0C21E18-74C1-574A-BA2E-3BE35C258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011" y="4686300"/>
            <a:ext cx="2004920" cy="200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Image result for logistic regression icon png">
            <a:extLst>
              <a:ext uri="{FF2B5EF4-FFF2-40B4-BE49-F238E27FC236}">
                <a16:creationId xmlns:a16="http://schemas.microsoft.com/office/drawing/2014/main" id="{6BBFA97C-B75C-C640-AA4C-DB12496F25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9" r="45972" b="37086"/>
          <a:stretch/>
        </p:blipFill>
        <p:spPr bwMode="auto">
          <a:xfrm>
            <a:off x="953350" y="4737100"/>
            <a:ext cx="2415902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21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31CF-5FF0-3442-AC19-3A722D03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6348736" cy="994172"/>
          </a:xfrm>
        </p:spPr>
        <p:txBody>
          <a:bodyPr>
            <a:normAutofit/>
          </a:bodyPr>
          <a:lstStyle/>
          <a:p>
            <a:r>
              <a:rPr lang="en-CA" sz="3000" b="1" dirty="0">
                <a:latin typeface="Arial Black" panose="020B0604020202020204" pitchFamily="34" charset="0"/>
                <a:cs typeface="Arial Black" panose="020B0604020202020204" pitchFamily="34" charset="0"/>
              </a:rPr>
              <a:t>Logistic Regression model</a:t>
            </a:r>
            <a:endParaRPr lang="en-CA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33086-6213-E347-85E9-EE20B3A4B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1834243"/>
            <a:ext cx="5033221" cy="3788227"/>
          </a:xfrm>
        </p:spPr>
        <p:txBody>
          <a:bodyPr anchor="t">
            <a:normAutofit/>
          </a:bodyPr>
          <a:lstStyle/>
          <a:p>
            <a:r>
              <a:rPr lang="en-CA" sz="2100" dirty="0"/>
              <a:t>Logistic model was created with 10 fold cross-validation and  l1 norm regularization to eliminate unnecessary parameters </a:t>
            </a:r>
          </a:p>
          <a:p>
            <a:r>
              <a:rPr lang="en-CA" sz="2100" dirty="0"/>
              <a:t>Optimized regularization parameter without compromising model accuracy </a:t>
            </a:r>
          </a:p>
          <a:p>
            <a:endParaRPr lang="en-CA" sz="21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266" name="Picture 2" descr="Image result for modeling icon png">
            <a:extLst>
              <a:ext uri="{FF2B5EF4-FFF2-40B4-BE49-F238E27FC236}">
                <a16:creationId xmlns:a16="http://schemas.microsoft.com/office/drawing/2014/main" id="{F13617F9-C345-C64E-A0DA-B77581685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4964" y="2865141"/>
            <a:ext cx="1143455" cy="11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2FCE3757-C6BF-CA49-B862-5E3DFA922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59" y="4165600"/>
            <a:ext cx="3371665" cy="237490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DFDFF2-54A2-A04F-8825-527E38578C3E}"/>
              </a:ext>
            </a:extLst>
          </p:cNvPr>
          <p:cNvSpPr txBox="1"/>
          <p:nvPr/>
        </p:nvSpPr>
        <p:spPr>
          <a:xfrm>
            <a:off x="4711700" y="4724400"/>
            <a:ext cx="171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Reg value = 0.05</a:t>
            </a:r>
          </a:p>
          <a:p>
            <a:r>
              <a:rPr lang="en-CA" dirty="0"/>
              <a:t>Accuracy = 0.92</a:t>
            </a:r>
          </a:p>
        </p:txBody>
      </p:sp>
    </p:spTree>
    <p:extLst>
      <p:ext uri="{BB962C8B-B14F-4D97-AF65-F5344CB8AC3E}">
        <p14:creationId xmlns:p14="http://schemas.microsoft.com/office/powerpoint/2010/main" val="159213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>
            <a:extLst>
              <a:ext uri="{FF2B5EF4-FFF2-40B4-BE49-F238E27FC236}">
                <a16:creationId xmlns:a16="http://schemas.microsoft.com/office/drawing/2014/main" id="{D73B5607-EDE3-2F4A-9BC9-A98514120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699" y="3540400"/>
            <a:ext cx="4219351" cy="278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33086-6213-E347-85E9-EE20B3A4B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1834243"/>
            <a:ext cx="5033221" cy="3788227"/>
          </a:xfrm>
        </p:spPr>
        <p:txBody>
          <a:bodyPr anchor="t">
            <a:normAutofit/>
          </a:bodyPr>
          <a:lstStyle/>
          <a:p>
            <a:r>
              <a:rPr lang="en-CA" sz="2100" dirty="0"/>
              <a:t>Logistic with regularization identified the following predominant parameters. That is the high risk factors associated with a heart condition.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266" name="Picture 2" descr="Image result for modeling icon png">
            <a:extLst>
              <a:ext uri="{FF2B5EF4-FFF2-40B4-BE49-F238E27FC236}">
                <a16:creationId xmlns:a16="http://schemas.microsoft.com/office/drawing/2014/main" id="{F13617F9-C345-C64E-A0DA-B77581685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4964" y="2865141"/>
            <a:ext cx="1143455" cy="11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3302F94E-EA25-6E48-A462-E24B6650C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81" y="3314700"/>
            <a:ext cx="1561065" cy="319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D9701D0-BE75-584C-BE37-AFB14CFF18A8}"/>
              </a:ext>
            </a:extLst>
          </p:cNvPr>
          <p:cNvSpPr/>
          <p:nvPr/>
        </p:nvSpPr>
        <p:spPr>
          <a:xfrm>
            <a:off x="637004" y="3335337"/>
            <a:ext cx="1459115" cy="132556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2A8DDA7-4D63-AA49-916D-4B2378E89E49}"/>
              </a:ext>
            </a:extLst>
          </p:cNvPr>
          <p:cNvSpPr txBox="1">
            <a:spLocks/>
          </p:cNvSpPr>
          <p:nvPr/>
        </p:nvSpPr>
        <p:spPr>
          <a:xfrm>
            <a:off x="840699" y="687480"/>
            <a:ext cx="634873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000" b="1">
                <a:latin typeface="Arial Black" panose="020B0604020202020204" pitchFamily="34" charset="0"/>
                <a:cs typeface="Arial Black" panose="020B0604020202020204" pitchFamily="34" charset="0"/>
              </a:rPr>
              <a:t>Logistic Regression model</a:t>
            </a: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107148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635819FC-0CD6-0E4B-86A3-5B912B9C0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6" y="3429001"/>
            <a:ext cx="6870447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B131CF-5FF0-3442-AC19-3A722D03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6348736" cy="994172"/>
          </a:xfrm>
        </p:spPr>
        <p:txBody>
          <a:bodyPr>
            <a:normAutofit/>
          </a:bodyPr>
          <a:lstStyle/>
          <a:p>
            <a:r>
              <a:rPr lang="en-CA" sz="3000" b="1" dirty="0">
                <a:latin typeface="Arial Black" panose="020B0604020202020204" pitchFamily="34" charset="0"/>
                <a:cs typeface="Arial Black" panose="020B0604020202020204" pitchFamily="34" charset="0"/>
              </a:rPr>
              <a:t>Decision Tree</a:t>
            </a:r>
            <a:endParaRPr lang="en-CA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33086-6213-E347-85E9-EE20B3A4B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1834243"/>
            <a:ext cx="5033221" cy="3788227"/>
          </a:xfrm>
        </p:spPr>
        <p:txBody>
          <a:bodyPr anchor="t">
            <a:normAutofit/>
          </a:bodyPr>
          <a:lstStyle/>
          <a:p>
            <a:r>
              <a:rPr lang="en-CA" sz="2100" dirty="0"/>
              <a:t>First a decision tree was created of depth = 3.</a:t>
            </a:r>
          </a:p>
          <a:p>
            <a:r>
              <a:rPr lang="en-CA" sz="2100" dirty="0"/>
              <a:t>Cross validation was used to get the precision</a:t>
            </a:r>
          </a:p>
          <a:p>
            <a:endParaRPr lang="en-CA" sz="21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266" name="Picture 2" descr="Image result for modeling icon png">
            <a:extLst>
              <a:ext uri="{FF2B5EF4-FFF2-40B4-BE49-F238E27FC236}">
                <a16:creationId xmlns:a16="http://schemas.microsoft.com/office/drawing/2014/main" id="{F13617F9-C345-C64E-A0DA-B77581685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4964" y="2865141"/>
            <a:ext cx="1143455" cy="11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55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CB2EBA-0EB9-F145-9A56-414AAB0E5DCC}"/>
              </a:ext>
            </a:extLst>
          </p:cNvPr>
          <p:cNvSpPr txBox="1"/>
          <p:nvPr/>
        </p:nvSpPr>
        <p:spPr>
          <a:xfrm>
            <a:off x="589897" y="1440543"/>
            <a:ext cx="5033221" cy="37882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742950" indent="-51435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Problem definition</a:t>
            </a:r>
          </a:p>
          <a:p>
            <a:pPr marL="742950" indent="-51435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sz="24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marL="742950" indent="-51435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Methodology</a:t>
            </a:r>
          </a:p>
          <a:p>
            <a:pPr marL="742950" indent="-51435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sz="24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marL="742950" indent="-51435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Data transformation and analysis</a:t>
            </a:r>
          </a:p>
          <a:p>
            <a:pPr marL="742950" indent="-51435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sz="24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marL="742950" indent="-51435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Model selection and evaluation</a:t>
            </a:r>
          </a:p>
          <a:p>
            <a:pPr marL="742950" indent="-51435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sz="24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marL="742950" indent="-51435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latin typeface="Arial Black" panose="020B0604020202020204" pitchFamily="34" charset="0"/>
                <a:cs typeface="Arial Black" panose="020B0604020202020204" pitchFamily="34" charset="0"/>
              </a:rPr>
              <a:t>Conclusions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052" name="Picture 4" descr="Image result for plan icon png">
            <a:extLst>
              <a:ext uri="{FF2B5EF4-FFF2-40B4-BE49-F238E27FC236}">
                <a16:creationId xmlns:a16="http://schemas.microsoft.com/office/drawing/2014/main" id="{118848B2-7907-CC48-BF36-3972A02C0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4964" y="2865141"/>
            <a:ext cx="1143455" cy="11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08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00CA-AB61-B642-B3DF-CD5F31F0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CA" sz="3850" b="1">
                <a:latin typeface="Arial Black" panose="020B0604020202020204" pitchFamily="34" charset="0"/>
                <a:cs typeface="Arial Black" panose="020B0604020202020204" pitchFamily="34" charset="0"/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A3BAA-61A6-AA4C-B03A-2EB30BDB9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400" dirty="0"/>
              <a:t>The ACME Learning Co. has been given a mandate by </a:t>
            </a:r>
            <a:r>
              <a:rPr lang="en-CA" sz="2400" dirty="0" err="1"/>
              <a:t>NoCoverage</a:t>
            </a:r>
            <a:r>
              <a:rPr lang="en-CA" sz="2400" dirty="0"/>
              <a:t> Insurance to identify ways to help it’s client lower their insurance coverage risks.</a:t>
            </a:r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  <a:p>
            <a:pPr marL="0" indent="0">
              <a:buNone/>
            </a:pPr>
            <a:endParaRPr lang="en-CA" sz="21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5AFE5AD9-C5C7-E049-8018-F4D40BB52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2" t="21945" r="29555" b="15556"/>
          <a:stretch/>
        </p:blipFill>
        <p:spPr bwMode="auto">
          <a:xfrm>
            <a:off x="6810445" y="2865141"/>
            <a:ext cx="772493" cy="11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45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BAF6-6821-C445-8B93-5EBDFB500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 fontScale="90000"/>
          </a:bodyPr>
          <a:lstStyle/>
          <a:p>
            <a:r>
              <a:rPr lang="en-CA" sz="4000" b="1" dirty="0">
                <a:latin typeface="Arial Black" panose="020B0604020202020204" pitchFamily="34" charset="0"/>
                <a:cs typeface="Arial Black" panose="020B0604020202020204" pitchFamily="34" charset="0"/>
              </a:rPr>
              <a:t>Problem definition - objectives</a:t>
            </a:r>
            <a:endParaRPr lang="en-CA" sz="385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C4B8-4054-3848-A4E1-81BA62EFA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dirty="0"/>
              <a:t>More specifically </a:t>
            </a:r>
            <a:r>
              <a:rPr lang="en-CA" sz="2400" dirty="0" err="1"/>
              <a:t>NoCoverage</a:t>
            </a:r>
            <a:r>
              <a:rPr lang="en-CA" sz="2400" dirty="0"/>
              <a:t> Insurance  wishes to know :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What are the risk-factors associated with the presence of a heart disease ;</a:t>
            </a:r>
          </a:p>
          <a:p>
            <a:endParaRPr lang="en-CA" sz="2400" dirty="0"/>
          </a:p>
          <a:p>
            <a:r>
              <a:rPr lang="en-CA" sz="2400" dirty="0"/>
              <a:t>Provide to a way to easily allow insurance brokers to predict the risk of future client having a heart disease based on his lab tests.</a:t>
            </a:r>
          </a:p>
          <a:p>
            <a:pPr marL="0" indent="0">
              <a:buNone/>
            </a:pPr>
            <a:r>
              <a:rPr lang="en-CA" sz="1500" dirty="0"/>
              <a:t>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2" descr="Image result for target icon png">
            <a:extLst>
              <a:ext uri="{FF2B5EF4-FFF2-40B4-BE49-F238E27FC236}">
                <a16:creationId xmlns:a16="http://schemas.microsoft.com/office/drawing/2014/main" id="{94F49A37-F3CE-8341-BF16-3385F7146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4964" y="2865141"/>
            <a:ext cx="1143455" cy="11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30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E00CA-AB61-B642-B3DF-CD5F31F0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CA" sz="2400" b="1">
                <a:solidFill>
                  <a:srgbClr val="FFFF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CFD220-192B-4E5C-A1A0-72CE402528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275873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081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BAF6-6821-C445-8B93-5EBDFB500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CA" sz="3850" b="1" dirty="0">
                <a:latin typeface="Arial Black" panose="020B0604020202020204" pitchFamily="34" charset="0"/>
                <a:cs typeface="Arial Black" panose="020B0604020202020204" pitchFamily="34" charset="0"/>
              </a:rPr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C4B8-4054-3848-A4E1-81BA62EFA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1981201"/>
            <a:ext cx="5291759" cy="4034970"/>
          </a:xfrm>
        </p:spPr>
        <p:txBody>
          <a:bodyPr anchor="ctr">
            <a:normAutofit fontScale="70000" lnSpcReduction="20000"/>
          </a:bodyPr>
          <a:lstStyle/>
          <a:p>
            <a:r>
              <a:rPr lang="en-CA" sz="2700" dirty="0"/>
              <a:t>ACME Learning Co. was provided a database of 300 insured clients containing lab results for 14 medical parameters ;</a:t>
            </a:r>
          </a:p>
          <a:p>
            <a:pPr marL="0" indent="0">
              <a:buNone/>
            </a:pPr>
            <a:endParaRPr lang="en-CA" sz="2700" dirty="0"/>
          </a:p>
          <a:p>
            <a:r>
              <a:rPr lang="en-CA" sz="2700" dirty="0"/>
              <a:t>The data contained both quantitative and qualitative data ;</a:t>
            </a:r>
          </a:p>
          <a:p>
            <a:endParaRPr lang="en-CA" sz="2700" dirty="0"/>
          </a:p>
          <a:p>
            <a:r>
              <a:rPr lang="en-CA" sz="2700" dirty="0"/>
              <a:t>Categorical data was transformed into a binary values. One for each category ;</a:t>
            </a:r>
          </a:p>
          <a:p>
            <a:endParaRPr lang="en-CA" sz="2700" dirty="0"/>
          </a:p>
          <a:p>
            <a:r>
              <a:rPr lang="en-CA" sz="2700" dirty="0"/>
              <a:t>Qualitative data was standardized so that the mean is at 0 and that one standard deviation is one unit in value</a:t>
            </a:r>
          </a:p>
          <a:p>
            <a:pPr marL="0" indent="0">
              <a:buNone/>
            </a:pPr>
            <a:endParaRPr lang="en-CA" sz="1500" dirty="0"/>
          </a:p>
          <a:p>
            <a:pPr marL="0" indent="0">
              <a:buNone/>
            </a:pPr>
            <a:r>
              <a:rPr lang="en-CA" sz="1500" dirty="0"/>
              <a:t>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2" descr="Image result for data transformation icon png">
            <a:extLst>
              <a:ext uri="{FF2B5EF4-FFF2-40B4-BE49-F238E27FC236}">
                <a16:creationId xmlns:a16="http://schemas.microsoft.com/office/drawing/2014/main" id="{33AE700D-D72F-BA4C-B624-18C272785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4964" y="2865141"/>
            <a:ext cx="1143455" cy="11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standard distribution">
            <a:extLst>
              <a:ext uri="{FF2B5EF4-FFF2-40B4-BE49-F238E27FC236}">
                <a16:creationId xmlns:a16="http://schemas.microsoft.com/office/drawing/2014/main" id="{1CDF612B-D64C-254F-96F1-2E1A8C03E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97" y="5355269"/>
            <a:ext cx="2979337" cy="148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00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BAF6-6821-C445-8B93-5EBDFB500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CA" sz="3850" b="1" dirty="0">
                <a:latin typeface="Arial Black" panose="020B0604020202020204" pitchFamily="34" charset="0"/>
                <a:cs typeface="Arial Black" panose="020B0604020202020204" pitchFamily="34" charset="0"/>
              </a:rPr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C4B8-4054-3848-A4E1-81BA62EFA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0" y="4493334"/>
            <a:ext cx="6691479" cy="211973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CA" sz="2000" dirty="0"/>
              <a:t>Following quantitative variables were transformed</a:t>
            </a:r>
          </a:p>
          <a:p>
            <a:r>
              <a:rPr lang="en-CA" sz="2000" dirty="0" err="1"/>
              <a:t>cp</a:t>
            </a:r>
            <a:r>
              <a:rPr lang="en-CA" sz="2000" dirty="0"/>
              <a:t>: chest pain type – 4 </a:t>
            </a:r>
            <a:r>
              <a:rPr lang="en-CA" sz="2000" dirty="0" err="1"/>
              <a:t>categ</a:t>
            </a:r>
            <a:r>
              <a:rPr lang="en-CA" sz="2000" dirty="0"/>
              <a:t>.</a:t>
            </a:r>
          </a:p>
          <a:p>
            <a:r>
              <a:rPr lang="en-CA" sz="2000" dirty="0" err="1"/>
              <a:t>restecg</a:t>
            </a:r>
            <a:r>
              <a:rPr lang="en-CA" sz="2000" dirty="0"/>
              <a:t>: resting electrocardiographic results – 3 </a:t>
            </a:r>
            <a:r>
              <a:rPr lang="en-CA" sz="2000" dirty="0" err="1"/>
              <a:t>categ</a:t>
            </a:r>
            <a:r>
              <a:rPr lang="en-CA" sz="2000" dirty="0"/>
              <a:t>.</a:t>
            </a:r>
          </a:p>
          <a:p>
            <a:r>
              <a:rPr lang="en-CA" sz="2000" dirty="0"/>
              <a:t>slope: the slope of the peak exercise ST segment - 3 </a:t>
            </a:r>
            <a:r>
              <a:rPr lang="en-CA" sz="2000" dirty="0" err="1"/>
              <a:t>categ</a:t>
            </a:r>
            <a:r>
              <a:rPr lang="en-CA" sz="2000" dirty="0"/>
              <a:t>.</a:t>
            </a:r>
          </a:p>
          <a:p>
            <a:r>
              <a:rPr lang="en-CA" sz="2000" dirty="0" err="1"/>
              <a:t>thal</a:t>
            </a:r>
            <a:r>
              <a:rPr lang="en-CA" sz="2000" dirty="0"/>
              <a:t> – 3 </a:t>
            </a:r>
            <a:r>
              <a:rPr lang="en-CA" sz="2000" dirty="0" err="1"/>
              <a:t>categ</a:t>
            </a:r>
            <a:r>
              <a:rPr lang="en-CA" sz="2000" dirty="0"/>
              <a:t>.</a:t>
            </a:r>
          </a:p>
          <a:p>
            <a:pPr marL="0" indent="0">
              <a:buNone/>
            </a:pPr>
            <a:r>
              <a:rPr lang="en-CA" sz="1800" dirty="0"/>
              <a:t>  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endParaRPr lang="en-CA" sz="1500" dirty="0"/>
          </a:p>
          <a:p>
            <a:pPr marL="0" indent="0">
              <a:buNone/>
            </a:pPr>
            <a:r>
              <a:rPr lang="en-CA" sz="1500" dirty="0"/>
              <a:t>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2" descr="Image result for data transformation icon png">
            <a:extLst>
              <a:ext uri="{FF2B5EF4-FFF2-40B4-BE49-F238E27FC236}">
                <a16:creationId xmlns:a16="http://schemas.microsoft.com/office/drawing/2014/main" id="{33AE700D-D72F-BA4C-B624-18C272785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4964" y="2865141"/>
            <a:ext cx="1143455" cy="11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Image result for onehotencoder">
            <a:extLst>
              <a:ext uri="{FF2B5EF4-FFF2-40B4-BE49-F238E27FC236}">
                <a16:creationId xmlns:a16="http://schemas.microsoft.com/office/drawing/2014/main" id="{B7377935-9119-B84F-9E0E-7A9E8D334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97" y="2315224"/>
            <a:ext cx="45593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6A74C3-7C55-D846-A6D0-075D03D74DEC}"/>
              </a:ext>
            </a:extLst>
          </p:cNvPr>
          <p:cNvSpPr txBox="1"/>
          <p:nvPr/>
        </p:nvSpPr>
        <p:spPr>
          <a:xfrm>
            <a:off x="852321" y="1681652"/>
            <a:ext cx="3902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Categories to binary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12664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AA73-E577-224E-B8F8-E4DCCF7B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CA" sz="3850" b="1" dirty="0">
                <a:latin typeface="Arial Black" panose="020B0604020202020204" pitchFamily="34" charset="0"/>
                <a:cs typeface="Arial Black" panose="020B0604020202020204" pitchFamily="34" charset="0"/>
              </a:rPr>
              <a:t>Data analysis</a:t>
            </a:r>
            <a:endParaRPr lang="en-CA" sz="38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23B4-E6E4-344F-B90F-FD2DF86D6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1834243"/>
            <a:ext cx="5033221" cy="3788227"/>
          </a:xfrm>
        </p:spPr>
        <p:txBody>
          <a:bodyPr anchor="t">
            <a:normAutofit/>
          </a:bodyPr>
          <a:lstStyle/>
          <a:p>
            <a:pPr algn="just"/>
            <a:r>
              <a:rPr lang="en-CA" sz="2000" dirty="0"/>
              <a:t>The following correlation data indicates the  variables in the data set that are highly related to the risk of heart disease.</a:t>
            </a:r>
          </a:p>
          <a:p>
            <a:endParaRPr lang="en-CA" sz="21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410" name="Picture 2" descr="Image result for chart icon">
            <a:extLst>
              <a:ext uri="{FF2B5EF4-FFF2-40B4-BE49-F238E27FC236}">
                <a16:creationId xmlns:a16="http://schemas.microsoft.com/office/drawing/2014/main" id="{BD0B02A9-0DCC-1248-A92D-D47D4BD61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4964" y="2865141"/>
            <a:ext cx="1143455" cy="11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2090575-4F17-484D-A853-BF81A5A48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80" y="3200401"/>
            <a:ext cx="4449593" cy="325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1C0467F-2693-8A48-9743-BA84AF458985}"/>
              </a:ext>
            </a:extLst>
          </p:cNvPr>
          <p:cNvSpPr/>
          <p:nvPr/>
        </p:nvSpPr>
        <p:spPr>
          <a:xfrm>
            <a:off x="2705100" y="3200401"/>
            <a:ext cx="279400" cy="32511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20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>
            <a:extLst>
              <a:ext uri="{FF2B5EF4-FFF2-40B4-BE49-F238E27FC236}">
                <a16:creationId xmlns:a16="http://schemas.microsoft.com/office/drawing/2014/main" id="{F0367B01-310F-FD41-B63C-B351467E8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599" y="2716907"/>
            <a:ext cx="4714253" cy="311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33AA73-E577-224E-B8F8-E4DCCF7BD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CA" sz="3850" b="1" dirty="0">
                <a:latin typeface="Arial Black" panose="020B0604020202020204" pitchFamily="34" charset="0"/>
                <a:cs typeface="Arial Black" panose="020B0604020202020204" pitchFamily="34" charset="0"/>
              </a:rPr>
              <a:t>Data analysis</a:t>
            </a:r>
            <a:endParaRPr lang="en-CA" sz="385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410" name="Picture 2" descr="Image result for chart icon">
            <a:extLst>
              <a:ext uri="{FF2B5EF4-FFF2-40B4-BE49-F238E27FC236}">
                <a16:creationId xmlns:a16="http://schemas.microsoft.com/office/drawing/2014/main" id="{BD0B02A9-0DCC-1248-A92D-D47D4BD61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4964" y="2865141"/>
            <a:ext cx="1143455" cy="11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27AD512-9C24-3E4A-BBA6-E854887B0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15" y="2657474"/>
            <a:ext cx="1550605" cy="317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B7FD87E-041D-CA4C-9112-B61E72353D47}"/>
              </a:ext>
            </a:extLst>
          </p:cNvPr>
          <p:cNvSpPr/>
          <p:nvPr/>
        </p:nvSpPr>
        <p:spPr>
          <a:xfrm>
            <a:off x="408404" y="2560637"/>
            <a:ext cx="1459115" cy="132556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27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372</Words>
  <Application>Microsoft Macintosh PowerPoint</Application>
  <PresentationFormat>On-screen Show (4:3)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Problem definition</vt:lpstr>
      <vt:lpstr>Problem definition - objectives</vt:lpstr>
      <vt:lpstr>Methodology</vt:lpstr>
      <vt:lpstr>Data transformation</vt:lpstr>
      <vt:lpstr>Data transformation</vt:lpstr>
      <vt:lpstr>Data analysis</vt:lpstr>
      <vt:lpstr>Data analysis</vt:lpstr>
      <vt:lpstr>Data analysis</vt:lpstr>
      <vt:lpstr>Model selection and evaluation</vt:lpstr>
      <vt:lpstr>Logistic Regression model</vt:lpstr>
      <vt:lpstr>PowerPoint Presentation</vt:lpstr>
      <vt:lpstr>Decision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Roy</dc:creator>
  <cp:lastModifiedBy>Vincent Roy</cp:lastModifiedBy>
  <cp:revision>9</cp:revision>
  <dcterms:created xsi:type="dcterms:W3CDTF">2019-04-21T17:59:17Z</dcterms:created>
  <dcterms:modified xsi:type="dcterms:W3CDTF">2019-04-22T02:30:40Z</dcterms:modified>
</cp:coreProperties>
</file>