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4" r:id="rId8"/>
    <p:sldId id="272" r:id="rId9"/>
    <p:sldId id="273" r:id="rId10"/>
    <p:sldId id="274" r:id="rId11"/>
    <p:sldId id="266" r:id="rId12"/>
    <p:sldId id="269" r:id="rId13"/>
    <p:sldId id="270" r:id="rId14"/>
    <p:sldId id="271" r:id="rId15"/>
    <p:sldId id="276" r:id="rId16"/>
    <p:sldId id="27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79029-3D54-424D-BBCD-9A027B8556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403E6F-6884-435E-84AA-6C90BDEB542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1. Data transformation</a:t>
          </a:r>
          <a:endParaRPr lang="en-US" dirty="0"/>
        </a:p>
      </dgm:t>
    </dgm:pt>
    <dgm:pt modelId="{12B4B118-4E94-4A46-A221-ED44A0F1D503}" type="parTrans" cxnId="{3AE11A96-66DF-456E-B024-60B250EDFD94}">
      <dgm:prSet/>
      <dgm:spPr/>
      <dgm:t>
        <a:bodyPr/>
        <a:lstStyle/>
        <a:p>
          <a:endParaRPr lang="en-US"/>
        </a:p>
      </dgm:t>
    </dgm:pt>
    <dgm:pt modelId="{015BA522-7D1B-4E99-BBF1-C7A27D5719EE}" type="sibTrans" cxnId="{3AE11A96-66DF-456E-B024-60B250EDFD94}">
      <dgm:prSet/>
      <dgm:spPr/>
      <dgm:t>
        <a:bodyPr/>
        <a:lstStyle/>
        <a:p>
          <a:endParaRPr lang="en-US"/>
        </a:p>
      </dgm:t>
    </dgm:pt>
    <dgm:pt modelId="{8D421E38-6401-4DE5-AB67-B8267F8BAD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2. Data analysis</a:t>
          </a:r>
          <a:endParaRPr lang="en-US" dirty="0"/>
        </a:p>
      </dgm:t>
    </dgm:pt>
    <dgm:pt modelId="{5292CFBA-2493-4F63-BA75-B1C8B413A1B1}" type="parTrans" cxnId="{40EA9461-0715-4C25-97EC-B4A72AA6AF21}">
      <dgm:prSet/>
      <dgm:spPr/>
      <dgm:t>
        <a:bodyPr/>
        <a:lstStyle/>
        <a:p>
          <a:endParaRPr lang="en-US"/>
        </a:p>
      </dgm:t>
    </dgm:pt>
    <dgm:pt modelId="{DB88BB93-EC19-48B0-A72E-9AED7273891C}" type="sibTrans" cxnId="{40EA9461-0715-4C25-97EC-B4A72AA6AF21}">
      <dgm:prSet/>
      <dgm:spPr/>
      <dgm:t>
        <a:bodyPr/>
        <a:lstStyle/>
        <a:p>
          <a:endParaRPr lang="en-US"/>
        </a:p>
      </dgm:t>
    </dgm:pt>
    <dgm:pt modelId="{28CB59E3-A1D3-4281-AD6F-FB5B8A63892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3. Model selection and evaluation</a:t>
          </a:r>
          <a:endParaRPr lang="en-US" dirty="0"/>
        </a:p>
      </dgm:t>
    </dgm:pt>
    <dgm:pt modelId="{28AE733A-F37C-45EA-912B-E10639B8E78A}" type="parTrans" cxnId="{5C0D6A6E-D8A2-420D-A417-6E31089C2264}">
      <dgm:prSet/>
      <dgm:spPr/>
      <dgm:t>
        <a:bodyPr/>
        <a:lstStyle/>
        <a:p>
          <a:endParaRPr lang="en-US"/>
        </a:p>
      </dgm:t>
    </dgm:pt>
    <dgm:pt modelId="{682E34D7-7BC5-4DEB-9D63-E33B170069A0}" type="sibTrans" cxnId="{5C0D6A6E-D8A2-420D-A417-6E31089C2264}">
      <dgm:prSet/>
      <dgm:spPr/>
      <dgm:t>
        <a:bodyPr/>
        <a:lstStyle/>
        <a:p>
          <a:endParaRPr lang="en-US"/>
        </a:p>
      </dgm:t>
    </dgm:pt>
    <dgm:pt modelId="{24B83BDC-937A-4AA5-B776-F0F4D563C21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4. Model interpretation</a:t>
          </a:r>
          <a:endParaRPr lang="en-US" dirty="0"/>
        </a:p>
      </dgm:t>
    </dgm:pt>
    <dgm:pt modelId="{7CBA433F-2FA3-4720-A4D2-47F2C5F5910E}" type="parTrans" cxnId="{9B6F12F7-5AC6-45C1-9368-2C6084659A78}">
      <dgm:prSet/>
      <dgm:spPr/>
      <dgm:t>
        <a:bodyPr/>
        <a:lstStyle/>
        <a:p>
          <a:endParaRPr lang="en-US"/>
        </a:p>
      </dgm:t>
    </dgm:pt>
    <dgm:pt modelId="{8641345E-1C28-4F64-864C-857F98D90AF5}" type="sibTrans" cxnId="{9B6F12F7-5AC6-45C1-9368-2C6084659A78}">
      <dgm:prSet/>
      <dgm:spPr/>
      <dgm:t>
        <a:bodyPr/>
        <a:lstStyle/>
        <a:p>
          <a:endParaRPr lang="en-US"/>
        </a:p>
      </dgm:t>
    </dgm:pt>
    <dgm:pt modelId="{DDE32F54-5415-4EC6-955F-2CD45CB4291D}" type="pres">
      <dgm:prSet presAssocID="{48679029-3D54-424D-BBCD-9A027B85567A}" presName="root" presStyleCnt="0">
        <dgm:presLayoutVars>
          <dgm:dir/>
          <dgm:resizeHandles val="exact"/>
        </dgm:presLayoutVars>
      </dgm:prSet>
      <dgm:spPr/>
    </dgm:pt>
    <dgm:pt modelId="{F196DDE5-F620-48F5-83E9-9B02469503A4}" type="pres">
      <dgm:prSet presAssocID="{FC403E6F-6884-435E-84AA-6C90BDEB542B}" presName="compNode" presStyleCnt="0"/>
      <dgm:spPr/>
    </dgm:pt>
    <dgm:pt modelId="{41E0B420-E726-494D-A692-5859FD08E2F9}" type="pres">
      <dgm:prSet presAssocID="{FC403E6F-6884-435E-84AA-6C90BDEB542B}" presName="bgRect" presStyleLbl="bgShp" presStyleIdx="0" presStyleCnt="4"/>
      <dgm:spPr/>
    </dgm:pt>
    <dgm:pt modelId="{FA0C984A-79BC-4065-B1F9-7E39AED34C26}" type="pres">
      <dgm:prSet presAssocID="{FC403E6F-6884-435E-84AA-6C90BDEB542B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C6D219D-8486-4878-B8D8-E934827182CF}" type="pres">
      <dgm:prSet presAssocID="{FC403E6F-6884-435E-84AA-6C90BDEB542B}" presName="spaceRect" presStyleCnt="0"/>
      <dgm:spPr/>
    </dgm:pt>
    <dgm:pt modelId="{C2011C27-B098-42EE-9422-7A25BB40C106}" type="pres">
      <dgm:prSet presAssocID="{FC403E6F-6884-435E-84AA-6C90BDEB542B}" presName="parTx" presStyleLbl="revTx" presStyleIdx="0" presStyleCnt="4">
        <dgm:presLayoutVars>
          <dgm:chMax val="0"/>
          <dgm:chPref val="0"/>
        </dgm:presLayoutVars>
      </dgm:prSet>
      <dgm:spPr/>
    </dgm:pt>
    <dgm:pt modelId="{72D99466-67CC-4775-A077-19DBAD8A46DD}" type="pres">
      <dgm:prSet presAssocID="{015BA522-7D1B-4E99-BBF1-C7A27D5719EE}" presName="sibTrans" presStyleCnt="0"/>
      <dgm:spPr/>
    </dgm:pt>
    <dgm:pt modelId="{6CE7FDF5-C8E1-4A46-9ABF-55C453AE10F3}" type="pres">
      <dgm:prSet presAssocID="{8D421E38-6401-4DE5-AB67-B8267F8BAD4E}" presName="compNode" presStyleCnt="0"/>
      <dgm:spPr/>
    </dgm:pt>
    <dgm:pt modelId="{A38CC42C-F038-44A9-A9D1-0F9EB1EC12EB}" type="pres">
      <dgm:prSet presAssocID="{8D421E38-6401-4DE5-AB67-B8267F8BAD4E}" presName="bgRect" presStyleLbl="bgShp" presStyleIdx="1" presStyleCnt="4"/>
      <dgm:spPr/>
    </dgm:pt>
    <dgm:pt modelId="{DA83CBB7-967A-4A32-9449-FC7B48E25924}" type="pres">
      <dgm:prSet presAssocID="{8D421E38-6401-4DE5-AB67-B8267F8BAD4E}" presName="iconRect" presStyleLbl="node1" presStyleIdx="1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84B0EDC1-05BE-4551-8524-0A4F8AD4A626}" type="pres">
      <dgm:prSet presAssocID="{8D421E38-6401-4DE5-AB67-B8267F8BAD4E}" presName="spaceRect" presStyleCnt="0"/>
      <dgm:spPr/>
    </dgm:pt>
    <dgm:pt modelId="{FEF636ED-93BE-4D3F-98BD-544C14D2A553}" type="pres">
      <dgm:prSet presAssocID="{8D421E38-6401-4DE5-AB67-B8267F8BAD4E}" presName="parTx" presStyleLbl="revTx" presStyleIdx="1" presStyleCnt="4">
        <dgm:presLayoutVars>
          <dgm:chMax val="0"/>
          <dgm:chPref val="0"/>
        </dgm:presLayoutVars>
      </dgm:prSet>
      <dgm:spPr/>
    </dgm:pt>
    <dgm:pt modelId="{AD52E2E5-2006-4070-A207-180E00973BB8}" type="pres">
      <dgm:prSet presAssocID="{DB88BB93-EC19-48B0-A72E-9AED7273891C}" presName="sibTrans" presStyleCnt="0"/>
      <dgm:spPr/>
    </dgm:pt>
    <dgm:pt modelId="{C134A9A6-D51C-496D-BDF5-F66133664349}" type="pres">
      <dgm:prSet presAssocID="{28CB59E3-A1D3-4281-AD6F-FB5B8A63892F}" presName="compNode" presStyleCnt="0"/>
      <dgm:spPr/>
    </dgm:pt>
    <dgm:pt modelId="{653841BF-7738-4ED2-836B-557845A369E9}" type="pres">
      <dgm:prSet presAssocID="{28CB59E3-A1D3-4281-AD6F-FB5B8A63892F}" presName="bgRect" presStyleLbl="bgShp" presStyleIdx="2" presStyleCnt="4"/>
      <dgm:spPr/>
    </dgm:pt>
    <dgm:pt modelId="{FF66F548-6442-408A-9B44-C2A1CE4BF981}" type="pres">
      <dgm:prSet presAssocID="{28CB59E3-A1D3-4281-AD6F-FB5B8A63892F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F35B80B-8D20-4E2C-8FF3-25DB018B31BB}" type="pres">
      <dgm:prSet presAssocID="{28CB59E3-A1D3-4281-AD6F-FB5B8A63892F}" presName="spaceRect" presStyleCnt="0"/>
      <dgm:spPr/>
    </dgm:pt>
    <dgm:pt modelId="{2ECF7E95-674F-4322-B02A-8FD24B32E7A9}" type="pres">
      <dgm:prSet presAssocID="{28CB59E3-A1D3-4281-AD6F-FB5B8A63892F}" presName="parTx" presStyleLbl="revTx" presStyleIdx="2" presStyleCnt="4">
        <dgm:presLayoutVars>
          <dgm:chMax val="0"/>
          <dgm:chPref val="0"/>
        </dgm:presLayoutVars>
      </dgm:prSet>
      <dgm:spPr/>
    </dgm:pt>
    <dgm:pt modelId="{EEBD1CF9-5B01-4614-AE04-833BB56541D9}" type="pres">
      <dgm:prSet presAssocID="{682E34D7-7BC5-4DEB-9D63-E33B170069A0}" presName="sibTrans" presStyleCnt="0"/>
      <dgm:spPr/>
    </dgm:pt>
    <dgm:pt modelId="{60778847-6BDC-452D-8D76-3AD00BADA92B}" type="pres">
      <dgm:prSet presAssocID="{24B83BDC-937A-4AA5-B776-F0F4D563C21D}" presName="compNode" presStyleCnt="0"/>
      <dgm:spPr/>
    </dgm:pt>
    <dgm:pt modelId="{DAA8F71B-7C47-4C3A-A34D-A1D59CF0DEA3}" type="pres">
      <dgm:prSet presAssocID="{24B83BDC-937A-4AA5-B776-F0F4D563C21D}" presName="bgRect" presStyleLbl="bgShp" presStyleIdx="3" presStyleCnt="4"/>
      <dgm:spPr/>
    </dgm:pt>
    <dgm:pt modelId="{F953E0D0-17FD-4139-9B07-F3718ED8B8C0}" type="pres">
      <dgm:prSet presAssocID="{24B83BDC-937A-4AA5-B776-F0F4D563C21D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6EEE6C-FF83-4175-B940-A23D0668DD90}" type="pres">
      <dgm:prSet presAssocID="{24B83BDC-937A-4AA5-B776-F0F4D563C21D}" presName="spaceRect" presStyleCnt="0"/>
      <dgm:spPr/>
    </dgm:pt>
    <dgm:pt modelId="{5D00CC4A-2FC5-4121-A91C-349228C2C5EA}" type="pres">
      <dgm:prSet presAssocID="{24B83BDC-937A-4AA5-B776-F0F4D563C2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00000E-AA44-49FC-AFE2-EE7C94329A4C}" type="presOf" srcId="{28CB59E3-A1D3-4281-AD6F-FB5B8A63892F}" destId="{2ECF7E95-674F-4322-B02A-8FD24B32E7A9}" srcOrd="0" destOrd="0" presId="urn:microsoft.com/office/officeart/2018/2/layout/IconVerticalSolidList"/>
    <dgm:cxn modelId="{647C3629-C2E6-4FDC-A30D-2A36B8369A28}" type="presOf" srcId="{8D421E38-6401-4DE5-AB67-B8267F8BAD4E}" destId="{FEF636ED-93BE-4D3F-98BD-544C14D2A553}" srcOrd="0" destOrd="0" presId="urn:microsoft.com/office/officeart/2018/2/layout/IconVerticalSolidList"/>
    <dgm:cxn modelId="{45BC354B-5F09-48D0-A068-6F294900BCA2}" type="presOf" srcId="{FC403E6F-6884-435E-84AA-6C90BDEB542B}" destId="{C2011C27-B098-42EE-9422-7A25BB40C106}" srcOrd="0" destOrd="0" presId="urn:microsoft.com/office/officeart/2018/2/layout/IconVerticalSolidList"/>
    <dgm:cxn modelId="{40EA9461-0715-4C25-97EC-B4A72AA6AF21}" srcId="{48679029-3D54-424D-BBCD-9A027B85567A}" destId="{8D421E38-6401-4DE5-AB67-B8267F8BAD4E}" srcOrd="1" destOrd="0" parTransId="{5292CFBA-2493-4F63-BA75-B1C8B413A1B1}" sibTransId="{DB88BB93-EC19-48B0-A72E-9AED7273891C}"/>
    <dgm:cxn modelId="{5C0D6A6E-D8A2-420D-A417-6E31089C2264}" srcId="{48679029-3D54-424D-BBCD-9A027B85567A}" destId="{28CB59E3-A1D3-4281-AD6F-FB5B8A63892F}" srcOrd="2" destOrd="0" parTransId="{28AE733A-F37C-45EA-912B-E10639B8E78A}" sibTransId="{682E34D7-7BC5-4DEB-9D63-E33B170069A0}"/>
    <dgm:cxn modelId="{3AE11A96-66DF-456E-B024-60B250EDFD94}" srcId="{48679029-3D54-424D-BBCD-9A027B85567A}" destId="{FC403E6F-6884-435E-84AA-6C90BDEB542B}" srcOrd="0" destOrd="0" parTransId="{12B4B118-4E94-4A46-A221-ED44A0F1D503}" sibTransId="{015BA522-7D1B-4E99-BBF1-C7A27D5719EE}"/>
    <dgm:cxn modelId="{D38322E3-7642-4EBF-85F3-38582C532D21}" type="presOf" srcId="{24B83BDC-937A-4AA5-B776-F0F4D563C21D}" destId="{5D00CC4A-2FC5-4121-A91C-349228C2C5EA}" srcOrd="0" destOrd="0" presId="urn:microsoft.com/office/officeart/2018/2/layout/IconVerticalSolidList"/>
    <dgm:cxn modelId="{9227CBEA-0F6A-4932-BEB5-11DAC6B23A64}" type="presOf" srcId="{48679029-3D54-424D-BBCD-9A027B85567A}" destId="{DDE32F54-5415-4EC6-955F-2CD45CB4291D}" srcOrd="0" destOrd="0" presId="urn:microsoft.com/office/officeart/2018/2/layout/IconVerticalSolidList"/>
    <dgm:cxn modelId="{9B6F12F7-5AC6-45C1-9368-2C6084659A78}" srcId="{48679029-3D54-424D-BBCD-9A027B85567A}" destId="{24B83BDC-937A-4AA5-B776-F0F4D563C21D}" srcOrd="3" destOrd="0" parTransId="{7CBA433F-2FA3-4720-A4D2-47F2C5F5910E}" sibTransId="{8641345E-1C28-4F64-864C-857F98D90AF5}"/>
    <dgm:cxn modelId="{F3CA4EE9-33D1-4893-ACC0-2F7113D8622D}" type="presParOf" srcId="{DDE32F54-5415-4EC6-955F-2CD45CB4291D}" destId="{F196DDE5-F620-48F5-83E9-9B02469503A4}" srcOrd="0" destOrd="0" presId="urn:microsoft.com/office/officeart/2018/2/layout/IconVerticalSolidList"/>
    <dgm:cxn modelId="{CA0E461B-A8CF-4B1D-8D79-9343C63FECAB}" type="presParOf" srcId="{F196DDE5-F620-48F5-83E9-9B02469503A4}" destId="{41E0B420-E726-494D-A692-5859FD08E2F9}" srcOrd="0" destOrd="0" presId="urn:microsoft.com/office/officeart/2018/2/layout/IconVerticalSolidList"/>
    <dgm:cxn modelId="{C3EC55F3-9841-40A2-BED5-4C62EB77F916}" type="presParOf" srcId="{F196DDE5-F620-48F5-83E9-9B02469503A4}" destId="{FA0C984A-79BC-4065-B1F9-7E39AED34C26}" srcOrd="1" destOrd="0" presId="urn:microsoft.com/office/officeart/2018/2/layout/IconVerticalSolidList"/>
    <dgm:cxn modelId="{0A617883-74F3-4EB0-ACD1-DA237BA7DE74}" type="presParOf" srcId="{F196DDE5-F620-48F5-83E9-9B02469503A4}" destId="{9C6D219D-8486-4878-B8D8-E934827182CF}" srcOrd="2" destOrd="0" presId="urn:microsoft.com/office/officeart/2018/2/layout/IconVerticalSolidList"/>
    <dgm:cxn modelId="{0F8B05B6-506E-433C-810C-9F6D76816DA5}" type="presParOf" srcId="{F196DDE5-F620-48F5-83E9-9B02469503A4}" destId="{C2011C27-B098-42EE-9422-7A25BB40C106}" srcOrd="3" destOrd="0" presId="urn:microsoft.com/office/officeart/2018/2/layout/IconVerticalSolidList"/>
    <dgm:cxn modelId="{457E6C25-137B-4967-ADD6-3CB84F393EA2}" type="presParOf" srcId="{DDE32F54-5415-4EC6-955F-2CD45CB4291D}" destId="{72D99466-67CC-4775-A077-19DBAD8A46DD}" srcOrd="1" destOrd="0" presId="urn:microsoft.com/office/officeart/2018/2/layout/IconVerticalSolidList"/>
    <dgm:cxn modelId="{02D2D9E4-D2F2-4B6A-A8D8-92961ACA6976}" type="presParOf" srcId="{DDE32F54-5415-4EC6-955F-2CD45CB4291D}" destId="{6CE7FDF5-C8E1-4A46-9ABF-55C453AE10F3}" srcOrd="2" destOrd="0" presId="urn:microsoft.com/office/officeart/2018/2/layout/IconVerticalSolidList"/>
    <dgm:cxn modelId="{528976AE-3727-4C7F-A636-C66E92CB7AB7}" type="presParOf" srcId="{6CE7FDF5-C8E1-4A46-9ABF-55C453AE10F3}" destId="{A38CC42C-F038-44A9-A9D1-0F9EB1EC12EB}" srcOrd="0" destOrd="0" presId="urn:microsoft.com/office/officeart/2018/2/layout/IconVerticalSolidList"/>
    <dgm:cxn modelId="{E92EAB13-BE8C-4139-86ED-18BCF8EEFB54}" type="presParOf" srcId="{6CE7FDF5-C8E1-4A46-9ABF-55C453AE10F3}" destId="{DA83CBB7-967A-4A32-9449-FC7B48E25924}" srcOrd="1" destOrd="0" presId="urn:microsoft.com/office/officeart/2018/2/layout/IconVerticalSolidList"/>
    <dgm:cxn modelId="{1831C3D0-5E08-4050-AA50-1987B4684F27}" type="presParOf" srcId="{6CE7FDF5-C8E1-4A46-9ABF-55C453AE10F3}" destId="{84B0EDC1-05BE-4551-8524-0A4F8AD4A626}" srcOrd="2" destOrd="0" presId="urn:microsoft.com/office/officeart/2018/2/layout/IconVerticalSolidList"/>
    <dgm:cxn modelId="{DADA98EF-8053-4E52-A503-1AA2E10B5696}" type="presParOf" srcId="{6CE7FDF5-C8E1-4A46-9ABF-55C453AE10F3}" destId="{FEF636ED-93BE-4D3F-98BD-544C14D2A553}" srcOrd="3" destOrd="0" presId="urn:microsoft.com/office/officeart/2018/2/layout/IconVerticalSolidList"/>
    <dgm:cxn modelId="{D6262579-CB6B-4AD4-B9CC-6FE7725BFD9B}" type="presParOf" srcId="{DDE32F54-5415-4EC6-955F-2CD45CB4291D}" destId="{AD52E2E5-2006-4070-A207-180E00973BB8}" srcOrd="3" destOrd="0" presId="urn:microsoft.com/office/officeart/2018/2/layout/IconVerticalSolidList"/>
    <dgm:cxn modelId="{2566CD24-DE3F-415F-98C7-04D53B269578}" type="presParOf" srcId="{DDE32F54-5415-4EC6-955F-2CD45CB4291D}" destId="{C134A9A6-D51C-496D-BDF5-F66133664349}" srcOrd="4" destOrd="0" presId="urn:microsoft.com/office/officeart/2018/2/layout/IconVerticalSolidList"/>
    <dgm:cxn modelId="{8A1752B5-B441-4375-B705-38279EBBA704}" type="presParOf" srcId="{C134A9A6-D51C-496D-BDF5-F66133664349}" destId="{653841BF-7738-4ED2-836B-557845A369E9}" srcOrd="0" destOrd="0" presId="urn:microsoft.com/office/officeart/2018/2/layout/IconVerticalSolidList"/>
    <dgm:cxn modelId="{2126921A-EE8F-41E0-B5CD-ED6D7AAD0C3A}" type="presParOf" srcId="{C134A9A6-D51C-496D-BDF5-F66133664349}" destId="{FF66F548-6442-408A-9B44-C2A1CE4BF981}" srcOrd="1" destOrd="0" presId="urn:microsoft.com/office/officeart/2018/2/layout/IconVerticalSolidList"/>
    <dgm:cxn modelId="{739794C5-270D-4CDA-847C-11DEEE6145AD}" type="presParOf" srcId="{C134A9A6-D51C-496D-BDF5-F66133664349}" destId="{5F35B80B-8D20-4E2C-8FF3-25DB018B31BB}" srcOrd="2" destOrd="0" presId="urn:microsoft.com/office/officeart/2018/2/layout/IconVerticalSolidList"/>
    <dgm:cxn modelId="{8E65E56A-7C1C-480F-A72B-7990B9A7B0E0}" type="presParOf" srcId="{C134A9A6-D51C-496D-BDF5-F66133664349}" destId="{2ECF7E95-674F-4322-B02A-8FD24B32E7A9}" srcOrd="3" destOrd="0" presId="urn:microsoft.com/office/officeart/2018/2/layout/IconVerticalSolidList"/>
    <dgm:cxn modelId="{BCDCBB9A-7FF8-4F12-B8DF-63828022C73B}" type="presParOf" srcId="{DDE32F54-5415-4EC6-955F-2CD45CB4291D}" destId="{EEBD1CF9-5B01-4614-AE04-833BB56541D9}" srcOrd="5" destOrd="0" presId="urn:microsoft.com/office/officeart/2018/2/layout/IconVerticalSolidList"/>
    <dgm:cxn modelId="{9F082057-2F8E-457B-BD8C-8A6F04B80CFB}" type="presParOf" srcId="{DDE32F54-5415-4EC6-955F-2CD45CB4291D}" destId="{60778847-6BDC-452D-8D76-3AD00BADA92B}" srcOrd="6" destOrd="0" presId="urn:microsoft.com/office/officeart/2018/2/layout/IconVerticalSolidList"/>
    <dgm:cxn modelId="{3D27921B-D31B-4073-A496-003C6512E070}" type="presParOf" srcId="{60778847-6BDC-452D-8D76-3AD00BADA92B}" destId="{DAA8F71B-7C47-4C3A-A34D-A1D59CF0DEA3}" srcOrd="0" destOrd="0" presId="urn:microsoft.com/office/officeart/2018/2/layout/IconVerticalSolidList"/>
    <dgm:cxn modelId="{37415E71-5DE7-48A1-B1A9-603073811907}" type="presParOf" srcId="{60778847-6BDC-452D-8D76-3AD00BADA92B}" destId="{F953E0D0-17FD-4139-9B07-F3718ED8B8C0}" srcOrd="1" destOrd="0" presId="urn:microsoft.com/office/officeart/2018/2/layout/IconVerticalSolidList"/>
    <dgm:cxn modelId="{20C2E83B-B78E-4720-9EB6-D47C631D1696}" type="presParOf" srcId="{60778847-6BDC-452D-8D76-3AD00BADA92B}" destId="{2D6EEE6C-FF83-4175-B940-A23D0668DD90}" srcOrd="2" destOrd="0" presId="urn:microsoft.com/office/officeart/2018/2/layout/IconVerticalSolidList"/>
    <dgm:cxn modelId="{9FC0A1E1-B81A-471A-95F6-5C4C02F67412}" type="presParOf" srcId="{60778847-6BDC-452D-8D76-3AD00BADA92B}" destId="{5D00CC4A-2FC5-4121-A91C-349228C2C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0B420-E726-494D-A692-5859FD08E2F9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984A-79BC-4065-B1F9-7E39AED34C2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11C27-B098-42EE-9422-7A25BB40C106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1. Data transformation</a:t>
          </a:r>
          <a:endParaRPr lang="en-US" sz="2200" kern="1200" dirty="0"/>
        </a:p>
      </dsp:txBody>
      <dsp:txXfrm>
        <a:off x="1429899" y="2442"/>
        <a:ext cx="3455303" cy="1238008"/>
      </dsp:txXfrm>
    </dsp:sp>
    <dsp:sp modelId="{A38CC42C-F038-44A9-A9D1-0F9EB1EC12EB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3CBB7-967A-4A32-9449-FC7B48E2592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636ED-93BE-4D3F-98BD-544C14D2A553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2. Data analysis</a:t>
          </a:r>
          <a:endParaRPr lang="en-US" sz="2200" kern="1200" dirty="0"/>
        </a:p>
      </dsp:txBody>
      <dsp:txXfrm>
        <a:off x="1429899" y="1549953"/>
        <a:ext cx="3455303" cy="1238008"/>
      </dsp:txXfrm>
    </dsp:sp>
    <dsp:sp modelId="{653841BF-7738-4ED2-836B-557845A369E9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6F548-6442-408A-9B44-C2A1CE4BF98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F7E95-674F-4322-B02A-8FD24B32E7A9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3. Model selection and evaluation</a:t>
          </a:r>
          <a:endParaRPr lang="en-US" sz="2200" kern="1200" dirty="0"/>
        </a:p>
      </dsp:txBody>
      <dsp:txXfrm>
        <a:off x="1429899" y="3097464"/>
        <a:ext cx="3455303" cy="1238008"/>
      </dsp:txXfrm>
    </dsp:sp>
    <dsp:sp modelId="{DAA8F71B-7C47-4C3A-A34D-A1D59CF0DEA3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3E0D0-17FD-4139-9B07-F3718ED8B8C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0CC4A-2FC5-4121-A91C-349228C2C5EA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4. Model interpretation</a:t>
          </a:r>
          <a:endParaRPr lang="en-US" sz="2200" kern="1200" dirty="0"/>
        </a:p>
      </dsp:txBody>
      <dsp:txXfrm>
        <a:off x="1429899" y="4644974"/>
        <a:ext cx="3455303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86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0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13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91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3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D413-EE2D-6B4D-9070-8C218F8C9B93}" type="datetimeFigureOut">
              <a:rPr lang="en-CA" smtClean="0"/>
              <a:t>2019-04-21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7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E8006-DEED-1A4B-B67D-B5E9B86034C6}"/>
              </a:ext>
            </a:extLst>
          </p:cNvPr>
          <p:cNvSpPr txBox="1"/>
          <p:nvPr/>
        </p:nvSpPr>
        <p:spPr>
          <a:xfrm>
            <a:off x="5059971" y="1783958"/>
            <a:ext cx="3483937" cy="4267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ACME Learning Co.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 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Insurance risk management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Vincent Roy </a:t>
            </a: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F19CF277-59F9-2B40-991A-ABDED1A7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092" y="1063395"/>
            <a:ext cx="2393435" cy="23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0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2CCAFF-B896-8F4D-B3B6-80766F21BBAC}"/>
              </a:ext>
            </a:extLst>
          </p:cNvPr>
          <p:cNvGrpSpPr/>
          <p:nvPr/>
        </p:nvGrpSpPr>
        <p:grpSpPr>
          <a:xfrm>
            <a:off x="711200" y="1119189"/>
            <a:ext cx="5861050" cy="1801811"/>
            <a:chOff x="711200" y="1119189"/>
            <a:chExt cx="5861050" cy="180181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8D5FAE7-CE8F-C14C-84CE-418135AEA63E}"/>
                </a:ext>
              </a:extLst>
            </p:cNvPr>
            <p:cNvSpPr/>
            <p:nvPr/>
          </p:nvSpPr>
          <p:spPr>
            <a:xfrm>
              <a:off x="711200" y="1119189"/>
              <a:ext cx="5861050" cy="18018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cv</a:t>
              </a:r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CA710A65-8E22-4945-A737-1C2C8144D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08" b="1"/>
            <a:stretch/>
          </p:blipFill>
          <p:spPr bwMode="auto">
            <a:xfrm>
              <a:off x="1733550" y="1181100"/>
              <a:ext cx="4552950" cy="164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D9B259-7CCA-5943-9EA4-EFAD99E3E61C}"/>
                </a:ext>
              </a:extLst>
            </p:cNvPr>
            <p:cNvSpPr txBox="1"/>
            <p:nvPr/>
          </p:nvSpPr>
          <p:spPr>
            <a:xfrm>
              <a:off x="1041400" y="1168400"/>
              <a:ext cx="214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THAL2 – Fixed defect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DE5A7A-1574-9647-9C8F-218E05CC6426}"/>
              </a:ext>
            </a:extLst>
          </p:cNvPr>
          <p:cNvGrpSpPr/>
          <p:nvPr/>
        </p:nvGrpSpPr>
        <p:grpSpPr>
          <a:xfrm>
            <a:off x="711200" y="3097024"/>
            <a:ext cx="5861050" cy="1805176"/>
            <a:chOff x="711200" y="3097024"/>
            <a:chExt cx="5861050" cy="18051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888959-1064-DA48-8B6A-770F7E054955}"/>
                </a:ext>
              </a:extLst>
            </p:cNvPr>
            <p:cNvSpPr/>
            <p:nvPr/>
          </p:nvSpPr>
          <p:spPr>
            <a:xfrm>
              <a:off x="711200" y="3100389"/>
              <a:ext cx="5861050" cy="18018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cv</a:t>
              </a:r>
            </a:p>
          </p:txBody>
        </p:sp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846D3FDD-E6DD-0F4D-9221-62280C9BF0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65"/>
            <a:stretch/>
          </p:blipFill>
          <p:spPr bwMode="auto">
            <a:xfrm>
              <a:off x="1733550" y="3097024"/>
              <a:ext cx="455295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D77C9-8C47-464D-BFEF-9B732C0142E5}"/>
                </a:ext>
              </a:extLst>
            </p:cNvPr>
            <p:cNvSpPr txBox="1"/>
            <p:nvPr/>
          </p:nvSpPr>
          <p:spPr>
            <a:xfrm>
              <a:off x="1041400" y="3098800"/>
              <a:ext cx="2103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CPO - typical angina 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5C1C67-2783-F748-9A75-66C5B4DF8BBD}"/>
              </a:ext>
            </a:extLst>
          </p:cNvPr>
          <p:cNvGrpSpPr/>
          <p:nvPr/>
        </p:nvGrpSpPr>
        <p:grpSpPr>
          <a:xfrm>
            <a:off x="711200" y="4996700"/>
            <a:ext cx="5861050" cy="1810500"/>
            <a:chOff x="711200" y="4996700"/>
            <a:chExt cx="5861050" cy="18105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A3D2F68-E14D-2543-BCB2-B47007549497}"/>
                </a:ext>
              </a:extLst>
            </p:cNvPr>
            <p:cNvSpPr/>
            <p:nvPr/>
          </p:nvSpPr>
          <p:spPr>
            <a:xfrm>
              <a:off x="711200" y="5005389"/>
              <a:ext cx="5861050" cy="18018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cv</a:t>
              </a:r>
            </a:p>
          </p:txBody>
        </p:sp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0EF10736-8065-2749-9C32-FAA16FC36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86"/>
            <a:stretch/>
          </p:blipFill>
          <p:spPr bwMode="auto">
            <a:xfrm>
              <a:off x="1733550" y="4996700"/>
              <a:ext cx="455295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27DED0-CDFA-B84D-8B06-C4C92DC532FA}"/>
                </a:ext>
              </a:extLst>
            </p:cNvPr>
            <p:cNvSpPr txBox="1"/>
            <p:nvPr/>
          </p:nvSpPr>
          <p:spPr>
            <a:xfrm>
              <a:off x="1041400" y="5029200"/>
              <a:ext cx="2614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THAL3 – Reversible defect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33AA73-E577-224E-B8F8-E4DCCF7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99" y="2302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analysis</a:t>
            </a:r>
            <a:endParaRPr lang="en-CA" sz="38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0" name="Picture 2" descr="Image result for chart icon">
            <a:extLst>
              <a:ext uri="{FF2B5EF4-FFF2-40B4-BE49-F238E27FC236}">
                <a16:creationId xmlns:a16="http://schemas.microsoft.com/office/drawing/2014/main" id="{BD0B02A9-0DCC-1248-A92D-D47D4BD6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08B3D9-7789-6C4C-B801-7C900C638FC5}"/>
              </a:ext>
            </a:extLst>
          </p:cNvPr>
          <p:cNvSpPr/>
          <p:nvPr/>
        </p:nvSpPr>
        <p:spPr>
          <a:xfrm>
            <a:off x="3248526" y="1188356"/>
            <a:ext cx="2981902" cy="163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8A7A6-F774-AD4F-B0C3-88532E7DE8DE}"/>
              </a:ext>
            </a:extLst>
          </p:cNvPr>
          <p:cNvSpPr/>
          <p:nvPr/>
        </p:nvSpPr>
        <p:spPr>
          <a:xfrm>
            <a:off x="3256544" y="3109399"/>
            <a:ext cx="2981902" cy="163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6EA99-42C2-4E4F-9439-748332EED387}"/>
              </a:ext>
            </a:extLst>
          </p:cNvPr>
          <p:cNvSpPr/>
          <p:nvPr/>
        </p:nvSpPr>
        <p:spPr>
          <a:xfrm>
            <a:off x="3276595" y="5006378"/>
            <a:ext cx="2981902" cy="163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8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382680"/>
            <a:ext cx="5605629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Model selection and evaluation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585587"/>
            <a:ext cx="5594007" cy="3788227"/>
          </a:xfrm>
        </p:spPr>
        <p:txBody>
          <a:bodyPr anchor="t">
            <a:normAutofit/>
          </a:bodyPr>
          <a:lstStyle/>
          <a:p>
            <a:r>
              <a:rPr lang="en-CA" sz="2400" dirty="0"/>
              <a:t>Two different types of models were created from the transformed data :</a:t>
            </a:r>
          </a:p>
          <a:p>
            <a:pPr lvl="1"/>
            <a:r>
              <a:rPr lang="en-CA" dirty="0"/>
              <a:t>Logistic Regression model with regularization ;</a:t>
            </a:r>
          </a:p>
          <a:p>
            <a:pPr lvl="1"/>
            <a:r>
              <a:rPr lang="en-CA" dirty="0"/>
              <a:t>Decision Tree with bagging.</a:t>
            </a:r>
          </a:p>
          <a:p>
            <a:r>
              <a:rPr lang="en-CA" sz="2400" dirty="0"/>
              <a:t>These models are suited for classification</a:t>
            </a:r>
          </a:p>
          <a:p>
            <a:r>
              <a:rPr lang="en-CA" sz="2400" dirty="0" err="1"/>
              <a:t>Nocoverage</a:t>
            </a:r>
            <a:r>
              <a:rPr lang="en-CA" sz="2400" dirty="0"/>
              <a:t> is interested in high </a:t>
            </a:r>
            <a:r>
              <a:rPr lang="en-CA" sz="2400" b="1" dirty="0"/>
              <a:t>recall</a:t>
            </a:r>
            <a:r>
              <a:rPr lang="en-CA" sz="2400" dirty="0"/>
              <a:t> as it relates to a </a:t>
            </a:r>
            <a:r>
              <a:rPr lang="en-CA" sz="2400" b="1" dirty="0"/>
              <a:t>low</a:t>
            </a:r>
            <a:r>
              <a:rPr lang="en-CA" sz="2400" dirty="0"/>
              <a:t> false negative rate.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decision tree icon png">
            <a:extLst>
              <a:ext uri="{FF2B5EF4-FFF2-40B4-BE49-F238E27FC236}">
                <a16:creationId xmlns:a16="http://schemas.microsoft.com/office/drawing/2014/main" id="{B0C21E18-74C1-574A-BA2E-3BE35C25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11" y="4770524"/>
            <a:ext cx="2004920" cy="200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logistic regression icon png">
            <a:extLst>
              <a:ext uri="{FF2B5EF4-FFF2-40B4-BE49-F238E27FC236}">
                <a16:creationId xmlns:a16="http://schemas.microsoft.com/office/drawing/2014/main" id="{6BBFA97C-B75C-C640-AA4C-DB12496F2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r="45972" b="37086"/>
          <a:stretch/>
        </p:blipFill>
        <p:spPr bwMode="auto">
          <a:xfrm>
            <a:off x="953350" y="4821324"/>
            <a:ext cx="2415902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1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6348736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442413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Logistic model was created with 10 fold cross-validation and  l1 norm regularization to eliminate unnecessary parameters.</a:t>
            </a:r>
          </a:p>
          <a:p>
            <a:r>
              <a:rPr lang="en-CA" sz="2100" dirty="0"/>
              <a:t>Optimized regularization parameter without compromising model recall.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FDFF2-54A2-A04F-8825-527E38578C3E}"/>
              </a:ext>
            </a:extLst>
          </p:cNvPr>
          <p:cNvSpPr txBox="1"/>
          <p:nvPr/>
        </p:nvSpPr>
        <p:spPr>
          <a:xfrm>
            <a:off x="4711700" y="4724400"/>
            <a:ext cx="1714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Reg value = 0.05</a:t>
            </a:r>
          </a:p>
          <a:p>
            <a:r>
              <a:rPr lang="en-CA" dirty="0"/>
              <a:t>Recall = 0.86</a:t>
            </a:r>
          </a:p>
          <a:p>
            <a:r>
              <a:rPr lang="en-CA" dirty="0"/>
              <a:t>Accuracy = 0.85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2F506E-5B33-914D-893D-2D84B6E1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38" y="4008594"/>
            <a:ext cx="3430395" cy="24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F6255-2CA5-8B4F-A03A-908ABE876C44}"/>
              </a:ext>
            </a:extLst>
          </p:cNvPr>
          <p:cNvCxnSpPr/>
          <p:nvPr/>
        </p:nvCxnSpPr>
        <p:spPr>
          <a:xfrm>
            <a:off x="1768642" y="4008594"/>
            <a:ext cx="0" cy="22357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A01FEBC-286C-9C43-BF95-32E882BF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40" y="3290277"/>
            <a:ext cx="4608541" cy="304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A49EFBA-5864-754F-AB51-3D26194A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3289714"/>
            <a:ext cx="1612254" cy="3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856230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Logistic with regularization identified the following predominant parameters. That is the high risk factors associated with a heart condition.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9701D0-BE75-584C-BE37-AFB14CFF18A8}"/>
              </a:ext>
            </a:extLst>
          </p:cNvPr>
          <p:cNvSpPr/>
          <p:nvPr/>
        </p:nvSpPr>
        <p:spPr>
          <a:xfrm>
            <a:off x="637004" y="3335337"/>
            <a:ext cx="1459115" cy="13255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A8DDA7-4D63-AA49-916D-4B2378E89E49}"/>
              </a:ext>
            </a:extLst>
          </p:cNvPr>
          <p:cNvSpPr txBox="1">
            <a:spLocks/>
          </p:cNvSpPr>
          <p:nvPr/>
        </p:nvSpPr>
        <p:spPr>
          <a:xfrm>
            <a:off x="840699" y="687480"/>
            <a:ext cx="634873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000" b="1"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CA" sz="3000" dirty="0"/>
          </a:p>
        </p:txBody>
      </p:sp>
      <p:sp>
        <p:nvSpPr>
          <p:cNvPr id="10" name="Rectangle 9" descr="Head with Gears">
            <a:extLst>
              <a:ext uri="{FF2B5EF4-FFF2-40B4-BE49-F238E27FC236}">
                <a16:creationId xmlns:a16="http://schemas.microsoft.com/office/drawing/2014/main" id="{66636C50-6B50-AA4F-8DCE-0496A856BF22}"/>
              </a:ext>
            </a:extLst>
          </p:cNvPr>
          <p:cNvSpPr/>
          <p:nvPr/>
        </p:nvSpPr>
        <p:spPr>
          <a:xfrm>
            <a:off x="6570597" y="2827422"/>
            <a:ext cx="1261959" cy="118374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4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6348736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Decision Tree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652083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First a decision tree was created with optimized depth = 2 based on recall.</a:t>
            </a:r>
          </a:p>
          <a:p>
            <a:r>
              <a:rPr lang="en-CA" sz="2100" dirty="0"/>
              <a:t>Cross validation was used to get the recall and accuracy.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94AE28-762F-0A48-8EF3-05143B4D5AFD}"/>
              </a:ext>
            </a:extLst>
          </p:cNvPr>
          <p:cNvGrpSpPr/>
          <p:nvPr/>
        </p:nvGrpSpPr>
        <p:grpSpPr>
          <a:xfrm>
            <a:off x="726253" y="3304673"/>
            <a:ext cx="5833645" cy="3091266"/>
            <a:chOff x="726253" y="3304673"/>
            <a:chExt cx="5833645" cy="309126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0575309-D273-2C42-B276-C1916BABC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53" y="3391235"/>
              <a:ext cx="5833645" cy="300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28472B-7F93-664A-951A-9B081ED330AB}"/>
                </a:ext>
              </a:extLst>
            </p:cNvPr>
            <p:cNvSpPr txBox="1"/>
            <p:nvPr/>
          </p:nvSpPr>
          <p:spPr>
            <a:xfrm>
              <a:off x="4410905" y="3304673"/>
              <a:ext cx="1653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Recall = 0.89</a:t>
              </a:r>
            </a:p>
            <a:p>
              <a:r>
                <a:rPr lang="en-CA" dirty="0"/>
                <a:t>Accuracy = 0.83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5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>
            <a:extLst>
              <a:ext uri="{FF2B5EF4-FFF2-40B4-BE49-F238E27FC236}">
                <a16:creationId xmlns:a16="http://schemas.microsoft.com/office/drawing/2014/main" id="{CAEE143F-5683-7D49-A1FD-16D86BBE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70" y="3680003"/>
            <a:ext cx="5833645" cy="30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482938"/>
            <a:ext cx="6348736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Decision Tree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557507"/>
            <a:ext cx="5652083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From the decision tree it can be seen that the following parameters are risk factors of heart disease :</a:t>
            </a:r>
          </a:p>
          <a:p>
            <a:pPr lvl="1"/>
            <a:r>
              <a:rPr lang="en-CA" sz="1700" dirty="0"/>
              <a:t>thal2 : fixed defect</a:t>
            </a:r>
          </a:p>
          <a:p>
            <a:pPr lvl="1"/>
            <a:r>
              <a:rPr lang="en-CA" sz="1700" dirty="0"/>
              <a:t>cp0 :  typical angina</a:t>
            </a:r>
          </a:p>
          <a:p>
            <a:pPr lvl="1"/>
            <a:r>
              <a:rPr lang="en-CA" sz="1700" dirty="0"/>
              <a:t>ca  : small number of major vessels </a:t>
            </a:r>
          </a:p>
          <a:p>
            <a:pPr marL="0" indent="0">
              <a:buNone/>
            </a:pPr>
            <a:r>
              <a:rPr lang="en-CA" sz="2100" dirty="0"/>
              <a:t> 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07E354-FB64-8540-9A14-C241F2A0E2B3}"/>
              </a:ext>
            </a:extLst>
          </p:cNvPr>
          <p:cNvSpPr/>
          <p:nvPr/>
        </p:nvSpPr>
        <p:spPr>
          <a:xfrm>
            <a:off x="2737444" y="3712062"/>
            <a:ext cx="1459115" cy="4310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EA1D27-423E-7B49-86D8-2C1ECD32739C}"/>
              </a:ext>
            </a:extLst>
          </p:cNvPr>
          <p:cNvSpPr/>
          <p:nvPr/>
        </p:nvSpPr>
        <p:spPr>
          <a:xfrm>
            <a:off x="1939349" y="4826990"/>
            <a:ext cx="1459115" cy="4310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1E06F1-EA5E-0A4B-9046-9AB897AF2081}"/>
              </a:ext>
            </a:extLst>
          </p:cNvPr>
          <p:cNvSpPr/>
          <p:nvPr/>
        </p:nvSpPr>
        <p:spPr>
          <a:xfrm>
            <a:off x="3487412" y="4822976"/>
            <a:ext cx="1459115" cy="4310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 descr="Head with Gears">
            <a:extLst>
              <a:ext uri="{FF2B5EF4-FFF2-40B4-BE49-F238E27FC236}">
                <a16:creationId xmlns:a16="http://schemas.microsoft.com/office/drawing/2014/main" id="{72DD27DF-8C8B-434F-A574-A333F52A488E}"/>
              </a:ext>
            </a:extLst>
          </p:cNvPr>
          <p:cNvSpPr/>
          <p:nvPr/>
        </p:nvSpPr>
        <p:spPr>
          <a:xfrm>
            <a:off x="6570597" y="2827422"/>
            <a:ext cx="1261959" cy="118374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4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A1A7-70FC-5542-99A5-7591E34B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Conclusions</a:t>
            </a:r>
            <a:endParaRPr lang="en-CA" sz="38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DAB2-60C0-7E4D-9F1A-669C53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143719"/>
            <a:ext cx="5605629" cy="3788227"/>
          </a:xfrm>
        </p:spPr>
        <p:txBody>
          <a:bodyPr anchor="t">
            <a:normAutofit fontScale="92500" lnSpcReduction="20000"/>
          </a:bodyPr>
          <a:lstStyle/>
          <a:p>
            <a:r>
              <a:rPr lang="en-CA" sz="2100" dirty="0"/>
              <a:t>Both Logistic and Decision Tree models identify that the following parameters are highly associated with the risk of heart disease :</a:t>
            </a:r>
          </a:p>
          <a:p>
            <a:pPr lvl="1"/>
            <a:r>
              <a:rPr lang="en-CA" sz="1700" dirty="0"/>
              <a:t>thal2 : fixed defect</a:t>
            </a:r>
          </a:p>
          <a:p>
            <a:pPr lvl="1"/>
            <a:r>
              <a:rPr lang="en-CA" sz="1700" dirty="0"/>
              <a:t>cp0 :  typical angina – chest pain</a:t>
            </a:r>
          </a:p>
          <a:p>
            <a:pPr lvl="1"/>
            <a:r>
              <a:rPr lang="en-CA" sz="1700" dirty="0"/>
              <a:t>ca  : small number of major vessels</a:t>
            </a:r>
          </a:p>
          <a:p>
            <a:r>
              <a:rPr lang="en-CA" sz="2100" dirty="0"/>
              <a:t>This is in accordance with the raw analysis of the data.</a:t>
            </a:r>
          </a:p>
          <a:p>
            <a:r>
              <a:rPr lang="en-CA" sz="2100" dirty="0"/>
              <a:t>It is possible to build a reliable model for the prediction of heart disease from the data (0.9)</a:t>
            </a:r>
          </a:p>
          <a:p>
            <a:r>
              <a:rPr lang="en-CA" sz="2100" dirty="0"/>
              <a:t>With a decision tree graph an insurance broker could easily predict the risk of heart disease from three parameters.</a:t>
            </a:r>
          </a:p>
          <a:p>
            <a:r>
              <a:rPr lang="en-CA" sz="2100" dirty="0"/>
              <a:t>A more advanced model could be built … but we need </a:t>
            </a:r>
            <a:r>
              <a:rPr lang="en-CA" sz="2100"/>
              <a:t>another mandate $$$</a:t>
            </a:r>
            <a:endParaRPr lang="en-CA" sz="2100" dirty="0"/>
          </a:p>
          <a:p>
            <a:endParaRPr lang="en-CA" sz="2500" dirty="0"/>
          </a:p>
          <a:p>
            <a:endParaRPr lang="en-CA" sz="21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124" name="Picture 4" descr="Image result for conclusion icon png">
            <a:extLst>
              <a:ext uri="{FF2B5EF4-FFF2-40B4-BE49-F238E27FC236}">
                <a16:creationId xmlns:a16="http://schemas.microsoft.com/office/drawing/2014/main" id="{58D4CFD8-63C7-8142-830B-5D141327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F98D-014A-F04B-8E17-1D435993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Arial Black" panose="020B0604020202020204" pitchFamily="34" charset="0"/>
                <a:cs typeface="Arial Black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EBFE-28F6-8849-AC41-3E3DDFC6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B2EBA-0EB9-F145-9A56-414AAB0E5DCC}"/>
              </a:ext>
            </a:extLst>
          </p:cNvPr>
          <p:cNvSpPr txBox="1"/>
          <p:nvPr/>
        </p:nvSpPr>
        <p:spPr>
          <a:xfrm>
            <a:off x="589897" y="14405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Problem definition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Methodology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transformation and analysis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Model selection and evaluation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Conclusions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lan icon png">
            <a:extLst>
              <a:ext uri="{FF2B5EF4-FFF2-40B4-BE49-F238E27FC236}">
                <a16:creationId xmlns:a16="http://schemas.microsoft.com/office/drawing/2014/main" id="{118848B2-7907-CC48-BF36-3972A02C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00CA-AB61-B642-B3DF-CD5F31F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>
                <a:latin typeface="Arial Black" panose="020B0604020202020204" pitchFamily="34" charset="0"/>
                <a:cs typeface="Arial Black" panose="020B0604020202020204" pitchFamily="34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3BAA-61A6-AA4C-B03A-2EB30BDB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/>
              <a:t>The ACME Learning Co. has been given a mandate by </a:t>
            </a:r>
            <a:r>
              <a:rPr lang="en-CA" sz="2400" dirty="0" err="1"/>
              <a:t>NoCoverage</a:t>
            </a:r>
            <a:r>
              <a:rPr lang="en-CA" sz="2400" dirty="0"/>
              <a:t> Insurance to identify ways to help it’s client lower their insurance coverage risks.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FE5AD9-C5C7-E049-8018-F4D40BB52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2" t="21945" r="29555" b="15556"/>
          <a:stretch/>
        </p:blipFill>
        <p:spPr bwMode="auto">
          <a:xfrm>
            <a:off x="6810445" y="2865141"/>
            <a:ext cx="772493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AF6-6821-C445-8B93-5EBDFB5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Problem definition - objectives</a:t>
            </a:r>
            <a:endParaRPr lang="en-CA" sz="385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4B8-4054-3848-A4E1-81BA62E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/>
              <a:t>More specifically </a:t>
            </a:r>
            <a:r>
              <a:rPr lang="en-CA" sz="2400" dirty="0" err="1"/>
              <a:t>NoCoverage</a:t>
            </a:r>
            <a:r>
              <a:rPr lang="en-CA" sz="2400" dirty="0"/>
              <a:t> Insurance  wishes to know :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What are the risk-factors associated with the presence of a heart disease ;</a:t>
            </a:r>
          </a:p>
          <a:p>
            <a:endParaRPr lang="en-CA" sz="2400" dirty="0"/>
          </a:p>
          <a:p>
            <a:r>
              <a:rPr lang="en-CA" sz="2400" dirty="0"/>
              <a:t>Provide to a way to easily allow insurance brokers to predict the risk of future client having a heart disease based on his lab tests.</a:t>
            </a:r>
          </a:p>
          <a:p>
            <a:pPr marL="0" indent="0">
              <a:buNone/>
            </a:pPr>
            <a:r>
              <a:rPr lang="en-CA" sz="15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2" descr="Image result for target icon png">
            <a:extLst>
              <a:ext uri="{FF2B5EF4-FFF2-40B4-BE49-F238E27FC236}">
                <a16:creationId xmlns:a16="http://schemas.microsoft.com/office/drawing/2014/main" id="{94F49A37-F3CE-8341-BF16-3385F714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00CA-AB61-B642-B3DF-CD5F31F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CA" sz="2400" b="1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CFD220-192B-4E5C-A1A0-72CE40252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31573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81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AF6-6821-C445-8B93-5EBDFB5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4B8-4054-3848-A4E1-81BA62E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981201"/>
            <a:ext cx="5291759" cy="4034970"/>
          </a:xfrm>
        </p:spPr>
        <p:txBody>
          <a:bodyPr anchor="ctr">
            <a:normAutofit fontScale="70000" lnSpcReduction="20000"/>
          </a:bodyPr>
          <a:lstStyle/>
          <a:p>
            <a:r>
              <a:rPr lang="en-CA" sz="2700" dirty="0"/>
              <a:t>ACME Learning Co. was provided a database of 303 insured clients containing lab results for 14 medical parameters ;</a:t>
            </a:r>
          </a:p>
          <a:p>
            <a:pPr marL="0" indent="0">
              <a:buNone/>
            </a:pPr>
            <a:endParaRPr lang="en-CA" sz="2700" dirty="0"/>
          </a:p>
          <a:p>
            <a:r>
              <a:rPr lang="en-CA" sz="2700" dirty="0"/>
              <a:t>The data contained both quantitative and qualitative data ;</a:t>
            </a:r>
          </a:p>
          <a:p>
            <a:endParaRPr lang="en-CA" sz="2700" dirty="0"/>
          </a:p>
          <a:p>
            <a:r>
              <a:rPr lang="en-CA" sz="2700" dirty="0"/>
              <a:t>Categorical data was transformed into a binary values. One for each category ;</a:t>
            </a:r>
          </a:p>
          <a:p>
            <a:endParaRPr lang="en-CA" sz="2700" dirty="0"/>
          </a:p>
          <a:p>
            <a:r>
              <a:rPr lang="en-CA" sz="2700" dirty="0"/>
              <a:t>Qualitative data was standardized so that the mean is at 0 and that one standard deviation is one unit in value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sz="15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2" descr="Image result for data transformation icon png">
            <a:extLst>
              <a:ext uri="{FF2B5EF4-FFF2-40B4-BE49-F238E27FC236}">
                <a16:creationId xmlns:a16="http://schemas.microsoft.com/office/drawing/2014/main" id="{33AE700D-D72F-BA4C-B624-18C2727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standard distribution">
            <a:extLst>
              <a:ext uri="{FF2B5EF4-FFF2-40B4-BE49-F238E27FC236}">
                <a16:creationId xmlns:a16="http://schemas.microsoft.com/office/drawing/2014/main" id="{1CDF612B-D64C-254F-96F1-2E1A8C03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97" y="5355269"/>
            <a:ext cx="2979337" cy="148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AF6-6821-C445-8B93-5EBDFB5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4B8-4054-3848-A4E1-81BA62E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0" y="4493334"/>
            <a:ext cx="6691479" cy="21197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CA" sz="2000" dirty="0"/>
              <a:t>Following quantitative variables were transformed</a:t>
            </a:r>
          </a:p>
          <a:p>
            <a:r>
              <a:rPr lang="en-CA" sz="2000" dirty="0" err="1"/>
              <a:t>cp</a:t>
            </a:r>
            <a:r>
              <a:rPr lang="en-CA" sz="2000" dirty="0"/>
              <a:t>: chest pain type – 4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r>
              <a:rPr lang="en-CA" sz="2000" dirty="0" err="1"/>
              <a:t>restecg</a:t>
            </a:r>
            <a:r>
              <a:rPr lang="en-CA" sz="2000" dirty="0"/>
              <a:t>: resting electrocardiographic results – 3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r>
              <a:rPr lang="en-CA" sz="2000" dirty="0"/>
              <a:t>slope: the slope of the peak exercise ST segment - 3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r>
              <a:rPr lang="en-CA" sz="2000" dirty="0" err="1"/>
              <a:t>thal</a:t>
            </a:r>
            <a:r>
              <a:rPr lang="en-CA" sz="2000" dirty="0"/>
              <a:t> – 3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1800" dirty="0"/>
              <a:t>  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endParaRPr lang="en-CA" sz="1500" dirty="0"/>
          </a:p>
          <a:p>
            <a:pPr marL="0" indent="0">
              <a:buNone/>
            </a:pPr>
            <a:r>
              <a:rPr lang="en-CA" sz="15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2" descr="Image result for data transformation icon png">
            <a:extLst>
              <a:ext uri="{FF2B5EF4-FFF2-40B4-BE49-F238E27FC236}">
                <a16:creationId xmlns:a16="http://schemas.microsoft.com/office/drawing/2014/main" id="{33AE700D-D72F-BA4C-B624-18C2727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onehotencoder">
            <a:extLst>
              <a:ext uri="{FF2B5EF4-FFF2-40B4-BE49-F238E27FC236}">
                <a16:creationId xmlns:a16="http://schemas.microsoft.com/office/drawing/2014/main" id="{B7377935-9119-B84F-9E0E-7A9E8D33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97" y="2315224"/>
            <a:ext cx="45593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A74C3-7C55-D846-A6D0-075D03D74DEC}"/>
              </a:ext>
            </a:extLst>
          </p:cNvPr>
          <p:cNvSpPr txBox="1"/>
          <p:nvPr/>
        </p:nvSpPr>
        <p:spPr>
          <a:xfrm>
            <a:off x="852321" y="1681652"/>
            <a:ext cx="390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Categories to binary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266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565DE99-4826-3F4C-947D-0335AC1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5" y="3322087"/>
            <a:ext cx="4839252" cy="35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3AA73-E577-224E-B8F8-E4DCCF7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analysis</a:t>
            </a:r>
            <a:endParaRPr lang="en-CA" sz="38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23B4-E6E4-344F-B90F-FD2DF86D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0" y="1774082"/>
            <a:ext cx="5442417" cy="3788227"/>
          </a:xfrm>
        </p:spPr>
        <p:txBody>
          <a:bodyPr anchor="t">
            <a:normAutofit/>
          </a:bodyPr>
          <a:lstStyle/>
          <a:p>
            <a:pPr algn="just"/>
            <a:r>
              <a:rPr lang="en-CA" sz="2000" dirty="0"/>
              <a:t>165 out of 303 candidates have a heart disease.</a:t>
            </a:r>
          </a:p>
          <a:p>
            <a:pPr algn="just"/>
            <a:r>
              <a:rPr lang="en-CA" sz="2000" dirty="0"/>
              <a:t>Correlation data indicates the  variables in the data set that are highly related to the risk of heart disease are :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0" name="Picture 2" descr="Image result for chart icon">
            <a:extLst>
              <a:ext uri="{FF2B5EF4-FFF2-40B4-BE49-F238E27FC236}">
                <a16:creationId xmlns:a16="http://schemas.microsoft.com/office/drawing/2014/main" id="{BD0B02A9-0DCC-1248-A92D-D47D4BD6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C0467F-2693-8A48-9743-BA84AF458985}"/>
              </a:ext>
            </a:extLst>
          </p:cNvPr>
          <p:cNvSpPr/>
          <p:nvPr/>
        </p:nvSpPr>
        <p:spPr>
          <a:xfrm>
            <a:off x="2705100" y="3453071"/>
            <a:ext cx="279400" cy="32511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20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6BBE185-3B0E-894E-A7DA-510CACFA0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3" y="2560636"/>
            <a:ext cx="1602196" cy="327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7B11BC2-A361-9648-8F9B-A5A0DE11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04" y="2649350"/>
            <a:ext cx="4583564" cy="302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3AA73-E577-224E-B8F8-E4DCCF7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analysis</a:t>
            </a:r>
            <a:endParaRPr lang="en-CA" sz="38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0" name="Picture 2" descr="Image result for chart icon">
            <a:extLst>
              <a:ext uri="{FF2B5EF4-FFF2-40B4-BE49-F238E27FC236}">
                <a16:creationId xmlns:a16="http://schemas.microsoft.com/office/drawing/2014/main" id="{BD0B02A9-0DCC-1248-A92D-D47D4BD6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7FD87E-041D-CA4C-9112-B61E72353D47}"/>
              </a:ext>
            </a:extLst>
          </p:cNvPr>
          <p:cNvSpPr/>
          <p:nvPr/>
        </p:nvSpPr>
        <p:spPr>
          <a:xfrm>
            <a:off x="408404" y="2560636"/>
            <a:ext cx="1459115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2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{9F735C6D-092F-F64F-B323-0E919F631C5A}tf16401369</Template>
  <TotalTime>768</TotalTime>
  <Words>569</Words>
  <Application>Microsoft Macintosh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Problem definition</vt:lpstr>
      <vt:lpstr>Problem definition - objectives</vt:lpstr>
      <vt:lpstr>Methodology</vt:lpstr>
      <vt:lpstr>Data transformation</vt:lpstr>
      <vt:lpstr>Data transformation</vt:lpstr>
      <vt:lpstr>Data analysis</vt:lpstr>
      <vt:lpstr>Data analysis</vt:lpstr>
      <vt:lpstr>Data analysis</vt:lpstr>
      <vt:lpstr>Model selection and evaluation</vt:lpstr>
      <vt:lpstr>Logistic Regression model</vt:lpstr>
      <vt:lpstr>PowerPoint Presentation</vt:lpstr>
      <vt:lpstr>Decision Tree</vt:lpstr>
      <vt:lpstr>Decision Tree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Roy</dc:creator>
  <cp:lastModifiedBy>Vincent Roy</cp:lastModifiedBy>
  <cp:revision>15</cp:revision>
  <dcterms:created xsi:type="dcterms:W3CDTF">2019-04-22T11:34:31Z</dcterms:created>
  <dcterms:modified xsi:type="dcterms:W3CDTF">2019-04-23T00:22:34Z</dcterms:modified>
</cp:coreProperties>
</file>