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Economica" panose="020B0604020202020204" charset="0"/>
      <p:regular r:id="rId16"/>
      <p:bold r:id="rId17"/>
      <p:italic r:id="rId18"/>
      <p:boldItalic r:id="rId19"/>
    </p:embeddedFont>
    <p:embeddedFont>
      <p:font typeface="Open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63"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69227059878274"/>
          <c:y val="5.0612282935843488E-2"/>
          <c:w val="0.77505913182593511"/>
          <c:h val="0.42280783825160467"/>
        </c:manualLayout>
      </c:layout>
      <c:barChart>
        <c:barDir val="bar"/>
        <c:grouping val="clustered"/>
        <c:varyColors val="0"/>
        <c:ser>
          <c:idx val="0"/>
          <c:order val="0"/>
          <c:tx>
            <c:strRef>
              <c:f>Sheet1!$B$1</c:f>
              <c:strCache>
                <c:ptCount val="1"/>
                <c:pt idx="0">
                  <c:v>Normal</c:v>
                </c:pt>
              </c:strCache>
            </c:strRef>
          </c:tx>
          <c:spPr>
            <a:solidFill>
              <a:srgbClr val="00B050"/>
            </a:solidFill>
            <a:ln>
              <a:noFill/>
            </a:ln>
            <a:effectLst/>
          </c:spPr>
          <c:invertIfNegative val="0"/>
          <c:cat>
            <c:strRef>
              <c:f>Sheet1!$A$2:$A$4</c:f>
              <c:strCache>
                <c:ptCount val="3"/>
                <c:pt idx="0">
                  <c:v>Baseline</c:v>
                </c:pt>
                <c:pt idx="1">
                  <c:v>KNN classifier</c:v>
                </c:pt>
                <c:pt idx="2">
                  <c:v>Random Forest</c:v>
                </c:pt>
              </c:strCache>
            </c:strRef>
          </c:cat>
          <c:val>
            <c:numRef>
              <c:f>Sheet1!$B$2:$B$4</c:f>
              <c:numCache>
                <c:formatCode>General</c:formatCode>
                <c:ptCount val="3"/>
                <c:pt idx="0">
                  <c:v>81</c:v>
                </c:pt>
                <c:pt idx="1">
                  <c:v>95</c:v>
                </c:pt>
                <c:pt idx="2">
                  <c:v>97</c:v>
                </c:pt>
              </c:numCache>
            </c:numRef>
          </c:val>
          <c:extLst>
            <c:ext xmlns:c16="http://schemas.microsoft.com/office/drawing/2014/chart" uri="{C3380CC4-5D6E-409C-BE32-E72D297353CC}">
              <c16:uniqueId val="{00000000-9580-46C7-BA72-A22C7B3BF44A}"/>
            </c:ext>
          </c:extLst>
        </c:ser>
        <c:ser>
          <c:idx val="1"/>
          <c:order val="1"/>
          <c:tx>
            <c:strRef>
              <c:f>Sheet1!$C$1</c:f>
              <c:strCache>
                <c:ptCount val="1"/>
                <c:pt idx="0">
                  <c:v>Suspected</c:v>
                </c:pt>
              </c:strCache>
            </c:strRef>
          </c:tx>
          <c:spPr>
            <a:solidFill>
              <a:srgbClr val="FFC000"/>
            </a:solidFill>
            <a:ln>
              <a:noFill/>
            </a:ln>
            <a:effectLst/>
          </c:spPr>
          <c:invertIfNegative val="0"/>
          <c:cat>
            <c:strRef>
              <c:f>Sheet1!$A$2:$A$4</c:f>
              <c:strCache>
                <c:ptCount val="3"/>
                <c:pt idx="0">
                  <c:v>Baseline</c:v>
                </c:pt>
                <c:pt idx="1">
                  <c:v>KNN classifier</c:v>
                </c:pt>
                <c:pt idx="2">
                  <c:v>Random Forest</c:v>
                </c:pt>
              </c:strCache>
            </c:strRef>
          </c:cat>
          <c:val>
            <c:numRef>
              <c:f>Sheet1!$C$2:$C$4</c:f>
              <c:numCache>
                <c:formatCode>General</c:formatCode>
                <c:ptCount val="3"/>
                <c:pt idx="0">
                  <c:v>18</c:v>
                </c:pt>
                <c:pt idx="1">
                  <c:v>66</c:v>
                </c:pt>
                <c:pt idx="2">
                  <c:v>81</c:v>
                </c:pt>
              </c:numCache>
            </c:numRef>
          </c:val>
          <c:extLst>
            <c:ext xmlns:c16="http://schemas.microsoft.com/office/drawing/2014/chart" uri="{C3380CC4-5D6E-409C-BE32-E72D297353CC}">
              <c16:uniqueId val="{00000001-9580-46C7-BA72-A22C7B3BF44A}"/>
            </c:ext>
          </c:extLst>
        </c:ser>
        <c:ser>
          <c:idx val="2"/>
          <c:order val="2"/>
          <c:tx>
            <c:strRef>
              <c:f>Sheet1!$D$1</c:f>
              <c:strCache>
                <c:ptCount val="1"/>
                <c:pt idx="0">
                  <c:v>Pathologic</c:v>
                </c:pt>
              </c:strCache>
            </c:strRef>
          </c:tx>
          <c:spPr>
            <a:solidFill>
              <a:srgbClr val="FF0000"/>
            </a:solidFill>
            <a:ln>
              <a:noFill/>
            </a:ln>
            <a:effectLst/>
          </c:spPr>
          <c:invertIfNegative val="0"/>
          <c:cat>
            <c:strRef>
              <c:f>Sheet1!$A$2:$A$4</c:f>
              <c:strCache>
                <c:ptCount val="3"/>
                <c:pt idx="0">
                  <c:v>Baseline</c:v>
                </c:pt>
                <c:pt idx="1">
                  <c:v>KNN classifier</c:v>
                </c:pt>
                <c:pt idx="2">
                  <c:v>Random Forest</c:v>
                </c:pt>
              </c:strCache>
            </c:strRef>
          </c:cat>
          <c:val>
            <c:numRef>
              <c:f>Sheet1!$D$2:$D$4</c:f>
              <c:numCache>
                <c:formatCode>General</c:formatCode>
                <c:ptCount val="3"/>
                <c:pt idx="0">
                  <c:v>16</c:v>
                </c:pt>
                <c:pt idx="1">
                  <c:v>82</c:v>
                </c:pt>
                <c:pt idx="2">
                  <c:v>95</c:v>
                </c:pt>
              </c:numCache>
            </c:numRef>
          </c:val>
          <c:extLst>
            <c:ext xmlns:c16="http://schemas.microsoft.com/office/drawing/2014/chart" uri="{C3380CC4-5D6E-409C-BE32-E72D297353CC}">
              <c16:uniqueId val="{00000002-9580-46C7-BA72-A22C7B3BF44A}"/>
            </c:ext>
          </c:extLst>
        </c:ser>
        <c:ser>
          <c:idx val="3"/>
          <c:order val="3"/>
          <c:tx>
            <c:strRef>
              <c:f>Sheet1!$E$1</c:f>
              <c:strCache>
                <c:ptCount val="1"/>
                <c:pt idx="0">
                  <c:v>Accuracy</c:v>
                </c:pt>
              </c:strCache>
            </c:strRef>
          </c:tx>
          <c:spPr>
            <a:solidFill>
              <a:srgbClr val="0070C0"/>
            </a:solidFill>
            <a:ln>
              <a:solidFill>
                <a:schemeClr val="accent1"/>
              </a:solidFill>
            </a:ln>
            <a:effectLst/>
          </c:spPr>
          <c:invertIfNegative val="0"/>
          <c:cat>
            <c:strRef>
              <c:f>Sheet1!$A$2:$A$4</c:f>
              <c:strCache>
                <c:ptCount val="3"/>
                <c:pt idx="0">
                  <c:v>Baseline</c:v>
                </c:pt>
                <c:pt idx="1">
                  <c:v>KNN classifier</c:v>
                </c:pt>
                <c:pt idx="2">
                  <c:v>Random Forest</c:v>
                </c:pt>
              </c:strCache>
            </c:strRef>
          </c:cat>
          <c:val>
            <c:numRef>
              <c:f>Sheet1!$E$2:$E$4</c:f>
              <c:numCache>
                <c:formatCode>General</c:formatCode>
                <c:ptCount val="3"/>
                <c:pt idx="0">
                  <c:v>67</c:v>
                </c:pt>
                <c:pt idx="1">
                  <c:v>95</c:v>
                </c:pt>
                <c:pt idx="2">
                  <c:v>95</c:v>
                </c:pt>
              </c:numCache>
            </c:numRef>
          </c:val>
          <c:extLst>
            <c:ext xmlns:c16="http://schemas.microsoft.com/office/drawing/2014/chart" uri="{C3380CC4-5D6E-409C-BE32-E72D297353CC}">
              <c16:uniqueId val="{00000003-9580-46C7-BA72-A22C7B3BF44A}"/>
            </c:ext>
          </c:extLst>
        </c:ser>
        <c:dLbls>
          <c:showLegendKey val="0"/>
          <c:showVal val="0"/>
          <c:showCatName val="0"/>
          <c:showSerName val="0"/>
          <c:showPercent val="0"/>
          <c:showBubbleSize val="0"/>
        </c:dLbls>
        <c:gapWidth val="247"/>
        <c:axId val="522873240"/>
        <c:axId val="522876192"/>
      </c:barChart>
      <c:catAx>
        <c:axId val="52287324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522876192"/>
        <c:crosses val="autoZero"/>
        <c:auto val="1"/>
        <c:lblAlgn val="ctr"/>
        <c:lblOffset val="100"/>
        <c:noMultiLvlLbl val="0"/>
      </c:catAx>
      <c:valAx>
        <c:axId val="522876192"/>
        <c:scaling>
          <c:orientation val="minMax"/>
          <c:max val="100"/>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522873240"/>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lumMod val="65000"/>
                    <a:lumOff val="35000"/>
                  </a:schemeClr>
                </a:solidFill>
                <a:latin typeface="+mn-lt"/>
                <a:ea typeface="+mn-ea"/>
                <a:cs typeface="+mn-cs"/>
              </a:defRPr>
            </a:pPr>
            <a:endParaRPr lang="en-US"/>
          </a:p>
        </c:txPr>
      </c:dTable>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69227059878274"/>
          <c:y val="5.0612282935843488E-2"/>
          <c:w val="0.77505913182593511"/>
          <c:h val="0.42280783825160467"/>
        </c:manualLayout>
      </c:layout>
      <c:barChart>
        <c:barDir val="bar"/>
        <c:grouping val="clustered"/>
        <c:varyColors val="0"/>
        <c:ser>
          <c:idx val="0"/>
          <c:order val="0"/>
          <c:tx>
            <c:strRef>
              <c:f>Sheet1!$B$1</c:f>
              <c:strCache>
                <c:ptCount val="1"/>
                <c:pt idx="0">
                  <c:v>Normal</c:v>
                </c:pt>
              </c:strCache>
            </c:strRef>
          </c:tx>
          <c:spPr>
            <a:solidFill>
              <a:srgbClr val="00B050"/>
            </a:solidFill>
            <a:ln>
              <a:noFill/>
            </a:ln>
            <a:effectLst/>
          </c:spPr>
          <c:invertIfNegative val="0"/>
          <c:cat>
            <c:strRef>
              <c:f>Sheet1!$A$2:$A$4</c:f>
              <c:strCache>
                <c:ptCount val="3"/>
                <c:pt idx="0">
                  <c:v>LightGBM</c:v>
                </c:pt>
                <c:pt idx="1">
                  <c:v>AdaBoost</c:v>
                </c:pt>
                <c:pt idx="2">
                  <c:v>Class weighted</c:v>
                </c:pt>
              </c:strCache>
            </c:strRef>
          </c:cat>
          <c:val>
            <c:numRef>
              <c:f>Sheet1!$B$2:$B$4</c:f>
              <c:numCache>
                <c:formatCode>General</c:formatCode>
                <c:ptCount val="3"/>
                <c:pt idx="0">
                  <c:v>98</c:v>
                </c:pt>
                <c:pt idx="1">
                  <c:v>97</c:v>
                </c:pt>
                <c:pt idx="2">
                  <c:v>93</c:v>
                </c:pt>
              </c:numCache>
            </c:numRef>
          </c:val>
          <c:extLst>
            <c:ext xmlns:c16="http://schemas.microsoft.com/office/drawing/2014/chart" uri="{C3380CC4-5D6E-409C-BE32-E72D297353CC}">
              <c16:uniqueId val="{00000000-9580-46C7-BA72-A22C7B3BF44A}"/>
            </c:ext>
          </c:extLst>
        </c:ser>
        <c:ser>
          <c:idx val="1"/>
          <c:order val="1"/>
          <c:tx>
            <c:strRef>
              <c:f>Sheet1!$C$1</c:f>
              <c:strCache>
                <c:ptCount val="1"/>
                <c:pt idx="0">
                  <c:v>Suspected</c:v>
                </c:pt>
              </c:strCache>
            </c:strRef>
          </c:tx>
          <c:spPr>
            <a:solidFill>
              <a:srgbClr val="FFC000"/>
            </a:solidFill>
            <a:ln>
              <a:noFill/>
            </a:ln>
            <a:effectLst/>
          </c:spPr>
          <c:invertIfNegative val="0"/>
          <c:cat>
            <c:strRef>
              <c:f>Sheet1!$A$2:$A$4</c:f>
              <c:strCache>
                <c:ptCount val="3"/>
                <c:pt idx="0">
                  <c:v>LightGBM</c:v>
                </c:pt>
                <c:pt idx="1">
                  <c:v>AdaBoost</c:v>
                </c:pt>
                <c:pt idx="2">
                  <c:v>Class weighted</c:v>
                </c:pt>
              </c:strCache>
            </c:strRef>
          </c:cat>
          <c:val>
            <c:numRef>
              <c:f>Sheet1!$C$2:$C$4</c:f>
              <c:numCache>
                <c:formatCode>General</c:formatCode>
                <c:ptCount val="3"/>
                <c:pt idx="0">
                  <c:v>83</c:v>
                </c:pt>
                <c:pt idx="1">
                  <c:v>63</c:v>
                </c:pt>
                <c:pt idx="2">
                  <c:v>65</c:v>
                </c:pt>
              </c:numCache>
            </c:numRef>
          </c:val>
          <c:extLst>
            <c:ext xmlns:c16="http://schemas.microsoft.com/office/drawing/2014/chart" uri="{C3380CC4-5D6E-409C-BE32-E72D297353CC}">
              <c16:uniqueId val="{00000001-9580-46C7-BA72-A22C7B3BF44A}"/>
            </c:ext>
          </c:extLst>
        </c:ser>
        <c:ser>
          <c:idx val="2"/>
          <c:order val="2"/>
          <c:tx>
            <c:strRef>
              <c:f>Sheet1!$D$1</c:f>
              <c:strCache>
                <c:ptCount val="1"/>
                <c:pt idx="0">
                  <c:v>Pathologic</c:v>
                </c:pt>
              </c:strCache>
            </c:strRef>
          </c:tx>
          <c:spPr>
            <a:solidFill>
              <a:srgbClr val="FF0000"/>
            </a:solidFill>
            <a:ln>
              <a:noFill/>
            </a:ln>
            <a:effectLst/>
          </c:spPr>
          <c:invertIfNegative val="0"/>
          <c:cat>
            <c:strRef>
              <c:f>Sheet1!$A$2:$A$4</c:f>
              <c:strCache>
                <c:ptCount val="3"/>
                <c:pt idx="0">
                  <c:v>LightGBM</c:v>
                </c:pt>
                <c:pt idx="1">
                  <c:v>AdaBoost</c:v>
                </c:pt>
                <c:pt idx="2">
                  <c:v>Class weighted</c:v>
                </c:pt>
              </c:strCache>
            </c:strRef>
          </c:cat>
          <c:val>
            <c:numRef>
              <c:f>Sheet1!$D$2:$D$4</c:f>
              <c:numCache>
                <c:formatCode>General</c:formatCode>
                <c:ptCount val="3"/>
                <c:pt idx="0">
                  <c:v>95</c:v>
                </c:pt>
                <c:pt idx="1">
                  <c:v>88</c:v>
                </c:pt>
                <c:pt idx="2">
                  <c:v>77</c:v>
                </c:pt>
              </c:numCache>
            </c:numRef>
          </c:val>
          <c:extLst>
            <c:ext xmlns:c16="http://schemas.microsoft.com/office/drawing/2014/chart" uri="{C3380CC4-5D6E-409C-BE32-E72D297353CC}">
              <c16:uniqueId val="{00000002-9580-46C7-BA72-A22C7B3BF44A}"/>
            </c:ext>
          </c:extLst>
        </c:ser>
        <c:ser>
          <c:idx val="3"/>
          <c:order val="3"/>
          <c:tx>
            <c:strRef>
              <c:f>Sheet1!$E$1</c:f>
              <c:strCache>
                <c:ptCount val="1"/>
                <c:pt idx="0">
                  <c:v>Accuracy</c:v>
                </c:pt>
              </c:strCache>
            </c:strRef>
          </c:tx>
          <c:spPr>
            <a:solidFill>
              <a:srgbClr val="0070C0"/>
            </a:solidFill>
            <a:ln>
              <a:solidFill>
                <a:schemeClr val="accent1"/>
              </a:solidFill>
            </a:ln>
            <a:effectLst/>
          </c:spPr>
          <c:invertIfNegative val="0"/>
          <c:cat>
            <c:strRef>
              <c:f>Sheet1!$A$2:$A$4</c:f>
              <c:strCache>
                <c:ptCount val="3"/>
                <c:pt idx="0">
                  <c:v>LightGBM</c:v>
                </c:pt>
                <c:pt idx="1">
                  <c:v>AdaBoost</c:v>
                </c:pt>
                <c:pt idx="2">
                  <c:v>Class weighted</c:v>
                </c:pt>
              </c:strCache>
            </c:strRef>
          </c:cat>
          <c:val>
            <c:numRef>
              <c:f>Sheet1!$E$2:$E$4</c:f>
              <c:numCache>
                <c:formatCode>General</c:formatCode>
                <c:ptCount val="3"/>
                <c:pt idx="0">
                  <c:v>96</c:v>
                </c:pt>
                <c:pt idx="1">
                  <c:v>89</c:v>
                </c:pt>
                <c:pt idx="2">
                  <c:v>87</c:v>
                </c:pt>
              </c:numCache>
            </c:numRef>
          </c:val>
          <c:extLst>
            <c:ext xmlns:c16="http://schemas.microsoft.com/office/drawing/2014/chart" uri="{C3380CC4-5D6E-409C-BE32-E72D297353CC}">
              <c16:uniqueId val="{00000003-9580-46C7-BA72-A22C7B3BF44A}"/>
            </c:ext>
          </c:extLst>
        </c:ser>
        <c:dLbls>
          <c:showLegendKey val="0"/>
          <c:showVal val="0"/>
          <c:showCatName val="0"/>
          <c:showSerName val="0"/>
          <c:showPercent val="0"/>
          <c:showBubbleSize val="0"/>
        </c:dLbls>
        <c:gapWidth val="247"/>
        <c:axId val="522873240"/>
        <c:axId val="522876192"/>
      </c:barChart>
      <c:catAx>
        <c:axId val="52287324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522876192"/>
        <c:crosses val="autoZero"/>
        <c:auto val="1"/>
        <c:lblAlgn val="ctr"/>
        <c:lblOffset val="100"/>
        <c:noMultiLvlLbl val="0"/>
      </c:catAx>
      <c:valAx>
        <c:axId val="522876192"/>
        <c:scaling>
          <c:orientation val="minMax"/>
          <c:max val="100"/>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522873240"/>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lumMod val="65000"/>
                    <a:lumOff val="35000"/>
                  </a:schemeClr>
                </a:solidFill>
                <a:latin typeface="+mn-lt"/>
                <a:ea typeface="+mn-ea"/>
                <a:cs typeface="+mn-cs"/>
              </a:defRPr>
            </a:pPr>
            <a:endParaRPr lang="en-US"/>
          </a:p>
        </c:txPr>
      </c:dTable>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3d5c7d77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3d5c7d77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3d5c7d77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3d5c7d77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240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f3d5c7d7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f3d5c7d7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fc11d49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fc11d49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efc11d49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efc11d49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efc11d49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efc11d49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efc11d49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efc11d49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efc11d49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efc11d49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3d5c7d77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3d5c7d77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efc11d49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efc11d49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hyperlink" Target="https://www.sciencedirect.com/topics/medicine-and-dentistry/organic-acidemia" TargetMode="External"/><Relationship Id="rId4" Type="http://schemas.openxmlformats.org/officeDocument/2006/relationships/hyperlink" Target="https://www.sciencedirect.com/topics/medicine-and-dentistry/stillbirth"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a:t>Fetal Health Data Analysis</a:t>
            </a:r>
            <a:endParaRPr sz="2600"/>
          </a:p>
        </p:txBody>
      </p:sp>
      <p:pic>
        <p:nvPicPr>
          <p:cNvPr id="64" name="Google Shape;64;p13"/>
          <p:cNvPicPr preferRelativeResize="0"/>
          <p:nvPr/>
        </p:nvPicPr>
        <p:blipFill>
          <a:blip r:embed="rId3">
            <a:alphaModFix/>
          </a:blip>
          <a:stretch>
            <a:fillRect/>
          </a:stretch>
        </p:blipFill>
        <p:spPr>
          <a:xfrm>
            <a:off x="3044700" y="1264075"/>
            <a:ext cx="3054600" cy="1717364"/>
          </a:xfrm>
          <a:prstGeom prst="rect">
            <a:avLst/>
          </a:prstGeom>
          <a:noFill/>
          <a:ln>
            <a:noFill/>
          </a:ln>
        </p:spPr>
      </p:pic>
      <p:sp>
        <p:nvSpPr>
          <p:cNvPr id="65" name="Google Shape;65;p13"/>
          <p:cNvSpPr txBox="1">
            <a:spLocks noGrp="1"/>
          </p:cNvSpPr>
          <p:nvPr>
            <p:ph type="subTitle" idx="1"/>
          </p:nvPr>
        </p:nvSpPr>
        <p:spPr>
          <a:xfrm>
            <a:off x="5834850" y="4362755"/>
            <a:ext cx="3054600" cy="7014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700" dirty="0"/>
              <a:t>Coding Dojo Project 02</a:t>
            </a:r>
            <a:endParaRPr sz="1700" dirty="0"/>
          </a:p>
          <a:p>
            <a:pPr marL="0" lvl="0" indent="0" algn="r" rtl="0">
              <a:spcBef>
                <a:spcPts val="0"/>
              </a:spcBef>
              <a:spcAft>
                <a:spcPts val="0"/>
              </a:spcAft>
              <a:buNone/>
            </a:pPr>
            <a:r>
              <a:rPr lang="en" sz="1700" dirty="0"/>
              <a:t>By Vino S Raj</a:t>
            </a:r>
            <a:endParaRPr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lvl="0"/>
            <a:r>
              <a:rPr lang="en-US" dirty="0"/>
              <a:t>Classification </a:t>
            </a:r>
            <a:r>
              <a:rPr lang="en-US" dirty="0" smtClean="0"/>
              <a:t>Models - Accuracy </a:t>
            </a:r>
            <a:r>
              <a:rPr lang="en-US" dirty="0" smtClean="0"/>
              <a:t>and F1 Score Snapshot</a:t>
            </a:r>
            <a:endParaRPr dirty="0"/>
          </a:p>
        </p:txBody>
      </p:sp>
      <p:graphicFrame>
        <p:nvGraphicFramePr>
          <p:cNvPr id="4" name="Chart 3"/>
          <p:cNvGraphicFramePr/>
          <p:nvPr>
            <p:extLst>
              <p:ext uri="{D42A27DB-BD31-4B8C-83A1-F6EECF244321}">
                <p14:modId xmlns:p14="http://schemas.microsoft.com/office/powerpoint/2010/main" val="24123544"/>
              </p:ext>
            </p:extLst>
          </p:nvPr>
        </p:nvGraphicFramePr>
        <p:xfrm>
          <a:off x="963454" y="1175769"/>
          <a:ext cx="6789491" cy="32620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98979" y="841219"/>
            <a:ext cx="8520600" cy="831300"/>
          </a:xfrm>
          <a:prstGeom prst="rect">
            <a:avLst/>
          </a:prstGeom>
        </p:spPr>
        <p:txBody>
          <a:bodyPr spcFirstLastPara="1" wrap="square" lIns="91425" tIns="91425" rIns="91425" bIns="91425" anchor="b" anchorCtr="0">
            <a:normAutofit fontScale="90000"/>
          </a:bodyPr>
          <a:lstStyle/>
          <a:p>
            <a:pPr lvl="0"/>
            <a:r>
              <a:rPr lang="en-US" dirty="0" smtClean="0"/>
              <a:t>Different Boosting models for our Outcome distribution challenge-</a:t>
            </a:r>
            <a:endParaRPr dirty="0"/>
          </a:p>
        </p:txBody>
      </p:sp>
      <p:graphicFrame>
        <p:nvGraphicFramePr>
          <p:cNvPr id="4" name="Chart 3"/>
          <p:cNvGraphicFramePr/>
          <p:nvPr>
            <p:extLst>
              <p:ext uri="{D42A27DB-BD31-4B8C-83A1-F6EECF244321}">
                <p14:modId xmlns:p14="http://schemas.microsoft.com/office/powerpoint/2010/main" val="2098514784"/>
              </p:ext>
            </p:extLst>
          </p:nvPr>
        </p:nvGraphicFramePr>
        <p:xfrm>
          <a:off x="3667680" y="1147225"/>
          <a:ext cx="4843959" cy="3262054"/>
        </p:xfrm>
        <a:graphic>
          <a:graphicData uri="http://schemas.openxmlformats.org/drawingml/2006/chart">
            <c:chart xmlns:c="http://schemas.openxmlformats.org/drawingml/2006/chart" xmlns:r="http://schemas.openxmlformats.org/officeDocument/2006/relationships" r:id="rId3"/>
          </a:graphicData>
        </a:graphic>
      </p:graphicFrame>
      <p:pic>
        <p:nvPicPr>
          <p:cNvPr id="5" name="Google Shape;126;p21"/>
          <p:cNvPicPr preferRelativeResize="0"/>
          <p:nvPr/>
        </p:nvPicPr>
        <p:blipFill>
          <a:blip r:embed="rId4">
            <a:alphaModFix/>
          </a:blip>
          <a:stretch>
            <a:fillRect/>
          </a:stretch>
        </p:blipFill>
        <p:spPr>
          <a:xfrm>
            <a:off x="583805" y="1896255"/>
            <a:ext cx="2558230" cy="1975354"/>
          </a:xfrm>
          <a:prstGeom prst="rect">
            <a:avLst/>
          </a:prstGeom>
          <a:noFill/>
          <a:ln>
            <a:noFill/>
          </a:ln>
        </p:spPr>
      </p:pic>
    </p:spTree>
    <p:extLst>
      <p:ext uri="{BB962C8B-B14F-4D97-AF65-F5344CB8AC3E}">
        <p14:creationId xmlns:p14="http://schemas.microsoft.com/office/powerpoint/2010/main" val="404191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44" y="909313"/>
            <a:ext cx="8520600" cy="831300"/>
          </a:xfrm>
        </p:spPr>
        <p:txBody>
          <a:bodyPr>
            <a:normAutofit fontScale="90000"/>
          </a:bodyPr>
          <a:lstStyle/>
          <a:p>
            <a:r>
              <a:rPr lang="en-US" b="1" dirty="0" smtClean="0"/>
              <a:t>Proposed Model </a:t>
            </a:r>
            <a:r>
              <a:rPr lang="en-US" dirty="0" smtClean="0"/>
              <a:t>– A Stacked Hyper tuned </a:t>
            </a:r>
            <a:r>
              <a:rPr lang="en-US" dirty="0"/>
              <a:t>Random forest with a </a:t>
            </a:r>
            <a:r>
              <a:rPr lang="en-US" dirty="0" err="1" smtClean="0"/>
              <a:t>LightGBM</a:t>
            </a:r>
            <a:r>
              <a:rPr lang="en-US" dirty="0" smtClean="0"/>
              <a:t> </a:t>
            </a:r>
            <a:r>
              <a:rPr lang="en-US" dirty="0"/>
              <a:t>boost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3196" y="1969306"/>
            <a:ext cx="3001145" cy="2411634"/>
          </a:xfrm>
          <a:prstGeom prst="rect">
            <a:avLst/>
          </a:prstGeom>
        </p:spPr>
      </p:pic>
      <p:pic>
        <p:nvPicPr>
          <p:cNvPr id="6" name="Picture 5"/>
          <p:cNvPicPr>
            <a:picLocks noChangeAspect="1"/>
          </p:cNvPicPr>
          <p:nvPr/>
        </p:nvPicPr>
        <p:blipFill>
          <a:blip r:embed="rId3"/>
          <a:stretch>
            <a:fillRect/>
          </a:stretch>
        </p:blipFill>
        <p:spPr>
          <a:xfrm>
            <a:off x="780948" y="1969306"/>
            <a:ext cx="4371975" cy="1876425"/>
          </a:xfrm>
          <a:prstGeom prst="rect">
            <a:avLst/>
          </a:prstGeom>
        </p:spPr>
      </p:pic>
    </p:spTree>
    <p:extLst>
      <p:ext uri="{BB962C8B-B14F-4D97-AF65-F5344CB8AC3E}">
        <p14:creationId xmlns:p14="http://schemas.microsoft.com/office/powerpoint/2010/main" val="79732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78221" y="0"/>
            <a:ext cx="5865779" cy="5048655"/>
          </a:xfrm>
          <a:prstGeom prst="rect">
            <a:avLst/>
          </a:prstGeom>
        </p:spPr>
      </p:pic>
      <p:sp>
        <p:nvSpPr>
          <p:cNvPr id="3" name="Text Placeholder 2"/>
          <p:cNvSpPr>
            <a:spLocks noGrp="1"/>
          </p:cNvSpPr>
          <p:nvPr>
            <p:ph type="body" idx="1"/>
          </p:nvPr>
        </p:nvSpPr>
        <p:spPr>
          <a:xfrm>
            <a:off x="155643" y="1254408"/>
            <a:ext cx="4406629" cy="3354000"/>
          </a:xfrm>
        </p:spPr>
        <p:txBody>
          <a:bodyPr>
            <a:normAutofit fontScale="92500" lnSpcReduction="10000"/>
          </a:bodyPr>
          <a:lstStyle/>
          <a:p>
            <a:pPr marL="114300" indent="0">
              <a:buNone/>
            </a:pPr>
            <a:r>
              <a:rPr lang="en-US" sz="1400" dirty="0" smtClean="0"/>
              <a:t>This tool is able to predict pathologic out comes with a relatively high percentage of accuracy.</a:t>
            </a:r>
          </a:p>
          <a:p>
            <a:pPr marL="114300" indent="0">
              <a:buNone/>
            </a:pPr>
            <a:endParaRPr lang="en-US" sz="1400" dirty="0"/>
          </a:p>
          <a:p>
            <a:pPr marL="114300" indent="0">
              <a:buNone/>
            </a:pPr>
            <a:r>
              <a:rPr lang="en-US" sz="1400" b="1" dirty="0" smtClean="0"/>
              <a:t>Further Thoughts &amp; Recommendation :-</a:t>
            </a:r>
          </a:p>
          <a:p>
            <a:pPr marL="114300" indent="0">
              <a:buNone/>
            </a:pPr>
            <a:endParaRPr lang="en-US" sz="1400" dirty="0"/>
          </a:p>
          <a:p>
            <a:pPr>
              <a:buFont typeface="Arial" panose="020B0604020202020204" pitchFamily="34" charset="0"/>
              <a:buChar char="•"/>
            </a:pPr>
            <a:r>
              <a:rPr lang="en-US" sz="1400" dirty="0" smtClean="0"/>
              <a:t>Consulting with further subject matter experts to remove the suspected data set, as this is a grey area and needing further investigation even by expert </a:t>
            </a:r>
            <a:r>
              <a:rPr lang="en-US" sz="1400" dirty="0" err="1" smtClean="0"/>
              <a:t>ObGyns</a:t>
            </a:r>
            <a:r>
              <a:rPr lang="en-US" sz="1400" dirty="0" smtClean="0"/>
              <a:t>.</a:t>
            </a:r>
          </a:p>
          <a:p>
            <a:pPr>
              <a:buFont typeface="Arial" panose="020B0604020202020204" pitchFamily="34" charset="0"/>
              <a:buChar char="•"/>
            </a:pPr>
            <a:r>
              <a:rPr lang="en-US" sz="1400" dirty="0" smtClean="0"/>
              <a:t>Additional features such as estimated fetal weight as that impacts baseline FHR.</a:t>
            </a:r>
          </a:p>
          <a:p>
            <a:pPr>
              <a:buFont typeface="Arial" panose="020B0604020202020204" pitchFamily="34" charset="0"/>
              <a:buChar char="•"/>
            </a:pPr>
            <a:r>
              <a:rPr lang="en-US" sz="1400" dirty="0" smtClean="0"/>
              <a:t>Clustering Histogram features (feature engineering).</a:t>
            </a:r>
          </a:p>
          <a:p>
            <a:pPr>
              <a:buFont typeface="Arial" panose="020B0604020202020204" pitchFamily="34" charset="0"/>
              <a:buChar char="•"/>
            </a:pPr>
            <a:r>
              <a:rPr lang="en-US" sz="1400" dirty="0" smtClean="0"/>
              <a:t>Additional unsupervised machine learning models can be explored. </a:t>
            </a:r>
          </a:p>
          <a:p>
            <a:pPr>
              <a:buFont typeface="Arial" panose="020B0604020202020204" pitchFamily="34" charset="0"/>
              <a:buChar char="•"/>
            </a:pPr>
            <a:endParaRPr lang="en-US" sz="1400" b="1" dirty="0"/>
          </a:p>
        </p:txBody>
      </p:sp>
      <p:sp>
        <p:nvSpPr>
          <p:cNvPr id="2" name="Title 1"/>
          <p:cNvSpPr>
            <a:spLocks noGrp="1"/>
          </p:cNvSpPr>
          <p:nvPr>
            <p:ph type="title"/>
          </p:nvPr>
        </p:nvSpPr>
        <p:spPr/>
        <p:txBody>
          <a:bodyPr/>
          <a:lstStyle/>
          <a:p>
            <a:r>
              <a:rPr lang="en-US" b="1" dirty="0" smtClean="0"/>
              <a:t>Recommendations</a:t>
            </a:r>
            <a:endParaRPr lang="en-US" b="1" dirty="0"/>
          </a:p>
        </p:txBody>
      </p:sp>
    </p:spTree>
    <p:extLst>
      <p:ext uri="{BB962C8B-B14F-4D97-AF65-F5344CB8AC3E}">
        <p14:creationId xmlns:p14="http://schemas.microsoft.com/office/powerpoint/2010/main" val="331753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Context</a:t>
            </a:r>
            <a:endParaRPr/>
          </a:p>
        </p:txBody>
      </p:sp>
      <p:sp>
        <p:nvSpPr>
          <p:cNvPr id="71" name="Google Shape;71;p14"/>
          <p:cNvSpPr txBox="1">
            <a:spLocks noGrp="1"/>
          </p:cNvSpPr>
          <p:nvPr>
            <p:ph type="body" idx="1"/>
          </p:nvPr>
        </p:nvSpPr>
        <p:spPr>
          <a:xfrm>
            <a:off x="311700" y="1225225"/>
            <a:ext cx="5282400" cy="3709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dirty="0"/>
              <a:t>Every year </a:t>
            </a:r>
            <a:r>
              <a:rPr lang="en" sz="1400" b="1" dirty="0"/>
              <a:t>2.6 Millions babies die</a:t>
            </a:r>
            <a:r>
              <a:rPr lang="en" sz="1400" dirty="0"/>
              <a:t> with in the first 28 days of their life . Mostly in the first week. </a:t>
            </a:r>
            <a:endParaRPr sz="1400" dirty="0"/>
          </a:p>
          <a:p>
            <a:pPr marL="457200" lvl="0" indent="-317500" algn="l" rtl="0">
              <a:spcBef>
                <a:spcPts val="0"/>
              </a:spcBef>
              <a:spcAft>
                <a:spcPts val="0"/>
              </a:spcAft>
              <a:buSzPts val="1400"/>
              <a:buChar char="●"/>
            </a:pPr>
            <a:r>
              <a:rPr lang="en" sz="1400" dirty="0">
                <a:solidFill>
                  <a:srgbClr val="1C1D1E"/>
                </a:solidFill>
                <a:highlight>
                  <a:srgbClr val="FFFFFF"/>
                </a:highlight>
              </a:rPr>
              <a:t>In Parallel the course of  </a:t>
            </a:r>
            <a:r>
              <a:rPr lang="en" sz="1400" b="1" dirty="0">
                <a:solidFill>
                  <a:srgbClr val="1C1D1E"/>
                </a:solidFill>
                <a:highlight>
                  <a:srgbClr val="FFFFFF"/>
                </a:highlight>
              </a:rPr>
              <a:t>Maternal mortality </a:t>
            </a:r>
            <a:r>
              <a:rPr lang="en" sz="1400" dirty="0">
                <a:solidFill>
                  <a:srgbClr val="1C1D1E"/>
                </a:solidFill>
                <a:highlight>
                  <a:srgbClr val="FFFFFF"/>
                </a:highlight>
              </a:rPr>
              <a:t>accounts for around </a:t>
            </a:r>
            <a:r>
              <a:rPr lang="en" sz="1400" b="1" dirty="0">
                <a:solidFill>
                  <a:srgbClr val="1C1D1E"/>
                </a:solidFill>
                <a:highlight>
                  <a:srgbClr val="FFFFFF"/>
                </a:highlight>
              </a:rPr>
              <a:t>295000 deaths</a:t>
            </a:r>
            <a:r>
              <a:rPr lang="en" sz="1400" dirty="0">
                <a:solidFill>
                  <a:srgbClr val="1C1D1E"/>
                </a:solidFill>
                <a:highlight>
                  <a:srgbClr val="FFFFFF"/>
                </a:highlight>
              </a:rPr>
              <a:t> during or following pregnancy. (Due to fetal complications. )</a:t>
            </a:r>
            <a:endParaRPr sz="1400" dirty="0">
              <a:solidFill>
                <a:srgbClr val="1C1D1E"/>
              </a:solidFill>
              <a:highlight>
                <a:srgbClr val="FFFFFF"/>
              </a:highlight>
            </a:endParaRPr>
          </a:p>
          <a:p>
            <a:pPr marL="457200" lvl="0" indent="-317500" algn="l" rtl="0">
              <a:spcBef>
                <a:spcPts val="0"/>
              </a:spcBef>
              <a:spcAft>
                <a:spcPts val="0"/>
              </a:spcAft>
              <a:buSzPts val="1400"/>
              <a:buChar char="●"/>
            </a:pPr>
            <a:r>
              <a:rPr lang="en" sz="1400" dirty="0">
                <a:solidFill>
                  <a:srgbClr val="1C1D1E"/>
                </a:solidFill>
                <a:highlight>
                  <a:schemeClr val="lt1"/>
                </a:highlight>
              </a:rPr>
              <a:t>Health complications during the gestation period have evolved as a global issue.</a:t>
            </a:r>
            <a:endParaRPr sz="1400" dirty="0">
              <a:solidFill>
                <a:srgbClr val="1C1D1E"/>
              </a:solidFill>
              <a:highlight>
                <a:schemeClr val="lt1"/>
              </a:highlight>
            </a:endParaRPr>
          </a:p>
          <a:p>
            <a:pPr marL="457200" lvl="0" indent="-330200" algn="l" rtl="0">
              <a:spcBef>
                <a:spcPts val="0"/>
              </a:spcBef>
              <a:spcAft>
                <a:spcPts val="0"/>
              </a:spcAft>
              <a:buClr>
                <a:srgbClr val="1C1D1E"/>
              </a:buClr>
              <a:buSzPts val="1600"/>
              <a:buChar char="●"/>
            </a:pPr>
            <a:r>
              <a:rPr lang="en" sz="1400" dirty="0">
                <a:solidFill>
                  <a:srgbClr val="1C1D1E"/>
                </a:solidFill>
                <a:highlight>
                  <a:srgbClr val="FFFFFF"/>
                </a:highlight>
              </a:rPr>
              <a:t>These complications sometimes result in the mortality of the fetus, which is more prevalent in developing and underdeveloped countries.</a:t>
            </a:r>
            <a:endParaRPr sz="1400" dirty="0">
              <a:solidFill>
                <a:srgbClr val="1C1D1E"/>
              </a:solidFill>
              <a:highlight>
                <a:srgbClr val="FFFFFF"/>
              </a:highlight>
            </a:endParaRPr>
          </a:p>
          <a:p>
            <a:pPr marL="457200" lvl="0" indent="-317500" algn="l" rtl="0">
              <a:spcBef>
                <a:spcPts val="0"/>
              </a:spcBef>
              <a:spcAft>
                <a:spcPts val="0"/>
              </a:spcAft>
              <a:buClr>
                <a:srgbClr val="1C1D1E"/>
              </a:buClr>
              <a:buSzPts val="1400"/>
              <a:buChar char="●"/>
            </a:pPr>
            <a:r>
              <a:rPr lang="en" sz="1400" b="1" dirty="0">
                <a:solidFill>
                  <a:srgbClr val="1C1D1E"/>
                </a:solidFill>
                <a:highlight>
                  <a:srgbClr val="FFFFFF"/>
                </a:highlight>
              </a:rPr>
              <a:t>Key factor is that</a:t>
            </a:r>
            <a:r>
              <a:rPr lang="en" sz="1400" dirty="0">
                <a:solidFill>
                  <a:srgbClr val="1C1D1E"/>
                </a:solidFill>
                <a:highlight>
                  <a:srgbClr val="FFFFFF"/>
                </a:highlight>
              </a:rPr>
              <a:t> </a:t>
            </a:r>
            <a:r>
              <a:rPr lang="en" sz="1400" b="1" dirty="0">
                <a:solidFill>
                  <a:srgbClr val="1C1D1E"/>
                </a:solidFill>
                <a:highlight>
                  <a:srgbClr val="FFFFFF"/>
                </a:highlight>
              </a:rPr>
              <a:t>75% of this can be prevented. </a:t>
            </a:r>
            <a:endParaRPr sz="1400" b="1" dirty="0">
              <a:solidFill>
                <a:srgbClr val="1C1D1E"/>
              </a:solidFill>
              <a:highlight>
                <a:srgbClr val="FFFFFF"/>
              </a:highlight>
            </a:endParaRPr>
          </a:p>
          <a:p>
            <a:pPr marL="457200" lvl="0" indent="-317500" algn="l" rtl="0">
              <a:spcBef>
                <a:spcPts val="0"/>
              </a:spcBef>
              <a:spcAft>
                <a:spcPts val="0"/>
              </a:spcAft>
              <a:buClr>
                <a:srgbClr val="1C1D1E"/>
              </a:buClr>
              <a:buSzPts val="1400"/>
              <a:buChar char="●"/>
            </a:pPr>
            <a:r>
              <a:rPr lang="en" sz="1400" dirty="0"/>
              <a:t>Child mortality is a UN Sustainable Development  goal.</a:t>
            </a:r>
            <a:endParaRPr sz="1400" b="1" dirty="0">
              <a:solidFill>
                <a:srgbClr val="1C1D1E"/>
              </a:solidFill>
              <a:highlight>
                <a:srgbClr val="FFFFFF"/>
              </a:highlight>
            </a:endParaRPr>
          </a:p>
          <a:p>
            <a:pPr marL="457200" lvl="0" indent="0" algn="l" rtl="0">
              <a:spcBef>
                <a:spcPts val="1200"/>
              </a:spcBef>
              <a:spcAft>
                <a:spcPts val="1200"/>
              </a:spcAft>
              <a:buNone/>
            </a:pPr>
            <a:endParaRPr sz="1400" dirty="0">
              <a:solidFill>
                <a:srgbClr val="1C1D1E"/>
              </a:solidFill>
              <a:highlight>
                <a:srgbClr val="FFFFFF"/>
              </a:highlight>
            </a:endParaRPr>
          </a:p>
        </p:txBody>
      </p:sp>
      <p:sp>
        <p:nvSpPr>
          <p:cNvPr id="72" name="Google Shape;72;p14"/>
          <p:cNvSpPr txBox="1"/>
          <p:nvPr/>
        </p:nvSpPr>
        <p:spPr>
          <a:xfrm>
            <a:off x="3253150" y="4683650"/>
            <a:ext cx="5804100" cy="449400"/>
          </a:xfrm>
          <a:prstGeom prst="rect">
            <a:avLst/>
          </a:prstGeom>
          <a:noFill/>
          <a:ln>
            <a:noFill/>
          </a:ln>
        </p:spPr>
        <p:txBody>
          <a:bodyPr spcFirstLastPara="1" wrap="square" lIns="91425" tIns="91425" rIns="91425" bIns="91425" anchor="t" anchorCtr="0">
            <a:spAutoFit/>
          </a:bodyPr>
          <a:lstStyle/>
          <a:p>
            <a:pPr marL="457200" lvl="0" indent="-279400" algn="l" rtl="0">
              <a:lnSpc>
                <a:spcPct val="115000"/>
              </a:lnSpc>
              <a:spcBef>
                <a:spcPts val="0"/>
              </a:spcBef>
              <a:spcAft>
                <a:spcPts val="0"/>
              </a:spcAft>
              <a:buClr>
                <a:srgbClr val="1C1D1E"/>
              </a:buClr>
              <a:buSzPts val="800"/>
              <a:buFont typeface="Open Sans"/>
              <a:buChar char="●"/>
            </a:pPr>
            <a:r>
              <a:rPr lang="en" sz="800">
                <a:solidFill>
                  <a:srgbClr val="1C1D1E"/>
                </a:solidFill>
                <a:highlight>
                  <a:srgbClr val="FFFFFF"/>
                </a:highlight>
                <a:latin typeface="Open Sans"/>
                <a:ea typeface="Open Sans"/>
                <a:cs typeface="Open Sans"/>
                <a:sym typeface="Open Sans"/>
              </a:rPr>
              <a:t>https://www.who.int/westernpacific/about/how-we-work/pacific-support/news/detail/23-10-2017-new-un-report-highlights-child-mortality-rates-for-the-pacific</a:t>
            </a:r>
            <a:endParaRPr sz="800"/>
          </a:p>
        </p:txBody>
      </p:sp>
      <p:pic>
        <p:nvPicPr>
          <p:cNvPr id="73" name="Google Shape;73;p14"/>
          <p:cNvPicPr preferRelativeResize="0"/>
          <p:nvPr/>
        </p:nvPicPr>
        <p:blipFill>
          <a:blip r:embed="rId3">
            <a:alphaModFix/>
          </a:blip>
          <a:stretch>
            <a:fillRect/>
          </a:stretch>
        </p:blipFill>
        <p:spPr>
          <a:xfrm>
            <a:off x="5957088" y="315925"/>
            <a:ext cx="2934425" cy="1956275"/>
          </a:xfrm>
          <a:prstGeom prst="rect">
            <a:avLst/>
          </a:prstGeom>
          <a:noFill/>
          <a:ln>
            <a:noFill/>
          </a:ln>
        </p:spPr>
      </p:pic>
      <p:pic>
        <p:nvPicPr>
          <p:cNvPr id="74" name="Google Shape;74;p14"/>
          <p:cNvPicPr preferRelativeResize="0"/>
          <p:nvPr/>
        </p:nvPicPr>
        <p:blipFill>
          <a:blip r:embed="rId4">
            <a:alphaModFix/>
          </a:blip>
          <a:stretch>
            <a:fillRect/>
          </a:stretch>
        </p:blipFill>
        <p:spPr>
          <a:xfrm>
            <a:off x="5791396" y="2179800"/>
            <a:ext cx="3265800" cy="24672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234750" y="1181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introduction</a:t>
            </a:r>
            <a:endParaRPr/>
          </a:p>
        </p:txBody>
      </p:sp>
      <p:sp>
        <p:nvSpPr>
          <p:cNvPr id="80" name="Google Shape;80;p15"/>
          <p:cNvSpPr txBox="1">
            <a:spLocks noGrp="1"/>
          </p:cNvSpPr>
          <p:nvPr>
            <p:ph type="body" idx="1"/>
          </p:nvPr>
        </p:nvSpPr>
        <p:spPr>
          <a:xfrm>
            <a:off x="87925" y="894750"/>
            <a:ext cx="5440200" cy="3354000"/>
          </a:xfrm>
          <a:prstGeom prst="rect">
            <a:avLst/>
          </a:prstGeom>
        </p:spPr>
        <p:txBody>
          <a:bodyPr spcFirstLastPara="1" wrap="square" lIns="91425" tIns="91425" rIns="91425" bIns="91425" anchor="t" anchorCtr="0">
            <a:normAutofit fontScale="92500"/>
          </a:bodyPr>
          <a:lstStyle/>
          <a:p>
            <a:pPr marL="228600" lvl="0" indent="-330200" algn="l" rtl="0">
              <a:spcBef>
                <a:spcPts val="0"/>
              </a:spcBef>
              <a:spcAft>
                <a:spcPts val="0"/>
              </a:spcAft>
              <a:buClr>
                <a:srgbClr val="1C1D1E"/>
              </a:buClr>
              <a:buSzPts val="1600"/>
              <a:buChar char="●"/>
            </a:pPr>
            <a:r>
              <a:rPr lang="en" sz="1400" b="1" dirty="0"/>
              <a:t>What is a CTG?</a:t>
            </a:r>
            <a:endParaRPr sz="1400" b="1" dirty="0"/>
          </a:p>
          <a:p>
            <a:pPr marL="457200" lvl="0" indent="0" algn="l" rtl="0">
              <a:spcBef>
                <a:spcPts val="1200"/>
              </a:spcBef>
              <a:spcAft>
                <a:spcPts val="0"/>
              </a:spcAft>
              <a:buNone/>
            </a:pPr>
            <a:r>
              <a:rPr lang="en" sz="1300" dirty="0">
                <a:solidFill>
                  <a:srgbClr val="212121"/>
                </a:solidFill>
                <a:highlight>
                  <a:srgbClr val="FFFFFF"/>
                </a:highlight>
              </a:rPr>
              <a:t>Cardiotocography (CTG) records changes in the fetal heart rate and their temporal relationship to uterine contractions. </a:t>
            </a:r>
            <a:r>
              <a:rPr lang="en" sz="1400" dirty="0">
                <a:solidFill>
                  <a:srgbClr val="212121"/>
                </a:solidFill>
                <a:highlight>
                  <a:srgbClr val="FFFFFF"/>
                </a:highlight>
              </a:rPr>
              <a:t>The aim is to identify the short of oxygen (hypoxic) to guide fetal wellbeing, or determine if additional therapeutic necessities.</a:t>
            </a:r>
            <a:endParaRPr sz="1400" dirty="0">
              <a:solidFill>
                <a:srgbClr val="212121"/>
              </a:solidFill>
              <a:highlight>
                <a:srgbClr val="FFFFFF"/>
              </a:highlight>
            </a:endParaRPr>
          </a:p>
          <a:p>
            <a:pPr marL="457200" lvl="0" indent="0" algn="l" rtl="0">
              <a:spcBef>
                <a:spcPts val="1200"/>
              </a:spcBef>
              <a:spcAft>
                <a:spcPts val="0"/>
              </a:spcAft>
              <a:buNone/>
            </a:pPr>
            <a:r>
              <a:rPr lang="en" sz="1400" dirty="0">
                <a:solidFill>
                  <a:srgbClr val="212121"/>
                </a:solidFill>
                <a:highlight>
                  <a:srgbClr val="FFFFFF"/>
                </a:highlight>
              </a:rPr>
              <a:t>CTG measure 5 key criterias - Baseline Fetal Heart rate, Variability, Acceleration. Deceleration and short term variation</a:t>
            </a:r>
            <a:endParaRPr sz="1400" dirty="0">
              <a:solidFill>
                <a:srgbClr val="212121"/>
              </a:solidFill>
              <a:highlight>
                <a:srgbClr val="FFFFFF"/>
              </a:highlight>
            </a:endParaRPr>
          </a:p>
          <a:p>
            <a:pPr marL="457200" lvl="0" indent="0" algn="l" rtl="0">
              <a:spcBef>
                <a:spcPts val="1200"/>
              </a:spcBef>
              <a:spcAft>
                <a:spcPts val="0"/>
              </a:spcAft>
              <a:buNone/>
            </a:pPr>
            <a:r>
              <a:rPr lang="en" sz="1400" dirty="0">
                <a:solidFill>
                  <a:srgbClr val="1C1D1E"/>
                </a:solidFill>
                <a:highlight>
                  <a:srgbClr val="FFFFFF"/>
                </a:highlight>
              </a:rPr>
              <a:t>An expert </a:t>
            </a:r>
            <a:r>
              <a:rPr lang="en" sz="1400" dirty="0">
                <a:solidFill>
                  <a:srgbClr val="1C1D1E"/>
                </a:solidFill>
                <a:highlight>
                  <a:schemeClr val="lt1"/>
                </a:highlight>
              </a:rPr>
              <a:t>obstetrician can use these </a:t>
            </a:r>
            <a:r>
              <a:rPr lang="en" sz="1400" dirty="0">
                <a:solidFill>
                  <a:srgbClr val="1C1D1E"/>
                </a:solidFill>
                <a:highlight>
                  <a:srgbClr val="FFFFFF"/>
                </a:highlight>
              </a:rPr>
              <a:t>measurements to label a fetus status to a normal , suspected or pathologic.</a:t>
            </a:r>
            <a:endParaRPr sz="1400" dirty="0">
              <a:solidFill>
                <a:srgbClr val="1C1D1E"/>
              </a:solidFill>
              <a:highlight>
                <a:srgbClr val="FFFFFF"/>
              </a:highlight>
            </a:endParaRPr>
          </a:p>
          <a:p>
            <a:pPr marL="228600" lvl="0" indent="-317500" algn="l" rtl="0">
              <a:spcBef>
                <a:spcPts val="1200"/>
              </a:spcBef>
              <a:spcAft>
                <a:spcPts val="0"/>
              </a:spcAft>
              <a:buClr>
                <a:srgbClr val="1C1D1E"/>
              </a:buClr>
              <a:buSzPts val="1400"/>
              <a:buChar char="●"/>
            </a:pPr>
            <a:r>
              <a:rPr lang="en" sz="1400" b="1" dirty="0">
                <a:solidFill>
                  <a:srgbClr val="1C1D1E"/>
                </a:solidFill>
                <a:highlight>
                  <a:srgbClr val="FFFFFF"/>
                </a:highlight>
              </a:rPr>
              <a:t>Can we use machine learning to predict these labeling?</a:t>
            </a:r>
            <a:endParaRPr sz="1400" b="1" dirty="0">
              <a:solidFill>
                <a:srgbClr val="1C1D1E"/>
              </a:solidFill>
              <a:highlight>
                <a:srgbClr val="FFFFFF"/>
              </a:highlight>
            </a:endParaRPr>
          </a:p>
        </p:txBody>
      </p:sp>
      <p:pic>
        <p:nvPicPr>
          <p:cNvPr id="81" name="Google Shape;81;p15"/>
          <p:cNvPicPr preferRelativeResize="0"/>
          <p:nvPr/>
        </p:nvPicPr>
        <p:blipFill>
          <a:blip r:embed="rId3">
            <a:alphaModFix/>
          </a:blip>
          <a:stretch>
            <a:fillRect/>
          </a:stretch>
        </p:blipFill>
        <p:spPr>
          <a:xfrm>
            <a:off x="5712000" y="2709200"/>
            <a:ext cx="3265675" cy="1645900"/>
          </a:xfrm>
          <a:prstGeom prst="rect">
            <a:avLst/>
          </a:prstGeom>
          <a:noFill/>
          <a:ln>
            <a:noFill/>
          </a:ln>
        </p:spPr>
      </p:pic>
      <p:pic>
        <p:nvPicPr>
          <p:cNvPr id="82" name="Google Shape;82;p15"/>
          <p:cNvPicPr preferRelativeResize="0"/>
          <p:nvPr/>
        </p:nvPicPr>
        <p:blipFill>
          <a:blip r:embed="rId4">
            <a:alphaModFix/>
          </a:blip>
          <a:stretch>
            <a:fillRect/>
          </a:stretch>
        </p:blipFill>
        <p:spPr>
          <a:xfrm>
            <a:off x="5712000" y="700799"/>
            <a:ext cx="3265676" cy="1788356"/>
          </a:xfrm>
          <a:prstGeom prst="rect">
            <a:avLst/>
          </a:prstGeom>
          <a:noFill/>
          <a:ln>
            <a:noFill/>
          </a:ln>
        </p:spPr>
      </p:pic>
      <p:sp>
        <p:nvSpPr>
          <p:cNvPr id="83" name="Google Shape;83;p15"/>
          <p:cNvSpPr txBox="1"/>
          <p:nvPr/>
        </p:nvSpPr>
        <p:spPr>
          <a:xfrm>
            <a:off x="5528125" y="4575150"/>
            <a:ext cx="3265800" cy="307800"/>
          </a:xfrm>
          <a:prstGeom prst="rect">
            <a:avLst/>
          </a:prstGeom>
          <a:noFill/>
          <a:ln>
            <a:noFill/>
          </a:ln>
        </p:spPr>
        <p:txBody>
          <a:bodyPr spcFirstLastPara="1" wrap="square" lIns="91425" tIns="91425" rIns="91425" bIns="91425" anchor="t" anchorCtr="0">
            <a:spAutoFit/>
          </a:bodyPr>
          <a:lstStyle/>
          <a:p>
            <a:pPr marL="457200" lvl="0" indent="-279400" algn="l" rtl="0">
              <a:lnSpc>
                <a:spcPct val="115000"/>
              </a:lnSpc>
              <a:spcBef>
                <a:spcPts val="0"/>
              </a:spcBef>
              <a:spcAft>
                <a:spcPts val="0"/>
              </a:spcAft>
              <a:buClr>
                <a:srgbClr val="1C1D1E"/>
              </a:buClr>
              <a:buSzPts val="800"/>
              <a:buFont typeface="Open Sans"/>
              <a:buChar char="●"/>
            </a:pPr>
            <a:r>
              <a:rPr lang="en" sz="800">
                <a:solidFill>
                  <a:srgbClr val="1C1D1E"/>
                </a:solidFill>
                <a:highlight>
                  <a:srgbClr val="FFFFFF"/>
                </a:highlight>
                <a:latin typeface="Open Sans"/>
                <a:ea typeface="Open Sans"/>
                <a:cs typeface="Open Sans"/>
                <a:sym typeface="Open Sans"/>
              </a:rPr>
              <a:t>https://onlinelibrary.wiley.com/doi/10.1111/exsy.12899</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The Data </a:t>
            </a:r>
            <a:endParaRPr dirty="0"/>
          </a:p>
        </p:txBody>
      </p:sp>
      <p:sp>
        <p:nvSpPr>
          <p:cNvPr id="89" name="Google Shape;89;p16"/>
          <p:cNvSpPr txBox="1">
            <a:spLocks noGrp="1"/>
          </p:cNvSpPr>
          <p:nvPr>
            <p:ph type="body" idx="1"/>
          </p:nvPr>
        </p:nvSpPr>
        <p:spPr>
          <a:xfrm>
            <a:off x="311700" y="1234953"/>
            <a:ext cx="8520600" cy="3354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085" b="1" dirty="0">
                <a:latin typeface="Open Sans" panose="020B0604020202020204" charset="0"/>
                <a:ea typeface="Open Sans" panose="020B0604020202020204" charset="0"/>
                <a:cs typeface="Open Sans" panose="020B0604020202020204" charset="0"/>
              </a:rPr>
              <a:t>Source :</a:t>
            </a:r>
            <a:endParaRPr sz="2085" b="1" dirty="0">
              <a:latin typeface="Open Sans" panose="020B0604020202020204" charset="0"/>
              <a:ea typeface="Open Sans" panose="020B0604020202020204" charset="0"/>
              <a:cs typeface="Open Sans" panose="020B0604020202020204" charset="0"/>
            </a:endParaRPr>
          </a:p>
          <a:p>
            <a:pPr marL="0" lvl="0" indent="0" algn="l" rtl="0">
              <a:spcBef>
                <a:spcPts val="1200"/>
              </a:spcBef>
              <a:spcAft>
                <a:spcPts val="0"/>
              </a:spcAft>
              <a:buNone/>
            </a:pPr>
            <a:r>
              <a:rPr lang="en" sz="1893" dirty="0">
                <a:highlight>
                  <a:srgbClr val="F8F8F8"/>
                </a:highlight>
                <a:latin typeface="Open Sans" panose="020B0604020202020204" charset="0"/>
                <a:ea typeface="Open Sans" panose="020B0604020202020204" charset="0"/>
                <a:cs typeface="Open Sans" panose="020B0604020202020204" charset="0"/>
                <a:sym typeface="Arial"/>
              </a:rPr>
              <a:t>Ayres de Campos et al. (2000) SisPorto 2.0 A Program for Automated Analysis of Cardiotocograms. J Matern </a:t>
            </a:r>
            <a:endParaRPr sz="1893" dirty="0">
              <a:highlight>
                <a:srgbClr val="F8F8F8"/>
              </a:highlight>
              <a:latin typeface="Open Sans" panose="020B0604020202020204" charset="0"/>
              <a:ea typeface="Open Sans" panose="020B0604020202020204" charset="0"/>
              <a:cs typeface="Open Sans" panose="020B0604020202020204" charset="0"/>
              <a:sym typeface="Arial"/>
            </a:endParaRPr>
          </a:p>
          <a:p>
            <a:pPr marL="0" lvl="0" indent="0" algn="l" rtl="0">
              <a:spcBef>
                <a:spcPts val="1200"/>
              </a:spcBef>
              <a:spcAft>
                <a:spcPts val="0"/>
              </a:spcAft>
              <a:buNone/>
            </a:pPr>
            <a:r>
              <a:rPr lang="en" sz="1893" dirty="0">
                <a:highlight>
                  <a:srgbClr val="F8F8F8"/>
                </a:highlight>
                <a:latin typeface="Open Sans" panose="020B0604020202020204" charset="0"/>
                <a:ea typeface="Open Sans" panose="020B0604020202020204" charset="0"/>
                <a:cs typeface="Open Sans" panose="020B0604020202020204" charset="0"/>
                <a:sym typeface="Arial"/>
              </a:rPr>
              <a:t>Fetal Med 5:311-318</a:t>
            </a:r>
            <a:endParaRPr sz="1893" dirty="0">
              <a:highlight>
                <a:srgbClr val="F8F8F8"/>
              </a:highlight>
              <a:latin typeface="Open Sans" panose="020B0604020202020204" charset="0"/>
              <a:ea typeface="Open Sans" panose="020B0604020202020204" charset="0"/>
              <a:cs typeface="Open Sans" panose="020B0604020202020204" charset="0"/>
              <a:sym typeface="Arial"/>
            </a:endParaRPr>
          </a:p>
          <a:p>
            <a:pPr marL="0" lvl="0" indent="0" algn="l" rtl="0">
              <a:spcBef>
                <a:spcPts val="1200"/>
              </a:spcBef>
              <a:spcAft>
                <a:spcPts val="0"/>
              </a:spcAft>
              <a:buNone/>
            </a:pPr>
            <a:r>
              <a:rPr lang="en" sz="1993" dirty="0">
                <a:highlight>
                  <a:srgbClr val="F8F8F8"/>
                </a:highlight>
                <a:latin typeface="Open Sans" panose="020B0604020202020204" charset="0"/>
                <a:ea typeface="Open Sans" panose="020B0604020202020204" charset="0"/>
                <a:cs typeface="Open Sans" panose="020B0604020202020204" charset="0"/>
                <a:sym typeface="Arial"/>
              </a:rPr>
              <a:t>https://www.kaggle.com/datasets/andrewmvd/fetal-health-classification</a:t>
            </a:r>
            <a:endParaRPr sz="1993" dirty="0">
              <a:highlight>
                <a:srgbClr val="F8F8F8"/>
              </a:highlight>
              <a:latin typeface="Open Sans" panose="020B0604020202020204" charset="0"/>
              <a:ea typeface="Open Sans" panose="020B0604020202020204" charset="0"/>
              <a:cs typeface="Open Sans" panose="020B0604020202020204" charset="0"/>
              <a:sym typeface="Arial"/>
            </a:endParaRPr>
          </a:p>
          <a:p>
            <a:pPr marL="0" lvl="0" indent="0" algn="l" rtl="0">
              <a:spcBef>
                <a:spcPts val="1200"/>
              </a:spcBef>
              <a:spcAft>
                <a:spcPts val="0"/>
              </a:spcAft>
              <a:buNone/>
            </a:pPr>
            <a:endParaRPr sz="1350" dirty="0">
              <a:highlight>
                <a:srgbClr val="F8F8F8"/>
              </a:highlight>
              <a:latin typeface="Open Sans" panose="020B0604020202020204" charset="0"/>
              <a:ea typeface="Open Sans" panose="020B0604020202020204" charset="0"/>
              <a:cs typeface="Open Sans" panose="020B0604020202020204" charset="0"/>
              <a:sym typeface="Arial"/>
            </a:endParaRPr>
          </a:p>
          <a:p>
            <a:pPr marL="0" lvl="0" indent="0" algn="l" rtl="0">
              <a:spcBef>
                <a:spcPts val="1200"/>
              </a:spcBef>
              <a:spcAft>
                <a:spcPts val="0"/>
              </a:spcAft>
              <a:buNone/>
            </a:pPr>
            <a:r>
              <a:rPr lang="en" sz="2085" b="1" dirty="0">
                <a:latin typeface="Open Sans" panose="020B0604020202020204" charset="0"/>
                <a:ea typeface="Open Sans" panose="020B0604020202020204" charset="0"/>
                <a:cs typeface="Open Sans" panose="020B0604020202020204" charset="0"/>
              </a:rPr>
              <a:t>Data :</a:t>
            </a:r>
            <a:endParaRPr sz="2085" b="1" dirty="0">
              <a:latin typeface="Open Sans" panose="020B0604020202020204" charset="0"/>
              <a:ea typeface="Open Sans" panose="020B0604020202020204" charset="0"/>
              <a:cs typeface="Open Sans" panose="020B0604020202020204" charset="0"/>
            </a:endParaRPr>
          </a:p>
          <a:p>
            <a:pPr marL="0" lvl="0" indent="0" algn="l" rtl="0">
              <a:spcBef>
                <a:spcPts val="1200"/>
              </a:spcBef>
              <a:spcAft>
                <a:spcPts val="0"/>
              </a:spcAft>
              <a:buNone/>
            </a:pPr>
            <a:r>
              <a:rPr lang="en" sz="1748" dirty="0">
                <a:latin typeface="Open Sans" panose="020B0604020202020204" charset="0"/>
                <a:ea typeface="Open Sans" panose="020B0604020202020204" charset="0"/>
                <a:cs typeface="Open Sans" panose="020B0604020202020204" charset="0"/>
                <a:sym typeface="Arial"/>
              </a:rPr>
              <a:t>This dataset contains 2126 records of features extracted from Cardiotocogram exams, which were then classified by three expert obstetricians into 3 classes:</a:t>
            </a:r>
            <a:endParaRPr sz="1748" dirty="0">
              <a:latin typeface="Open Sans" panose="020B0604020202020204" charset="0"/>
              <a:ea typeface="Open Sans" panose="020B0604020202020204" charset="0"/>
              <a:cs typeface="Open Sans" panose="020B0604020202020204" charset="0"/>
              <a:sym typeface="Arial"/>
            </a:endParaRPr>
          </a:p>
          <a:p>
            <a:pPr marL="533400" lvl="0" indent="-297981" algn="l" rtl="0">
              <a:spcBef>
                <a:spcPts val="800"/>
              </a:spcBef>
              <a:spcAft>
                <a:spcPts val="0"/>
              </a:spcAft>
              <a:buSzPct val="100000"/>
              <a:buFont typeface="Arial"/>
              <a:buChar char="●"/>
            </a:pPr>
            <a:r>
              <a:rPr lang="en" sz="1748" dirty="0">
                <a:latin typeface="Open Sans" panose="020B0604020202020204" charset="0"/>
                <a:ea typeface="Open Sans" panose="020B0604020202020204" charset="0"/>
                <a:cs typeface="Open Sans" panose="020B0604020202020204" charset="0"/>
                <a:sym typeface="Arial"/>
              </a:rPr>
              <a:t>Normal</a:t>
            </a:r>
            <a:endParaRPr sz="1748" dirty="0">
              <a:latin typeface="Open Sans" panose="020B0604020202020204" charset="0"/>
              <a:ea typeface="Open Sans" panose="020B0604020202020204" charset="0"/>
              <a:cs typeface="Open Sans" panose="020B0604020202020204" charset="0"/>
              <a:sym typeface="Arial"/>
            </a:endParaRPr>
          </a:p>
          <a:p>
            <a:pPr marL="533400" lvl="0" indent="-297981" algn="l" rtl="0">
              <a:spcBef>
                <a:spcPts val="0"/>
              </a:spcBef>
              <a:spcAft>
                <a:spcPts val="0"/>
              </a:spcAft>
              <a:buSzPct val="100000"/>
              <a:buFont typeface="Arial"/>
              <a:buChar char="●"/>
            </a:pPr>
            <a:r>
              <a:rPr lang="en" sz="1748" dirty="0">
                <a:latin typeface="Open Sans" panose="020B0604020202020204" charset="0"/>
                <a:ea typeface="Open Sans" panose="020B0604020202020204" charset="0"/>
                <a:cs typeface="Open Sans" panose="020B0604020202020204" charset="0"/>
                <a:sym typeface="Arial"/>
              </a:rPr>
              <a:t>Suspect</a:t>
            </a:r>
            <a:endParaRPr sz="1748" dirty="0">
              <a:latin typeface="Open Sans" panose="020B0604020202020204" charset="0"/>
              <a:ea typeface="Open Sans" panose="020B0604020202020204" charset="0"/>
              <a:cs typeface="Open Sans" panose="020B0604020202020204" charset="0"/>
              <a:sym typeface="Arial"/>
            </a:endParaRPr>
          </a:p>
          <a:p>
            <a:pPr marL="533400" lvl="0" indent="-297981" algn="l" rtl="0">
              <a:spcBef>
                <a:spcPts val="0"/>
              </a:spcBef>
              <a:spcAft>
                <a:spcPts val="0"/>
              </a:spcAft>
              <a:buSzPct val="100000"/>
              <a:buFont typeface="Arial"/>
              <a:buChar char="●"/>
            </a:pPr>
            <a:r>
              <a:rPr lang="en" sz="1748" dirty="0">
                <a:latin typeface="Open Sans" panose="020B0604020202020204" charset="0"/>
                <a:ea typeface="Open Sans" panose="020B0604020202020204" charset="0"/>
                <a:cs typeface="Open Sans" panose="020B0604020202020204" charset="0"/>
                <a:sym typeface="Arial"/>
              </a:rPr>
              <a:t>Pathological</a:t>
            </a:r>
            <a:endParaRPr sz="1748" dirty="0">
              <a:latin typeface="Open Sans" panose="020B0604020202020204" charset="0"/>
              <a:ea typeface="Open Sans" panose="020B0604020202020204" charset="0"/>
              <a:cs typeface="Open Sans" panose="020B0604020202020204" charset="0"/>
              <a:sym typeface="Arial"/>
            </a:endParaRPr>
          </a:p>
          <a:p>
            <a:pPr marL="0" lvl="0" indent="0" algn="l" rtl="0">
              <a:spcBef>
                <a:spcPts val="300"/>
              </a:spcBef>
              <a:spcAft>
                <a:spcPts val="1200"/>
              </a:spcAft>
              <a:buClr>
                <a:schemeClr val="dk1"/>
              </a:buClr>
              <a:buSzPct val="61111"/>
              <a:buFont typeface="Arial"/>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2170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Dictionary</a:t>
            </a:r>
            <a:endParaRPr/>
          </a:p>
        </p:txBody>
      </p:sp>
      <p:pic>
        <p:nvPicPr>
          <p:cNvPr id="95" name="Google Shape;95;p17"/>
          <p:cNvPicPr preferRelativeResize="0"/>
          <p:nvPr/>
        </p:nvPicPr>
        <p:blipFill>
          <a:blip r:embed="rId3">
            <a:alphaModFix/>
          </a:blip>
          <a:stretch>
            <a:fillRect/>
          </a:stretch>
        </p:blipFill>
        <p:spPr>
          <a:xfrm>
            <a:off x="1879575" y="1048300"/>
            <a:ext cx="5091388" cy="3828800"/>
          </a:xfrm>
          <a:prstGeom prst="rect">
            <a:avLst/>
          </a:prstGeom>
          <a:noFill/>
          <a:ln>
            <a:noFill/>
          </a:ln>
        </p:spPr>
      </p:pic>
      <p:sp>
        <p:nvSpPr>
          <p:cNvPr id="96" name="Google Shape;96;p17"/>
          <p:cNvSpPr txBox="1"/>
          <p:nvPr/>
        </p:nvSpPr>
        <p:spPr>
          <a:xfrm>
            <a:off x="846250" y="982350"/>
            <a:ext cx="3000000" cy="42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585" b="1" dirty="0">
                <a:solidFill>
                  <a:schemeClr val="dk1"/>
                </a:solidFill>
                <a:latin typeface="Open Sans"/>
                <a:ea typeface="Open Sans"/>
                <a:cs typeface="Open Sans"/>
                <a:sym typeface="Open Sans"/>
              </a:rPr>
              <a:t>Features:</a:t>
            </a:r>
            <a:endParaRPr sz="900" dirty="0"/>
          </a:p>
        </p:txBody>
      </p:sp>
      <p:sp>
        <p:nvSpPr>
          <p:cNvPr id="97" name="Google Shape;97;p17"/>
          <p:cNvSpPr txBox="1"/>
          <p:nvPr/>
        </p:nvSpPr>
        <p:spPr>
          <a:xfrm>
            <a:off x="1088050" y="4574775"/>
            <a:ext cx="3000000" cy="42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585" b="1">
                <a:solidFill>
                  <a:schemeClr val="dk1"/>
                </a:solidFill>
                <a:latin typeface="Open Sans"/>
                <a:ea typeface="Open Sans"/>
                <a:cs typeface="Open Sans"/>
                <a:sym typeface="Open Sans"/>
              </a:rPr>
              <a:t>Target:</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Visualization ( EDA)</a:t>
            </a:r>
            <a:endParaRPr/>
          </a:p>
        </p:txBody>
      </p:sp>
      <p:pic>
        <p:nvPicPr>
          <p:cNvPr id="103" name="Google Shape;103;p18"/>
          <p:cNvPicPr preferRelativeResize="0"/>
          <p:nvPr/>
        </p:nvPicPr>
        <p:blipFill>
          <a:blip r:embed="rId3">
            <a:alphaModFix/>
          </a:blip>
          <a:stretch>
            <a:fillRect/>
          </a:stretch>
        </p:blipFill>
        <p:spPr>
          <a:xfrm>
            <a:off x="152400" y="1243604"/>
            <a:ext cx="4419600" cy="2897721"/>
          </a:xfrm>
          <a:prstGeom prst="rect">
            <a:avLst/>
          </a:prstGeom>
          <a:noFill/>
          <a:ln>
            <a:noFill/>
          </a:ln>
        </p:spPr>
      </p:pic>
      <p:sp>
        <p:nvSpPr>
          <p:cNvPr id="104" name="Google Shape;104;p18"/>
          <p:cNvSpPr txBox="1"/>
          <p:nvPr/>
        </p:nvSpPr>
        <p:spPr>
          <a:xfrm>
            <a:off x="4681900" y="1616325"/>
            <a:ext cx="38907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rgbClr val="2E2E2E"/>
                </a:solidFill>
                <a:latin typeface="Open Sans"/>
                <a:ea typeface="Open Sans"/>
                <a:cs typeface="Open Sans"/>
                <a:sym typeface="Open Sans"/>
              </a:rPr>
              <a:t>Accelerations —</a:t>
            </a:r>
            <a:endParaRPr sz="1500" b="1" dirty="0">
              <a:solidFill>
                <a:srgbClr val="2E2E2E"/>
              </a:solidFill>
              <a:latin typeface="Open Sans"/>
              <a:ea typeface="Open Sans"/>
              <a:cs typeface="Open Sans"/>
              <a:sym typeface="Open Sans"/>
            </a:endParaRPr>
          </a:p>
          <a:p>
            <a:pPr marL="0" lvl="0" indent="0" algn="l" rtl="0">
              <a:spcBef>
                <a:spcPts val="0"/>
              </a:spcBef>
              <a:spcAft>
                <a:spcPts val="0"/>
              </a:spcAft>
              <a:buNone/>
            </a:pPr>
            <a:r>
              <a:rPr lang="en" sz="1500" dirty="0">
                <a:solidFill>
                  <a:srgbClr val="2E2E2E"/>
                </a:solidFill>
                <a:latin typeface="Open Sans"/>
                <a:ea typeface="Open Sans"/>
                <a:cs typeface="Open Sans"/>
                <a:sym typeface="Open Sans"/>
              </a:rPr>
              <a:t>These are short periods of elevation of the fetal heart are above the baseline rate by &gt; 15 bpm for &gt; 15 s. Accelerations are frequently associated with fetal movement and are thus indicative of a functioning somatic nervous system and are reassuring.</a:t>
            </a:r>
            <a:endParaRPr dirty="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EDA cont.</a:t>
            </a:r>
            <a:endParaRPr/>
          </a:p>
        </p:txBody>
      </p:sp>
      <p:pic>
        <p:nvPicPr>
          <p:cNvPr id="110" name="Google Shape;110;p19"/>
          <p:cNvPicPr preferRelativeResize="0"/>
          <p:nvPr/>
        </p:nvPicPr>
        <p:blipFill>
          <a:blip r:embed="rId3">
            <a:alphaModFix/>
          </a:blip>
          <a:stretch>
            <a:fillRect/>
          </a:stretch>
        </p:blipFill>
        <p:spPr>
          <a:xfrm>
            <a:off x="734900" y="1246125"/>
            <a:ext cx="3886826" cy="2666450"/>
          </a:xfrm>
          <a:prstGeom prst="rect">
            <a:avLst/>
          </a:prstGeom>
          <a:noFill/>
          <a:ln>
            <a:noFill/>
          </a:ln>
        </p:spPr>
      </p:pic>
      <p:pic>
        <p:nvPicPr>
          <p:cNvPr id="111" name="Google Shape;111;p19"/>
          <p:cNvPicPr preferRelativeResize="0"/>
          <p:nvPr/>
        </p:nvPicPr>
        <p:blipFill>
          <a:blip r:embed="rId4">
            <a:alphaModFix/>
          </a:blip>
          <a:stretch>
            <a:fillRect/>
          </a:stretch>
        </p:blipFill>
        <p:spPr>
          <a:xfrm>
            <a:off x="4987525" y="1271500"/>
            <a:ext cx="3203525" cy="2600500"/>
          </a:xfrm>
          <a:prstGeom prst="rect">
            <a:avLst/>
          </a:prstGeom>
          <a:noFill/>
          <a:ln>
            <a:noFill/>
          </a:ln>
        </p:spPr>
      </p:pic>
      <p:sp>
        <p:nvSpPr>
          <p:cNvPr id="112" name="Google Shape;112;p19"/>
          <p:cNvSpPr txBox="1"/>
          <p:nvPr/>
        </p:nvSpPr>
        <p:spPr>
          <a:xfrm>
            <a:off x="311700" y="3872000"/>
            <a:ext cx="87483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rgbClr val="2E2E2E"/>
                </a:solidFill>
                <a:latin typeface="Open Sans"/>
                <a:ea typeface="Open Sans"/>
                <a:cs typeface="Open Sans"/>
                <a:sym typeface="Open Sans"/>
              </a:rPr>
              <a:t>Deceleration</a:t>
            </a:r>
            <a:r>
              <a:rPr lang="en" sz="1500" dirty="0">
                <a:solidFill>
                  <a:srgbClr val="2E2E2E"/>
                </a:solidFill>
                <a:latin typeface="Open Sans"/>
                <a:ea typeface="Open Sans"/>
                <a:cs typeface="Open Sans"/>
                <a:sym typeface="Open Sans"/>
              </a:rPr>
              <a:t>— There are numerous different types of decelerations observed during labour, and not all are pathological, however decelerations occurring in the antenatal period in the </a:t>
            </a:r>
            <a:r>
              <a:rPr lang="en" sz="1500" b="1" dirty="0">
                <a:solidFill>
                  <a:srgbClr val="2E2E2E"/>
                </a:solidFill>
                <a:latin typeface="Open Sans"/>
                <a:ea typeface="Open Sans"/>
                <a:cs typeface="Open Sans"/>
                <a:sym typeface="Open Sans"/>
              </a:rPr>
              <a:t>absence of precipitating uterine contractions </a:t>
            </a:r>
            <a:r>
              <a:rPr lang="en" sz="1500" dirty="0">
                <a:solidFill>
                  <a:srgbClr val="2E2E2E"/>
                </a:solidFill>
                <a:latin typeface="Open Sans"/>
                <a:ea typeface="Open Sans"/>
                <a:cs typeface="Open Sans"/>
                <a:sym typeface="Open Sans"/>
              </a:rPr>
              <a:t>are nearly always a sign of fetal compromise.</a:t>
            </a:r>
            <a:endParaRPr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1950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EDA cont.</a:t>
            </a:r>
            <a:endParaRPr/>
          </a:p>
        </p:txBody>
      </p:sp>
      <p:pic>
        <p:nvPicPr>
          <p:cNvPr id="118" name="Google Shape;118;p20"/>
          <p:cNvPicPr preferRelativeResize="0"/>
          <p:nvPr/>
        </p:nvPicPr>
        <p:blipFill>
          <a:blip r:embed="rId3">
            <a:alphaModFix/>
          </a:blip>
          <a:stretch>
            <a:fillRect/>
          </a:stretch>
        </p:blipFill>
        <p:spPr>
          <a:xfrm>
            <a:off x="1388750" y="820488"/>
            <a:ext cx="2826000" cy="2826000"/>
          </a:xfrm>
          <a:prstGeom prst="rect">
            <a:avLst/>
          </a:prstGeom>
          <a:noFill/>
          <a:ln>
            <a:noFill/>
          </a:ln>
        </p:spPr>
      </p:pic>
      <p:sp>
        <p:nvSpPr>
          <p:cNvPr id="119" name="Google Shape;119;p20"/>
          <p:cNvSpPr txBox="1"/>
          <p:nvPr/>
        </p:nvSpPr>
        <p:spPr>
          <a:xfrm>
            <a:off x="0" y="3737400"/>
            <a:ext cx="91440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2E2E2E"/>
                </a:solidFill>
              </a:rPr>
              <a:t>Short term variation </a:t>
            </a:r>
            <a:r>
              <a:rPr lang="en" sz="1500">
                <a:solidFill>
                  <a:srgbClr val="2E2E2E"/>
                </a:solidFill>
              </a:rPr>
              <a:t>—Short term variation (STV) examines the variability of the fetal heart rate from beat to beat, and cannot be interpreted by observer visual analysis. This parameter is only available with computerized CTG. </a:t>
            </a:r>
            <a:endParaRPr sz="1500">
              <a:solidFill>
                <a:srgbClr val="2E2E2E"/>
              </a:solidFill>
            </a:endParaRPr>
          </a:p>
          <a:p>
            <a:pPr marL="0" lvl="0" indent="0" algn="l" rtl="0">
              <a:spcBef>
                <a:spcPts val="0"/>
              </a:spcBef>
              <a:spcAft>
                <a:spcPts val="0"/>
              </a:spcAft>
              <a:buNone/>
            </a:pPr>
            <a:endParaRPr sz="1500">
              <a:solidFill>
                <a:srgbClr val="2E2E2E"/>
              </a:solidFill>
            </a:endParaRPr>
          </a:p>
          <a:p>
            <a:pPr marL="0" lvl="0" indent="0" algn="l" rtl="0">
              <a:spcBef>
                <a:spcPts val="0"/>
              </a:spcBef>
              <a:spcAft>
                <a:spcPts val="0"/>
              </a:spcAft>
              <a:buNone/>
            </a:pPr>
            <a:r>
              <a:rPr lang="en" sz="1500">
                <a:solidFill>
                  <a:srgbClr val="2E2E2E"/>
                </a:solidFill>
              </a:rPr>
              <a:t>A reduced STV (&lt; 3.0 msec) has been reported to correlate with </a:t>
            </a:r>
            <a:r>
              <a:rPr lang="en" sz="1500" u="sng">
                <a:solidFill>
                  <a:srgbClr val="2E2E2E"/>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stillbirth</a:t>
            </a:r>
            <a:r>
              <a:rPr lang="en" sz="1500">
                <a:solidFill>
                  <a:srgbClr val="2E2E2E"/>
                </a:solidFill>
              </a:rPr>
              <a:t> and severe fetal </a:t>
            </a:r>
            <a:r>
              <a:rPr lang="en" sz="1500" u="sng">
                <a:solidFill>
                  <a:srgbClr val="2E2E2E"/>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acidaemia</a:t>
            </a:r>
            <a:endParaRPr/>
          </a:p>
        </p:txBody>
      </p:sp>
      <p:pic>
        <p:nvPicPr>
          <p:cNvPr id="120" name="Google Shape;120;p20"/>
          <p:cNvPicPr preferRelativeResize="0"/>
          <p:nvPr/>
        </p:nvPicPr>
        <p:blipFill>
          <a:blip r:embed="rId6">
            <a:alphaModFix/>
          </a:blip>
          <a:stretch>
            <a:fillRect/>
          </a:stretch>
        </p:blipFill>
        <p:spPr>
          <a:xfrm>
            <a:off x="4709325" y="910200"/>
            <a:ext cx="2646600" cy="264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Fetal Health Distribution</a:t>
            </a:r>
            <a:endParaRPr/>
          </a:p>
        </p:txBody>
      </p:sp>
      <p:pic>
        <p:nvPicPr>
          <p:cNvPr id="126" name="Google Shape;126;p21"/>
          <p:cNvPicPr preferRelativeResize="0"/>
          <p:nvPr/>
        </p:nvPicPr>
        <p:blipFill>
          <a:blip r:embed="rId3">
            <a:alphaModFix/>
          </a:blip>
          <a:stretch>
            <a:fillRect/>
          </a:stretch>
        </p:blipFill>
        <p:spPr>
          <a:xfrm>
            <a:off x="2033225" y="1147225"/>
            <a:ext cx="4407150" cy="2934400"/>
          </a:xfrm>
          <a:prstGeom prst="rect">
            <a:avLst/>
          </a:prstGeom>
          <a:noFill/>
          <a:ln>
            <a:noFill/>
          </a:ln>
        </p:spPr>
      </p:pic>
      <p:sp>
        <p:nvSpPr>
          <p:cNvPr id="127" name="Google Shape;127;p21"/>
          <p:cNvSpPr txBox="1"/>
          <p:nvPr/>
        </p:nvSpPr>
        <p:spPr>
          <a:xfrm>
            <a:off x="941100" y="4081625"/>
            <a:ext cx="7891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2E2E2E"/>
                </a:solidFill>
              </a:rPr>
              <a:t>Distribution of outcomes  </a:t>
            </a:r>
            <a:r>
              <a:rPr lang="en" sz="1500">
                <a:solidFill>
                  <a:srgbClr val="2E2E2E"/>
                </a:solidFill>
              </a:rPr>
              <a:t>— This is definitely a challenge in the machine learning modeling and will be addressed during the coding. </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579</Words>
  <Application>Microsoft Office PowerPoint</Application>
  <PresentationFormat>On-screen Show (16:9)</PresentationFormat>
  <Paragraphs>55</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Economica</vt:lpstr>
      <vt:lpstr>Open Sans</vt:lpstr>
      <vt:lpstr>Luxe</vt:lpstr>
      <vt:lpstr>PowerPoint Presentation</vt:lpstr>
      <vt:lpstr>Context</vt:lpstr>
      <vt:lpstr>Project introduction</vt:lpstr>
      <vt:lpstr>The Data </vt:lpstr>
      <vt:lpstr>Data Dictionary</vt:lpstr>
      <vt:lpstr>Data Visualization ( EDA)</vt:lpstr>
      <vt:lpstr>EDA cont.</vt:lpstr>
      <vt:lpstr>EDA cont.</vt:lpstr>
      <vt:lpstr>Fetal Health Distribution</vt:lpstr>
      <vt:lpstr>Classification Models - Accuracy and F1 Score Snapshot</vt:lpstr>
      <vt:lpstr>Different Boosting models for our Outcome distribution challenge-</vt:lpstr>
      <vt:lpstr>Proposed Model – A Stacked Hyper tuned Random forest with a LightGBM boost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VINO - DCO</dc:creator>
  <cp:lastModifiedBy>RAJ, VINO - DCO</cp:lastModifiedBy>
  <cp:revision>7</cp:revision>
  <dcterms:modified xsi:type="dcterms:W3CDTF">2022-04-08T06:22:26Z</dcterms:modified>
</cp:coreProperties>
</file>