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9"/>
  </p:notesMasterIdLst>
  <p:handoutMasterIdLst>
    <p:handoutMasterId r:id="rId40"/>
  </p:handoutMasterIdLst>
  <p:sldIdLst>
    <p:sldId id="311" r:id="rId6"/>
    <p:sldId id="401" r:id="rId7"/>
    <p:sldId id="399" r:id="rId8"/>
    <p:sldId id="442" r:id="rId9"/>
    <p:sldId id="443" r:id="rId10"/>
    <p:sldId id="444" r:id="rId11"/>
    <p:sldId id="445" r:id="rId12"/>
    <p:sldId id="446" r:id="rId13"/>
    <p:sldId id="447" r:id="rId14"/>
    <p:sldId id="448" r:id="rId15"/>
    <p:sldId id="449" r:id="rId16"/>
    <p:sldId id="441" r:id="rId17"/>
    <p:sldId id="450" r:id="rId18"/>
    <p:sldId id="410" r:id="rId19"/>
    <p:sldId id="419" r:id="rId20"/>
    <p:sldId id="451" r:id="rId21"/>
    <p:sldId id="454" r:id="rId22"/>
    <p:sldId id="453" r:id="rId23"/>
    <p:sldId id="452" r:id="rId24"/>
    <p:sldId id="440" r:id="rId25"/>
    <p:sldId id="417" r:id="rId26"/>
    <p:sldId id="409" r:id="rId27"/>
    <p:sldId id="422" r:id="rId28"/>
    <p:sldId id="423" r:id="rId29"/>
    <p:sldId id="424" r:id="rId30"/>
    <p:sldId id="411" r:id="rId31"/>
    <p:sldId id="455" r:id="rId32"/>
    <p:sldId id="425" r:id="rId33"/>
    <p:sldId id="426" r:id="rId34"/>
    <p:sldId id="427" r:id="rId35"/>
    <p:sldId id="428" r:id="rId36"/>
    <p:sldId id="456" r:id="rId37"/>
    <p:sldId id="329" r:id="rId38"/>
  </p:sldIdLst>
  <p:sldSz cx="10972800" cy="6858000"/>
  <p:notesSz cx="6797675" cy="9874250"/>
  <p:custDataLst>
    <p:tags r:id="rId4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47">
          <p15:clr>
            <a:srgbClr val="A4A3A4"/>
          </p15:clr>
        </p15:guide>
        <p15:guide id="5" orient="horz" pos="2514">
          <p15:clr>
            <a:srgbClr val="A4A3A4"/>
          </p15:clr>
        </p15:guide>
        <p15:guide id="6" orient="horz" pos="2391">
          <p15:clr>
            <a:srgbClr val="A4A3A4"/>
          </p15:clr>
        </p15:guide>
        <p15:guide id="7" orient="horz" pos="504">
          <p15:clr>
            <a:srgbClr val="A4A3A4"/>
          </p15:clr>
        </p15:guide>
        <p15:guide id="8" pos="3458">
          <p15:clr>
            <a:srgbClr val="A4A3A4"/>
          </p15:clr>
        </p15:guide>
        <p15:guide id="9" pos="222">
          <p15:clr>
            <a:srgbClr val="A4A3A4"/>
          </p15:clr>
        </p15:guide>
        <p15:guide id="10" pos="3555">
          <p15:clr>
            <a:srgbClr val="A4A3A4"/>
          </p15:clr>
        </p15:guide>
        <p15:guide id="11" pos="3361">
          <p15:clr>
            <a:srgbClr val="A4A3A4"/>
          </p15:clr>
        </p15:guide>
        <p15:guide id="12" pos="669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ACB7B2"/>
    <a:srgbClr val="000000"/>
    <a:srgbClr val="005B7C"/>
    <a:srgbClr val="A2BFAF"/>
    <a:srgbClr val="6A9529"/>
    <a:srgbClr val="00A0D6"/>
    <a:srgbClr val="0085B3"/>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1" autoAdjust="0"/>
    <p:restoredTop sz="89130" autoAdjust="0"/>
  </p:normalViewPr>
  <p:slideViewPr>
    <p:cSldViewPr snapToGrid="0">
      <p:cViewPr varScale="1">
        <p:scale>
          <a:sx n="60" d="100"/>
          <a:sy n="60" d="100"/>
        </p:scale>
        <p:origin x="1060" y="52"/>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98343-2CBD-4470-9E67-569F3613C35C}"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88815AC2-BE7C-422E-954F-1968DCF3BF0C}">
      <dgm:prSet custT="1"/>
      <dgm:spPr/>
      <dgm:t>
        <a:bodyPr/>
        <a:lstStyle/>
        <a:p>
          <a:pPr rtl="0"/>
          <a:r>
            <a:rPr lang="en-US" sz="1400" b="0" dirty="0"/>
            <a:t>The Cloud Controller passes requests to stage and run applications to the Cloud Controller Bridge (CC-Bridge).</a:t>
          </a:r>
          <a:endParaRPr lang="en-US" sz="1400" dirty="0"/>
        </a:p>
      </dgm:t>
    </dgm:pt>
    <dgm:pt modelId="{B5255C87-E664-4CE5-82C5-0DABCF8704CC}" type="parTrans" cxnId="{FEAF9F58-1E97-458C-95C1-8507C6CC2D1B}">
      <dgm:prSet/>
      <dgm:spPr/>
      <dgm:t>
        <a:bodyPr/>
        <a:lstStyle/>
        <a:p>
          <a:endParaRPr lang="en-US"/>
        </a:p>
      </dgm:t>
    </dgm:pt>
    <dgm:pt modelId="{45B50A6E-F95D-4194-BD0B-EAC0E0BA9E82}" type="sibTrans" cxnId="{FEAF9F58-1E97-458C-95C1-8507C6CC2D1B}">
      <dgm:prSet/>
      <dgm:spPr/>
      <dgm:t>
        <a:bodyPr/>
        <a:lstStyle/>
        <a:p>
          <a:endParaRPr lang="en-US"/>
        </a:p>
      </dgm:t>
    </dgm:pt>
    <dgm:pt modelId="{272F1F7D-ABAA-4285-9314-04267F641F7D}">
      <dgm:prSet custT="1"/>
      <dgm:spPr/>
      <dgm:t>
        <a:bodyPr/>
        <a:lstStyle/>
        <a:p>
          <a:pPr rtl="0"/>
          <a:r>
            <a:rPr lang="en-US" sz="1400" b="0" dirty="0"/>
            <a:t>The CC-Bridge translates staging and running requests into Tasks and Long Running Processes(LRPs), then submits these to the Bulletin Board System (BBS) through an API over HTTP.</a:t>
          </a:r>
          <a:endParaRPr lang="en-US" sz="1400" dirty="0"/>
        </a:p>
      </dgm:t>
    </dgm:pt>
    <dgm:pt modelId="{3E3C609F-1CEB-4759-841D-430C8D8DB118}" type="parTrans" cxnId="{E47BE3C3-1E79-4BFD-A937-CA281A298C31}">
      <dgm:prSet/>
      <dgm:spPr/>
      <dgm:t>
        <a:bodyPr/>
        <a:lstStyle/>
        <a:p>
          <a:endParaRPr lang="en-US"/>
        </a:p>
      </dgm:t>
    </dgm:pt>
    <dgm:pt modelId="{DBCDCEA5-1F77-450F-8522-35012BD0633A}" type="sibTrans" cxnId="{E47BE3C3-1E79-4BFD-A937-CA281A298C31}">
      <dgm:prSet/>
      <dgm:spPr/>
      <dgm:t>
        <a:bodyPr/>
        <a:lstStyle/>
        <a:p>
          <a:endParaRPr lang="en-US"/>
        </a:p>
      </dgm:t>
    </dgm:pt>
    <dgm:pt modelId="{AA9C3F96-0D26-450A-ABD6-2BA2C821FF62}">
      <dgm:prSet custT="1"/>
      <dgm:spPr/>
      <dgm:t>
        <a:bodyPr/>
        <a:lstStyle/>
        <a:p>
          <a:pPr rtl="0"/>
          <a:r>
            <a:rPr lang="en-US" sz="1400" b="0" dirty="0"/>
            <a:t>The BBS submits the Tasks and LRPs to the Auctioneer part of the Diego Brain.</a:t>
          </a:r>
          <a:endParaRPr lang="en-US" sz="1400" dirty="0"/>
        </a:p>
      </dgm:t>
    </dgm:pt>
    <dgm:pt modelId="{DA930EEF-8038-4E8D-8D69-7CE99976926A}" type="parTrans" cxnId="{F375F7C6-922C-4883-974A-246E347F9081}">
      <dgm:prSet/>
      <dgm:spPr/>
      <dgm:t>
        <a:bodyPr/>
        <a:lstStyle/>
        <a:p>
          <a:endParaRPr lang="en-US"/>
        </a:p>
      </dgm:t>
    </dgm:pt>
    <dgm:pt modelId="{000073D3-2D51-4E96-BD13-58AC5CFCA056}" type="sibTrans" cxnId="{F375F7C6-922C-4883-974A-246E347F9081}">
      <dgm:prSet/>
      <dgm:spPr/>
      <dgm:t>
        <a:bodyPr/>
        <a:lstStyle/>
        <a:p>
          <a:endParaRPr lang="en-US"/>
        </a:p>
      </dgm:t>
    </dgm:pt>
    <dgm:pt modelId="{D58A2F6B-1527-485C-BAD4-C3195F1E88E5}">
      <dgm:prSet custT="1"/>
      <dgm:spPr/>
      <dgm:t>
        <a:bodyPr/>
        <a:lstStyle/>
        <a:p>
          <a:pPr rtl="0"/>
          <a:r>
            <a:rPr lang="en-US" sz="1400" b="0" dirty="0"/>
            <a:t>The Auctioneer distributes these Tasks and LRPs to Cells through an Auction. The Diego Brain communicates with Diego Cells using SSL/TLS protocol.</a:t>
          </a:r>
          <a:endParaRPr lang="en-US" sz="1400" dirty="0"/>
        </a:p>
      </dgm:t>
    </dgm:pt>
    <dgm:pt modelId="{9DDD8842-D412-454C-82BC-689D50E0CD0E}" type="parTrans" cxnId="{0BA58052-D42E-40EA-9C8F-7ACB29BDD316}">
      <dgm:prSet/>
      <dgm:spPr/>
      <dgm:t>
        <a:bodyPr/>
        <a:lstStyle/>
        <a:p>
          <a:endParaRPr lang="en-US"/>
        </a:p>
      </dgm:t>
    </dgm:pt>
    <dgm:pt modelId="{1BEF0542-54FE-419E-AA26-7D56A6A579F6}" type="sibTrans" cxnId="{0BA58052-D42E-40EA-9C8F-7ACB29BDD316}">
      <dgm:prSet/>
      <dgm:spPr/>
      <dgm:t>
        <a:bodyPr/>
        <a:lstStyle/>
        <a:p>
          <a:endParaRPr lang="en-US"/>
        </a:p>
      </dgm:t>
    </dgm:pt>
    <dgm:pt modelId="{DCE03124-906D-47EE-8170-5C085BDCD076}">
      <dgm:prSet custT="1"/>
      <dgm:spPr/>
      <dgm:t>
        <a:bodyPr/>
        <a:lstStyle/>
        <a:p>
          <a:pPr rtl="0"/>
          <a:r>
            <a:rPr lang="en-US" sz="1400" b="0" dirty="0"/>
            <a:t>Once the Auctioneer assigns a Task or LRP to a Cell, an in-process Executor creates a Garden container in the Cell. The Task or LRP runs in the container.</a:t>
          </a:r>
          <a:endParaRPr lang="en-US" sz="1400" dirty="0"/>
        </a:p>
      </dgm:t>
    </dgm:pt>
    <dgm:pt modelId="{3E6D09C1-9435-4A1F-98EB-1CB844D28D97}" type="parTrans" cxnId="{2D469C8B-8B5B-42FC-ABB8-44EE0D95B670}">
      <dgm:prSet/>
      <dgm:spPr/>
      <dgm:t>
        <a:bodyPr/>
        <a:lstStyle/>
        <a:p>
          <a:endParaRPr lang="en-US"/>
        </a:p>
      </dgm:t>
    </dgm:pt>
    <dgm:pt modelId="{44F479F2-E96A-4A7B-8E25-CBDD7BF0E2F1}" type="sibTrans" cxnId="{2D469C8B-8B5B-42FC-ABB8-44EE0D95B670}">
      <dgm:prSet/>
      <dgm:spPr/>
      <dgm:t>
        <a:bodyPr/>
        <a:lstStyle/>
        <a:p>
          <a:endParaRPr lang="en-US"/>
        </a:p>
      </dgm:t>
    </dgm:pt>
    <dgm:pt modelId="{586EA76B-1FB9-40DA-8091-DB7F1B2EDAE0}">
      <dgm:prSet custT="1"/>
      <dgm:spPr/>
      <dgm:t>
        <a:bodyPr/>
        <a:lstStyle/>
        <a:p>
          <a:pPr rtl="0"/>
          <a:r>
            <a:rPr lang="en-US" sz="1400" b="0" dirty="0"/>
            <a:t>The BBS tracks desired LRPs, running LRP instances, and in-flight Tasks. It also periodically analyzes this information and corrects discrepancies to ensure consistency between </a:t>
          </a:r>
          <a:r>
            <a:rPr lang="en-US" sz="1400" b="0" dirty="0" err="1"/>
            <a:t>ActualLRP</a:t>
          </a:r>
          <a:r>
            <a:rPr lang="en-US" sz="1400" b="0" dirty="0"/>
            <a:t> and </a:t>
          </a:r>
          <a:r>
            <a:rPr lang="en-US" sz="1400" b="0" dirty="0" err="1"/>
            <a:t>DesiredLRP</a:t>
          </a:r>
          <a:r>
            <a:rPr lang="en-US" sz="1400" b="0" dirty="0"/>
            <a:t> counts.</a:t>
          </a:r>
          <a:endParaRPr lang="en-US" sz="1400" dirty="0"/>
        </a:p>
      </dgm:t>
    </dgm:pt>
    <dgm:pt modelId="{6ABF1D9C-2F3D-4671-9D59-FD5FFB2F7040}" type="parTrans" cxnId="{9ED755AC-E431-4A90-B828-1531BB290567}">
      <dgm:prSet/>
      <dgm:spPr/>
      <dgm:t>
        <a:bodyPr/>
        <a:lstStyle/>
        <a:p>
          <a:endParaRPr lang="en-US"/>
        </a:p>
      </dgm:t>
    </dgm:pt>
    <dgm:pt modelId="{B7598931-31B1-471B-AC79-83F5FCA78CF0}" type="sibTrans" cxnId="{9ED755AC-E431-4A90-B828-1531BB290567}">
      <dgm:prSet/>
      <dgm:spPr/>
      <dgm:t>
        <a:bodyPr/>
        <a:lstStyle/>
        <a:p>
          <a:endParaRPr lang="en-US"/>
        </a:p>
      </dgm:t>
    </dgm:pt>
    <dgm:pt modelId="{724FE605-8F2E-4799-8178-747C0FB47F75}">
      <dgm:prSet custT="1"/>
      <dgm:spPr/>
      <dgm:t>
        <a:bodyPr/>
        <a:lstStyle/>
        <a:p>
          <a:pPr rtl="0"/>
          <a:r>
            <a:rPr lang="en-US" sz="1400" b="0" dirty="0"/>
            <a:t>The </a:t>
          </a:r>
          <a:r>
            <a:rPr lang="en-US" sz="1400" b="0" dirty="0" err="1"/>
            <a:t>Metron</a:t>
          </a:r>
          <a:r>
            <a:rPr lang="en-US" sz="1400" b="0" dirty="0"/>
            <a:t> Agent, part of the Cell, forwards application logs, errors, and metrics to the Cloud Foundry </a:t>
          </a:r>
          <a:r>
            <a:rPr lang="en-US" sz="1400" b="0" dirty="0" err="1"/>
            <a:t>Loggregator</a:t>
          </a:r>
          <a:r>
            <a:rPr lang="en-US" sz="1400" b="0"/>
            <a:t>.</a:t>
          </a:r>
          <a:endParaRPr lang="en-US" sz="1400" dirty="0"/>
        </a:p>
      </dgm:t>
    </dgm:pt>
    <dgm:pt modelId="{E47BC755-FF70-41D0-AD38-58B644E5A4EB}" type="parTrans" cxnId="{ED131CF9-E852-4D74-87EB-AE858E033976}">
      <dgm:prSet/>
      <dgm:spPr/>
      <dgm:t>
        <a:bodyPr/>
        <a:lstStyle/>
        <a:p>
          <a:endParaRPr lang="en-US"/>
        </a:p>
      </dgm:t>
    </dgm:pt>
    <dgm:pt modelId="{B98BA323-1B07-4AAB-B097-9F1765F9C6C7}" type="sibTrans" cxnId="{ED131CF9-E852-4D74-87EB-AE858E033976}">
      <dgm:prSet/>
      <dgm:spPr/>
      <dgm:t>
        <a:bodyPr/>
        <a:lstStyle/>
        <a:p>
          <a:endParaRPr lang="en-US"/>
        </a:p>
      </dgm:t>
    </dgm:pt>
    <dgm:pt modelId="{C89AC659-3EEB-4A90-88DC-71F0FBA5836A}" type="pres">
      <dgm:prSet presAssocID="{06298343-2CBD-4470-9E67-569F3613C35C}" presName="Name0" presStyleCnt="0">
        <dgm:presLayoutVars>
          <dgm:dir/>
          <dgm:animLvl val="lvl"/>
          <dgm:resizeHandles val="exact"/>
        </dgm:presLayoutVars>
      </dgm:prSet>
      <dgm:spPr/>
    </dgm:pt>
    <dgm:pt modelId="{65D2F7EB-FA7D-4EBB-886D-F190BD5F3A62}" type="pres">
      <dgm:prSet presAssocID="{724FE605-8F2E-4799-8178-747C0FB47F75}" presName="boxAndChildren" presStyleCnt="0"/>
      <dgm:spPr/>
    </dgm:pt>
    <dgm:pt modelId="{A2802D28-E673-4A1B-8A8C-214BFE1FF15D}" type="pres">
      <dgm:prSet presAssocID="{724FE605-8F2E-4799-8178-747C0FB47F75}" presName="parentTextBox" presStyleLbl="node1" presStyleIdx="0" presStyleCnt="7"/>
      <dgm:spPr/>
    </dgm:pt>
    <dgm:pt modelId="{05E18327-2942-4ED3-9208-0B06CFFA8CF1}" type="pres">
      <dgm:prSet presAssocID="{B7598931-31B1-471B-AC79-83F5FCA78CF0}" presName="sp" presStyleCnt="0"/>
      <dgm:spPr/>
    </dgm:pt>
    <dgm:pt modelId="{C8341B49-2050-477C-B813-1C93DFDB3268}" type="pres">
      <dgm:prSet presAssocID="{586EA76B-1FB9-40DA-8091-DB7F1B2EDAE0}" presName="arrowAndChildren" presStyleCnt="0"/>
      <dgm:spPr/>
    </dgm:pt>
    <dgm:pt modelId="{D5EE7D09-9ABF-4ACC-AE57-B016503578C0}" type="pres">
      <dgm:prSet presAssocID="{586EA76B-1FB9-40DA-8091-DB7F1B2EDAE0}" presName="parentTextArrow" presStyleLbl="node1" presStyleIdx="1" presStyleCnt="7"/>
      <dgm:spPr/>
    </dgm:pt>
    <dgm:pt modelId="{341AFFB1-DDDA-49F7-9B61-82BE309FA597}" type="pres">
      <dgm:prSet presAssocID="{44F479F2-E96A-4A7B-8E25-CBDD7BF0E2F1}" presName="sp" presStyleCnt="0"/>
      <dgm:spPr/>
    </dgm:pt>
    <dgm:pt modelId="{B5F7A714-6224-4C21-8B62-93914FA49CB6}" type="pres">
      <dgm:prSet presAssocID="{DCE03124-906D-47EE-8170-5C085BDCD076}" presName="arrowAndChildren" presStyleCnt="0"/>
      <dgm:spPr/>
    </dgm:pt>
    <dgm:pt modelId="{0F8C1FE0-B768-4062-9ECE-6491941E9A68}" type="pres">
      <dgm:prSet presAssocID="{DCE03124-906D-47EE-8170-5C085BDCD076}" presName="parentTextArrow" presStyleLbl="node1" presStyleIdx="2" presStyleCnt="7"/>
      <dgm:spPr/>
    </dgm:pt>
    <dgm:pt modelId="{D12E2536-FDB1-4570-BDC9-4F033A1A8F68}" type="pres">
      <dgm:prSet presAssocID="{1BEF0542-54FE-419E-AA26-7D56A6A579F6}" presName="sp" presStyleCnt="0"/>
      <dgm:spPr/>
    </dgm:pt>
    <dgm:pt modelId="{6DDF0DCD-AC10-4C25-9B02-DEFFA7E2FAF5}" type="pres">
      <dgm:prSet presAssocID="{D58A2F6B-1527-485C-BAD4-C3195F1E88E5}" presName="arrowAndChildren" presStyleCnt="0"/>
      <dgm:spPr/>
    </dgm:pt>
    <dgm:pt modelId="{C7D8434A-F3E3-477E-8168-0AE217001931}" type="pres">
      <dgm:prSet presAssocID="{D58A2F6B-1527-485C-BAD4-C3195F1E88E5}" presName="parentTextArrow" presStyleLbl="node1" presStyleIdx="3" presStyleCnt="7"/>
      <dgm:spPr/>
    </dgm:pt>
    <dgm:pt modelId="{5BAF571C-FEBF-4382-9CC5-9180D89374DA}" type="pres">
      <dgm:prSet presAssocID="{000073D3-2D51-4E96-BD13-58AC5CFCA056}" presName="sp" presStyleCnt="0"/>
      <dgm:spPr/>
    </dgm:pt>
    <dgm:pt modelId="{EEEE3684-CDD6-45EF-96A5-9E4BEA2B57E5}" type="pres">
      <dgm:prSet presAssocID="{AA9C3F96-0D26-450A-ABD6-2BA2C821FF62}" presName="arrowAndChildren" presStyleCnt="0"/>
      <dgm:spPr/>
    </dgm:pt>
    <dgm:pt modelId="{262E3DC5-F323-4678-BFF0-84E3AE4D1993}" type="pres">
      <dgm:prSet presAssocID="{AA9C3F96-0D26-450A-ABD6-2BA2C821FF62}" presName="parentTextArrow" presStyleLbl="node1" presStyleIdx="4" presStyleCnt="7"/>
      <dgm:spPr/>
    </dgm:pt>
    <dgm:pt modelId="{C879F06E-9552-48AA-B1A5-CD604C6D6C71}" type="pres">
      <dgm:prSet presAssocID="{DBCDCEA5-1F77-450F-8522-35012BD0633A}" presName="sp" presStyleCnt="0"/>
      <dgm:spPr/>
    </dgm:pt>
    <dgm:pt modelId="{E0D12B99-13C0-4BA5-B0FF-568B2FE30930}" type="pres">
      <dgm:prSet presAssocID="{272F1F7D-ABAA-4285-9314-04267F641F7D}" presName="arrowAndChildren" presStyleCnt="0"/>
      <dgm:spPr/>
    </dgm:pt>
    <dgm:pt modelId="{F7482A8A-FB5B-4FEA-BAF4-296C8A3441FA}" type="pres">
      <dgm:prSet presAssocID="{272F1F7D-ABAA-4285-9314-04267F641F7D}" presName="parentTextArrow" presStyleLbl="node1" presStyleIdx="5" presStyleCnt="7"/>
      <dgm:spPr/>
    </dgm:pt>
    <dgm:pt modelId="{41C0247E-6FFA-4878-B017-8C964E666D81}" type="pres">
      <dgm:prSet presAssocID="{45B50A6E-F95D-4194-BD0B-EAC0E0BA9E82}" presName="sp" presStyleCnt="0"/>
      <dgm:spPr/>
    </dgm:pt>
    <dgm:pt modelId="{F1385F1D-248F-4D5D-9C20-A66B8329968B}" type="pres">
      <dgm:prSet presAssocID="{88815AC2-BE7C-422E-954F-1968DCF3BF0C}" presName="arrowAndChildren" presStyleCnt="0"/>
      <dgm:spPr/>
    </dgm:pt>
    <dgm:pt modelId="{0DF0451F-312E-462E-8412-ABCA3DE37F61}" type="pres">
      <dgm:prSet presAssocID="{88815AC2-BE7C-422E-954F-1968DCF3BF0C}" presName="parentTextArrow" presStyleLbl="node1" presStyleIdx="6" presStyleCnt="7"/>
      <dgm:spPr/>
    </dgm:pt>
  </dgm:ptLst>
  <dgm:cxnLst>
    <dgm:cxn modelId="{9C446868-616B-43CE-BBAB-327C8FC05DEE}" type="presOf" srcId="{06298343-2CBD-4470-9E67-569F3613C35C}" destId="{C89AC659-3EEB-4A90-88DC-71F0FBA5836A}" srcOrd="0" destOrd="0" presId="urn:microsoft.com/office/officeart/2005/8/layout/process4"/>
    <dgm:cxn modelId="{33A06D6F-220F-41C2-8966-C46CBD15856C}" type="presOf" srcId="{724FE605-8F2E-4799-8178-747C0FB47F75}" destId="{A2802D28-E673-4A1B-8A8C-214BFE1FF15D}" srcOrd="0" destOrd="0" presId="urn:microsoft.com/office/officeart/2005/8/layout/process4"/>
    <dgm:cxn modelId="{0BA58052-D42E-40EA-9C8F-7ACB29BDD316}" srcId="{06298343-2CBD-4470-9E67-569F3613C35C}" destId="{D58A2F6B-1527-485C-BAD4-C3195F1E88E5}" srcOrd="3" destOrd="0" parTransId="{9DDD8842-D412-454C-82BC-689D50E0CD0E}" sibTransId="{1BEF0542-54FE-419E-AA26-7D56A6A579F6}"/>
    <dgm:cxn modelId="{892F5F76-700E-41AC-9B81-F304D7F7FB67}" type="presOf" srcId="{586EA76B-1FB9-40DA-8091-DB7F1B2EDAE0}" destId="{D5EE7D09-9ABF-4ACC-AE57-B016503578C0}" srcOrd="0" destOrd="0" presId="urn:microsoft.com/office/officeart/2005/8/layout/process4"/>
    <dgm:cxn modelId="{FEAF9F58-1E97-458C-95C1-8507C6CC2D1B}" srcId="{06298343-2CBD-4470-9E67-569F3613C35C}" destId="{88815AC2-BE7C-422E-954F-1968DCF3BF0C}" srcOrd="0" destOrd="0" parTransId="{B5255C87-E664-4CE5-82C5-0DABCF8704CC}" sibTransId="{45B50A6E-F95D-4194-BD0B-EAC0E0BA9E82}"/>
    <dgm:cxn modelId="{F3222B7B-D22B-4E66-A1D6-A64614B00F17}" type="presOf" srcId="{DCE03124-906D-47EE-8170-5C085BDCD076}" destId="{0F8C1FE0-B768-4062-9ECE-6491941E9A68}" srcOrd="0" destOrd="0" presId="urn:microsoft.com/office/officeart/2005/8/layout/process4"/>
    <dgm:cxn modelId="{2D469C8B-8B5B-42FC-ABB8-44EE0D95B670}" srcId="{06298343-2CBD-4470-9E67-569F3613C35C}" destId="{DCE03124-906D-47EE-8170-5C085BDCD076}" srcOrd="4" destOrd="0" parTransId="{3E6D09C1-9435-4A1F-98EB-1CB844D28D97}" sibTransId="{44F479F2-E96A-4A7B-8E25-CBDD7BF0E2F1}"/>
    <dgm:cxn modelId="{6D74E799-12C2-4DEB-9838-2297DB07EB45}" type="presOf" srcId="{D58A2F6B-1527-485C-BAD4-C3195F1E88E5}" destId="{C7D8434A-F3E3-477E-8168-0AE217001931}" srcOrd="0" destOrd="0" presId="urn:microsoft.com/office/officeart/2005/8/layout/process4"/>
    <dgm:cxn modelId="{14B0BFA9-7D48-445A-8948-4DD17E0744AF}" type="presOf" srcId="{272F1F7D-ABAA-4285-9314-04267F641F7D}" destId="{F7482A8A-FB5B-4FEA-BAF4-296C8A3441FA}" srcOrd="0" destOrd="0" presId="urn:microsoft.com/office/officeart/2005/8/layout/process4"/>
    <dgm:cxn modelId="{9ED755AC-E431-4A90-B828-1531BB290567}" srcId="{06298343-2CBD-4470-9E67-569F3613C35C}" destId="{586EA76B-1FB9-40DA-8091-DB7F1B2EDAE0}" srcOrd="5" destOrd="0" parTransId="{6ABF1D9C-2F3D-4671-9D59-FD5FFB2F7040}" sibTransId="{B7598931-31B1-471B-AC79-83F5FCA78CF0}"/>
    <dgm:cxn modelId="{E47BE3C3-1E79-4BFD-A937-CA281A298C31}" srcId="{06298343-2CBD-4470-9E67-569F3613C35C}" destId="{272F1F7D-ABAA-4285-9314-04267F641F7D}" srcOrd="1" destOrd="0" parTransId="{3E3C609F-1CEB-4759-841D-430C8D8DB118}" sibTransId="{DBCDCEA5-1F77-450F-8522-35012BD0633A}"/>
    <dgm:cxn modelId="{C35999C5-C162-48A1-88DC-4914068F0D80}" type="presOf" srcId="{AA9C3F96-0D26-450A-ABD6-2BA2C821FF62}" destId="{262E3DC5-F323-4678-BFF0-84E3AE4D1993}" srcOrd="0" destOrd="0" presId="urn:microsoft.com/office/officeart/2005/8/layout/process4"/>
    <dgm:cxn modelId="{F375F7C6-922C-4883-974A-246E347F9081}" srcId="{06298343-2CBD-4470-9E67-569F3613C35C}" destId="{AA9C3F96-0D26-450A-ABD6-2BA2C821FF62}" srcOrd="2" destOrd="0" parTransId="{DA930EEF-8038-4E8D-8D69-7CE99976926A}" sibTransId="{000073D3-2D51-4E96-BD13-58AC5CFCA056}"/>
    <dgm:cxn modelId="{ED131CF9-E852-4D74-87EB-AE858E033976}" srcId="{06298343-2CBD-4470-9E67-569F3613C35C}" destId="{724FE605-8F2E-4799-8178-747C0FB47F75}" srcOrd="6" destOrd="0" parTransId="{E47BC755-FF70-41D0-AD38-58B644E5A4EB}" sibTransId="{B98BA323-1B07-4AAB-B097-9F1765F9C6C7}"/>
    <dgm:cxn modelId="{01E02CFE-1A5D-40AC-8EA3-64968A770964}" type="presOf" srcId="{88815AC2-BE7C-422E-954F-1968DCF3BF0C}" destId="{0DF0451F-312E-462E-8412-ABCA3DE37F61}" srcOrd="0" destOrd="0" presId="urn:microsoft.com/office/officeart/2005/8/layout/process4"/>
    <dgm:cxn modelId="{96477085-BCDF-443E-AAA1-5D1F7006D45E}" type="presParOf" srcId="{C89AC659-3EEB-4A90-88DC-71F0FBA5836A}" destId="{65D2F7EB-FA7D-4EBB-886D-F190BD5F3A62}" srcOrd="0" destOrd="0" presId="urn:microsoft.com/office/officeart/2005/8/layout/process4"/>
    <dgm:cxn modelId="{1E106019-B939-47E7-A356-E074A485403E}" type="presParOf" srcId="{65D2F7EB-FA7D-4EBB-886D-F190BD5F3A62}" destId="{A2802D28-E673-4A1B-8A8C-214BFE1FF15D}" srcOrd="0" destOrd="0" presId="urn:microsoft.com/office/officeart/2005/8/layout/process4"/>
    <dgm:cxn modelId="{9530BA03-D9B3-420A-8E16-4BFD86856ECF}" type="presParOf" srcId="{C89AC659-3EEB-4A90-88DC-71F0FBA5836A}" destId="{05E18327-2942-4ED3-9208-0B06CFFA8CF1}" srcOrd="1" destOrd="0" presId="urn:microsoft.com/office/officeart/2005/8/layout/process4"/>
    <dgm:cxn modelId="{11848912-55ED-4F17-8D73-CBA3228C7D7A}" type="presParOf" srcId="{C89AC659-3EEB-4A90-88DC-71F0FBA5836A}" destId="{C8341B49-2050-477C-B813-1C93DFDB3268}" srcOrd="2" destOrd="0" presId="urn:microsoft.com/office/officeart/2005/8/layout/process4"/>
    <dgm:cxn modelId="{1949CA3E-19DF-4DFE-B1D6-A057E854AFBE}" type="presParOf" srcId="{C8341B49-2050-477C-B813-1C93DFDB3268}" destId="{D5EE7D09-9ABF-4ACC-AE57-B016503578C0}" srcOrd="0" destOrd="0" presId="urn:microsoft.com/office/officeart/2005/8/layout/process4"/>
    <dgm:cxn modelId="{F3559D38-E579-4EAB-8328-F0F1B9F39621}" type="presParOf" srcId="{C89AC659-3EEB-4A90-88DC-71F0FBA5836A}" destId="{341AFFB1-DDDA-49F7-9B61-82BE309FA597}" srcOrd="3" destOrd="0" presId="urn:microsoft.com/office/officeart/2005/8/layout/process4"/>
    <dgm:cxn modelId="{492AD318-460D-4187-AA35-3C0ED1716B4F}" type="presParOf" srcId="{C89AC659-3EEB-4A90-88DC-71F0FBA5836A}" destId="{B5F7A714-6224-4C21-8B62-93914FA49CB6}" srcOrd="4" destOrd="0" presId="urn:microsoft.com/office/officeart/2005/8/layout/process4"/>
    <dgm:cxn modelId="{629B2F22-1107-454A-8EA1-2333976994DE}" type="presParOf" srcId="{B5F7A714-6224-4C21-8B62-93914FA49CB6}" destId="{0F8C1FE0-B768-4062-9ECE-6491941E9A68}" srcOrd="0" destOrd="0" presId="urn:microsoft.com/office/officeart/2005/8/layout/process4"/>
    <dgm:cxn modelId="{EF829FC1-907E-47CF-A068-E614548D6B38}" type="presParOf" srcId="{C89AC659-3EEB-4A90-88DC-71F0FBA5836A}" destId="{D12E2536-FDB1-4570-BDC9-4F033A1A8F68}" srcOrd="5" destOrd="0" presId="urn:microsoft.com/office/officeart/2005/8/layout/process4"/>
    <dgm:cxn modelId="{FC3F4116-1FE7-4C57-83B4-2927D70E5423}" type="presParOf" srcId="{C89AC659-3EEB-4A90-88DC-71F0FBA5836A}" destId="{6DDF0DCD-AC10-4C25-9B02-DEFFA7E2FAF5}" srcOrd="6" destOrd="0" presId="urn:microsoft.com/office/officeart/2005/8/layout/process4"/>
    <dgm:cxn modelId="{012A6983-083F-4670-8EF2-804114C154EF}" type="presParOf" srcId="{6DDF0DCD-AC10-4C25-9B02-DEFFA7E2FAF5}" destId="{C7D8434A-F3E3-477E-8168-0AE217001931}" srcOrd="0" destOrd="0" presId="urn:microsoft.com/office/officeart/2005/8/layout/process4"/>
    <dgm:cxn modelId="{36B3A087-5734-4FE3-96E1-FEAE791A51EF}" type="presParOf" srcId="{C89AC659-3EEB-4A90-88DC-71F0FBA5836A}" destId="{5BAF571C-FEBF-4382-9CC5-9180D89374DA}" srcOrd="7" destOrd="0" presId="urn:microsoft.com/office/officeart/2005/8/layout/process4"/>
    <dgm:cxn modelId="{8BE63380-EFFC-42D7-9E1B-108248B887AE}" type="presParOf" srcId="{C89AC659-3EEB-4A90-88DC-71F0FBA5836A}" destId="{EEEE3684-CDD6-45EF-96A5-9E4BEA2B57E5}" srcOrd="8" destOrd="0" presId="urn:microsoft.com/office/officeart/2005/8/layout/process4"/>
    <dgm:cxn modelId="{10E88982-B2DB-40B7-B1BC-6BDB0984AAD3}" type="presParOf" srcId="{EEEE3684-CDD6-45EF-96A5-9E4BEA2B57E5}" destId="{262E3DC5-F323-4678-BFF0-84E3AE4D1993}" srcOrd="0" destOrd="0" presId="urn:microsoft.com/office/officeart/2005/8/layout/process4"/>
    <dgm:cxn modelId="{C587090C-13AF-493F-922E-74ED1AC40BCF}" type="presParOf" srcId="{C89AC659-3EEB-4A90-88DC-71F0FBA5836A}" destId="{C879F06E-9552-48AA-B1A5-CD604C6D6C71}" srcOrd="9" destOrd="0" presId="urn:microsoft.com/office/officeart/2005/8/layout/process4"/>
    <dgm:cxn modelId="{F9AB3F9D-45D1-4B8E-B4F2-694814E40FEC}" type="presParOf" srcId="{C89AC659-3EEB-4A90-88DC-71F0FBA5836A}" destId="{E0D12B99-13C0-4BA5-B0FF-568B2FE30930}" srcOrd="10" destOrd="0" presId="urn:microsoft.com/office/officeart/2005/8/layout/process4"/>
    <dgm:cxn modelId="{92629EED-F1BB-47DC-A447-38365CD14416}" type="presParOf" srcId="{E0D12B99-13C0-4BA5-B0FF-568B2FE30930}" destId="{F7482A8A-FB5B-4FEA-BAF4-296C8A3441FA}" srcOrd="0" destOrd="0" presId="urn:microsoft.com/office/officeart/2005/8/layout/process4"/>
    <dgm:cxn modelId="{789B0C8F-CED6-427C-8484-8176F5A84EC2}" type="presParOf" srcId="{C89AC659-3EEB-4A90-88DC-71F0FBA5836A}" destId="{41C0247E-6FFA-4878-B017-8C964E666D81}" srcOrd="11" destOrd="0" presId="urn:microsoft.com/office/officeart/2005/8/layout/process4"/>
    <dgm:cxn modelId="{EF88E290-D831-4949-A3F9-F4D24B7D0525}" type="presParOf" srcId="{C89AC659-3EEB-4A90-88DC-71F0FBA5836A}" destId="{F1385F1D-248F-4D5D-9C20-A66B8329968B}" srcOrd="12" destOrd="0" presId="urn:microsoft.com/office/officeart/2005/8/layout/process4"/>
    <dgm:cxn modelId="{B94C9F69-3470-465F-9F16-DE55EA96F282}" type="presParOf" srcId="{F1385F1D-248F-4D5D-9C20-A66B8329968B}" destId="{0DF0451F-312E-462E-8412-ABCA3DE37F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9BCE-E20B-4FF6-A524-F042DEF16391}"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E29F46CA-6ABB-4E3C-8A31-F66406AFC88C}">
      <dgm:prSet/>
      <dgm:spPr/>
      <dgm:t>
        <a:bodyPr/>
        <a:lstStyle/>
        <a:p>
          <a:pPr rtl="0"/>
          <a:r>
            <a:rPr lang="en-US" dirty="0"/>
            <a:t>CF Logs </a:t>
          </a:r>
        </a:p>
      </dgm:t>
    </dgm:pt>
    <dgm:pt modelId="{6F475F51-6AAC-45AA-BBBE-1BEC6B0D15CE}" type="parTrans" cxnId="{B4C110BE-5E40-4AE9-AE7A-3A7A54A5ACC9}">
      <dgm:prSet/>
      <dgm:spPr/>
      <dgm:t>
        <a:bodyPr/>
        <a:lstStyle/>
        <a:p>
          <a:endParaRPr lang="en-US"/>
        </a:p>
      </dgm:t>
    </dgm:pt>
    <dgm:pt modelId="{374476C5-6546-4A5E-A910-8B645660DD40}" type="sibTrans" cxnId="{B4C110BE-5E40-4AE9-AE7A-3A7A54A5ACC9}">
      <dgm:prSet/>
      <dgm:spPr/>
      <dgm:t>
        <a:bodyPr/>
        <a:lstStyle/>
        <a:p>
          <a:endParaRPr lang="en-US"/>
        </a:p>
      </dgm:t>
    </dgm:pt>
    <dgm:pt modelId="{CACF6C06-2E2A-48FE-B7D4-7CA688F9D0D0}">
      <dgm:prSet/>
      <dgm:spPr/>
      <dgm:t>
        <a:bodyPr/>
        <a:lstStyle/>
        <a:p>
          <a:pPr rtl="0"/>
          <a:r>
            <a:rPr lang="en-US" dirty="0"/>
            <a:t>CF start</a:t>
          </a:r>
        </a:p>
      </dgm:t>
    </dgm:pt>
    <dgm:pt modelId="{6300761B-65A8-4822-AA8E-70C2901565DD}" type="parTrans" cxnId="{B7B58983-8B8A-4D79-9A6E-4DF4D0E9A983}">
      <dgm:prSet/>
      <dgm:spPr/>
      <dgm:t>
        <a:bodyPr/>
        <a:lstStyle/>
        <a:p>
          <a:endParaRPr lang="en-US"/>
        </a:p>
      </dgm:t>
    </dgm:pt>
    <dgm:pt modelId="{CFC8EEDA-EBFF-48B5-9CAF-36C1146ABFCE}" type="sibTrans" cxnId="{B7B58983-8B8A-4D79-9A6E-4DF4D0E9A983}">
      <dgm:prSet/>
      <dgm:spPr/>
      <dgm:t>
        <a:bodyPr/>
        <a:lstStyle/>
        <a:p>
          <a:endParaRPr lang="en-US"/>
        </a:p>
      </dgm:t>
    </dgm:pt>
    <dgm:pt modelId="{37BEDD47-4A06-47CB-B700-C7D5DF414F22}">
      <dgm:prSet/>
      <dgm:spPr/>
      <dgm:t>
        <a:bodyPr/>
        <a:lstStyle/>
        <a:p>
          <a:pPr rtl="0"/>
          <a:r>
            <a:rPr lang="en-US" dirty="0"/>
            <a:t>CF stop</a:t>
          </a:r>
        </a:p>
      </dgm:t>
    </dgm:pt>
    <dgm:pt modelId="{A3828F36-089C-4809-9AF0-462420581B8C}" type="parTrans" cxnId="{053BD53D-F4FB-4EE1-B995-0AF6E124C14F}">
      <dgm:prSet/>
      <dgm:spPr/>
      <dgm:t>
        <a:bodyPr/>
        <a:lstStyle/>
        <a:p>
          <a:endParaRPr lang="en-US"/>
        </a:p>
      </dgm:t>
    </dgm:pt>
    <dgm:pt modelId="{3E83E50C-01B1-4469-BC59-411FE02919EA}" type="sibTrans" cxnId="{053BD53D-F4FB-4EE1-B995-0AF6E124C14F}">
      <dgm:prSet/>
      <dgm:spPr/>
      <dgm:t>
        <a:bodyPr/>
        <a:lstStyle/>
        <a:p>
          <a:endParaRPr lang="en-US"/>
        </a:p>
      </dgm:t>
    </dgm:pt>
    <dgm:pt modelId="{CF82E45C-302A-450E-BDBF-E38726663F6F}">
      <dgm:prSet custT="1"/>
      <dgm:spPr/>
      <dgm:t>
        <a:bodyPr/>
        <a:lstStyle/>
        <a:p>
          <a:r>
            <a:rPr lang="en-US" sz="2000" b="0" i="0" dirty="0" err="1"/>
            <a:t>cf</a:t>
          </a:r>
          <a:r>
            <a:rPr lang="en-US" sz="2000" b="0" i="0" dirty="0"/>
            <a:t> logs APP_NAME           --recent</a:t>
          </a:r>
          <a:endParaRPr lang="en-US" sz="2000" dirty="0"/>
        </a:p>
      </dgm:t>
    </dgm:pt>
    <dgm:pt modelId="{00CFE0A0-A3C6-4D93-A61A-4F90431B6C9E}" type="sibTrans" cxnId="{81C9949A-7CA4-4B91-BDBD-C0BB39597443}">
      <dgm:prSet/>
      <dgm:spPr/>
      <dgm:t>
        <a:bodyPr/>
        <a:lstStyle/>
        <a:p>
          <a:endParaRPr lang="en-US"/>
        </a:p>
      </dgm:t>
    </dgm:pt>
    <dgm:pt modelId="{1B60DBC6-9F6A-4D94-B829-0971F9A3D56F}" type="parTrans" cxnId="{81C9949A-7CA4-4B91-BDBD-C0BB39597443}">
      <dgm:prSet/>
      <dgm:spPr/>
      <dgm:t>
        <a:bodyPr/>
        <a:lstStyle/>
        <a:p>
          <a:endParaRPr lang="en-US"/>
        </a:p>
      </dgm:t>
    </dgm:pt>
    <dgm:pt modelId="{C482A62A-1251-4585-9E94-E120F500E0C6}">
      <dgm:prSet custT="1"/>
      <dgm:spPr/>
      <dgm:t>
        <a:bodyPr/>
        <a:lstStyle/>
        <a:p>
          <a:r>
            <a:rPr lang="en-US" sz="2000" dirty="0" err="1"/>
            <a:t>cf</a:t>
          </a:r>
          <a:r>
            <a:rPr lang="en-US" sz="2000" dirty="0"/>
            <a:t> start APP_NAME</a:t>
          </a:r>
        </a:p>
      </dgm:t>
    </dgm:pt>
    <dgm:pt modelId="{53F264DD-90F4-4F01-86BC-1F08D668A42A}" type="parTrans" cxnId="{D13688E9-8A9A-49A6-95CD-C550BE058913}">
      <dgm:prSet/>
      <dgm:spPr/>
      <dgm:t>
        <a:bodyPr/>
        <a:lstStyle/>
        <a:p>
          <a:endParaRPr lang="en-US"/>
        </a:p>
      </dgm:t>
    </dgm:pt>
    <dgm:pt modelId="{CEE70189-93C0-41AC-820C-D4F25EDE014B}" type="sibTrans" cxnId="{D13688E9-8A9A-49A6-95CD-C550BE058913}">
      <dgm:prSet/>
      <dgm:spPr/>
      <dgm:t>
        <a:bodyPr/>
        <a:lstStyle/>
        <a:p>
          <a:endParaRPr lang="en-US"/>
        </a:p>
      </dgm:t>
    </dgm:pt>
    <dgm:pt modelId="{BF26BDA5-CF9F-4977-9868-21F26875D2AB}">
      <dgm:prSet custT="1"/>
      <dgm:spPr/>
      <dgm:t>
        <a:bodyPr/>
        <a:lstStyle/>
        <a:p>
          <a:r>
            <a:rPr lang="en-US" sz="2000" dirty="0" err="1"/>
            <a:t>cf</a:t>
          </a:r>
          <a:r>
            <a:rPr lang="en-US" sz="2000" dirty="0"/>
            <a:t> stop APP_NAME</a:t>
          </a:r>
        </a:p>
      </dgm:t>
    </dgm:pt>
    <dgm:pt modelId="{4DD0288F-0D1B-4880-8E12-85AB108F6A2B}" type="parTrans" cxnId="{5618EEB4-F612-41DF-8B37-0CD6CF51AA93}">
      <dgm:prSet/>
      <dgm:spPr/>
      <dgm:t>
        <a:bodyPr/>
        <a:lstStyle/>
        <a:p>
          <a:endParaRPr lang="en-US"/>
        </a:p>
      </dgm:t>
    </dgm:pt>
    <dgm:pt modelId="{BAF7EA75-4B21-46A7-9CC6-0C6231128CD9}" type="sibTrans" cxnId="{5618EEB4-F612-41DF-8B37-0CD6CF51AA93}">
      <dgm:prSet/>
      <dgm:spPr/>
      <dgm:t>
        <a:bodyPr/>
        <a:lstStyle/>
        <a:p>
          <a:endParaRPr lang="en-US"/>
        </a:p>
      </dgm:t>
    </dgm:pt>
    <dgm:pt modelId="{C3DF854F-9C0E-44CF-9599-A158D6DA5E87}" type="pres">
      <dgm:prSet presAssocID="{38DB9BCE-E20B-4FF6-A524-F042DEF16391}" presName="Name0" presStyleCnt="0">
        <dgm:presLayoutVars>
          <dgm:dir/>
          <dgm:animLvl val="lvl"/>
          <dgm:resizeHandles val="exact"/>
        </dgm:presLayoutVars>
      </dgm:prSet>
      <dgm:spPr/>
    </dgm:pt>
    <dgm:pt modelId="{6CEF5554-8F2F-429B-8ABC-C0ECEA05A34C}" type="pres">
      <dgm:prSet presAssocID="{E29F46CA-6ABB-4E3C-8A31-F66406AFC88C}" presName="composite" presStyleCnt="0"/>
      <dgm:spPr/>
    </dgm:pt>
    <dgm:pt modelId="{0DCE78BC-BC7A-4732-96BE-9D977F053A1F}" type="pres">
      <dgm:prSet presAssocID="{E29F46CA-6ABB-4E3C-8A31-F66406AFC88C}" presName="parTx" presStyleLbl="alignNode1" presStyleIdx="0" presStyleCnt="3">
        <dgm:presLayoutVars>
          <dgm:chMax val="0"/>
          <dgm:chPref val="0"/>
          <dgm:bulletEnabled val="1"/>
        </dgm:presLayoutVars>
      </dgm:prSet>
      <dgm:spPr/>
    </dgm:pt>
    <dgm:pt modelId="{9A52710F-EF9A-4B43-A502-87247DE891B4}" type="pres">
      <dgm:prSet presAssocID="{E29F46CA-6ABB-4E3C-8A31-F66406AFC88C}" presName="desTx" presStyleLbl="alignAccFollowNode1" presStyleIdx="0" presStyleCnt="3">
        <dgm:presLayoutVars>
          <dgm:bulletEnabled val="1"/>
        </dgm:presLayoutVars>
      </dgm:prSet>
      <dgm:spPr/>
    </dgm:pt>
    <dgm:pt modelId="{6E852D27-0B98-4FDD-8FE1-708308FE3B8B}" type="pres">
      <dgm:prSet presAssocID="{374476C5-6546-4A5E-A910-8B645660DD40}" presName="space" presStyleCnt="0"/>
      <dgm:spPr/>
    </dgm:pt>
    <dgm:pt modelId="{2E4F07E4-74F3-4BD7-A9DE-4AE87B9B359A}" type="pres">
      <dgm:prSet presAssocID="{CACF6C06-2E2A-48FE-B7D4-7CA688F9D0D0}" presName="composite" presStyleCnt="0"/>
      <dgm:spPr/>
    </dgm:pt>
    <dgm:pt modelId="{D4806EFD-CC46-4DBE-808B-7B75E94DB419}" type="pres">
      <dgm:prSet presAssocID="{CACF6C06-2E2A-48FE-B7D4-7CA688F9D0D0}" presName="parTx" presStyleLbl="alignNode1" presStyleIdx="1" presStyleCnt="3">
        <dgm:presLayoutVars>
          <dgm:chMax val="0"/>
          <dgm:chPref val="0"/>
          <dgm:bulletEnabled val="1"/>
        </dgm:presLayoutVars>
      </dgm:prSet>
      <dgm:spPr/>
    </dgm:pt>
    <dgm:pt modelId="{81CDE180-8FFF-4AD6-B186-BC1E8D784F7B}" type="pres">
      <dgm:prSet presAssocID="{CACF6C06-2E2A-48FE-B7D4-7CA688F9D0D0}" presName="desTx" presStyleLbl="alignAccFollowNode1" presStyleIdx="1" presStyleCnt="3">
        <dgm:presLayoutVars>
          <dgm:bulletEnabled val="1"/>
        </dgm:presLayoutVars>
      </dgm:prSet>
      <dgm:spPr/>
    </dgm:pt>
    <dgm:pt modelId="{65608F85-AC7C-4644-AB61-D610DC74EFA3}" type="pres">
      <dgm:prSet presAssocID="{CFC8EEDA-EBFF-48B5-9CAF-36C1146ABFCE}" presName="space" presStyleCnt="0"/>
      <dgm:spPr/>
    </dgm:pt>
    <dgm:pt modelId="{93C87799-4B5C-4582-A0F2-BCAEA7ADA210}" type="pres">
      <dgm:prSet presAssocID="{37BEDD47-4A06-47CB-B700-C7D5DF414F22}" presName="composite" presStyleCnt="0"/>
      <dgm:spPr/>
    </dgm:pt>
    <dgm:pt modelId="{09D52176-8006-4382-BC79-718E1061F777}" type="pres">
      <dgm:prSet presAssocID="{37BEDD47-4A06-47CB-B700-C7D5DF414F22}" presName="parTx" presStyleLbl="alignNode1" presStyleIdx="2" presStyleCnt="3">
        <dgm:presLayoutVars>
          <dgm:chMax val="0"/>
          <dgm:chPref val="0"/>
          <dgm:bulletEnabled val="1"/>
        </dgm:presLayoutVars>
      </dgm:prSet>
      <dgm:spPr/>
    </dgm:pt>
    <dgm:pt modelId="{14F57F5D-1ABA-432B-BF2E-A26E1A606938}" type="pres">
      <dgm:prSet presAssocID="{37BEDD47-4A06-47CB-B700-C7D5DF414F22}" presName="desTx" presStyleLbl="alignAccFollowNode1" presStyleIdx="2" presStyleCnt="3">
        <dgm:presLayoutVars>
          <dgm:bulletEnabled val="1"/>
        </dgm:presLayoutVars>
      </dgm:prSet>
      <dgm:spPr/>
    </dgm:pt>
  </dgm:ptLst>
  <dgm:cxnLst>
    <dgm:cxn modelId="{053BD53D-F4FB-4EE1-B995-0AF6E124C14F}" srcId="{38DB9BCE-E20B-4FF6-A524-F042DEF16391}" destId="{37BEDD47-4A06-47CB-B700-C7D5DF414F22}" srcOrd="2" destOrd="0" parTransId="{A3828F36-089C-4809-9AF0-462420581B8C}" sibTransId="{3E83E50C-01B1-4469-BC59-411FE02919EA}"/>
    <dgm:cxn modelId="{3FA10340-14A8-4F3C-9581-D3C858C0B561}" type="presOf" srcId="{E29F46CA-6ABB-4E3C-8A31-F66406AFC88C}" destId="{0DCE78BC-BC7A-4732-96BE-9D977F053A1F}" srcOrd="0" destOrd="0" presId="urn:microsoft.com/office/officeart/2005/8/layout/hList1"/>
    <dgm:cxn modelId="{98C2D267-723F-4A20-A096-BEFF8887F826}" type="presOf" srcId="{CF82E45C-302A-450E-BDBF-E38726663F6F}" destId="{9A52710F-EF9A-4B43-A502-87247DE891B4}" srcOrd="0" destOrd="0" presId="urn:microsoft.com/office/officeart/2005/8/layout/hList1"/>
    <dgm:cxn modelId="{DC3BBB4E-FB59-4CE6-9B0C-14CD2AC11586}" type="presOf" srcId="{37BEDD47-4A06-47CB-B700-C7D5DF414F22}" destId="{09D52176-8006-4382-BC79-718E1061F777}" srcOrd="0" destOrd="0" presId="urn:microsoft.com/office/officeart/2005/8/layout/hList1"/>
    <dgm:cxn modelId="{256EB952-77D6-40B6-A5D5-EA41A20BBC85}" type="presOf" srcId="{BF26BDA5-CF9F-4977-9868-21F26875D2AB}" destId="{14F57F5D-1ABA-432B-BF2E-A26E1A606938}" srcOrd="0" destOrd="0" presId="urn:microsoft.com/office/officeart/2005/8/layout/hList1"/>
    <dgm:cxn modelId="{B7B58983-8B8A-4D79-9A6E-4DF4D0E9A983}" srcId="{38DB9BCE-E20B-4FF6-A524-F042DEF16391}" destId="{CACF6C06-2E2A-48FE-B7D4-7CA688F9D0D0}" srcOrd="1" destOrd="0" parTransId="{6300761B-65A8-4822-AA8E-70C2901565DD}" sibTransId="{CFC8EEDA-EBFF-48B5-9CAF-36C1146ABFCE}"/>
    <dgm:cxn modelId="{2A5A408D-C5A5-4587-89DD-2BDF440D78C4}" type="presOf" srcId="{38DB9BCE-E20B-4FF6-A524-F042DEF16391}" destId="{C3DF854F-9C0E-44CF-9599-A158D6DA5E87}" srcOrd="0" destOrd="0" presId="urn:microsoft.com/office/officeart/2005/8/layout/hList1"/>
    <dgm:cxn modelId="{6C1EDE8D-AB8C-4390-894C-69E2CE17B4F3}" type="presOf" srcId="{C482A62A-1251-4585-9E94-E120F500E0C6}" destId="{81CDE180-8FFF-4AD6-B186-BC1E8D784F7B}" srcOrd="0" destOrd="0" presId="urn:microsoft.com/office/officeart/2005/8/layout/hList1"/>
    <dgm:cxn modelId="{81C9949A-7CA4-4B91-BDBD-C0BB39597443}" srcId="{E29F46CA-6ABB-4E3C-8A31-F66406AFC88C}" destId="{CF82E45C-302A-450E-BDBF-E38726663F6F}" srcOrd="0" destOrd="0" parTransId="{1B60DBC6-9F6A-4D94-B829-0971F9A3D56F}" sibTransId="{00CFE0A0-A3C6-4D93-A61A-4F90431B6C9E}"/>
    <dgm:cxn modelId="{5618EEB4-F612-41DF-8B37-0CD6CF51AA93}" srcId="{37BEDD47-4A06-47CB-B700-C7D5DF414F22}" destId="{BF26BDA5-CF9F-4977-9868-21F26875D2AB}" srcOrd="0" destOrd="0" parTransId="{4DD0288F-0D1B-4880-8E12-85AB108F6A2B}" sibTransId="{BAF7EA75-4B21-46A7-9CC6-0C6231128CD9}"/>
    <dgm:cxn modelId="{B4C110BE-5E40-4AE9-AE7A-3A7A54A5ACC9}" srcId="{38DB9BCE-E20B-4FF6-A524-F042DEF16391}" destId="{E29F46CA-6ABB-4E3C-8A31-F66406AFC88C}" srcOrd="0" destOrd="0" parTransId="{6F475F51-6AAC-45AA-BBBE-1BEC6B0D15CE}" sibTransId="{374476C5-6546-4A5E-A910-8B645660DD40}"/>
    <dgm:cxn modelId="{C2F7AAC6-CE79-46F1-976E-910E2E67A40F}" type="presOf" srcId="{CACF6C06-2E2A-48FE-B7D4-7CA688F9D0D0}" destId="{D4806EFD-CC46-4DBE-808B-7B75E94DB419}" srcOrd="0" destOrd="0" presId="urn:microsoft.com/office/officeart/2005/8/layout/hList1"/>
    <dgm:cxn modelId="{D13688E9-8A9A-49A6-95CD-C550BE058913}" srcId="{CACF6C06-2E2A-48FE-B7D4-7CA688F9D0D0}" destId="{C482A62A-1251-4585-9E94-E120F500E0C6}" srcOrd="0" destOrd="0" parTransId="{53F264DD-90F4-4F01-86BC-1F08D668A42A}" sibTransId="{CEE70189-93C0-41AC-820C-D4F25EDE014B}"/>
    <dgm:cxn modelId="{5249BA11-CE3E-4CBA-A7C1-676B224DC68F}" type="presParOf" srcId="{C3DF854F-9C0E-44CF-9599-A158D6DA5E87}" destId="{6CEF5554-8F2F-429B-8ABC-C0ECEA05A34C}" srcOrd="0" destOrd="0" presId="urn:microsoft.com/office/officeart/2005/8/layout/hList1"/>
    <dgm:cxn modelId="{D5064B1A-D518-4D74-BC1A-C87F4EE4E9E9}" type="presParOf" srcId="{6CEF5554-8F2F-429B-8ABC-C0ECEA05A34C}" destId="{0DCE78BC-BC7A-4732-96BE-9D977F053A1F}" srcOrd="0" destOrd="0" presId="urn:microsoft.com/office/officeart/2005/8/layout/hList1"/>
    <dgm:cxn modelId="{FA8A703F-E0CE-46FA-82DE-9532464C7AE3}" type="presParOf" srcId="{6CEF5554-8F2F-429B-8ABC-C0ECEA05A34C}" destId="{9A52710F-EF9A-4B43-A502-87247DE891B4}" srcOrd="1" destOrd="0" presId="urn:microsoft.com/office/officeart/2005/8/layout/hList1"/>
    <dgm:cxn modelId="{A61B06CB-DEC7-4C00-9169-C2E04E1783DA}" type="presParOf" srcId="{C3DF854F-9C0E-44CF-9599-A158D6DA5E87}" destId="{6E852D27-0B98-4FDD-8FE1-708308FE3B8B}" srcOrd="1" destOrd="0" presId="urn:microsoft.com/office/officeart/2005/8/layout/hList1"/>
    <dgm:cxn modelId="{DB844E0B-FF8B-4F07-8470-05D9494D9393}" type="presParOf" srcId="{C3DF854F-9C0E-44CF-9599-A158D6DA5E87}" destId="{2E4F07E4-74F3-4BD7-A9DE-4AE87B9B359A}" srcOrd="2" destOrd="0" presId="urn:microsoft.com/office/officeart/2005/8/layout/hList1"/>
    <dgm:cxn modelId="{DB748D6E-66FC-4DCC-A134-129F99C99B3E}" type="presParOf" srcId="{2E4F07E4-74F3-4BD7-A9DE-4AE87B9B359A}" destId="{D4806EFD-CC46-4DBE-808B-7B75E94DB419}" srcOrd="0" destOrd="0" presId="urn:microsoft.com/office/officeart/2005/8/layout/hList1"/>
    <dgm:cxn modelId="{C20FA71C-F8B3-4BC5-B6B3-D12EAB134068}" type="presParOf" srcId="{2E4F07E4-74F3-4BD7-A9DE-4AE87B9B359A}" destId="{81CDE180-8FFF-4AD6-B186-BC1E8D784F7B}" srcOrd="1" destOrd="0" presId="urn:microsoft.com/office/officeart/2005/8/layout/hList1"/>
    <dgm:cxn modelId="{B51D4C68-E41D-4FEF-9EB9-2C2AEA78C206}" type="presParOf" srcId="{C3DF854F-9C0E-44CF-9599-A158D6DA5E87}" destId="{65608F85-AC7C-4644-AB61-D610DC74EFA3}" srcOrd="3" destOrd="0" presId="urn:microsoft.com/office/officeart/2005/8/layout/hList1"/>
    <dgm:cxn modelId="{5ED98648-090A-4EA6-80DA-6CE276CF482D}" type="presParOf" srcId="{C3DF854F-9C0E-44CF-9599-A158D6DA5E87}" destId="{93C87799-4B5C-4582-A0F2-BCAEA7ADA210}" srcOrd="4" destOrd="0" presId="urn:microsoft.com/office/officeart/2005/8/layout/hList1"/>
    <dgm:cxn modelId="{48338AF6-3380-4DE4-8D7B-C39AF8CFDAC1}" type="presParOf" srcId="{93C87799-4B5C-4582-A0F2-BCAEA7ADA210}" destId="{09D52176-8006-4382-BC79-718E1061F777}" srcOrd="0" destOrd="0" presId="urn:microsoft.com/office/officeart/2005/8/layout/hList1"/>
    <dgm:cxn modelId="{4A49C1A0-0996-4876-A6A9-3AF5BFB28EBF}" type="presParOf" srcId="{93C87799-4B5C-4582-A0F2-BCAEA7ADA210}" destId="{14F57F5D-1ABA-432B-BF2E-A26E1A606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02D28-E673-4A1B-8A8C-214BFE1FF15D}">
      <dsp:nvSpPr>
        <dsp:cNvPr id="0" name=""/>
        <dsp:cNvSpPr/>
      </dsp:nvSpPr>
      <dsp:spPr>
        <a:xfrm>
          <a:off x="0" y="4303881"/>
          <a:ext cx="10259372" cy="47097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a:t>
          </a:r>
          <a:r>
            <a:rPr lang="en-US" sz="1400" b="0" kern="1200" dirty="0" err="1"/>
            <a:t>Metron</a:t>
          </a:r>
          <a:r>
            <a:rPr lang="en-US" sz="1400" b="0" kern="1200" dirty="0"/>
            <a:t> Agent, part of the Cell, forwards application logs, errors, and metrics to the Cloud Foundry </a:t>
          </a:r>
          <a:r>
            <a:rPr lang="en-US" sz="1400" b="0" kern="1200" dirty="0" err="1"/>
            <a:t>Loggregator</a:t>
          </a:r>
          <a:r>
            <a:rPr lang="en-US" sz="1400" b="0" kern="1200"/>
            <a:t>.</a:t>
          </a:r>
          <a:endParaRPr lang="en-US" sz="1400" kern="1200" dirty="0"/>
        </a:p>
      </dsp:txBody>
      <dsp:txXfrm>
        <a:off x="0" y="4303881"/>
        <a:ext cx="10259372" cy="470971"/>
      </dsp:txXfrm>
    </dsp:sp>
    <dsp:sp modelId="{D5EE7D09-9ABF-4ACC-AE57-B016503578C0}">
      <dsp:nvSpPr>
        <dsp:cNvPr id="0" name=""/>
        <dsp:cNvSpPr/>
      </dsp:nvSpPr>
      <dsp:spPr>
        <a:xfrm rot="10800000">
          <a:off x="0" y="358659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BBS tracks desired LRPs, running LRP instances, and in-flight Tasks. It also periodically analyzes this information and corrects discrepancies to ensure consistency between </a:t>
          </a:r>
          <a:r>
            <a:rPr lang="en-US" sz="1400" b="0" kern="1200" dirty="0" err="1"/>
            <a:t>ActualLRP</a:t>
          </a:r>
          <a:r>
            <a:rPr lang="en-US" sz="1400" b="0" kern="1200" dirty="0"/>
            <a:t> and </a:t>
          </a:r>
          <a:r>
            <a:rPr lang="en-US" sz="1400" b="0" kern="1200" dirty="0" err="1"/>
            <a:t>DesiredLRP</a:t>
          </a:r>
          <a:r>
            <a:rPr lang="en-US" sz="1400" b="0" kern="1200" dirty="0"/>
            <a:t> counts.</a:t>
          </a:r>
          <a:endParaRPr lang="en-US" sz="1400" kern="1200" dirty="0"/>
        </a:p>
      </dsp:txBody>
      <dsp:txXfrm rot="10800000">
        <a:off x="0" y="3586592"/>
        <a:ext cx="10259372" cy="470663"/>
      </dsp:txXfrm>
    </dsp:sp>
    <dsp:sp modelId="{0F8C1FE0-B768-4062-9ECE-6491941E9A68}">
      <dsp:nvSpPr>
        <dsp:cNvPr id="0" name=""/>
        <dsp:cNvSpPr/>
      </dsp:nvSpPr>
      <dsp:spPr>
        <a:xfrm rot="10800000">
          <a:off x="0" y="286930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Once the Auctioneer assigns a Task or LRP to a Cell, an in-process Executor creates a Garden container in the Cell. The Task or LRP runs in the container.</a:t>
          </a:r>
          <a:endParaRPr lang="en-US" sz="1400" kern="1200" dirty="0"/>
        </a:p>
      </dsp:txBody>
      <dsp:txXfrm rot="10800000">
        <a:off x="0" y="2869302"/>
        <a:ext cx="10259372" cy="470663"/>
      </dsp:txXfrm>
    </dsp:sp>
    <dsp:sp modelId="{C7D8434A-F3E3-477E-8168-0AE217001931}">
      <dsp:nvSpPr>
        <dsp:cNvPr id="0" name=""/>
        <dsp:cNvSpPr/>
      </dsp:nvSpPr>
      <dsp:spPr>
        <a:xfrm rot="10800000">
          <a:off x="0" y="215201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Auctioneer distributes these Tasks and LRPs to Cells through an Auction. The Diego Brain communicates with Diego Cells using SSL/TLS protocol.</a:t>
          </a:r>
          <a:endParaRPr lang="en-US" sz="1400" kern="1200" dirty="0"/>
        </a:p>
      </dsp:txBody>
      <dsp:txXfrm rot="10800000">
        <a:off x="0" y="2152013"/>
        <a:ext cx="10259372" cy="470663"/>
      </dsp:txXfrm>
    </dsp:sp>
    <dsp:sp modelId="{262E3DC5-F323-4678-BFF0-84E3AE4D1993}">
      <dsp:nvSpPr>
        <dsp:cNvPr id="0" name=""/>
        <dsp:cNvSpPr/>
      </dsp:nvSpPr>
      <dsp:spPr>
        <a:xfrm rot="10800000">
          <a:off x="0" y="143472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BBS submits the Tasks and LRPs to the Auctioneer part of the Diego Brain.</a:t>
          </a:r>
          <a:endParaRPr lang="en-US" sz="1400" kern="1200" dirty="0"/>
        </a:p>
      </dsp:txBody>
      <dsp:txXfrm rot="10800000">
        <a:off x="0" y="1434723"/>
        <a:ext cx="10259372" cy="470663"/>
      </dsp:txXfrm>
    </dsp:sp>
    <dsp:sp modelId="{F7482A8A-FB5B-4FEA-BAF4-296C8A3441FA}">
      <dsp:nvSpPr>
        <dsp:cNvPr id="0" name=""/>
        <dsp:cNvSpPr/>
      </dsp:nvSpPr>
      <dsp:spPr>
        <a:xfrm rot="10800000">
          <a:off x="0" y="71743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CC-Bridge translates staging and running requests into Tasks and Long Running Processes(LRPs), then submits these to the Bulletin Board System (BBS) through an API over HTTP.</a:t>
          </a:r>
          <a:endParaRPr lang="en-US" sz="1400" kern="1200" dirty="0"/>
        </a:p>
      </dsp:txBody>
      <dsp:txXfrm rot="10800000">
        <a:off x="0" y="717434"/>
        <a:ext cx="10259372" cy="470663"/>
      </dsp:txXfrm>
    </dsp:sp>
    <dsp:sp modelId="{0DF0451F-312E-462E-8412-ABCA3DE37F61}">
      <dsp:nvSpPr>
        <dsp:cNvPr id="0" name=""/>
        <dsp:cNvSpPr/>
      </dsp:nvSpPr>
      <dsp:spPr>
        <a:xfrm rot="10800000">
          <a:off x="0" y="14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b="0" kern="1200" dirty="0"/>
            <a:t>The Cloud Controller passes requests to stage and run applications to the Cloud Controller Bridge (CC-Bridge).</a:t>
          </a:r>
          <a:endParaRPr lang="en-US" sz="1400" kern="1200" dirty="0"/>
        </a:p>
      </dsp:txBody>
      <dsp:txXfrm rot="10800000">
        <a:off x="0" y="144"/>
        <a:ext cx="10259372" cy="470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78BC-BC7A-4732-96BE-9D977F053A1F}">
      <dsp:nvSpPr>
        <dsp:cNvPr id="0" name=""/>
        <dsp:cNvSpPr/>
      </dsp:nvSpPr>
      <dsp:spPr>
        <a:xfrm>
          <a:off x="267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rtl="0">
            <a:lnSpc>
              <a:spcPct val="90000"/>
            </a:lnSpc>
            <a:spcBef>
              <a:spcPct val="0"/>
            </a:spcBef>
            <a:spcAft>
              <a:spcPct val="35000"/>
            </a:spcAft>
            <a:buNone/>
          </a:pPr>
          <a:r>
            <a:rPr lang="en-US" sz="4100" kern="1200" dirty="0"/>
            <a:t>CF Logs </a:t>
          </a:r>
        </a:p>
      </dsp:txBody>
      <dsp:txXfrm>
        <a:off x="2678" y="470010"/>
        <a:ext cx="2611123" cy="1044449"/>
      </dsp:txXfrm>
    </dsp:sp>
    <dsp:sp modelId="{9A52710F-EF9A-4B43-A502-87247DE891B4}">
      <dsp:nvSpPr>
        <dsp:cNvPr id="0" name=""/>
        <dsp:cNvSpPr/>
      </dsp:nvSpPr>
      <dsp:spPr>
        <a:xfrm>
          <a:off x="267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err="1"/>
            <a:t>cf</a:t>
          </a:r>
          <a:r>
            <a:rPr lang="en-US" sz="2000" b="0" i="0" kern="1200" dirty="0"/>
            <a:t> logs APP_NAME           --recent</a:t>
          </a:r>
          <a:endParaRPr lang="en-US" sz="2000" kern="1200" dirty="0"/>
        </a:p>
      </dsp:txBody>
      <dsp:txXfrm>
        <a:off x="2678" y="1514459"/>
        <a:ext cx="2611123" cy="1800720"/>
      </dsp:txXfrm>
    </dsp:sp>
    <dsp:sp modelId="{D4806EFD-CC46-4DBE-808B-7B75E94DB419}">
      <dsp:nvSpPr>
        <dsp:cNvPr id="0" name=""/>
        <dsp:cNvSpPr/>
      </dsp:nvSpPr>
      <dsp:spPr>
        <a:xfrm>
          <a:off x="297935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rtl="0">
            <a:lnSpc>
              <a:spcPct val="90000"/>
            </a:lnSpc>
            <a:spcBef>
              <a:spcPct val="0"/>
            </a:spcBef>
            <a:spcAft>
              <a:spcPct val="35000"/>
            </a:spcAft>
            <a:buNone/>
          </a:pPr>
          <a:r>
            <a:rPr lang="en-US" sz="4100" kern="1200" dirty="0"/>
            <a:t>CF start</a:t>
          </a:r>
        </a:p>
      </dsp:txBody>
      <dsp:txXfrm>
        <a:off x="2979358" y="470010"/>
        <a:ext cx="2611123" cy="1044449"/>
      </dsp:txXfrm>
    </dsp:sp>
    <dsp:sp modelId="{81CDE180-8FFF-4AD6-B186-BC1E8D784F7B}">
      <dsp:nvSpPr>
        <dsp:cNvPr id="0" name=""/>
        <dsp:cNvSpPr/>
      </dsp:nvSpPr>
      <dsp:spPr>
        <a:xfrm>
          <a:off x="297935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cf</a:t>
          </a:r>
          <a:r>
            <a:rPr lang="en-US" sz="2000" kern="1200" dirty="0"/>
            <a:t> start APP_NAME</a:t>
          </a:r>
        </a:p>
      </dsp:txBody>
      <dsp:txXfrm>
        <a:off x="2979358" y="1514459"/>
        <a:ext cx="2611123" cy="1800720"/>
      </dsp:txXfrm>
    </dsp:sp>
    <dsp:sp modelId="{09D52176-8006-4382-BC79-718E1061F777}">
      <dsp:nvSpPr>
        <dsp:cNvPr id="0" name=""/>
        <dsp:cNvSpPr/>
      </dsp:nvSpPr>
      <dsp:spPr>
        <a:xfrm>
          <a:off x="5956039"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rtl="0">
            <a:lnSpc>
              <a:spcPct val="90000"/>
            </a:lnSpc>
            <a:spcBef>
              <a:spcPct val="0"/>
            </a:spcBef>
            <a:spcAft>
              <a:spcPct val="35000"/>
            </a:spcAft>
            <a:buNone/>
          </a:pPr>
          <a:r>
            <a:rPr lang="en-US" sz="4100" kern="1200" dirty="0"/>
            <a:t>CF stop</a:t>
          </a:r>
        </a:p>
      </dsp:txBody>
      <dsp:txXfrm>
        <a:off x="5956039" y="470010"/>
        <a:ext cx="2611123" cy="1044449"/>
      </dsp:txXfrm>
    </dsp:sp>
    <dsp:sp modelId="{14F57F5D-1ABA-432B-BF2E-A26E1A606938}">
      <dsp:nvSpPr>
        <dsp:cNvPr id="0" name=""/>
        <dsp:cNvSpPr/>
      </dsp:nvSpPr>
      <dsp:spPr>
        <a:xfrm>
          <a:off x="5956039"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cf</a:t>
          </a:r>
          <a:r>
            <a:rPr lang="en-US" sz="2000" kern="1200" dirty="0"/>
            <a:t> stop APP_NAME</a:t>
          </a:r>
        </a:p>
      </dsp:txBody>
      <dsp:txXfrm>
        <a:off x="5956039" y="1514459"/>
        <a:ext cx="2611123" cy="1800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2013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3/7/2018</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72179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Our example auction sequence has seven jobs: five LRP instances and two Tasks. The above shown diagram shows how the Auctioneer might distribute this work across four Cells running in two Availability Zones: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extLst>
      <p:ext uri="{BB962C8B-B14F-4D97-AF65-F5344CB8AC3E}">
        <p14:creationId xmlns:p14="http://schemas.microsoft.com/office/powerpoint/2010/main" val="202084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406332-BAB5-405B-A72F-FC53AA88E64D}" type="slidenum">
              <a:rPr lang="en-US" smtClean="0"/>
              <a:pPr/>
              <a:t>21</a:t>
            </a:fld>
            <a:endParaRPr lang="en-US"/>
          </a:p>
        </p:txBody>
      </p:sp>
    </p:spTree>
    <p:extLst>
      <p:ext uri="{BB962C8B-B14F-4D97-AF65-F5344CB8AC3E}">
        <p14:creationId xmlns:p14="http://schemas.microsoft.com/office/powerpoint/2010/main" val="338565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23</a:t>
            </a:fld>
            <a:endParaRPr lang="en-US"/>
          </a:p>
        </p:txBody>
      </p:sp>
    </p:spTree>
    <p:extLst>
      <p:ext uri="{BB962C8B-B14F-4D97-AF65-F5344CB8AC3E}">
        <p14:creationId xmlns:p14="http://schemas.microsoft.com/office/powerpoint/2010/main" val="178487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24</a:t>
            </a:fld>
            <a:endParaRPr lang="en-US"/>
          </a:p>
        </p:txBody>
      </p:sp>
    </p:spTree>
    <p:extLst>
      <p:ext uri="{BB962C8B-B14F-4D97-AF65-F5344CB8AC3E}">
        <p14:creationId xmlns:p14="http://schemas.microsoft.com/office/powerpoint/2010/main" val="327592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Note:</a:t>
            </a:r>
            <a:r>
              <a:rPr lang="en-US" sz="1200" b="0" i="0" kern="1200" dirty="0">
                <a:solidFill>
                  <a:schemeClr val="tx1"/>
                </a:solidFill>
                <a:latin typeface="+mn-lt"/>
                <a:ea typeface="+mn-ea"/>
                <a:cs typeface="+mn-cs"/>
              </a:rPr>
              <a:t> You must restart or in some cases re-push your application for changes to be applied to the </a:t>
            </a:r>
            <a:r>
              <a:rPr lang="en-US" sz="1200" b="0" i="0" u="none" strike="noStrike" kern="1200" dirty="0">
                <a:solidFill>
                  <a:schemeClr val="tx1"/>
                </a:solidFill>
                <a:latin typeface="+mn-lt"/>
                <a:ea typeface="+mn-ea"/>
                <a:cs typeface="+mn-cs"/>
              </a:rPr>
              <a:t>VCAP_SERVICES</a:t>
            </a:r>
            <a:r>
              <a:rPr lang="en-US" sz="1200" b="0" i="0" kern="1200" dirty="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25</a:t>
            </a:fld>
            <a:endParaRPr lang="en-US"/>
          </a:p>
        </p:txBody>
      </p:sp>
    </p:spTree>
    <p:extLst>
      <p:ext uri="{BB962C8B-B14F-4D97-AF65-F5344CB8AC3E}">
        <p14:creationId xmlns:p14="http://schemas.microsoft.com/office/powerpoint/2010/main" val="11561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33</a:t>
            </a:fld>
            <a:endParaRPr lang="en-US" dirty="0"/>
          </a:p>
        </p:txBody>
      </p:sp>
    </p:spTree>
    <p:extLst>
      <p:ext uri="{BB962C8B-B14F-4D97-AF65-F5344CB8AC3E}">
        <p14:creationId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4.emf"/><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tags" Target="../tags/tag59.xml"/><Relationship Id="rId11" Type="http://schemas.openxmlformats.org/officeDocument/2006/relationships/oleObject" Target="../embeddings/oleObject12.bin"/><Relationship Id="rId5" Type="http://schemas.openxmlformats.org/officeDocument/2006/relationships/tags" Target="../tags/tag58.xml"/><Relationship Id="rId10" Type="http://schemas.openxmlformats.org/officeDocument/2006/relationships/image" Target="../media/image15.jpeg"/><Relationship Id="rId4" Type="http://schemas.openxmlformats.org/officeDocument/2006/relationships/tags" Target="../tags/tag57.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5.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oleObject" Target="../embeddings/oleObject13.bin"/><Relationship Id="rId5" Type="http://schemas.openxmlformats.org/officeDocument/2006/relationships/tags" Target="../tags/tag65.xml"/><Relationship Id="rId10" Type="http://schemas.openxmlformats.org/officeDocument/2006/relationships/image" Target="../media/image14.jpeg"/><Relationship Id="rId4" Type="http://schemas.openxmlformats.org/officeDocument/2006/relationships/tags" Target="../tags/tag64.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70.xml"/><Relationship Id="rId7" Type="http://schemas.openxmlformats.org/officeDocument/2006/relationships/image" Target="../media/image16.jpeg"/><Relationship Id="rId2" Type="http://schemas.openxmlformats.org/officeDocument/2006/relationships/tags" Target="../tags/tag69.xml"/><Relationship Id="rId1" Type="http://schemas.openxmlformats.org/officeDocument/2006/relationships/vmlDrawing" Target="../drawings/vmlDrawing14.vml"/><Relationship Id="rId6" Type="http://schemas.openxmlformats.org/officeDocument/2006/relationships/slideMaster" Target="../slideMasters/slideMaster5.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6.bin"/><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slideMaster" Target="../slideMasters/slideMaster5.xml"/><Relationship Id="rId5" Type="http://schemas.openxmlformats.org/officeDocument/2006/relationships/tags" Target="../tags/tag78.xml"/><Relationship Id="rId4" Type="http://schemas.openxmlformats.org/officeDocument/2006/relationships/tags" Target="../tags/tag77.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slideMaster" Target="../slideMasters/slideMaster5.xml"/><Relationship Id="rId5" Type="http://schemas.openxmlformats.org/officeDocument/2006/relationships/tags" Target="../tags/tag82.xml"/><Relationship Id="rId4" Type="http://schemas.openxmlformats.org/officeDocument/2006/relationships/tags" Target="../tags/tag81.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5" Type="http://schemas.openxmlformats.org/officeDocument/2006/relationships/tags" Target="../tags/tag86.xml"/><Relationship Id="rId10" Type="http://schemas.openxmlformats.org/officeDocument/2006/relationships/image" Target="../media/image1.emf"/><Relationship Id="rId4" Type="http://schemas.openxmlformats.org/officeDocument/2006/relationships/tags" Target="../tags/tag85.xml"/><Relationship Id="rId9"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4.xml"/><Relationship Id="rId7" Type="http://schemas.openxmlformats.org/officeDocument/2006/relationships/oleObject" Target="../embeddings/oleObject10.bin"/><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29"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7004"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108"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32"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56"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80"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204"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28"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52"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76"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70"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300"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76"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42"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80"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a:t>Click to edit Master title style</a:t>
            </a:r>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6.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7.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1.emf"/><Relationship Id="rId25"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oleObject" Target="../embeddings/oleObject5.bin"/><Relationship Id="rId20" Type="http://schemas.openxmlformats.org/officeDocument/2006/relationships/hyperlink" Target="http://www.facebook.com/Capgemini" TargetMode="External"/><Relationship Id="rId29" Type="http://schemas.openxmlformats.org/officeDocument/2006/relationships/image" Target="../media/image11.gif"/><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hyperlink" Target="http://www.twitter.com/capgemini" TargetMode="Externa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8.png"/><Relationship Id="rId28" Type="http://schemas.openxmlformats.org/officeDocument/2006/relationships/hyperlink" Target="http://www.slideshare.net/capgemini" TargetMode="External"/><Relationship Id="rId10" Type="http://schemas.openxmlformats.org/officeDocument/2006/relationships/tags" Target="../tags/tag26.xml"/><Relationship Id="rId19" Type="http://schemas.openxmlformats.org/officeDocument/2006/relationships/image" Target="../media/image4.emf"/><Relationship Id="rId4" Type="http://schemas.openxmlformats.org/officeDocument/2006/relationships/vmlDrawing" Target="../drawings/vmlDrawing5.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hyperlink" Target="http://www.linkedin.com/company/capgemini" TargetMode="External"/><Relationship Id="rId27"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tags" Target="../tags/tag39.xml"/><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slideLayout" Target="../slideLayouts/slideLayout22.xml"/><Relationship Id="rId21" Type="http://schemas.openxmlformats.org/officeDocument/2006/relationships/oleObject" Target="../embeddings/oleObject11.bin"/><Relationship Id="rId7" Type="http://schemas.openxmlformats.org/officeDocument/2006/relationships/slideLayout" Target="../slideLayouts/slideLayout26.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slideLayout" Target="../slideLayouts/slideLayout21.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49.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8.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53" name="think-cell Slide" r:id="rId16" imgW="360" imgH="360" progId="">
                  <p:embed/>
                </p:oleObj>
              </mc:Choice>
              <mc:Fallback>
                <p:oleObj name="think-cell Slide" r:id="rId16" imgW="360" imgH="360" progId="">
                  <p:embed/>
                  <p:pic>
                    <p:nvPicPr>
                      <p:cNvPr id="0" name="Picture 19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9"/>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0"/>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1"/>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2015. All Rights Reserved</a:t>
            </a:r>
          </a:p>
        </p:txBody>
      </p:sp>
      <p:sp>
        <p:nvSpPr>
          <p:cNvPr id="13" name="Rectangle 12"/>
          <p:cNvSpPr/>
          <p:nvPr>
            <p:custDataLst>
              <p:tags r:id="rId13"/>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Cloud Foundation</a:t>
            </a:r>
            <a:r>
              <a:rPr lang="en-US" sz="700" baseline="0" dirty="0">
                <a:solidFill>
                  <a:schemeClr val="tx2"/>
                </a:solidFill>
                <a:latin typeface="+mn-lt"/>
              </a:rPr>
              <a:t> Services</a:t>
            </a:r>
            <a:r>
              <a:rPr lang="en-US" sz="700" kern="1200" dirty="0">
                <a:solidFill>
                  <a:schemeClr val="tx2"/>
                </a:solidFill>
                <a:latin typeface="+mn-lt"/>
                <a:ea typeface="+mn-ea"/>
                <a:cs typeface="+mn-cs"/>
              </a:rPr>
              <a:t>| </a:t>
            </a:r>
            <a:r>
              <a:rPr lang="en-US" sz="700" dirty="0">
                <a:solidFill>
                  <a:schemeClr val="tx2"/>
                </a:solidFill>
                <a:latin typeface="+mn-lt"/>
              </a:rPr>
              <a:t>Financial Services</a:t>
            </a:r>
          </a:p>
        </p:txBody>
      </p:sp>
      <p:pic>
        <p:nvPicPr>
          <p:cNvPr id="14" name="Picture 103" descr="C:\Users\UserSim\Desktop\Capgemini\Capgemini_logo_cmyk.png"/>
          <p:cNvPicPr>
            <a:picLocks noChangeAspect="1" noChangeArrowheads="1"/>
          </p:cNvPicPr>
          <p:nvPr>
            <p:custDataLst>
              <p:tags r:id="rId14"/>
            </p:custDataLst>
          </p:nvPr>
        </p:nvPicPr>
        <p:blipFill>
          <a:blip r:embed="rId18"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5"/>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24" name="think-cell Slide" r:id="rId16" imgW="360" imgH="360" progId="">
                  <p:embed/>
                </p:oleObj>
              </mc:Choice>
              <mc:Fallback>
                <p:oleObj name="think-cell Slide" r:id="rId16" imgW="360" imgH="360" progId="">
                  <p:embed/>
                  <p:pic>
                    <p:nvPicPr>
                      <p:cNvPr id="0" name="Picture 1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2013 Capgemini. All rights reserved.</a:t>
            </a: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0237540" y="5932547"/>
            <a:ext cx="311608"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29"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3/7/2018</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84"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a:solidFill>
                  <a:srgbClr val="998C85"/>
                </a:solidFill>
              </a:rPr>
              <a:t>Cloud Foundry Training| Oct 2016 | Financial Services</a:t>
            </a: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oleObject" Target="../embeddings/oleObject20.bin"/><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3.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82"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a:t>Pivotal Cloud Foundry</a:t>
            </a:r>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a:t>Feb  2018</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a:t>
            </a:r>
            <a:r>
              <a:rPr lang="en-US" dirty="0" err="1"/>
              <a:t>Loggregator</a:t>
            </a:r>
            <a:endParaRPr lang="en-US" dirty="0"/>
          </a:p>
        </p:txBody>
      </p:sp>
      <p:sp>
        <p:nvSpPr>
          <p:cNvPr id="3" name="Rounded Rectangle 2"/>
          <p:cNvSpPr/>
          <p:nvPr/>
        </p:nvSpPr>
        <p:spPr>
          <a:xfrm>
            <a:off x="287061" y="2658176"/>
            <a:ext cx="2326475"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a:solidFill>
                  <a:schemeClr val="tx2">
                    <a:lumMod val="50000"/>
                  </a:schemeClr>
                </a:solidFill>
              </a:rPr>
              <a:t>cell</a:t>
            </a:r>
          </a:p>
        </p:txBody>
      </p:sp>
      <p:sp>
        <p:nvSpPr>
          <p:cNvPr id="4" name="Rectangle 3"/>
          <p:cNvSpPr/>
          <p:nvPr/>
        </p:nvSpPr>
        <p:spPr>
          <a:xfrm>
            <a:off x="733630" y="3126013"/>
            <a:ext cx="1430035"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50000"/>
                  </a:schemeClr>
                </a:solidFill>
              </a:rPr>
              <a:t>Metron</a:t>
            </a:r>
            <a:r>
              <a:rPr lang="en-US" sz="2400" dirty="0">
                <a:solidFill>
                  <a:schemeClr val="tx2">
                    <a:lumMod val="50000"/>
                  </a:schemeClr>
                </a:solidFill>
              </a:rPr>
              <a:t> </a:t>
            </a:r>
          </a:p>
        </p:txBody>
      </p:sp>
      <p:sp>
        <p:nvSpPr>
          <p:cNvPr id="5" name="Rounded Rectangle 4"/>
          <p:cNvSpPr/>
          <p:nvPr/>
        </p:nvSpPr>
        <p:spPr>
          <a:xfrm>
            <a:off x="3561907" y="2130077"/>
            <a:ext cx="4529470" cy="210169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a:solidFill>
                  <a:schemeClr val="tx2">
                    <a:lumMod val="50000"/>
                  </a:schemeClr>
                </a:solidFill>
              </a:rPr>
              <a:t>Loggregator</a:t>
            </a:r>
            <a:endParaRPr lang="en-US" sz="2400" dirty="0">
              <a:solidFill>
                <a:schemeClr val="tx2">
                  <a:lumMod val="50000"/>
                </a:schemeClr>
              </a:solidFill>
            </a:endParaRPr>
          </a:p>
        </p:txBody>
      </p:sp>
      <p:sp>
        <p:nvSpPr>
          <p:cNvPr id="6" name="Rectangle 5"/>
          <p:cNvSpPr/>
          <p:nvPr/>
        </p:nvSpPr>
        <p:spPr>
          <a:xfrm flipH="1">
            <a:off x="4072249" y="2743210"/>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Doppler</a:t>
            </a:r>
          </a:p>
        </p:txBody>
      </p:sp>
      <p:sp>
        <p:nvSpPr>
          <p:cNvPr id="7" name="Snip and Round Single Corner Rectangle 6"/>
          <p:cNvSpPr/>
          <p:nvPr/>
        </p:nvSpPr>
        <p:spPr>
          <a:xfrm>
            <a:off x="2083981" y="4720866"/>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App </a:t>
            </a:r>
            <a:r>
              <a:rPr lang="en-US" sz="1600" dirty="0" err="1">
                <a:solidFill>
                  <a:schemeClr val="tx2">
                    <a:lumMod val="50000"/>
                  </a:schemeClr>
                </a:solidFill>
              </a:rPr>
              <a:t>syslog</a:t>
            </a:r>
            <a:r>
              <a:rPr lang="en-US" sz="1600" dirty="0">
                <a:solidFill>
                  <a:schemeClr val="tx2">
                    <a:lumMod val="50000"/>
                  </a:schemeClr>
                </a:solidFill>
              </a:rPr>
              <a:t> drains</a:t>
            </a:r>
          </a:p>
          <a:p>
            <a:pPr algn="ctr">
              <a:buFont typeface="Arial" pitchFamily="34" charset="0"/>
              <a:buChar char="•"/>
            </a:pPr>
            <a:r>
              <a:rPr lang="en-US" sz="1600" dirty="0" err="1">
                <a:solidFill>
                  <a:schemeClr val="tx2">
                    <a:lumMod val="50000"/>
                  </a:schemeClr>
                </a:solidFill>
              </a:rPr>
              <a:t>Splunk</a:t>
            </a:r>
            <a:endParaRPr lang="en-US" sz="1600" dirty="0">
              <a:solidFill>
                <a:schemeClr val="tx2">
                  <a:lumMod val="50000"/>
                </a:schemeClr>
              </a:solidFill>
            </a:endParaRPr>
          </a:p>
          <a:p>
            <a:pPr algn="ctr">
              <a:buFont typeface="Arial" pitchFamily="34" charset="0"/>
              <a:buChar char="•"/>
            </a:pPr>
            <a:r>
              <a:rPr lang="en-US" sz="1600" dirty="0" err="1">
                <a:solidFill>
                  <a:schemeClr val="tx2">
                    <a:lumMod val="50000"/>
                  </a:schemeClr>
                </a:solidFill>
              </a:rPr>
              <a:t>Papertrail</a:t>
            </a:r>
            <a:endParaRPr lang="en-US" sz="1600" dirty="0">
              <a:solidFill>
                <a:schemeClr val="tx2">
                  <a:lumMod val="50000"/>
                </a:schemeClr>
              </a:solidFill>
            </a:endParaRPr>
          </a:p>
        </p:txBody>
      </p:sp>
      <p:cxnSp>
        <p:nvCxnSpPr>
          <p:cNvPr id="8" name="Straight Arrow Connector 7"/>
          <p:cNvCxnSpPr>
            <a:endCxn id="6" idx="3"/>
          </p:cNvCxnSpPr>
          <p:nvPr/>
        </p:nvCxnSpPr>
        <p:spPr>
          <a:xfrm flipV="1">
            <a:off x="2163665" y="3278270"/>
            <a:ext cx="1908584" cy="49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3"/>
          </p:cNvCxnSpPr>
          <p:nvPr/>
        </p:nvCxnSpPr>
        <p:spPr>
          <a:xfrm flipH="1">
            <a:off x="3236539" y="3813330"/>
            <a:ext cx="1630766"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flipH="1">
            <a:off x="6053525" y="2725482"/>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Traffic controller</a:t>
            </a:r>
          </a:p>
        </p:txBody>
      </p:sp>
      <p:sp>
        <p:nvSpPr>
          <p:cNvPr id="19" name="Snip and Round Single Corner Rectangle 18"/>
          <p:cNvSpPr/>
          <p:nvPr/>
        </p:nvSpPr>
        <p:spPr>
          <a:xfrm>
            <a:off x="5575143" y="4681872"/>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50000"/>
                  </a:schemeClr>
                </a:solidFill>
              </a:rPr>
              <a:t>Cf</a:t>
            </a:r>
            <a:r>
              <a:rPr lang="en-US" sz="1600" dirty="0">
                <a:solidFill>
                  <a:schemeClr val="tx2">
                    <a:lumMod val="50000"/>
                  </a:schemeClr>
                </a:solidFill>
              </a:rPr>
              <a:t> logs APP_NAME</a:t>
            </a:r>
          </a:p>
        </p:txBody>
      </p:sp>
      <p:cxnSp>
        <p:nvCxnSpPr>
          <p:cNvPr id="20" name="Straight Arrow Connector 19"/>
          <p:cNvCxnSpPr>
            <a:stCxn id="17" idx="2"/>
            <a:endCxn id="19" idx="3"/>
          </p:cNvCxnSpPr>
          <p:nvPr/>
        </p:nvCxnSpPr>
        <p:spPr>
          <a:xfrm flipH="1">
            <a:off x="6727701" y="3795602"/>
            <a:ext cx="120880" cy="88627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03767" y="1180214"/>
            <a:ext cx="8218968" cy="646331"/>
          </a:xfrm>
          <a:prstGeom prst="rect">
            <a:avLst/>
          </a:prstGeom>
        </p:spPr>
        <p:txBody>
          <a:bodyPr wrap="square">
            <a:spAutoFit/>
          </a:bodyPr>
          <a:lstStyle/>
          <a:p>
            <a:pPr lvl="1">
              <a:buFont typeface="Wingdings" pitchFamily="2" charset="2"/>
              <a:buChar char="§"/>
            </a:pPr>
            <a:r>
              <a:rPr lang="en-US" sz="1800" dirty="0" err="1"/>
              <a:t>Loggregator</a:t>
            </a:r>
            <a:r>
              <a:rPr lang="en-US" sz="1800" dirty="0"/>
              <a:t>: traffic controller – Handles client request for logs</a:t>
            </a:r>
          </a:p>
          <a:p>
            <a:pPr lvl="4">
              <a:buFont typeface="Wingdings" pitchFamily="2" charset="2"/>
              <a:buChar char="§"/>
            </a:pPr>
            <a:r>
              <a:rPr lang="en-US" sz="1800" dirty="0"/>
              <a:t>Also exposes a web socket endpoint called the </a:t>
            </a:r>
            <a:r>
              <a:rPr lang="en-US" sz="1800" dirty="0" err="1"/>
              <a:t>firehose</a:t>
            </a:r>
            <a:endParaRPr lang="en-US" sz="1800" dirty="0"/>
          </a:p>
        </p:txBody>
      </p:sp>
      <p:cxnSp>
        <p:nvCxnSpPr>
          <p:cNvPr id="25" name="Straight Arrow Connector 24"/>
          <p:cNvCxnSpPr>
            <a:stCxn id="6" idx="1"/>
            <a:endCxn id="17" idx="3"/>
          </p:cNvCxnSpPr>
          <p:nvPr/>
        </p:nvCxnSpPr>
        <p:spPr>
          <a:xfrm flipV="1">
            <a:off x="5662362" y="3260542"/>
            <a:ext cx="391163" cy="1772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a:t>
            </a:r>
            <a:r>
              <a:rPr lang="en-US" dirty="0" err="1"/>
              <a:t>Loggregator</a:t>
            </a:r>
            <a:endParaRPr lang="en-US" dirty="0"/>
          </a:p>
        </p:txBody>
      </p:sp>
      <p:sp>
        <p:nvSpPr>
          <p:cNvPr id="3" name="Rounded Rectangle 2"/>
          <p:cNvSpPr/>
          <p:nvPr/>
        </p:nvSpPr>
        <p:spPr>
          <a:xfrm>
            <a:off x="287061" y="2658176"/>
            <a:ext cx="2326475"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a:solidFill>
                  <a:schemeClr val="tx2">
                    <a:lumMod val="50000"/>
                  </a:schemeClr>
                </a:solidFill>
              </a:rPr>
              <a:t>cell</a:t>
            </a:r>
          </a:p>
        </p:txBody>
      </p:sp>
      <p:sp>
        <p:nvSpPr>
          <p:cNvPr id="4" name="Rectangle 3"/>
          <p:cNvSpPr/>
          <p:nvPr/>
        </p:nvSpPr>
        <p:spPr>
          <a:xfrm>
            <a:off x="733630" y="3126013"/>
            <a:ext cx="1430035"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50000"/>
                  </a:schemeClr>
                </a:solidFill>
              </a:rPr>
              <a:t>Metron</a:t>
            </a:r>
            <a:r>
              <a:rPr lang="en-US" sz="2400" dirty="0">
                <a:solidFill>
                  <a:schemeClr val="tx2">
                    <a:lumMod val="50000"/>
                  </a:schemeClr>
                </a:solidFill>
              </a:rPr>
              <a:t> </a:t>
            </a:r>
          </a:p>
        </p:txBody>
      </p:sp>
      <p:sp>
        <p:nvSpPr>
          <p:cNvPr id="5" name="Rounded Rectangle 4"/>
          <p:cNvSpPr/>
          <p:nvPr/>
        </p:nvSpPr>
        <p:spPr>
          <a:xfrm>
            <a:off x="3551273" y="2119445"/>
            <a:ext cx="6305107" cy="210169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a:solidFill>
                  <a:schemeClr val="tx2">
                    <a:lumMod val="50000"/>
                  </a:schemeClr>
                </a:solidFill>
              </a:rPr>
              <a:t>Loggregator</a:t>
            </a:r>
            <a:endParaRPr lang="en-US" sz="2400" dirty="0">
              <a:solidFill>
                <a:schemeClr val="tx2">
                  <a:lumMod val="50000"/>
                </a:schemeClr>
              </a:solidFill>
            </a:endParaRPr>
          </a:p>
        </p:txBody>
      </p:sp>
      <p:sp>
        <p:nvSpPr>
          <p:cNvPr id="6" name="Rectangle 5"/>
          <p:cNvSpPr/>
          <p:nvPr/>
        </p:nvSpPr>
        <p:spPr>
          <a:xfrm flipH="1">
            <a:off x="4072249" y="2743210"/>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Doppler</a:t>
            </a:r>
          </a:p>
        </p:txBody>
      </p:sp>
      <p:sp>
        <p:nvSpPr>
          <p:cNvPr id="7" name="Snip and Round Single Corner Rectangle 6"/>
          <p:cNvSpPr/>
          <p:nvPr/>
        </p:nvSpPr>
        <p:spPr>
          <a:xfrm>
            <a:off x="2083981" y="4720866"/>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App </a:t>
            </a:r>
            <a:r>
              <a:rPr lang="en-US" sz="1600" dirty="0" err="1">
                <a:solidFill>
                  <a:schemeClr val="tx2">
                    <a:lumMod val="50000"/>
                  </a:schemeClr>
                </a:solidFill>
              </a:rPr>
              <a:t>syslog</a:t>
            </a:r>
            <a:r>
              <a:rPr lang="en-US" sz="1600" dirty="0">
                <a:solidFill>
                  <a:schemeClr val="tx2">
                    <a:lumMod val="50000"/>
                  </a:schemeClr>
                </a:solidFill>
              </a:rPr>
              <a:t> drains</a:t>
            </a:r>
          </a:p>
          <a:p>
            <a:pPr algn="ctr">
              <a:buFont typeface="Arial" pitchFamily="34" charset="0"/>
              <a:buChar char="•"/>
            </a:pPr>
            <a:r>
              <a:rPr lang="en-US" sz="1600" dirty="0" err="1">
                <a:solidFill>
                  <a:schemeClr val="tx2">
                    <a:lumMod val="50000"/>
                  </a:schemeClr>
                </a:solidFill>
              </a:rPr>
              <a:t>Splunk</a:t>
            </a:r>
            <a:endParaRPr lang="en-US" sz="1600" dirty="0">
              <a:solidFill>
                <a:schemeClr val="tx2">
                  <a:lumMod val="50000"/>
                </a:schemeClr>
              </a:solidFill>
            </a:endParaRPr>
          </a:p>
          <a:p>
            <a:pPr algn="ctr">
              <a:buFont typeface="Arial" pitchFamily="34" charset="0"/>
              <a:buChar char="•"/>
            </a:pPr>
            <a:r>
              <a:rPr lang="en-US" sz="1600" dirty="0" err="1">
                <a:solidFill>
                  <a:schemeClr val="tx2">
                    <a:lumMod val="50000"/>
                  </a:schemeClr>
                </a:solidFill>
              </a:rPr>
              <a:t>Papertrail</a:t>
            </a:r>
            <a:endParaRPr lang="en-US" sz="1600" dirty="0">
              <a:solidFill>
                <a:schemeClr val="tx2">
                  <a:lumMod val="50000"/>
                </a:schemeClr>
              </a:solidFill>
            </a:endParaRPr>
          </a:p>
        </p:txBody>
      </p:sp>
      <p:cxnSp>
        <p:nvCxnSpPr>
          <p:cNvPr id="8" name="Straight Arrow Connector 7"/>
          <p:cNvCxnSpPr>
            <a:endCxn id="6" idx="3"/>
          </p:cNvCxnSpPr>
          <p:nvPr/>
        </p:nvCxnSpPr>
        <p:spPr>
          <a:xfrm flipV="1">
            <a:off x="2163665" y="3278270"/>
            <a:ext cx="1908584" cy="49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3"/>
          </p:cNvCxnSpPr>
          <p:nvPr/>
        </p:nvCxnSpPr>
        <p:spPr>
          <a:xfrm flipH="1">
            <a:off x="3236539" y="3813330"/>
            <a:ext cx="1630766"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6053525" y="2746748"/>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Traffic controller</a:t>
            </a:r>
          </a:p>
        </p:txBody>
      </p:sp>
      <p:sp>
        <p:nvSpPr>
          <p:cNvPr id="11" name="Snip and Round Single Corner Rectangle 10"/>
          <p:cNvSpPr/>
          <p:nvPr/>
        </p:nvSpPr>
        <p:spPr>
          <a:xfrm>
            <a:off x="5575143" y="4681872"/>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2">
                    <a:lumMod val="50000"/>
                  </a:schemeClr>
                </a:solidFill>
              </a:rPr>
              <a:t>Cf</a:t>
            </a:r>
            <a:r>
              <a:rPr lang="en-US" sz="1600" dirty="0">
                <a:solidFill>
                  <a:schemeClr val="tx2">
                    <a:lumMod val="50000"/>
                  </a:schemeClr>
                </a:solidFill>
              </a:rPr>
              <a:t> logs APP_NAME</a:t>
            </a:r>
          </a:p>
        </p:txBody>
      </p:sp>
      <p:cxnSp>
        <p:nvCxnSpPr>
          <p:cNvPr id="12" name="Straight Arrow Connector 11"/>
          <p:cNvCxnSpPr>
            <a:stCxn id="10" idx="2"/>
            <a:endCxn id="11" idx="3"/>
          </p:cNvCxnSpPr>
          <p:nvPr/>
        </p:nvCxnSpPr>
        <p:spPr>
          <a:xfrm flipH="1">
            <a:off x="6727701" y="3816868"/>
            <a:ext cx="120880" cy="86500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10" idx="3"/>
          </p:cNvCxnSpPr>
          <p:nvPr/>
        </p:nvCxnSpPr>
        <p:spPr>
          <a:xfrm>
            <a:off x="5662362" y="3278270"/>
            <a:ext cx="391163" cy="353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5400000">
            <a:off x="8149855" y="2737889"/>
            <a:ext cx="1509824" cy="1073889"/>
          </a:xfrm>
          <a:prstGeom prst="triangle">
            <a:avLst>
              <a:gd name="adj" fmla="val 51408"/>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a:solidFill>
                  <a:schemeClr val="tx2">
                    <a:lumMod val="50000"/>
                  </a:schemeClr>
                </a:solidFill>
              </a:rPr>
              <a:t>Nozzle</a:t>
            </a:r>
          </a:p>
        </p:txBody>
      </p:sp>
      <p:cxnSp>
        <p:nvCxnSpPr>
          <p:cNvPr id="15" name="Straight Arrow Connector 14"/>
          <p:cNvCxnSpPr>
            <a:stCxn id="10" idx="1"/>
            <a:endCxn id="14" idx="3"/>
          </p:cNvCxnSpPr>
          <p:nvPr/>
        </p:nvCxnSpPr>
        <p:spPr>
          <a:xfrm>
            <a:off x="7643638" y="3281808"/>
            <a:ext cx="724185" cy="1428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408716" y="3292441"/>
            <a:ext cx="391163" cy="353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80753" y="1254642"/>
            <a:ext cx="9877647" cy="923330"/>
          </a:xfrm>
          <a:prstGeom prst="rect">
            <a:avLst/>
          </a:prstGeom>
        </p:spPr>
        <p:txBody>
          <a:bodyPr wrap="square">
            <a:spAutoFit/>
          </a:bodyPr>
          <a:lstStyle/>
          <a:p>
            <a:pPr lvl="1"/>
            <a:r>
              <a:rPr lang="en-US" sz="1800" dirty="0" err="1"/>
              <a:t>Loggregator</a:t>
            </a:r>
            <a:r>
              <a:rPr lang="en-US" sz="1800" dirty="0"/>
              <a:t>: </a:t>
            </a:r>
            <a:r>
              <a:rPr lang="en-US" sz="1800" dirty="0" err="1"/>
              <a:t>Firehose</a:t>
            </a:r>
            <a:r>
              <a:rPr lang="en-US" sz="1800" dirty="0"/>
              <a:t> – a </a:t>
            </a:r>
            <a:r>
              <a:rPr lang="en-US" sz="1800" dirty="0" err="1"/>
              <a:t>websocket</a:t>
            </a:r>
            <a:r>
              <a:rPr lang="en-US" sz="1800" dirty="0"/>
              <a:t> endpoint  that exposes app logs, container metrics  and ER component metrics..</a:t>
            </a:r>
            <a:r>
              <a:rPr lang="en-US" sz="1800" dirty="0" err="1"/>
              <a:t>doesnt</a:t>
            </a:r>
            <a:r>
              <a:rPr lang="en-US" sz="1800" dirty="0"/>
              <a:t> include ER component logs</a:t>
            </a:r>
          </a:p>
          <a:p>
            <a:pPr lvl="1"/>
            <a:r>
              <a:rPr lang="en-US" sz="1800" dirty="0" err="1"/>
              <a:t>Loggregator</a:t>
            </a:r>
            <a:r>
              <a:rPr lang="en-US" sz="1800" dirty="0"/>
              <a:t> : Nozzles – Consume the </a:t>
            </a:r>
            <a:r>
              <a:rPr lang="en-US" sz="1800" dirty="0" err="1"/>
              <a:t>firehose</a:t>
            </a:r>
            <a:r>
              <a:rPr lang="en-US" sz="1800" dirty="0"/>
              <a:t> output</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Elastic Runtime Architecture Subsystem - Cloud Controller API</a:t>
            </a:r>
            <a:endParaRPr lang="en-US" dirty="0"/>
          </a:p>
        </p:txBody>
      </p:sp>
      <p:sp>
        <p:nvSpPr>
          <p:cNvPr id="3" name="Rectangle 2"/>
          <p:cNvSpPr/>
          <p:nvPr/>
        </p:nvSpPr>
        <p:spPr>
          <a:xfrm>
            <a:off x="233916" y="1573619"/>
            <a:ext cx="10569645" cy="1477328"/>
          </a:xfrm>
          <a:prstGeom prst="rect">
            <a:avLst/>
          </a:prstGeom>
        </p:spPr>
        <p:txBody>
          <a:bodyPr wrap="square">
            <a:spAutoFit/>
          </a:bodyPr>
          <a:lstStyle/>
          <a:p>
            <a:pPr lvl="1">
              <a:buFont typeface="Wingdings" pitchFamily="2" charset="2"/>
              <a:buChar char="§"/>
            </a:pPr>
            <a:endParaRPr lang="en-US" sz="1000" dirty="0"/>
          </a:p>
          <a:p>
            <a:pPr lvl="1">
              <a:buFont typeface="Wingdings" pitchFamily="2" charset="2"/>
              <a:buChar char="§"/>
            </a:pPr>
            <a:endParaRPr lang="en-US" sz="1000" dirty="0"/>
          </a:p>
          <a:p>
            <a:pPr lvl="1">
              <a:buFont typeface="Wingdings" pitchFamily="2" charset="2"/>
              <a:buChar char="§"/>
            </a:pPr>
            <a:endParaRPr lang="en-US" sz="1000" dirty="0"/>
          </a:p>
          <a:p>
            <a:pPr lvl="1">
              <a:buFont typeface="Wingdings" pitchFamily="2" charset="2"/>
              <a:buChar char="§"/>
            </a:pPr>
            <a:endParaRPr lang="en-US" sz="1000" dirty="0"/>
          </a:p>
          <a:p>
            <a:pPr lvl="2">
              <a:buFont typeface="Wingdings" pitchFamily="2" charset="2"/>
              <a:buChar char="§"/>
            </a:pPr>
            <a:endParaRPr lang="en-US" sz="1000" dirty="0"/>
          </a:p>
          <a:p>
            <a:pPr lvl="1">
              <a:buFont typeface="Wingdings" pitchFamily="2" charset="2"/>
              <a:buChar char="§"/>
            </a:pPr>
            <a:endParaRPr lang="en-US" sz="1000" dirty="0"/>
          </a:p>
          <a:p>
            <a:pPr lvl="1"/>
            <a:endParaRPr lang="en-US" sz="1000" dirty="0"/>
          </a:p>
          <a:p>
            <a:r>
              <a:rPr lang="en-US" sz="1000" dirty="0"/>
              <a:t> </a:t>
            </a:r>
          </a:p>
          <a:p>
            <a:endParaRPr lang="en-US" sz="1000" dirty="0"/>
          </a:p>
        </p:txBody>
      </p:sp>
      <p:sp>
        <p:nvSpPr>
          <p:cNvPr id="4" name="TextBox 3"/>
          <p:cNvSpPr txBox="1"/>
          <p:nvPr/>
        </p:nvSpPr>
        <p:spPr>
          <a:xfrm>
            <a:off x="1020726" y="2211572"/>
            <a:ext cx="9165265" cy="2585323"/>
          </a:xfrm>
          <a:prstGeom prst="rect">
            <a:avLst/>
          </a:prstGeom>
          <a:noFill/>
        </p:spPr>
        <p:txBody>
          <a:bodyPr wrap="square" rtlCol="0">
            <a:spAutoFit/>
          </a:bodyPr>
          <a:lstStyle/>
          <a:p>
            <a:r>
              <a:rPr lang="en-US" sz="1800" b="1" dirty="0">
                <a:solidFill>
                  <a:schemeClr val="tx2">
                    <a:lumMod val="50000"/>
                  </a:schemeClr>
                </a:solidFill>
              </a:rPr>
              <a:t>Cloud Controller </a:t>
            </a:r>
          </a:p>
          <a:p>
            <a:endParaRPr lang="en-US" sz="1800" b="1" dirty="0">
              <a:solidFill>
                <a:schemeClr val="tx2">
                  <a:lumMod val="50000"/>
                </a:schemeClr>
              </a:solidFill>
            </a:endParaRPr>
          </a:p>
          <a:p>
            <a:pPr>
              <a:buFont typeface="Wingdings" pitchFamily="2" charset="2"/>
              <a:buChar char="ü"/>
            </a:pPr>
            <a:r>
              <a:rPr lang="en-US" sz="1800" dirty="0">
                <a:solidFill>
                  <a:schemeClr val="tx2">
                    <a:lumMod val="50000"/>
                  </a:schemeClr>
                </a:solidFill>
              </a:rPr>
              <a:t>Cloud controller exposes an API for using and managing the Elastic Runtime</a:t>
            </a:r>
          </a:p>
          <a:p>
            <a:pPr>
              <a:buFont typeface="Wingdings" pitchFamily="2" charset="2"/>
              <a:buChar char="ü"/>
            </a:pPr>
            <a:r>
              <a:rPr lang="en-US" sz="1800" dirty="0">
                <a:solidFill>
                  <a:schemeClr val="tx2">
                    <a:lumMod val="50000"/>
                  </a:schemeClr>
                </a:solidFill>
              </a:rPr>
              <a:t>Cloud controller persists Org/Space/App data in the cloud controller</a:t>
            </a:r>
          </a:p>
          <a:p>
            <a:pPr>
              <a:buFont typeface="Wingdings" pitchFamily="2" charset="2"/>
              <a:buChar char="ü"/>
            </a:pPr>
            <a:r>
              <a:rPr lang="en-US" sz="1800" dirty="0">
                <a:solidFill>
                  <a:schemeClr val="tx2">
                    <a:lumMod val="50000"/>
                  </a:schemeClr>
                </a:solidFill>
              </a:rPr>
              <a:t>Cloud controller persists app packages and droplets to the blob store </a:t>
            </a:r>
            <a:endParaRPr lang="en-US" sz="1800" b="1" dirty="0">
              <a:solidFill>
                <a:schemeClr val="tx2">
                  <a:lumMod val="50000"/>
                </a:schemeClr>
              </a:solidFill>
            </a:endParaRPr>
          </a:p>
          <a:p>
            <a:pPr>
              <a:buFont typeface="Wingdings" pitchFamily="2" charset="2"/>
              <a:buChar char="ü"/>
            </a:pPr>
            <a:endParaRPr lang="en-US" sz="1800" b="1" dirty="0">
              <a:solidFill>
                <a:schemeClr val="tx2">
                  <a:lumMod val="50000"/>
                </a:schemeClr>
              </a:solidFill>
            </a:endParaRPr>
          </a:p>
          <a:p>
            <a:r>
              <a:rPr lang="en-US" sz="1800" b="1" dirty="0">
                <a:solidFill>
                  <a:schemeClr val="tx2">
                    <a:lumMod val="50000"/>
                  </a:schemeClr>
                </a:solidFill>
              </a:rPr>
              <a:t>CC-Bridge</a:t>
            </a:r>
          </a:p>
          <a:p>
            <a:pPr>
              <a:buFont typeface="Wingdings" pitchFamily="2" charset="2"/>
              <a:buChar char="ü"/>
            </a:pPr>
            <a:r>
              <a:rPr lang="en-US" sz="1800" dirty="0">
                <a:solidFill>
                  <a:schemeClr val="tx2">
                    <a:lumMod val="50000"/>
                  </a:schemeClr>
                </a:solidFill>
              </a:rPr>
              <a:t>The CC-Bridge translates app specific messages into the generic language of tasks and LRPs</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Router</a:t>
            </a:r>
          </a:p>
        </p:txBody>
      </p:sp>
      <p:sp>
        <p:nvSpPr>
          <p:cNvPr id="3" name="TextBox 2"/>
          <p:cNvSpPr txBox="1"/>
          <p:nvPr/>
        </p:nvSpPr>
        <p:spPr>
          <a:xfrm>
            <a:off x="850605" y="1371600"/>
            <a:ext cx="5220586" cy="369332"/>
          </a:xfrm>
          <a:prstGeom prst="rect">
            <a:avLst/>
          </a:prstGeom>
          <a:noFill/>
        </p:spPr>
        <p:txBody>
          <a:bodyPr wrap="square" rtlCol="0">
            <a:spAutoFit/>
          </a:bodyPr>
          <a:lstStyle/>
          <a:p>
            <a:r>
              <a:rPr lang="en-US" sz="1800" dirty="0">
                <a:solidFill>
                  <a:schemeClr val="tx2">
                    <a:lumMod val="50000"/>
                  </a:schemeClr>
                </a:solidFill>
              </a:rPr>
              <a:t>Router routes traffic to appropriate component </a:t>
            </a:r>
          </a:p>
        </p:txBody>
      </p:sp>
      <p:sp>
        <p:nvSpPr>
          <p:cNvPr id="4" name="Flowchart: Alternate Process 3"/>
          <p:cNvSpPr/>
          <p:nvPr/>
        </p:nvSpPr>
        <p:spPr>
          <a:xfrm>
            <a:off x="2690037" y="2179674"/>
            <a:ext cx="563526" cy="3391786"/>
          </a:xfrm>
          <a:prstGeom prst="flowChartAlternateProcess">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2">
                    <a:lumMod val="50000"/>
                  </a:schemeClr>
                </a:solidFill>
              </a:rPr>
              <a:t>router</a:t>
            </a:r>
          </a:p>
        </p:txBody>
      </p:sp>
      <p:sp>
        <p:nvSpPr>
          <p:cNvPr id="5" name="Rounded Rectangle 4"/>
          <p:cNvSpPr/>
          <p:nvPr/>
        </p:nvSpPr>
        <p:spPr>
          <a:xfrm>
            <a:off x="4603898" y="2030819"/>
            <a:ext cx="1967023" cy="1329069"/>
          </a:xfrm>
          <a:prstGeom prst="roundRect">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Cloud Controller</a:t>
            </a:r>
          </a:p>
        </p:txBody>
      </p:sp>
      <p:sp>
        <p:nvSpPr>
          <p:cNvPr id="6" name="Rounded Rectangle 5"/>
          <p:cNvSpPr/>
          <p:nvPr/>
        </p:nvSpPr>
        <p:spPr>
          <a:xfrm>
            <a:off x="4671238" y="39375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Rounded Rectangle 6"/>
          <p:cNvSpPr/>
          <p:nvPr/>
        </p:nvSpPr>
        <p:spPr>
          <a:xfrm>
            <a:off x="4823638" y="40899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8" name="Rounded Rectangle 7"/>
          <p:cNvSpPr/>
          <p:nvPr/>
        </p:nvSpPr>
        <p:spPr>
          <a:xfrm>
            <a:off x="4976038" y="42423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9" name="Rounded Rectangle 8"/>
          <p:cNvSpPr/>
          <p:nvPr/>
        </p:nvSpPr>
        <p:spPr>
          <a:xfrm>
            <a:off x="5128438" y="43947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2400" dirty="0">
                <a:solidFill>
                  <a:schemeClr val="tx2">
                    <a:lumMod val="50000"/>
                  </a:schemeClr>
                </a:solidFill>
              </a:rPr>
              <a:t>Cell</a:t>
            </a:r>
          </a:p>
        </p:txBody>
      </p:sp>
      <p:sp>
        <p:nvSpPr>
          <p:cNvPr id="10" name="Rectangle 9"/>
          <p:cNvSpPr/>
          <p:nvPr/>
        </p:nvSpPr>
        <p:spPr>
          <a:xfrm>
            <a:off x="5411972" y="4657060"/>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1" name="Rectangle 10"/>
          <p:cNvSpPr/>
          <p:nvPr/>
        </p:nvSpPr>
        <p:spPr>
          <a:xfrm>
            <a:off x="6393712" y="4660606"/>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2" name="Rectangle 11"/>
          <p:cNvSpPr/>
          <p:nvPr/>
        </p:nvSpPr>
        <p:spPr>
          <a:xfrm>
            <a:off x="6684335" y="4632251"/>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3" name="Rectangle 12"/>
          <p:cNvSpPr/>
          <p:nvPr/>
        </p:nvSpPr>
        <p:spPr>
          <a:xfrm>
            <a:off x="6053470" y="4660605"/>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4" name="Rectangle 13"/>
          <p:cNvSpPr/>
          <p:nvPr/>
        </p:nvSpPr>
        <p:spPr>
          <a:xfrm>
            <a:off x="5723861" y="4649971"/>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5" name="Right Arrow 14"/>
          <p:cNvSpPr/>
          <p:nvPr/>
        </p:nvSpPr>
        <p:spPr>
          <a:xfrm>
            <a:off x="850605" y="2828260"/>
            <a:ext cx="3795823" cy="170121"/>
          </a:xfrm>
          <a:prstGeom prst="rightArrow">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6" name="Right Arrow 15"/>
          <p:cNvSpPr/>
          <p:nvPr/>
        </p:nvSpPr>
        <p:spPr>
          <a:xfrm>
            <a:off x="925033" y="4688959"/>
            <a:ext cx="4405445" cy="216268"/>
          </a:xfrm>
          <a:prstGeom prst="rightArrow">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7" name="TextBox 16"/>
          <p:cNvSpPr txBox="1"/>
          <p:nvPr/>
        </p:nvSpPr>
        <p:spPr>
          <a:xfrm>
            <a:off x="584791" y="3147237"/>
            <a:ext cx="1063256" cy="307777"/>
          </a:xfrm>
          <a:prstGeom prst="rect">
            <a:avLst/>
          </a:prstGeom>
          <a:noFill/>
        </p:spPr>
        <p:txBody>
          <a:bodyPr wrap="square" rtlCol="0">
            <a:spAutoFit/>
          </a:bodyPr>
          <a:lstStyle/>
          <a:p>
            <a:r>
              <a:rPr lang="en-US" sz="1400" dirty="0" err="1">
                <a:solidFill>
                  <a:schemeClr val="tx2">
                    <a:lumMod val="50000"/>
                  </a:schemeClr>
                </a:solidFill>
              </a:rPr>
              <a:t>Cf</a:t>
            </a:r>
            <a:r>
              <a:rPr lang="en-US" sz="1400" dirty="0">
                <a:solidFill>
                  <a:schemeClr val="tx2">
                    <a:lumMod val="50000"/>
                  </a:schemeClr>
                </a:solidFill>
              </a:rPr>
              <a:t> push</a:t>
            </a:r>
          </a:p>
        </p:txBody>
      </p:sp>
      <p:sp>
        <p:nvSpPr>
          <p:cNvPr id="18" name="TextBox 17"/>
          <p:cNvSpPr txBox="1"/>
          <p:nvPr/>
        </p:nvSpPr>
        <p:spPr>
          <a:xfrm>
            <a:off x="765544" y="5092995"/>
            <a:ext cx="839972" cy="307777"/>
          </a:xfrm>
          <a:prstGeom prst="rect">
            <a:avLst/>
          </a:prstGeom>
          <a:noFill/>
        </p:spPr>
        <p:txBody>
          <a:bodyPr wrap="square" rtlCol="0">
            <a:spAutoFit/>
          </a:bodyPr>
          <a:lstStyle/>
          <a:p>
            <a:r>
              <a:rPr lang="en-US" sz="1400" dirty="0">
                <a:solidFill>
                  <a:schemeClr val="tx2">
                    <a:lumMod val="50000"/>
                  </a:schemeClr>
                </a:solidFill>
              </a:rPr>
              <a:t>Http://...</a:t>
            </a:r>
            <a:endParaRPr lang="en-US" sz="1400" dirty="0" err="1">
              <a:solidFill>
                <a:schemeClr val="tx2">
                  <a:lumMod val="50000"/>
                </a:schemeClr>
              </a:solidFill>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3916"/>
            <a:ext cx="9875520" cy="691117"/>
          </a:xfrm>
        </p:spPr>
        <p:txBody>
          <a:bodyPr>
            <a:normAutofit fontScale="90000"/>
          </a:bodyPr>
          <a:lstStyle/>
          <a:p>
            <a:r>
              <a:rPr lang="en-US" sz="4400" dirty="0"/>
              <a:t>Diego Architecture</a:t>
            </a:r>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0DF0451F-312E-462E-8412-ABCA3DE37F61}"/>
                                            </p:graphicEl>
                                          </p:spTgt>
                                        </p:tgtEl>
                                        <p:attrNameLst>
                                          <p:attrName>style.visibility</p:attrName>
                                        </p:attrNameLst>
                                      </p:cBhvr>
                                      <p:to>
                                        <p:strVal val="visible"/>
                                      </p:to>
                                    </p:set>
                                    <p:animEffect transition="in" filter="wipe(down)">
                                      <p:cBhvr>
                                        <p:cTn id="7" dur="500"/>
                                        <p:tgtEl>
                                          <p:spTgt spid="4">
                                            <p:graphicEl>
                                              <a:dgm id="{0DF0451F-312E-462E-8412-ABCA3DE37F6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7482A8A-FB5B-4FEA-BAF4-296C8A3441FA}"/>
                                            </p:graphicEl>
                                          </p:spTgt>
                                        </p:tgtEl>
                                        <p:attrNameLst>
                                          <p:attrName>style.visibility</p:attrName>
                                        </p:attrNameLst>
                                      </p:cBhvr>
                                      <p:to>
                                        <p:strVal val="visible"/>
                                      </p:to>
                                    </p:set>
                                    <p:animEffect transition="in" filter="wipe(down)">
                                      <p:cBhvr>
                                        <p:cTn id="12" dur="500"/>
                                        <p:tgtEl>
                                          <p:spTgt spid="4">
                                            <p:graphicEl>
                                              <a:dgm id="{F7482A8A-FB5B-4FEA-BAF4-296C8A3441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262E3DC5-F323-4678-BFF0-84E3AE4D1993}"/>
                                            </p:graphicEl>
                                          </p:spTgt>
                                        </p:tgtEl>
                                        <p:attrNameLst>
                                          <p:attrName>style.visibility</p:attrName>
                                        </p:attrNameLst>
                                      </p:cBhvr>
                                      <p:to>
                                        <p:strVal val="visible"/>
                                      </p:to>
                                    </p:set>
                                    <p:animEffect transition="in" filter="wipe(down)">
                                      <p:cBhvr>
                                        <p:cTn id="17" dur="500"/>
                                        <p:tgtEl>
                                          <p:spTgt spid="4">
                                            <p:graphicEl>
                                              <a:dgm id="{262E3DC5-F323-4678-BFF0-84E3AE4D199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7D8434A-F3E3-477E-8168-0AE217001931}"/>
                                            </p:graphicEl>
                                          </p:spTgt>
                                        </p:tgtEl>
                                        <p:attrNameLst>
                                          <p:attrName>style.visibility</p:attrName>
                                        </p:attrNameLst>
                                      </p:cBhvr>
                                      <p:to>
                                        <p:strVal val="visible"/>
                                      </p:to>
                                    </p:set>
                                    <p:animEffect transition="in" filter="wipe(down)">
                                      <p:cBhvr>
                                        <p:cTn id="22" dur="500"/>
                                        <p:tgtEl>
                                          <p:spTgt spid="4">
                                            <p:graphicEl>
                                              <a:dgm id="{C7D8434A-F3E3-477E-8168-0AE21700193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0F8C1FE0-B768-4062-9ECE-6491941E9A68}"/>
                                            </p:graphicEl>
                                          </p:spTgt>
                                        </p:tgtEl>
                                        <p:attrNameLst>
                                          <p:attrName>style.visibility</p:attrName>
                                        </p:attrNameLst>
                                      </p:cBhvr>
                                      <p:to>
                                        <p:strVal val="visible"/>
                                      </p:to>
                                    </p:set>
                                    <p:animEffect transition="in" filter="wipe(down)">
                                      <p:cBhvr>
                                        <p:cTn id="27" dur="500"/>
                                        <p:tgtEl>
                                          <p:spTgt spid="4">
                                            <p:graphicEl>
                                              <a:dgm id="{0F8C1FE0-B768-4062-9ECE-6491941E9A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D5EE7D09-9ABF-4ACC-AE57-B016503578C0}"/>
                                            </p:graphicEl>
                                          </p:spTgt>
                                        </p:tgtEl>
                                        <p:attrNameLst>
                                          <p:attrName>style.visibility</p:attrName>
                                        </p:attrNameLst>
                                      </p:cBhvr>
                                      <p:to>
                                        <p:strVal val="visible"/>
                                      </p:to>
                                    </p:set>
                                    <p:animEffect transition="in" filter="wipe(down)">
                                      <p:cBhvr>
                                        <p:cTn id="32" dur="500"/>
                                        <p:tgtEl>
                                          <p:spTgt spid="4">
                                            <p:graphicEl>
                                              <a:dgm id="{D5EE7D09-9ABF-4ACC-AE57-B016503578C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A2802D28-E673-4A1B-8A8C-214BFE1FF15D}"/>
                                            </p:graphicEl>
                                          </p:spTgt>
                                        </p:tgtEl>
                                        <p:attrNameLst>
                                          <p:attrName>style.visibility</p:attrName>
                                        </p:attrNameLst>
                                      </p:cBhvr>
                                      <p:to>
                                        <p:strVal val="visible"/>
                                      </p:to>
                                    </p:set>
                                    <p:animEffect transition="in" filter="wipe(down)">
                                      <p:cBhvr>
                                        <p:cTn id="37" dur="500"/>
                                        <p:tgtEl>
                                          <p:spTgt spid="4">
                                            <p:graphicEl>
                                              <a:dgm id="{A2802D28-E673-4A1B-8A8C-214BFE1FF1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Allocation </a:t>
            </a:r>
          </a:p>
        </p:txBody>
      </p:sp>
      <p:pic>
        <p:nvPicPr>
          <p:cNvPr id="305155" name="Picture 3" descr="D:\Users\ukannan\Desktop\diego-auction-process.png"/>
          <p:cNvPicPr>
            <a:picLocks noGrp="1" noChangeAspect="1" noChangeArrowheads="1"/>
          </p:cNvPicPr>
          <p:nvPr>
            <p:ph idx="1"/>
          </p:nvPr>
        </p:nvPicPr>
        <p:blipFill>
          <a:blip r:embed="rId3" cstate="print"/>
          <a:srcRect/>
          <a:stretch>
            <a:fillRect/>
          </a:stretch>
        </p:blipFill>
        <p:spPr bwMode="auto">
          <a:xfrm>
            <a:off x="2172563" y="1501775"/>
            <a:ext cx="6630848" cy="4775200"/>
          </a:xfrm>
          <a:prstGeom prst="rect">
            <a:avLst/>
          </a:prstGeom>
          <a:noFill/>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Levels of HA</a:t>
            </a:r>
          </a:p>
        </p:txBody>
      </p:sp>
      <p:sp>
        <p:nvSpPr>
          <p:cNvPr id="3" name="Content Placeholder 2"/>
          <p:cNvSpPr>
            <a:spLocks noGrp="1"/>
          </p:cNvSpPr>
          <p:nvPr>
            <p:ph idx="1"/>
          </p:nvPr>
        </p:nvSpPr>
        <p:spPr/>
        <p:txBody>
          <a:bodyPr/>
          <a:lstStyle/>
          <a:p>
            <a:endParaRPr lang="en-US" dirty="0"/>
          </a:p>
          <a:p>
            <a:r>
              <a:rPr lang="en-US" dirty="0"/>
              <a:t>Availability Zones.</a:t>
            </a:r>
          </a:p>
          <a:p>
            <a:pPr lvl="1"/>
            <a:r>
              <a:rPr lang="en-US" dirty="0"/>
              <a:t>Application instances are evenly distributed across availability zones</a:t>
            </a:r>
          </a:p>
          <a:p>
            <a:pPr lvl="1"/>
            <a:r>
              <a:rPr lang="en-US" dirty="0"/>
              <a:t>Application stays up despite loosing an AZ</a:t>
            </a:r>
          </a:p>
          <a:p>
            <a:endParaRPr lang="en-US" dirty="0"/>
          </a:p>
        </p:txBody>
      </p:sp>
      <p:sp>
        <p:nvSpPr>
          <p:cNvPr id="4" name="Rounded Rectangle 3"/>
          <p:cNvSpPr/>
          <p:nvPr/>
        </p:nvSpPr>
        <p:spPr>
          <a:xfrm>
            <a:off x="1010093" y="3221682"/>
            <a:ext cx="2424223" cy="2870791"/>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Availability Zones</a:t>
            </a:r>
          </a:p>
        </p:txBody>
      </p:sp>
      <p:sp>
        <p:nvSpPr>
          <p:cNvPr id="5" name="Rounded Rectangle 4"/>
          <p:cNvSpPr/>
          <p:nvPr/>
        </p:nvSpPr>
        <p:spPr>
          <a:xfrm>
            <a:off x="1275903" y="4263673"/>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2400" dirty="0">
                <a:solidFill>
                  <a:schemeClr val="tx2">
                    <a:lumMod val="50000"/>
                  </a:schemeClr>
                </a:solidFill>
              </a:rPr>
              <a:t>Zone 1		</a:t>
            </a:r>
          </a:p>
        </p:txBody>
      </p:sp>
      <p:sp>
        <p:nvSpPr>
          <p:cNvPr id="6" name="Rounded Rectangle 5"/>
          <p:cNvSpPr/>
          <p:nvPr/>
        </p:nvSpPr>
        <p:spPr>
          <a:xfrm>
            <a:off x="1279441" y="5128484"/>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Zone 2</a:t>
            </a:r>
          </a:p>
        </p:txBody>
      </p:sp>
      <p:sp>
        <p:nvSpPr>
          <p:cNvPr id="7" name="Rounded Rectangle 6"/>
          <p:cNvSpPr/>
          <p:nvPr/>
        </p:nvSpPr>
        <p:spPr>
          <a:xfrm>
            <a:off x="3895174" y="3235853"/>
            <a:ext cx="2424223" cy="2870791"/>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Availability Zones</a:t>
            </a:r>
          </a:p>
        </p:txBody>
      </p:sp>
      <p:sp>
        <p:nvSpPr>
          <p:cNvPr id="8" name="Rounded Rectangle 7"/>
          <p:cNvSpPr/>
          <p:nvPr/>
        </p:nvSpPr>
        <p:spPr>
          <a:xfrm>
            <a:off x="4160984" y="4331009"/>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Zone 3	</a:t>
            </a:r>
          </a:p>
        </p:txBody>
      </p:sp>
      <p:sp>
        <p:nvSpPr>
          <p:cNvPr id="9" name="Rounded Rectangle 8"/>
          <p:cNvSpPr/>
          <p:nvPr/>
        </p:nvSpPr>
        <p:spPr>
          <a:xfrm>
            <a:off x="4164522" y="5195820"/>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Zone 4</a:t>
            </a:r>
          </a:p>
        </p:txBody>
      </p:sp>
      <p:cxnSp>
        <p:nvCxnSpPr>
          <p:cNvPr id="11" name="Straight Connector 10"/>
          <p:cNvCxnSpPr/>
          <p:nvPr/>
        </p:nvCxnSpPr>
        <p:spPr>
          <a:xfrm>
            <a:off x="893135" y="3072809"/>
            <a:ext cx="2562446" cy="3125972"/>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84521" y="3009014"/>
            <a:ext cx="2477386" cy="3349256"/>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Levels of HA</a:t>
            </a:r>
          </a:p>
        </p:txBody>
      </p:sp>
      <p:sp>
        <p:nvSpPr>
          <p:cNvPr id="3" name="Content Placeholder 2"/>
          <p:cNvSpPr>
            <a:spLocks noGrp="1"/>
          </p:cNvSpPr>
          <p:nvPr>
            <p:ph idx="1"/>
          </p:nvPr>
        </p:nvSpPr>
        <p:spPr/>
        <p:txBody>
          <a:bodyPr/>
          <a:lstStyle/>
          <a:p>
            <a:r>
              <a:rPr lang="en-US" dirty="0"/>
              <a:t>Bosh Managed Processes</a:t>
            </a:r>
          </a:p>
          <a:p>
            <a:pPr lvl="1"/>
            <a:r>
              <a:rPr lang="en-US" dirty="0"/>
              <a:t>Elastic runtime  processes are monitored and automatically restarted</a:t>
            </a:r>
          </a:p>
          <a:p>
            <a:pPr lvl="1"/>
            <a:r>
              <a:rPr lang="en-US" dirty="0"/>
              <a:t>Restart event is reported back to the health monitor for further investigation</a:t>
            </a:r>
          </a:p>
          <a:p>
            <a:endParaRPr lang="en-US" sz="1100" dirty="0"/>
          </a:p>
        </p:txBody>
      </p:sp>
      <p:sp>
        <p:nvSpPr>
          <p:cNvPr id="4" name="Rounded Rectangle 3"/>
          <p:cNvSpPr/>
          <p:nvPr/>
        </p:nvSpPr>
        <p:spPr>
          <a:xfrm>
            <a:off x="871868" y="3009013"/>
            <a:ext cx="3583173" cy="261561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2">
                    <a:lumMod val="50000"/>
                  </a:schemeClr>
                </a:solidFill>
              </a:rPr>
              <a:t>Cloud controller</a:t>
            </a:r>
          </a:p>
        </p:txBody>
      </p:sp>
      <p:sp>
        <p:nvSpPr>
          <p:cNvPr id="5" name="Rounded Rectangle 4"/>
          <p:cNvSpPr/>
          <p:nvPr/>
        </p:nvSpPr>
        <p:spPr>
          <a:xfrm>
            <a:off x="1318436" y="3629249"/>
            <a:ext cx="2551815" cy="666308"/>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Cloud Controller Process</a:t>
            </a:r>
          </a:p>
        </p:txBody>
      </p:sp>
      <p:sp>
        <p:nvSpPr>
          <p:cNvPr id="6" name="Rounded Rectangle 5"/>
          <p:cNvSpPr/>
          <p:nvPr/>
        </p:nvSpPr>
        <p:spPr>
          <a:xfrm>
            <a:off x="2966482" y="4706679"/>
            <a:ext cx="1155402" cy="460745"/>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Bosh Agent</a:t>
            </a:r>
          </a:p>
        </p:txBody>
      </p:sp>
      <p:sp>
        <p:nvSpPr>
          <p:cNvPr id="7" name="Rounded Rectangle 6"/>
          <p:cNvSpPr/>
          <p:nvPr/>
        </p:nvSpPr>
        <p:spPr>
          <a:xfrm>
            <a:off x="1151860" y="4710218"/>
            <a:ext cx="1155402" cy="460745"/>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2">
                    <a:lumMod val="50000"/>
                  </a:schemeClr>
                </a:solidFill>
              </a:rPr>
              <a:t>Monit</a:t>
            </a:r>
            <a:endParaRPr lang="en-US" sz="1400" dirty="0">
              <a:solidFill>
                <a:schemeClr val="tx2">
                  <a:lumMod val="50000"/>
                </a:schemeClr>
              </a:solidFill>
            </a:endParaRPr>
          </a:p>
        </p:txBody>
      </p:sp>
      <p:sp>
        <p:nvSpPr>
          <p:cNvPr id="8" name="Right Brace 7"/>
          <p:cNvSpPr/>
          <p:nvPr/>
        </p:nvSpPr>
        <p:spPr>
          <a:xfrm>
            <a:off x="4518837" y="3476847"/>
            <a:ext cx="435935" cy="1711841"/>
          </a:xfrm>
          <a:prstGeom prst="rightBrac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039833" y="4125433"/>
            <a:ext cx="1254641" cy="1384995"/>
          </a:xfrm>
          <a:prstGeom prst="rect">
            <a:avLst/>
          </a:prstGeom>
          <a:noFill/>
        </p:spPr>
        <p:txBody>
          <a:bodyPr wrap="square" rtlCol="0">
            <a:spAutoFit/>
          </a:bodyPr>
          <a:lstStyle/>
          <a:p>
            <a:r>
              <a:rPr lang="en-US" sz="1400" dirty="0">
                <a:solidFill>
                  <a:schemeClr val="tx2">
                    <a:lumMod val="50000"/>
                  </a:schemeClr>
                </a:solidFill>
              </a:rPr>
              <a:t>Cloud controller </a:t>
            </a:r>
            <a:r>
              <a:rPr lang="en-US" sz="1400" dirty="0" err="1">
                <a:solidFill>
                  <a:schemeClr val="tx2">
                    <a:lumMod val="50000"/>
                  </a:schemeClr>
                </a:solidFill>
              </a:rPr>
              <a:t>processess</a:t>
            </a:r>
            <a:r>
              <a:rPr lang="en-US" sz="1400" dirty="0">
                <a:solidFill>
                  <a:schemeClr val="tx2">
                    <a:lumMod val="50000"/>
                  </a:schemeClr>
                </a:solidFill>
              </a:rPr>
              <a:t> are restarted by </a:t>
            </a:r>
            <a:r>
              <a:rPr lang="en-US" sz="1400" dirty="0" err="1">
                <a:solidFill>
                  <a:schemeClr val="tx2">
                    <a:lumMod val="50000"/>
                  </a:schemeClr>
                </a:solidFill>
              </a:rPr>
              <a:t>monit</a:t>
            </a:r>
            <a:r>
              <a:rPr lang="en-US" sz="1400" dirty="0">
                <a:solidFill>
                  <a:schemeClr val="tx2">
                    <a:lumMod val="50000"/>
                  </a:schemeClr>
                </a:solidFill>
              </a:rPr>
              <a:t> on failure</a:t>
            </a:r>
          </a:p>
        </p:txBody>
      </p:sp>
      <p:sp>
        <p:nvSpPr>
          <p:cNvPr id="10" name="Rounded Rectangle 9"/>
          <p:cNvSpPr/>
          <p:nvPr/>
        </p:nvSpPr>
        <p:spPr>
          <a:xfrm>
            <a:off x="6372445" y="2534081"/>
            <a:ext cx="4430234" cy="261561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2">
                    <a:lumMod val="50000"/>
                  </a:schemeClr>
                </a:solidFill>
              </a:rPr>
              <a:t>Bosh/ops Manager Director</a:t>
            </a:r>
          </a:p>
        </p:txBody>
      </p:sp>
      <p:sp>
        <p:nvSpPr>
          <p:cNvPr id="12" name="Rounded Rectangle 11"/>
          <p:cNvSpPr/>
          <p:nvPr/>
        </p:nvSpPr>
        <p:spPr>
          <a:xfrm>
            <a:off x="6531935" y="3664691"/>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Message Bus</a:t>
            </a:r>
          </a:p>
        </p:txBody>
      </p:sp>
      <p:sp>
        <p:nvSpPr>
          <p:cNvPr id="13" name="Rounded Rectangle 12"/>
          <p:cNvSpPr/>
          <p:nvPr/>
        </p:nvSpPr>
        <p:spPr>
          <a:xfrm>
            <a:off x="8892362" y="3083429"/>
            <a:ext cx="1601974" cy="1701209"/>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2">
                    <a:lumMod val="50000"/>
                  </a:schemeClr>
                </a:solidFill>
              </a:rPr>
              <a:t>Health Monitor</a:t>
            </a:r>
          </a:p>
          <a:p>
            <a:pPr algn="ctr"/>
            <a:endParaRPr lang="en-US" sz="1400" dirty="0">
              <a:solidFill>
                <a:schemeClr val="tx2">
                  <a:lumMod val="50000"/>
                </a:schemeClr>
              </a:solidFill>
            </a:endParaRPr>
          </a:p>
          <a:p>
            <a:pPr algn="ctr"/>
            <a:endParaRPr lang="en-US" sz="1400" dirty="0">
              <a:solidFill>
                <a:schemeClr val="tx2">
                  <a:lumMod val="50000"/>
                </a:schemeClr>
              </a:solidFill>
            </a:endParaRPr>
          </a:p>
          <a:p>
            <a:pPr algn="ctr"/>
            <a:r>
              <a:rPr lang="en-US" sz="1400" u="sng" dirty="0" err="1">
                <a:solidFill>
                  <a:schemeClr val="tx2">
                    <a:lumMod val="50000"/>
                  </a:schemeClr>
                </a:solidFill>
              </a:rPr>
              <a:t>Plugins</a:t>
            </a:r>
            <a:endParaRPr lang="en-US" sz="1400" u="sng" dirty="0">
              <a:solidFill>
                <a:schemeClr val="tx2">
                  <a:lumMod val="50000"/>
                </a:schemeClr>
              </a:solidFill>
            </a:endParaRPr>
          </a:p>
          <a:p>
            <a:pPr algn="ctr"/>
            <a:r>
              <a:rPr lang="en-US" sz="1400" dirty="0">
                <a:solidFill>
                  <a:schemeClr val="tx2">
                    <a:lumMod val="50000"/>
                  </a:schemeClr>
                </a:solidFill>
              </a:rPr>
              <a:t>Pager, email, </a:t>
            </a:r>
            <a:r>
              <a:rPr lang="en-US" sz="1400" dirty="0" err="1">
                <a:solidFill>
                  <a:schemeClr val="tx2">
                    <a:lumMod val="50000"/>
                  </a:schemeClr>
                </a:solidFill>
              </a:rPr>
              <a:t>Resurrector</a:t>
            </a:r>
            <a:endParaRPr lang="en-US" sz="1400" dirty="0">
              <a:solidFill>
                <a:schemeClr val="tx2">
                  <a:lumMod val="50000"/>
                </a:schemeClr>
              </a:solidFill>
            </a:endParaRPr>
          </a:p>
        </p:txBody>
      </p:sp>
      <p:cxnSp>
        <p:nvCxnSpPr>
          <p:cNvPr id="15" name="Straight Connector 14"/>
          <p:cNvCxnSpPr>
            <a:stCxn id="7" idx="3"/>
            <a:endCxn id="6" idx="1"/>
          </p:cNvCxnSpPr>
          <p:nvPr/>
        </p:nvCxnSpPr>
        <p:spPr>
          <a:xfrm flipV="1">
            <a:off x="2307262" y="4937052"/>
            <a:ext cx="659220" cy="353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2" idx="1"/>
          </p:cNvCxnSpPr>
          <p:nvPr/>
        </p:nvCxnSpPr>
        <p:spPr>
          <a:xfrm flipV="1">
            <a:off x="4121884" y="3942909"/>
            <a:ext cx="2410051" cy="994143"/>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3" idx="1"/>
          </p:cNvCxnSpPr>
          <p:nvPr/>
        </p:nvCxnSpPr>
        <p:spPr>
          <a:xfrm flipV="1">
            <a:off x="8250865" y="3934034"/>
            <a:ext cx="641497" cy="8875"/>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37414" y="3540642"/>
            <a:ext cx="2009553" cy="90376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733107" y="3370521"/>
            <a:ext cx="1562986" cy="1105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Levels of HA</a:t>
            </a:r>
          </a:p>
        </p:txBody>
      </p:sp>
      <p:sp>
        <p:nvSpPr>
          <p:cNvPr id="3" name="Content Placeholder 2"/>
          <p:cNvSpPr>
            <a:spLocks noGrp="1"/>
          </p:cNvSpPr>
          <p:nvPr>
            <p:ph idx="1"/>
          </p:nvPr>
        </p:nvSpPr>
        <p:spPr>
          <a:xfrm>
            <a:off x="273158" y="1385019"/>
            <a:ext cx="10259372" cy="4774998"/>
          </a:xfrm>
        </p:spPr>
        <p:txBody>
          <a:bodyPr/>
          <a:lstStyle/>
          <a:p>
            <a:endParaRPr lang="en-US" sz="1100" dirty="0"/>
          </a:p>
          <a:p>
            <a:r>
              <a:rPr lang="en-US" sz="1600" dirty="0"/>
              <a:t>Failed VMs</a:t>
            </a:r>
          </a:p>
          <a:p>
            <a:pPr lvl="1"/>
            <a:r>
              <a:rPr lang="en-US" sz="1600" dirty="0"/>
              <a:t>Failed VMs will be recreated automatically</a:t>
            </a:r>
          </a:p>
          <a:p>
            <a:pPr lvl="1"/>
            <a:r>
              <a:rPr lang="en-US" sz="1600" dirty="0"/>
              <a:t>Bosh Agent continuously report the health of the VM/job </a:t>
            </a:r>
          </a:p>
          <a:p>
            <a:pPr lvl="1"/>
            <a:r>
              <a:rPr lang="en-US" sz="1600" dirty="0"/>
              <a:t>Director recreates the VM</a:t>
            </a:r>
          </a:p>
        </p:txBody>
      </p:sp>
      <p:sp>
        <p:nvSpPr>
          <p:cNvPr id="4" name="Rounded Rectangle 3"/>
          <p:cNvSpPr/>
          <p:nvPr/>
        </p:nvSpPr>
        <p:spPr>
          <a:xfrm>
            <a:off x="1137683" y="2849526"/>
            <a:ext cx="2870789" cy="1392866"/>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2">
                    <a:lumMod val="50000"/>
                  </a:schemeClr>
                </a:solidFill>
              </a:rPr>
              <a:t>Cloud Controller VM</a:t>
            </a:r>
          </a:p>
        </p:txBody>
      </p:sp>
      <p:sp>
        <p:nvSpPr>
          <p:cNvPr id="5" name="Rounded Rectangle 4"/>
          <p:cNvSpPr/>
          <p:nvPr/>
        </p:nvSpPr>
        <p:spPr>
          <a:xfrm>
            <a:off x="1379203" y="3182681"/>
            <a:ext cx="2437885" cy="427954"/>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Cloud Controller Process</a:t>
            </a:r>
          </a:p>
        </p:txBody>
      </p:sp>
      <p:sp>
        <p:nvSpPr>
          <p:cNvPr id="6" name="Rounded Rectangle 5"/>
          <p:cNvSpPr/>
          <p:nvPr/>
        </p:nvSpPr>
        <p:spPr>
          <a:xfrm>
            <a:off x="2700670" y="3770994"/>
            <a:ext cx="1272369" cy="295926"/>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Bosh Agent</a:t>
            </a:r>
          </a:p>
        </p:txBody>
      </p:sp>
      <p:sp>
        <p:nvSpPr>
          <p:cNvPr id="7" name="Rounded Rectangle 6"/>
          <p:cNvSpPr/>
          <p:nvPr/>
        </p:nvSpPr>
        <p:spPr>
          <a:xfrm>
            <a:off x="1435405" y="3774533"/>
            <a:ext cx="946305" cy="295926"/>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50000"/>
                  </a:schemeClr>
                </a:solidFill>
              </a:rPr>
              <a:t>Monit</a:t>
            </a:r>
            <a:endParaRPr lang="en-US" sz="1400" b="1" dirty="0">
              <a:solidFill>
                <a:schemeClr val="tx2">
                  <a:lumMod val="50000"/>
                </a:schemeClr>
              </a:solidFill>
            </a:endParaRPr>
          </a:p>
        </p:txBody>
      </p:sp>
      <p:sp>
        <p:nvSpPr>
          <p:cNvPr id="8" name="Rounded Rectangle 7"/>
          <p:cNvSpPr/>
          <p:nvPr/>
        </p:nvSpPr>
        <p:spPr>
          <a:xfrm>
            <a:off x="1151854" y="4533078"/>
            <a:ext cx="2870789" cy="1392866"/>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2">
                    <a:lumMod val="50000"/>
                  </a:schemeClr>
                </a:solidFill>
              </a:rPr>
              <a:t>Router VM</a:t>
            </a:r>
          </a:p>
        </p:txBody>
      </p:sp>
      <p:sp>
        <p:nvSpPr>
          <p:cNvPr id="9" name="Rounded Rectangle 8"/>
          <p:cNvSpPr/>
          <p:nvPr/>
        </p:nvSpPr>
        <p:spPr>
          <a:xfrm>
            <a:off x="1393374" y="4919398"/>
            <a:ext cx="2437885" cy="427954"/>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Router Process</a:t>
            </a:r>
          </a:p>
        </p:txBody>
      </p:sp>
      <p:sp>
        <p:nvSpPr>
          <p:cNvPr id="10" name="Rounded Rectangle 9"/>
          <p:cNvSpPr/>
          <p:nvPr/>
        </p:nvSpPr>
        <p:spPr>
          <a:xfrm>
            <a:off x="2714841" y="5507711"/>
            <a:ext cx="1272369" cy="295926"/>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Bosh Agent</a:t>
            </a:r>
          </a:p>
        </p:txBody>
      </p:sp>
      <p:sp>
        <p:nvSpPr>
          <p:cNvPr id="11" name="Rounded Rectangle 10"/>
          <p:cNvSpPr/>
          <p:nvPr/>
        </p:nvSpPr>
        <p:spPr>
          <a:xfrm>
            <a:off x="1449576" y="5511250"/>
            <a:ext cx="946305" cy="295926"/>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2">
                    <a:lumMod val="50000"/>
                  </a:schemeClr>
                </a:solidFill>
              </a:rPr>
              <a:t>Monit</a:t>
            </a:r>
            <a:endParaRPr lang="en-US" sz="1400" b="1" dirty="0">
              <a:solidFill>
                <a:schemeClr val="tx2">
                  <a:lumMod val="50000"/>
                </a:schemeClr>
              </a:solidFill>
            </a:endParaRPr>
          </a:p>
        </p:txBody>
      </p:sp>
      <p:sp>
        <p:nvSpPr>
          <p:cNvPr id="12" name="Rounded Rectangle 11"/>
          <p:cNvSpPr/>
          <p:nvPr/>
        </p:nvSpPr>
        <p:spPr>
          <a:xfrm>
            <a:off x="5826642" y="2576611"/>
            <a:ext cx="4274260" cy="3303194"/>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2">
                    <a:lumMod val="50000"/>
                  </a:schemeClr>
                </a:solidFill>
              </a:rPr>
              <a:t>BOSH/ops Manager Director</a:t>
            </a:r>
          </a:p>
        </p:txBody>
      </p:sp>
      <p:sp>
        <p:nvSpPr>
          <p:cNvPr id="13" name="Rounded Rectangle 12"/>
          <p:cNvSpPr/>
          <p:nvPr/>
        </p:nvSpPr>
        <p:spPr>
          <a:xfrm>
            <a:off x="5840790" y="4866220"/>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Message Bus</a:t>
            </a:r>
          </a:p>
        </p:txBody>
      </p:sp>
      <p:sp>
        <p:nvSpPr>
          <p:cNvPr id="14" name="Rounded Rectangle 13"/>
          <p:cNvSpPr/>
          <p:nvPr/>
        </p:nvSpPr>
        <p:spPr>
          <a:xfrm>
            <a:off x="8201217" y="4710278"/>
            <a:ext cx="1601974" cy="88246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2">
                    <a:lumMod val="50000"/>
                  </a:schemeClr>
                </a:solidFill>
              </a:rPr>
              <a:t>Health Monitor</a:t>
            </a:r>
          </a:p>
          <a:p>
            <a:pPr algn="ctr"/>
            <a:r>
              <a:rPr lang="en-US" sz="1400" b="1" dirty="0" err="1">
                <a:solidFill>
                  <a:schemeClr val="tx2">
                    <a:lumMod val="50000"/>
                  </a:schemeClr>
                </a:solidFill>
              </a:rPr>
              <a:t>Resurrector</a:t>
            </a:r>
            <a:endParaRPr lang="en-US" sz="1400" b="1" dirty="0">
              <a:solidFill>
                <a:schemeClr val="tx2">
                  <a:lumMod val="50000"/>
                </a:schemeClr>
              </a:solidFill>
            </a:endParaRPr>
          </a:p>
        </p:txBody>
      </p:sp>
      <p:cxnSp>
        <p:nvCxnSpPr>
          <p:cNvPr id="15" name="Straight Arrow Connector 14"/>
          <p:cNvCxnSpPr>
            <a:stCxn id="13" idx="3"/>
            <a:endCxn id="14" idx="1"/>
          </p:cNvCxnSpPr>
          <p:nvPr/>
        </p:nvCxnSpPr>
        <p:spPr>
          <a:xfrm>
            <a:off x="7559720" y="5144438"/>
            <a:ext cx="641497" cy="70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30336" y="3402472"/>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BOSH Director</a:t>
            </a:r>
          </a:p>
        </p:txBody>
      </p:sp>
      <p:cxnSp>
        <p:nvCxnSpPr>
          <p:cNvPr id="23" name="Straight Arrow Connector 22"/>
          <p:cNvCxnSpPr>
            <a:stCxn id="9" idx="3"/>
            <a:endCxn id="13" idx="1"/>
          </p:cNvCxnSpPr>
          <p:nvPr/>
        </p:nvCxnSpPr>
        <p:spPr>
          <a:xfrm>
            <a:off x="3831259" y="5133375"/>
            <a:ext cx="2009531" cy="1106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5" idx="3"/>
            <a:endCxn id="13" idx="0"/>
          </p:cNvCxnSpPr>
          <p:nvPr/>
        </p:nvCxnSpPr>
        <p:spPr>
          <a:xfrm>
            <a:off x="3817088" y="3396658"/>
            <a:ext cx="2883167" cy="1469562"/>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86540" y="4540102"/>
            <a:ext cx="2721934" cy="148855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350335" y="4359349"/>
            <a:ext cx="2371060" cy="169057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rot="5400000">
            <a:off x="8708046" y="5093044"/>
            <a:ext cx="584790" cy="1477887"/>
          </a:xfrm>
          <a:prstGeom prst="rightBrac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34" name="TextBox 33"/>
          <p:cNvSpPr txBox="1"/>
          <p:nvPr/>
        </p:nvSpPr>
        <p:spPr>
          <a:xfrm>
            <a:off x="6645348" y="5869172"/>
            <a:ext cx="4327452" cy="523220"/>
          </a:xfrm>
          <a:prstGeom prst="rect">
            <a:avLst/>
          </a:prstGeom>
          <a:noFill/>
        </p:spPr>
        <p:txBody>
          <a:bodyPr wrap="square" rtlCol="0">
            <a:spAutoFit/>
          </a:bodyPr>
          <a:lstStyle/>
          <a:p>
            <a:endParaRPr lang="en-US" sz="1400" dirty="0"/>
          </a:p>
          <a:p>
            <a:r>
              <a:rPr lang="en-US" sz="1400" dirty="0" err="1"/>
              <a:t>Resurrector</a:t>
            </a:r>
            <a:r>
              <a:rPr lang="en-US" sz="1400" dirty="0"/>
              <a:t>  determines that there is a missing VM </a:t>
            </a:r>
            <a:endParaRPr lang="en-US" sz="1400" dirty="0">
              <a:solidFill>
                <a:schemeClr val="tx2">
                  <a:lumMod val="50000"/>
                </a:schemeClr>
              </a:solidFill>
            </a:endParaRPr>
          </a:p>
        </p:txBody>
      </p:sp>
      <p:cxnSp>
        <p:nvCxnSpPr>
          <p:cNvPr id="36" name="Straight Arrow Connector 35"/>
          <p:cNvCxnSpPr>
            <a:stCxn id="14" idx="0"/>
            <a:endCxn id="21" idx="2"/>
          </p:cNvCxnSpPr>
          <p:nvPr/>
        </p:nvCxnSpPr>
        <p:spPr>
          <a:xfrm flipH="1" flipV="1">
            <a:off x="8989801" y="3958907"/>
            <a:ext cx="12403" cy="751371"/>
          </a:xfrm>
          <a:prstGeom prst="straightConnector1">
            <a:avLst/>
          </a:prstGeom>
          <a:ln>
            <a:solidFill>
              <a:srgbClr val="AF1C63">
                <a:alpha val="92000"/>
              </a:srgb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1"/>
          </p:cNvCxnSpPr>
          <p:nvPr/>
        </p:nvCxnSpPr>
        <p:spPr>
          <a:xfrm flipH="1">
            <a:off x="4008475" y="3680690"/>
            <a:ext cx="4121861" cy="1199654"/>
          </a:xfrm>
          <a:prstGeom prst="straightConnector1">
            <a:avLst/>
          </a:prstGeom>
          <a:ln>
            <a:solidFill>
              <a:srgbClr val="AF1C63">
                <a:alpha val="92000"/>
              </a:srgb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Levels of HA</a:t>
            </a:r>
          </a:p>
        </p:txBody>
      </p:sp>
      <p:sp>
        <p:nvSpPr>
          <p:cNvPr id="3" name="Content Placeholder 2"/>
          <p:cNvSpPr>
            <a:spLocks noGrp="1"/>
          </p:cNvSpPr>
          <p:nvPr>
            <p:ph idx="1"/>
          </p:nvPr>
        </p:nvSpPr>
        <p:spPr/>
        <p:txBody>
          <a:bodyPr/>
          <a:lstStyle/>
          <a:p>
            <a:endParaRPr lang="en-US" sz="1600" dirty="0"/>
          </a:p>
          <a:p>
            <a:r>
              <a:rPr lang="en-US" sz="1600" dirty="0"/>
              <a:t>Self healing Application instances</a:t>
            </a:r>
          </a:p>
          <a:p>
            <a:pPr lvl="1"/>
            <a:r>
              <a:rPr lang="en-US" sz="1600" dirty="0"/>
              <a:t>Once running, failed application instances will be recreated</a:t>
            </a:r>
          </a:p>
          <a:p>
            <a:pPr lvl="1"/>
            <a:endParaRPr lang="en-US" sz="1600" dirty="0"/>
          </a:p>
          <a:p>
            <a:endParaRPr lang="en-US" sz="1600" dirty="0"/>
          </a:p>
        </p:txBody>
      </p:sp>
      <p:sp>
        <p:nvSpPr>
          <p:cNvPr id="4" name="Rounded Rectangle 3"/>
          <p:cNvSpPr/>
          <p:nvPr/>
        </p:nvSpPr>
        <p:spPr>
          <a:xfrm>
            <a:off x="616688" y="3625702"/>
            <a:ext cx="1626781" cy="2041451"/>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chemeClr val="tx2">
                  <a:lumMod val="50000"/>
                </a:schemeClr>
              </a:solidFill>
            </a:endParaRPr>
          </a:p>
          <a:p>
            <a:pPr algn="ctr"/>
            <a:r>
              <a:rPr lang="en-US" sz="2400" dirty="0">
                <a:solidFill>
                  <a:schemeClr val="tx2">
                    <a:lumMod val="50000"/>
                  </a:schemeClr>
                </a:solidFill>
              </a:rPr>
              <a:t>Cell</a:t>
            </a:r>
          </a:p>
        </p:txBody>
      </p:sp>
      <p:sp>
        <p:nvSpPr>
          <p:cNvPr id="5" name="Rectangle 4"/>
          <p:cNvSpPr/>
          <p:nvPr/>
        </p:nvSpPr>
        <p:spPr>
          <a:xfrm>
            <a:off x="691116" y="372139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6" name="Rectangle 5"/>
          <p:cNvSpPr/>
          <p:nvPr/>
        </p:nvSpPr>
        <p:spPr>
          <a:xfrm>
            <a:off x="1821752" y="3735561"/>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Rectangle 6"/>
          <p:cNvSpPr/>
          <p:nvPr/>
        </p:nvSpPr>
        <p:spPr>
          <a:xfrm>
            <a:off x="1417698" y="3735561"/>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8" name="Rectangle 7"/>
          <p:cNvSpPr/>
          <p:nvPr/>
        </p:nvSpPr>
        <p:spPr>
          <a:xfrm>
            <a:off x="1034910" y="3724928"/>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9" name="Rectangle 8"/>
          <p:cNvSpPr/>
          <p:nvPr/>
        </p:nvSpPr>
        <p:spPr>
          <a:xfrm>
            <a:off x="691116" y="4646428"/>
            <a:ext cx="1446028" cy="914400"/>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2">
                    <a:lumMod val="50000"/>
                  </a:schemeClr>
                </a:solidFill>
              </a:rPr>
              <a:t>Rep</a:t>
            </a:r>
          </a:p>
        </p:txBody>
      </p:sp>
      <p:sp>
        <p:nvSpPr>
          <p:cNvPr id="10" name="Rectangle 9"/>
          <p:cNvSpPr/>
          <p:nvPr/>
        </p:nvSpPr>
        <p:spPr>
          <a:xfrm>
            <a:off x="829340" y="5050472"/>
            <a:ext cx="1190846" cy="372140"/>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rPr>
              <a:t>executor</a:t>
            </a:r>
          </a:p>
        </p:txBody>
      </p:sp>
      <p:sp>
        <p:nvSpPr>
          <p:cNvPr id="12" name="Rounded Rectangle 11"/>
          <p:cNvSpPr/>
          <p:nvPr/>
        </p:nvSpPr>
        <p:spPr>
          <a:xfrm>
            <a:off x="2395937" y="3597341"/>
            <a:ext cx="1626781" cy="2041451"/>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chemeClr val="tx2">
                  <a:lumMod val="50000"/>
                </a:schemeClr>
              </a:solidFill>
            </a:endParaRPr>
          </a:p>
          <a:p>
            <a:pPr algn="ctr"/>
            <a:r>
              <a:rPr lang="en-US" sz="2400" dirty="0">
                <a:solidFill>
                  <a:schemeClr val="tx2">
                    <a:lumMod val="50000"/>
                  </a:schemeClr>
                </a:solidFill>
              </a:rPr>
              <a:t>Cell</a:t>
            </a:r>
          </a:p>
        </p:txBody>
      </p:sp>
      <p:sp>
        <p:nvSpPr>
          <p:cNvPr id="13" name="Rectangle 12"/>
          <p:cNvSpPr/>
          <p:nvPr/>
        </p:nvSpPr>
        <p:spPr>
          <a:xfrm>
            <a:off x="2470365" y="3693029"/>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4" name="Rectangle 13"/>
          <p:cNvSpPr/>
          <p:nvPr/>
        </p:nvSpPr>
        <p:spPr>
          <a:xfrm>
            <a:off x="3601001" y="370720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5" name="Rectangle 14"/>
          <p:cNvSpPr/>
          <p:nvPr/>
        </p:nvSpPr>
        <p:spPr>
          <a:xfrm>
            <a:off x="3196947" y="370720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6" name="Rectangle 15"/>
          <p:cNvSpPr/>
          <p:nvPr/>
        </p:nvSpPr>
        <p:spPr>
          <a:xfrm>
            <a:off x="2814159" y="3696567"/>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7" name="Rectangle 16"/>
          <p:cNvSpPr/>
          <p:nvPr/>
        </p:nvSpPr>
        <p:spPr>
          <a:xfrm>
            <a:off x="2470365" y="4618067"/>
            <a:ext cx="1446028" cy="914400"/>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2">
                    <a:lumMod val="50000"/>
                  </a:schemeClr>
                </a:solidFill>
              </a:rPr>
              <a:t>Rep</a:t>
            </a:r>
          </a:p>
        </p:txBody>
      </p:sp>
      <p:sp>
        <p:nvSpPr>
          <p:cNvPr id="18" name="Rectangle 17"/>
          <p:cNvSpPr/>
          <p:nvPr/>
        </p:nvSpPr>
        <p:spPr>
          <a:xfrm>
            <a:off x="2608589" y="5022111"/>
            <a:ext cx="1190846" cy="372140"/>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rPr>
              <a:t>executor</a:t>
            </a:r>
          </a:p>
        </p:txBody>
      </p:sp>
      <p:cxnSp>
        <p:nvCxnSpPr>
          <p:cNvPr id="20" name="Straight Connector 19"/>
          <p:cNvCxnSpPr/>
          <p:nvPr/>
        </p:nvCxnSpPr>
        <p:spPr>
          <a:xfrm>
            <a:off x="701749" y="3732028"/>
            <a:ext cx="276446" cy="404037"/>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12381" y="3678865"/>
            <a:ext cx="255182" cy="435935"/>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903228" y="2892056"/>
            <a:ext cx="1212112"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BBS</a:t>
            </a:r>
          </a:p>
        </p:txBody>
      </p:sp>
      <p:sp>
        <p:nvSpPr>
          <p:cNvPr id="36" name="Rounded Rectangle 35"/>
          <p:cNvSpPr/>
          <p:nvPr/>
        </p:nvSpPr>
        <p:spPr>
          <a:xfrm>
            <a:off x="4423070" y="2753817"/>
            <a:ext cx="2402959" cy="1754372"/>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2">
                    <a:lumMod val="50000"/>
                  </a:schemeClr>
                </a:solidFill>
              </a:rPr>
              <a:t>Brain</a:t>
            </a:r>
          </a:p>
        </p:txBody>
      </p:sp>
      <p:sp>
        <p:nvSpPr>
          <p:cNvPr id="37" name="Rounded Rectangle 36"/>
          <p:cNvSpPr/>
          <p:nvPr/>
        </p:nvSpPr>
        <p:spPr>
          <a:xfrm>
            <a:off x="4699517" y="3299621"/>
            <a:ext cx="1913859"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Auctioneer</a:t>
            </a:r>
          </a:p>
        </p:txBody>
      </p:sp>
      <p:sp>
        <p:nvSpPr>
          <p:cNvPr id="38" name="Rounded Rectangle 37"/>
          <p:cNvSpPr/>
          <p:nvPr/>
        </p:nvSpPr>
        <p:spPr>
          <a:xfrm>
            <a:off x="4724321" y="3898607"/>
            <a:ext cx="1913859"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50000"/>
                  </a:schemeClr>
                </a:solidFill>
              </a:rPr>
              <a:t>Converger</a:t>
            </a:r>
            <a:endParaRPr lang="en-US" sz="2400" dirty="0">
              <a:solidFill>
                <a:schemeClr val="tx2">
                  <a:lumMod val="50000"/>
                </a:schemeClr>
              </a:solidFill>
            </a:endParaRPr>
          </a:p>
        </p:txBody>
      </p:sp>
      <p:cxnSp>
        <p:nvCxnSpPr>
          <p:cNvPr id="40" name="Straight Arrow Connector 39"/>
          <p:cNvCxnSpPr>
            <a:stCxn id="4" idx="0"/>
            <a:endCxn id="35" idx="2"/>
          </p:cNvCxnSpPr>
          <p:nvPr/>
        </p:nvCxnSpPr>
        <p:spPr>
          <a:xfrm flipV="1">
            <a:off x="1430079" y="3317358"/>
            <a:ext cx="1079205" cy="30834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0"/>
            <a:endCxn id="35" idx="2"/>
          </p:cNvCxnSpPr>
          <p:nvPr/>
        </p:nvCxnSpPr>
        <p:spPr>
          <a:xfrm flipH="1" flipV="1">
            <a:off x="2509284" y="3317358"/>
            <a:ext cx="700044" cy="27998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3"/>
            <a:endCxn id="36" idx="1"/>
          </p:cNvCxnSpPr>
          <p:nvPr/>
        </p:nvCxnSpPr>
        <p:spPr>
          <a:xfrm>
            <a:off x="3115340" y="3104707"/>
            <a:ext cx="1307730" cy="52629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0485" y="2328530"/>
            <a:ext cx="9643730" cy="1446550"/>
          </a:xfrm>
          <a:prstGeom prst="rect">
            <a:avLst/>
          </a:prstGeom>
        </p:spPr>
        <p:txBody>
          <a:bodyPr wrap="square">
            <a:spAutoFit/>
          </a:bodyPr>
          <a:lstStyle/>
          <a:p>
            <a:pPr algn="ctr"/>
            <a:r>
              <a:rPr lang="en-US" sz="8800" b="1" dirty="0">
                <a:ln w="1905"/>
                <a:solidFill>
                  <a:schemeClr val="tx1">
                    <a:lumMod val="60000"/>
                    <a:lumOff val="40000"/>
                  </a:schemeClr>
                </a:solidFill>
                <a:effectLst>
                  <a:innerShdw blurRad="69850" dist="43180" dir="5400000">
                    <a:srgbClr val="000000">
                      <a:alpha val="65000"/>
                    </a:srgbClr>
                  </a:innerShdw>
                </a:effectLst>
              </a:rPr>
              <a:t>PCF -DAY 02</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Deployed applications </a:t>
            </a:r>
          </a:p>
        </p:txBody>
      </p:sp>
      <p:graphicFrame>
        <p:nvGraphicFramePr>
          <p:cNvPr id="4" name="Diagram 3"/>
          <p:cNvGraphicFramePr/>
          <p:nvPr/>
        </p:nvGraphicFramePr>
        <p:xfrm>
          <a:off x="1212111" y="1658681"/>
          <a:ext cx="8569841" cy="3785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97442"/>
          </a:xfrm>
        </p:spPr>
        <p:txBody>
          <a:bodyPr>
            <a:normAutofit/>
          </a:bodyPr>
          <a:lstStyle/>
          <a:p>
            <a:r>
              <a:rPr lang="en-US" sz="4400" dirty="0"/>
              <a:t>Restart/Restage</a:t>
            </a:r>
          </a:p>
        </p:txBody>
      </p:sp>
      <p:sp>
        <p:nvSpPr>
          <p:cNvPr id="3" name="Content Placeholder 2"/>
          <p:cNvSpPr>
            <a:spLocks noGrp="1"/>
          </p:cNvSpPr>
          <p:nvPr>
            <p:ph idx="1"/>
          </p:nvPr>
        </p:nvSpPr>
        <p:spPr>
          <a:xfrm>
            <a:off x="548640" y="1371600"/>
            <a:ext cx="9875520" cy="5334000"/>
          </a:xfrm>
        </p:spPr>
        <p:txBody>
          <a:bodyPr>
            <a:normAutofit lnSpcReduction="10000"/>
          </a:bodyPr>
          <a:lstStyle/>
          <a:p>
            <a:pPr>
              <a:buNone/>
            </a:pPr>
            <a:r>
              <a:rPr lang="en-US" sz="1800" b="1" dirty="0">
                <a:solidFill>
                  <a:schemeClr val="tx1"/>
                </a:solidFill>
                <a:latin typeface="+mj-lt"/>
              </a:rPr>
              <a:t>	</a:t>
            </a:r>
            <a:r>
              <a:rPr lang="en-US" sz="2200" b="1" dirty="0">
                <a:solidFill>
                  <a:schemeClr val="tx1"/>
                </a:solidFill>
                <a:latin typeface="+mj-lt"/>
              </a:rPr>
              <a:t>Restart Your Application</a:t>
            </a:r>
          </a:p>
          <a:p>
            <a:pPr lvl="2"/>
            <a:r>
              <a:rPr lang="en-US" sz="1800" dirty="0">
                <a:solidFill>
                  <a:schemeClr val="tx1"/>
                </a:solidFill>
                <a:latin typeface="+mj-lt"/>
              </a:rPr>
              <a:t>Restarting your application stops your app and starts it with the already compiled droplet</a:t>
            </a:r>
          </a:p>
          <a:p>
            <a:pPr lvl="1">
              <a:buNone/>
            </a:pPr>
            <a:r>
              <a:rPr lang="en-US" sz="1700" dirty="0">
                <a:solidFill>
                  <a:schemeClr val="tx1"/>
                </a:solidFill>
                <a:latin typeface="+mj-lt"/>
              </a:rPr>
              <a:t>		</a:t>
            </a:r>
            <a:r>
              <a:rPr lang="en-US" sz="1700" dirty="0" err="1">
                <a:solidFill>
                  <a:schemeClr val="tx1"/>
                </a:solidFill>
                <a:latin typeface="+mj-lt"/>
              </a:rPr>
              <a:t>cf</a:t>
            </a:r>
            <a:r>
              <a:rPr lang="en-US" sz="1700" dirty="0">
                <a:solidFill>
                  <a:schemeClr val="tx1"/>
                </a:solidFill>
                <a:latin typeface="+mj-lt"/>
              </a:rPr>
              <a:t> restart &lt;YOUR-APP&gt;</a:t>
            </a:r>
            <a:endParaRPr lang="en-US" sz="1700" b="1" dirty="0">
              <a:solidFill>
                <a:schemeClr val="tx1"/>
              </a:solidFill>
              <a:latin typeface="+mj-lt"/>
            </a:endParaRPr>
          </a:p>
          <a:p>
            <a:pPr lvl="2"/>
            <a:r>
              <a:rPr lang="en-US" sz="1800" dirty="0">
                <a:solidFill>
                  <a:schemeClr val="tx1"/>
                </a:solidFill>
                <a:latin typeface="+mj-lt"/>
              </a:rPr>
              <a:t>Restart your application to refresh the application’s environment after actions such as binding a new service to the app or setting an environment variable that only the app consumes.</a:t>
            </a:r>
          </a:p>
          <a:p>
            <a:pPr>
              <a:buNone/>
            </a:pPr>
            <a:r>
              <a:rPr lang="en-US" b="1" dirty="0">
                <a:solidFill>
                  <a:schemeClr val="tx1"/>
                </a:solidFill>
                <a:latin typeface="+mj-lt"/>
              </a:rPr>
              <a:t>	</a:t>
            </a:r>
            <a:r>
              <a:rPr lang="en-US" sz="2200" b="1" dirty="0">
                <a:solidFill>
                  <a:schemeClr val="tx1"/>
                </a:solidFill>
                <a:latin typeface="+mj-lt"/>
              </a:rPr>
              <a:t>Restage Your Application</a:t>
            </a:r>
          </a:p>
          <a:p>
            <a:pPr lvl="2"/>
            <a:r>
              <a:rPr lang="en-US" sz="1800" dirty="0">
                <a:solidFill>
                  <a:schemeClr val="tx1"/>
                </a:solidFill>
                <a:latin typeface="+mj-lt"/>
              </a:rPr>
              <a:t>Restaging your application stops your application and restages it, by compiling a new droplet and starting it.</a:t>
            </a:r>
          </a:p>
          <a:p>
            <a:pPr lvl="1">
              <a:buNone/>
            </a:pPr>
            <a:r>
              <a:rPr lang="en-US" dirty="0">
                <a:solidFill>
                  <a:schemeClr val="tx1"/>
                </a:solidFill>
                <a:latin typeface="+mj-lt"/>
              </a:rPr>
              <a:t>		</a:t>
            </a:r>
            <a:r>
              <a:rPr lang="en-US" sz="1600" dirty="0" err="1">
                <a:solidFill>
                  <a:schemeClr val="tx1"/>
                </a:solidFill>
                <a:latin typeface="+mj-lt"/>
              </a:rPr>
              <a:t>cf</a:t>
            </a:r>
            <a:r>
              <a:rPr lang="en-US" sz="1600" dirty="0">
                <a:solidFill>
                  <a:schemeClr val="tx1"/>
                </a:solidFill>
                <a:latin typeface="+mj-lt"/>
              </a:rPr>
              <a:t> restage&lt; YOUR-APP&gt;</a:t>
            </a:r>
          </a:p>
          <a:p>
            <a:pPr lvl="2"/>
            <a:r>
              <a:rPr lang="en-US" sz="1800" dirty="0">
                <a:solidFill>
                  <a:schemeClr val="tx1"/>
                </a:solidFill>
                <a:latin typeface="+mj-lt"/>
              </a:rPr>
              <a:t>Restage your application if you have changed the environment in a way that affects your staging process, such as setting an environment variable that the </a:t>
            </a:r>
            <a:r>
              <a:rPr lang="en-US" sz="1800" dirty="0" err="1">
                <a:solidFill>
                  <a:schemeClr val="tx1"/>
                </a:solidFill>
                <a:latin typeface="+mj-lt"/>
              </a:rPr>
              <a:t>buildpack</a:t>
            </a:r>
            <a:r>
              <a:rPr lang="en-US" sz="1800" dirty="0">
                <a:solidFill>
                  <a:schemeClr val="tx1"/>
                </a:solidFill>
                <a:latin typeface="+mj-lt"/>
              </a:rPr>
              <a:t> consumes.</a:t>
            </a:r>
          </a:p>
          <a:p>
            <a:r>
              <a:rPr lang="en-US" sz="1800" i="1" dirty="0">
                <a:solidFill>
                  <a:schemeClr val="tx1"/>
                </a:solidFill>
                <a:latin typeface="+mj-lt"/>
              </a:rPr>
              <a:t>Note:</a:t>
            </a:r>
          </a:p>
          <a:p>
            <a:pPr>
              <a:buNone/>
            </a:pPr>
            <a:r>
              <a:rPr lang="en-US" sz="1800" i="1" dirty="0">
                <a:solidFill>
                  <a:schemeClr val="tx1"/>
                </a:solidFill>
                <a:latin typeface="+mj-lt"/>
              </a:rPr>
              <a:t>		Restaging your application compiles a new droplet from your application without updating your application source. If you need to update your application source, re-push your application</a:t>
            </a:r>
          </a:p>
          <a:p>
            <a:endParaRPr lang="en-US" dirty="0">
              <a:solidFill>
                <a:schemeClr val="tx1"/>
              </a:solidFill>
              <a:latin typeface="+mj-lt"/>
            </a:endParaRPr>
          </a:p>
          <a:p>
            <a:endParaRPr lang="en-US" dirty="0">
              <a:solidFill>
                <a:schemeClr val="tx1"/>
              </a:solidFill>
              <a:latin typeface="+mj-lt"/>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Rectangle 2"/>
          <p:cNvSpPr/>
          <p:nvPr/>
        </p:nvSpPr>
        <p:spPr>
          <a:xfrm>
            <a:off x="616688" y="1701207"/>
            <a:ext cx="10047768" cy="3754874"/>
          </a:xfrm>
          <a:prstGeom prst="rect">
            <a:avLst/>
          </a:prstGeom>
        </p:spPr>
        <p:txBody>
          <a:bodyPr wrap="square">
            <a:spAutoFit/>
          </a:bodyPr>
          <a:lstStyle/>
          <a:p>
            <a:r>
              <a:rPr lang="en-US" sz="2000" dirty="0"/>
              <a:t>Cloud Foundry offers a marketplace of services, from which users can provision reserved resources on-demand</a:t>
            </a:r>
          </a:p>
          <a:p>
            <a:endParaRPr lang="en-US" sz="2000" dirty="0"/>
          </a:p>
          <a:p>
            <a:r>
              <a:rPr lang="en-US" sz="2000" dirty="0"/>
              <a:t>Managed services advertise a catalog of plans from which service instances can be provisioned</a:t>
            </a:r>
          </a:p>
          <a:p>
            <a:endParaRPr lang="en-US" sz="2000" dirty="0"/>
          </a:p>
          <a:p>
            <a:pPr marL="0" lvl="1"/>
            <a:r>
              <a:rPr lang="en-US" sz="3300" dirty="0">
                <a:solidFill>
                  <a:srgbClr val="0070C0"/>
                </a:solidFill>
              </a:rPr>
              <a:t>These resources are known as </a:t>
            </a:r>
            <a:r>
              <a:rPr lang="en-US" sz="3300" b="1" dirty="0">
                <a:solidFill>
                  <a:srgbClr val="0070C0"/>
                </a:solidFill>
              </a:rPr>
              <a:t>service instances </a:t>
            </a:r>
            <a:r>
              <a:rPr lang="en-US" sz="3300" dirty="0">
                <a:solidFill>
                  <a:srgbClr val="0070C0"/>
                </a:solidFill>
              </a:rPr>
              <a:t>and the systems that deliver and operate these resources are known as </a:t>
            </a:r>
            <a:r>
              <a:rPr lang="en-US" sz="3300" b="1" dirty="0">
                <a:solidFill>
                  <a:srgbClr val="0070C0"/>
                </a:solidFill>
              </a:rPr>
              <a:t>Services</a:t>
            </a:r>
            <a:r>
              <a:rPr lang="en-US" sz="3300" dirty="0">
                <a:solidFill>
                  <a:srgbClr val="0070C0"/>
                </a:solidFill>
              </a:rPr>
              <a:t>.</a:t>
            </a:r>
          </a:p>
          <a:p>
            <a:endParaRPr lang="en-US" dirty="0"/>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61237"/>
          </a:xfrm>
        </p:spPr>
        <p:txBody>
          <a:bodyPr>
            <a:normAutofit fontScale="90000"/>
          </a:bodyPr>
          <a:lstStyle/>
          <a:p>
            <a:r>
              <a:rPr lang="en-US" sz="4400" dirty="0"/>
              <a:t>Manage Service Instances with the CLI</a:t>
            </a:r>
          </a:p>
        </p:txBody>
      </p:sp>
      <p:sp>
        <p:nvSpPr>
          <p:cNvPr id="3" name="Content Placeholder 2"/>
          <p:cNvSpPr>
            <a:spLocks noGrp="1"/>
          </p:cNvSpPr>
          <p:nvPr>
            <p:ph idx="1"/>
          </p:nvPr>
        </p:nvSpPr>
        <p:spPr>
          <a:xfrm>
            <a:off x="548640" y="1600200"/>
            <a:ext cx="9875520" cy="4953000"/>
          </a:xfrm>
        </p:spPr>
        <p:txBody>
          <a:bodyPr>
            <a:normAutofit/>
          </a:bodyPr>
          <a:lstStyle/>
          <a:p>
            <a:r>
              <a:rPr lang="en-US" b="1" dirty="0">
                <a:solidFill>
                  <a:schemeClr val="tx1"/>
                </a:solidFill>
                <a:latin typeface="+mj-lt"/>
              </a:rPr>
              <a:t>List Marketplace Services</a:t>
            </a:r>
          </a:p>
          <a:p>
            <a:endParaRPr lang="en-US" b="1" dirty="0">
              <a:solidFill>
                <a:schemeClr val="tx1"/>
              </a:solidFill>
              <a:latin typeface="+mj-lt"/>
            </a:endParaRPr>
          </a:p>
          <a:p>
            <a:endParaRPr lang="en-US" b="1" dirty="0">
              <a:solidFill>
                <a:schemeClr val="tx1"/>
              </a:solidFill>
              <a:latin typeface="+mj-lt"/>
            </a:endParaRPr>
          </a:p>
          <a:p>
            <a:endParaRPr lang="en-US" b="1" dirty="0">
              <a:solidFill>
                <a:schemeClr val="tx1"/>
              </a:solidFill>
              <a:latin typeface="+mj-lt"/>
            </a:endParaRPr>
          </a:p>
          <a:p>
            <a:endParaRPr lang="en-US" b="1" dirty="0">
              <a:solidFill>
                <a:schemeClr val="tx1"/>
              </a:solidFill>
              <a:latin typeface="+mj-lt"/>
            </a:endParaRPr>
          </a:p>
          <a:p>
            <a:endParaRPr lang="en-US" b="1" dirty="0">
              <a:solidFill>
                <a:schemeClr val="tx1"/>
              </a:solidFill>
              <a:latin typeface="+mj-lt"/>
            </a:endParaRPr>
          </a:p>
          <a:p>
            <a:endParaRPr lang="en-US" b="1" dirty="0">
              <a:solidFill>
                <a:schemeClr val="tx1"/>
              </a:solidFill>
              <a:latin typeface="+mj-lt"/>
            </a:endParaRPr>
          </a:p>
          <a:p>
            <a:endParaRPr lang="en-US" b="1" dirty="0">
              <a:solidFill>
                <a:schemeClr val="tx1"/>
              </a:solidFill>
              <a:latin typeface="+mj-lt"/>
            </a:endParaRPr>
          </a:p>
          <a:p>
            <a:r>
              <a:rPr lang="en-US" b="1" dirty="0">
                <a:solidFill>
                  <a:schemeClr val="tx1"/>
                </a:solidFill>
                <a:latin typeface="+mj-lt"/>
              </a:rPr>
              <a:t>Creating Service Instances</a:t>
            </a:r>
          </a:p>
          <a:p>
            <a:pPr lvl="1"/>
            <a:r>
              <a:rPr lang="en-US" dirty="0">
                <a:solidFill>
                  <a:schemeClr val="tx1"/>
                </a:solidFill>
                <a:latin typeface="+mj-lt"/>
              </a:rPr>
              <a:t>create a service instance with the command;</a:t>
            </a:r>
          </a:p>
          <a:p>
            <a:pPr lvl="1"/>
            <a:r>
              <a:rPr lang="en-US" sz="1800" i="1" dirty="0">
                <a:solidFill>
                  <a:schemeClr val="tx1"/>
                </a:solidFill>
                <a:latin typeface="+mj-lt"/>
              </a:rPr>
              <a:t>	</a:t>
            </a:r>
            <a:r>
              <a:rPr lang="en-US" sz="1800" i="1" dirty="0" err="1">
                <a:solidFill>
                  <a:schemeClr val="tx1"/>
                </a:solidFill>
                <a:latin typeface="+mj-lt"/>
              </a:rPr>
              <a:t>cf</a:t>
            </a:r>
            <a:r>
              <a:rPr lang="en-US" sz="1800" i="1" dirty="0">
                <a:solidFill>
                  <a:schemeClr val="tx1"/>
                </a:solidFill>
                <a:latin typeface="+mj-lt"/>
              </a:rPr>
              <a:t> create-service &lt;SERVICE&gt; &lt;PLAN&gt; &lt;SERVICE_INSTANCE&gt; </a:t>
            </a:r>
          </a:p>
          <a:p>
            <a:endParaRPr lang="en-US" sz="2700" dirty="0">
              <a:solidFill>
                <a:schemeClr val="tx1"/>
              </a:solidFill>
              <a:latin typeface="+mj-lt"/>
            </a:endParaRPr>
          </a:p>
        </p:txBody>
      </p:sp>
      <p:pic>
        <p:nvPicPr>
          <p:cNvPr id="4" name="Picture 3" descr="cf_market_cli.PNG"/>
          <p:cNvPicPr>
            <a:picLocks noChangeAspect="1"/>
          </p:cNvPicPr>
          <p:nvPr/>
        </p:nvPicPr>
        <p:blipFill>
          <a:blip r:embed="rId3" cstate="print"/>
          <a:stretch>
            <a:fillRect/>
          </a:stretch>
        </p:blipFill>
        <p:spPr>
          <a:xfrm>
            <a:off x="1562986" y="2057400"/>
            <a:ext cx="6831823" cy="1551356"/>
          </a:xfrm>
          <a:prstGeom prst="rect">
            <a:avLst/>
          </a:prstGeom>
        </p:spPr>
      </p:pic>
      <p:pic>
        <p:nvPicPr>
          <p:cNvPr id="6" name="Picture 5" descr="cf_createService.PNG"/>
          <p:cNvPicPr>
            <a:picLocks noChangeAspect="1"/>
          </p:cNvPicPr>
          <p:nvPr/>
        </p:nvPicPr>
        <p:blipFill>
          <a:blip r:embed="rId4" cstate="print"/>
          <a:stretch>
            <a:fillRect/>
          </a:stretch>
        </p:blipFill>
        <p:spPr>
          <a:xfrm>
            <a:off x="1280160" y="5257800"/>
            <a:ext cx="7223760" cy="1013548"/>
          </a:xfrm>
          <a:prstGeom prst="rect">
            <a:avLst/>
          </a:prstGeom>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3"/>
            <a:ext cx="9875520" cy="882503"/>
          </a:xfrm>
        </p:spPr>
        <p:txBody>
          <a:bodyPr>
            <a:normAutofit fontScale="90000"/>
          </a:bodyPr>
          <a:lstStyle/>
          <a:p>
            <a:r>
              <a:rPr lang="en-US" sz="4400" dirty="0"/>
              <a:t>Manage Service Instances with the CLI</a:t>
            </a:r>
          </a:p>
        </p:txBody>
      </p:sp>
      <p:sp>
        <p:nvSpPr>
          <p:cNvPr id="3" name="Content Placeholder 2"/>
          <p:cNvSpPr>
            <a:spLocks noGrp="1"/>
          </p:cNvSpPr>
          <p:nvPr>
            <p:ph idx="1"/>
          </p:nvPr>
        </p:nvSpPr>
        <p:spPr>
          <a:xfrm>
            <a:off x="548640" y="1600200"/>
            <a:ext cx="9875520" cy="4953000"/>
          </a:xfrm>
        </p:spPr>
        <p:txBody>
          <a:bodyPr>
            <a:noAutofit/>
          </a:bodyPr>
          <a:lstStyle/>
          <a:p>
            <a:r>
              <a:rPr lang="en-US" b="1" dirty="0">
                <a:latin typeface="+mj-lt"/>
              </a:rPr>
              <a:t>Bind a Service Instance</a:t>
            </a:r>
          </a:p>
          <a:p>
            <a:pPr lvl="1"/>
            <a:r>
              <a:rPr lang="en-US" dirty="0">
                <a:latin typeface="+mj-lt"/>
              </a:rPr>
              <a:t>binding a service instance to an application after pushing an application</a:t>
            </a:r>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r>
              <a:rPr lang="en-US" b="1" dirty="0">
                <a:latin typeface="+mj-lt"/>
              </a:rPr>
              <a:t>Binding a service with Application Manifest</a:t>
            </a:r>
          </a:p>
          <a:p>
            <a:pPr lvl="1"/>
            <a:r>
              <a:rPr lang="en-US" dirty="0">
                <a:latin typeface="+mj-lt"/>
              </a:rPr>
              <a:t>Alternatively, a service instance can be bind to an app after pushing an application, you can use the application manifest to bind the service instance during push</a:t>
            </a:r>
          </a:p>
          <a:p>
            <a:pPr lvl="1"/>
            <a:r>
              <a:rPr lang="en-US" b="1" dirty="0">
                <a:latin typeface="+mj-lt"/>
              </a:rPr>
              <a:t>Manifest.yml</a:t>
            </a:r>
          </a:p>
          <a:p>
            <a:pPr lvl="2">
              <a:buNone/>
            </a:pPr>
            <a:r>
              <a:rPr lang="en-US" i="1" dirty="0">
                <a:latin typeface="+mj-lt"/>
              </a:rPr>
              <a:t>services: </a:t>
            </a:r>
          </a:p>
          <a:p>
            <a:pPr lvl="2">
              <a:buNone/>
            </a:pPr>
            <a:r>
              <a:rPr lang="en-US" i="1" dirty="0">
                <a:latin typeface="+mj-lt"/>
              </a:rPr>
              <a:t>	- test-mysql-01</a:t>
            </a:r>
            <a:endParaRPr lang="en-US" b="1" i="1" dirty="0">
              <a:latin typeface="+mj-lt"/>
            </a:endParaRPr>
          </a:p>
          <a:p>
            <a:pPr lvl="1"/>
            <a:endParaRPr lang="en-US" b="1" dirty="0">
              <a:latin typeface="+mj-lt"/>
            </a:endParaRPr>
          </a:p>
          <a:p>
            <a:endParaRPr lang="en-US" dirty="0">
              <a:latin typeface="+mj-lt"/>
            </a:endParaRPr>
          </a:p>
          <a:p>
            <a:endParaRPr lang="en-US" dirty="0">
              <a:latin typeface="+mj-lt"/>
            </a:endParaRPr>
          </a:p>
          <a:p>
            <a:endParaRPr lang="en-US" dirty="0">
              <a:latin typeface="+mj-lt"/>
            </a:endParaRPr>
          </a:p>
          <a:p>
            <a:pPr>
              <a:buNone/>
            </a:pPr>
            <a:r>
              <a:rPr lang="en-US" dirty="0">
                <a:latin typeface="+mj-lt"/>
              </a:rPr>
              <a:t> </a:t>
            </a:r>
          </a:p>
        </p:txBody>
      </p:sp>
      <p:pic>
        <p:nvPicPr>
          <p:cNvPr id="7" name="Picture 6" descr="service_bind.PNG"/>
          <p:cNvPicPr>
            <a:picLocks noChangeAspect="1"/>
          </p:cNvPicPr>
          <p:nvPr/>
        </p:nvPicPr>
        <p:blipFill>
          <a:blip r:embed="rId3" cstate="print"/>
          <a:stretch>
            <a:fillRect/>
          </a:stretch>
        </p:blipFill>
        <p:spPr>
          <a:xfrm>
            <a:off x="1554480" y="2286001"/>
            <a:ext cx="6309360" cy="1066919"/>
          </a:xfrm>
          <a:prstGeom prst="rect">
            <a:avLst/>
          </a:prstGeom>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54911"/>
          </a:xfrm>
        </p:spPr>
        <p:txBody>
          <a:bodyPr>
            <a:normAutofit fontScale="90000"/>
          </a:bodyPr>
          <a:lstStyle/>
          <a:p>
            <a:r>
              <a:rPr lang="en-US" sz="4400" dirty="0"/>
              <a:t>Manage Service Instances with the CLI</a:t>
            </a:r>
          </a:p>
        </p:txBody>
      </p:sp>
      <p:sp>
        <p:nvSpPr>
          <p:cNvPr id="3" name="Content Placeholder 2"/>
          <p:cNvSpPr>
            <a:spLocks noGrp="1"/>
          </p:cNvSpPr>
          <p:nvPr>
            <p:ph idx="1"/>
          </p:nvPr>
        </p:nvSpPr>
        <p:spPr>
          <a:xfrm>
            <a:off x="548640" y="1600200"/>
            <a:ext cx="9875520" cy="4953000"/>
          </a:xfrm>
        </p:spPr>
        <p:txBody>
          <a:bodyPr>
            <a:normAutofit fontScale="70000" lnSpcReduction="20000"/>
          </a:bodyPr>
          <a:lstStyle/>
          <a:p>
            <a:r>
              <a:rPr lang="en-US" sz="2900" b="1" dirty="0">
                <a:solidFill>
                  <a:srgbClr val="333333"/>
                </a:solidFill>
                <a:latin typeface="+mj-lt"/>
              </a:rPr>
              <a:t>Unbind a Service Instance</a:t>
            </a:r>
            <a:r>
              <a:rPr lang="en-US" b="1" dirty="0">
                <a:solidFill>
                  <a:srgbClr val="333333"/>
                </a:solidFill>
                <a:latin typeface="+mj-lt"/>
              </a:rPr>
              <a:t>	</a:t>
            </a:r>
            <a:endParaRPr lang="en-US" b="1" dirty="0">
              <a:latin typeface="+mj-lt"/>
            </a:endParaRPr>
          </a:p>
          <a:p>
            <a:pPr lvl="1"/>
            <a:r>
              <a:rPr lang="en-US" sz="1700" b="1" dirty="0">
                <a:latin typeface="+mj-lt"/>
              </a:rPr>
              <a:t>Unbinding a service instance from an application removes the credentials created for your application from the VCAP_SERVICES  environment variable.</a:t>
            </a: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r>
              <a:rPr lang="en-US" sz="2900" b="1" dirty="0">
                <a:latin typeface="+mj-lt"/>
              </a:rPr>
              <a:t>Update a Service Instance</a:t>
            </a:r>
          </a:p>
          <a:p>
            <a:pPr lvl="1"/>
            <a:r>
              <a:rPr lang="en-US" sz="1700" b="1" dirty="0">
                <a:latin typeface="+mj-lt"/>
              </a:rPr>
              <a:t>If any service plan needs to be updated to your service instance, then </a:t>
            </a:r>
            <a:r>
              <a:rPr lang="en-US" sz="1700" b="1" dirty="0" err="1">
                <a:latin typeface="+mj-lt"/>
              </a:rPr>
              <a:t>cf</a:t>
            </a:r>
            <a:r>
              <a:rPr lang="en-US" sz="1700" b="1" dirty="0">
                <a:latin typeface="+mj-lt"/>
              </a:rPr>
              <a:t> update-service can be performed, </a:t>
            </a: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pPr>
              <a:buNone/>
            </a:pPr>
            <a:endParaRPr lang="en-US" b="1" dirty="0">
              <a:latin typeface="+mj-lt"/>
            </a:endParaRPr>
          </a:p>
          <a:p>
            <a:r>
              <a:rPr lang="en-US" sz="2900" b="1" dirty="0">
                <a:latin typeface="+mj-lt"/>
              </a:rPr>
              <a:t>Delete a service Instance</a:t>
            </a:r>
            <a:endParaRPr lang="en-US" b="1" i="1" dirty="0">
              <a:latin typeface="+mj-lt"/>
            </a:endParaRPr>
          </a:p>
          <a:p>
            <a:pPr lvl="1"/>
            <a:endParaRPr lang="en-US" b="1" dirty="0">
              <a:latin typeface="+mj-lt"/>
            </a:endParaRPr>
          </a:p>
          <a:p>
            <a:endParaRPr lang="en-US" sz="2700" dirty="0">
              <a:latin typeface="+mj-lt"/>
            </a:endParaRPr>
          </a:p>
          <a:p>
            <a:endParaRPr lang="en-US" sz="2700" dirty="0">
              <a:latin typeface="+mj-lt"/>
            </a:endParaRPr>
          </a:p>
          <a:p>
            <a:pPr>
              <a:buNone/>
            </a:pPr>
            <a:r>
              <a:rPr lang="en-US" sz="2700" dirty="0">
                <a:latin typeface="+mj-lt"/>
              </a:rPr>
              <a:t> </a:t>
            </a:r>
          </a:p>
        </p:txBody>
      </p:sp>
      <p:pic>
        <p:nvPicPr>
          <p:cNvPr id="6" name="Picture 5" descr="cf_unbind.PNG"/>
          <p:cNvPicPr>
            <a:picLocks noChangeAspect="1"/>
          </p:cNvPicPr>
          <p:nvPr/>
        </p:nvPicPr>
        <p:blipFill>
          <a:blip r:embed="rId3" cstate="print"/>
          <a:stretch>
            <a:fillRect/>
          </a:stretch>
        </p:blipFill>
        <p:spPr>
          <a:xfrm>
            <a:off x="1463040" y="2286000"/>
            <a:ext cx="7251821"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467292" y="5163879"/>
            <a:ext cx="6585770" cy="1113537"/>
          </a:xfrm>
          <a:prstGeom prst="rect">
            <a:avLst/>
          </a:prstGeom>
        </p:spPr>
      </p:pic>
      <p:pic>
        <p:nvPicPr>
          <p:cNvPr id="10" name="Picture 9" descr="cf_update_service.PNG"/>
          <p:cNvPicPr>
            <a:picLocks noChangeAspect="1"/>
          </p:cNvPicPr>
          <p:nvPr/>
        </p:nvPicPr>
        <p:blipFill>
          <a:blip r:embed="rId5" cstate="print"/>
          <a:stretch>
            <a:fillRect/>
          </a:stretch>
        </p:blipFill>
        <p:spPr>
          <a:xfrm>
            <a:off x="1463041" y="3962400"/>
            <a:ext cx="6053852" cy="807790"/>
          </a:xfrm>
          <a:prstGeom prst="rect">
            <a:avLst/>
          </a:prstGeom>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br>
            <a:r>
              <a:rPr lang="en-US" sz="2800" dirty="0"/>
              <a:t>User-Provided Service Instances</a:t>
            </a:r>
            <a:br>
              <a:rPr lang="en-US" sz="2800" dirty="0"/>
            </a:br>
            <a:endParaRPr lang="en-US" dirty="0"/>
          </a:p>
        </p:txBody>
      </p:sp>
      <p:sp>
        <p:nvSpPr>
          <p:cNvPr id="3" name="Rectangle 2"/>
          <p:cNvSpPr/>
          <p:nvPr/>
        </p:nvSpPr>
        <p:spPr>
          <a:xfrm>
            <a:off x="882503" y="1307804"/>
            <a:ext cx="8431618" cy="4801314"/>
          </a:xfrm>
          <a:prstGeom prst="rect">
            <a:avLst/>
          </a:prstGeom>
        </p:spPr>
        <p:txBody>
          <a:bodyPr wrap="square">
            <a:spAutoFit/>
          </a:bodyPr>
          <a:lstStyle/>
          <a:p>
            <a:pPr lvl="1">
              <a:buFont typeface="Wingdings" pitchFamily="2" charset="2"/>
              <a:buChar char="§"/>
            </a:pPr>
            <a:r>
              <a:rPr lang="en-US" sz="1800" dirty="0"/>
              <a:t>Cloud Foundry enables users to leverage services that are not available in the marketplace using a feature called User-Provided Service Instances (UPSI).</a:t>
            </a:r>
          </a:p>
          <a:p>
            <a:pPr lvl="1">
              <a:buFont typeface="Wingdings" pitchFamily="2" charset="2"/>
              <a:buChar char="§"/>
            </a:pPr>
            <a:endParaRPr lang="en-US" sz="1800" dirty="0"/>
          </a:p>
          <a:p>
            <a:pPr lvl="1">
              <a:buFont typeface="Wingdings" pitchFamily="2" charset="2"/>
              <a:buChar char="§"/>
            </a:pPr>
            <a:r>
              <a:rPr lang="en-US" sz="1800" dirty="0"/>
              <a:t>User-Provided Service Instances</a:t>
            </a:r>
          </a:p>
          <a:p>
            <a:pPr lvl="2">
              <a:buFont typeface="Wingdings" pitchFamily="2" charset="2"/>
              <a:buChar char="§"/>
            </a:pPr>
            <a:r>
              <a:rPr lang="en-US" sz="1800" dirty="0"/>
              <a:t>Use  (alias </a:t>
            </a:r>
            <a:r>
              <a:rPr lang="en-US" sz="1800" dirty="0" err="1"/>
              <a:t>cf</a:t>
            </a:r>
            <a:r>
              <a:rPr lang="en-US" sz="1800" dirty="0"/>
              <a:t> cups) creates a new service instance.</a:t>
            </a:r>
          </a:p>
          <a:p>
            <a:pPr lvl="3">
              <a:buFont typeface="Wingdings" pitchFamily="2" charset="2"/>
              <a:buChar char="§"/>
            </a:pPr>
            <a:r>
              <a:rPr lang="en-US" sz="1800" u="sng" dirty="0"/>
              <a:t>E.g.</a:t>
            </a:r>
            <a:r>
              <a:rPr lang="en-US" sz="1800" dirty="0"/>
              <a:t>  </a:t>
            </a:r>
            <a:r>
              <a:rPr lang="en-US" sz="1800" i="1" dirty="0" err="1"/>
              <a:t>cf</a:t>
            </a:r>
            <a:r>
              <a:rPr lang="en-US" sz="1800" i="1" dirty="0"/>
              <a:t> cups </a:t>
            </a:r>
            <a:r>
              <a:rPr lang="en-US" sz="1800" i="1" dirty="0" err="1"/>
              <a:t>sql</a:t>
            </a:r>
            <a:r>
              <a:rPr lang="en-US" sz="1800" i="1" dirty="0"/>
              <a:t>-service-instance -p "host, port, </a:t>
            </a:r>
            <a:r>
              <a:rPr lang="en-US" sz="1800" i="1" dirty="0" err="1"/>
              <a:t>dbname</a:t>
            </a:r>
            <a:r>
              <a:rPr lang="en-US" sz="1800" i="1" dirty="0"/>
              <a:t>, username, password“</a:t>
            </a:r>
          </a:p>
          <a:p>
            <a:pPr lvl="3">
              <a:buFont typeface="Wingdings" pitchFamily="2" charset="2"/>
              <a:buChar char="§"/>
            </a:pPr>
            <a:endParaRPr lang="en-US" sz="1800" i="1" dirty="0"/>
          </a:p>
          <a:p>
            <a:pPr lvl="2">
              <a:buFont typeface="Wingdings" pitchFamily="2" charset="2"/>
              <a:buChar char="§"/>
            </a:pPr>
            <a:r>
              <a:rPr lang="en-US" sz="1800" dirty="0"/>
              <a:t>To create a service instance that sends data to a third-party. </a:t>
            </a:r>
          </a:p>
          <a:p>
            <a:pPr lvl="2">
              <a:buFont typeface="Wingdings" pitchFamily="2" charset="2"/>
              <a:buChar char="§"/>
            </a:pPr>
            <a:r>
              <a:rPr lang="en-US" sz="1800" dirty="0"/>
              <a:t>	Use the </a:t>
            </a:r>
            <a:r>
              <a:rPr lang="en-US" sz="1800" i="1" dirty="0"/>
              <a:t>-l</a:t>
            </a:r>
            <a:r>
              <a:rPr lang="en-US" sz="1800" dirty="0"/>
              <a:t> option followed by the external destination URL.</a:t>
            </a:r>
          </a:p>
          <a:p>
            <a:pPr lvl="3">
              <a:buFont typeface="Wingdings" pitchFamily="2" charset="2"/>
              <a:buChar char="§"/>
            </a:pPr>
            <a:r>
              <a:rPr lang="en-US" sz="1800" u="sng" dirty="0"/>
              <a:t>E.g.</a:t>
            </a:r>
            <a:r>
              <a:rPr lang="en-US" sz="1800" dirty="0"/>
              <a:t> </a:t>
            </a:r>
            <a:r>
              <a:rPr lang="en-US" sz="1800" i="1" dirty="0" err="1"/>
              <a:t>cf</a:t>
            </a:r>
            <a:r>
              <a:rPr lang="en-US" sz="1800" i="1" dirty="0"/>
              <a:t> cups </a:t>
            </a:r>
            <a:r>
              <a:rPr lang="en-US" sz="1800" i="1" dirty="0" err="1"/>
              <a:t>mylog</a:t>
            </a:r>
            <a:r>
              <a:rPr lang="en-US" sz="1800" i="1" dirty="0"/>
              <a:t> -l syslog://logs4.example.com:25258</a:t>
            </a:r>
          </a:p>
          <a:p>
            <a:pPr lvl="3">
              <a:buFont typeface="Wingdings" pitchFamily="2" charset="2"/>
              <a:buChar char="§"/>
            </a:pPr>
            <a:endParaRPr lang="en-US" sz="1800" i="1" dirty="0"/>
          </a:p>
          <a:p>
            <a:pPr lvl="2">
              <a:buFont typeface="Wingdings" pitchFamily="2" charset="2"/>
              <a:buChar char="§"/>
            </a:pPr>
            <a:r>
              <a:rPr lang="en-US" sz="1800" dirty="0"/>
              <a:t>Use  (alias </a:t>
            </a:r>
            <a:r>
              <a:rPr lang="en-US" sz="1800" dirty="0" err="1"/>
              <a:t>cf</a:t>
            </a:r>
            <a:r>
              <a:rPr lang="en-US" sz="1800" dirty="0"/>
              <a:t> </a:t>
            </a:r>
            <a:r>
              <a:rPr lang="en-US" sz="1800" dirty="0" err="1"/>
              <a:t>uups</a:t>
            </a:r>
            <a:r>
              <a:rPr lang="en-US" sz="1800" dirty="0"/>
              <a:t>) to update a existing service instance.</a:t>
            </a:r>
          </a:p>
          <a:p>
            <a:pPr lvl="3">
              <a:buFont typeface="Wingdings" pitchFamily="2" charset="2"/>
              <a:buChar char="§"/>
            </a:pPr>
            <a:r>
              <a:rPr lang="en-US" sz="1800" u="sng" dirty="0"/>
              <a:t>E.g.</a:t>
            </a:r>
            <a:r>
              <a:rPr lang="en-US" sz="1800" dirty="0"/>
              <a:t>  </a:t>
            </a:r>
            <a:r>
              <a:rPr lang="en-US" sz="1800" i="1" dirty="0" err="1"/>
              <a:t>cf</a:t>
            </a:r>
            <a:r>
              <a:rPr lang="en-US" sz="1800" i="1" dirty="0"/>
              <a:t> </a:t>
            </a:r>
            <a:r>
              <a:rPr lang="en-US" sz="1800" i="1" dirty="0" err="1"/>
              <a:t>uups</a:t>
            </a:r>
            <a:r>
              <a:rPr lang="en-US" sz="1800" i="1" dirty="0"/>
              <a:t> </a:t>
            </a:r>
            <a:r>
              <a:rPr lang="en-US" sz="1800" i="1" dirty="0" err="1"/>
              <a:t>sql</a:t>
            </a:r>
            <a:r>
              <a:rPr lang="en-US" sz="1800" i="1" dirty="0"/>
              <a:t>-service-instance -p "host, port, </a:t>
            </a:r>
            <a:r>
              <a:rPr lang="en-US" sz="1800" i="1" dirty="0" err="1"/>
              <a:t>dbname</a:t>
            </a:r>
            <a:r>
              <a:rPr lang="en-US" sz="1800" i="1" dirty="0"/>
              <a:t>, username, password“</a:t>
            </a:r>
          </a:p>
          <a:p>
            <a:pPr lvl="1">
              <a:buFont typeface="Wingdings" pitchFamily="2" charset="2"/>
              <a:buChar char="§"/>
            </a:pPr>
            <a:endParaRPr lang="en-US" sz="1800" dirty="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9615352">
            <a:off x="2555486" y="3092100"/>
            <a:ext cx="6220047" cy="1323439"/>
          </a:xfrm>
          <a:prstGeom prst="rect">
            <a:avLst/>
          </a:prstGeom>
          <a:noFill/>
        </p:spPr>
        <p:txBody>
          <a:bodyPr wrap="square" rtlCol="0">
            <a:spAutoFit/>
          </a:bodyPr>
          <a:lstStyle/>
          <a:p>
            <a:pPr algn="ctr"/>
            <a:r>
              <a:rPr lang="en-US" sz="4000"/>
              <a:t>Lab: Managed and User Provided Services</a:t>
            </a:r>
            <a:endParaRPr lang="en-US" sz="4000" dirty="0">
              <a:solidFill>
                <a:schemeClr val="tx2">
                  <a:lumMod val="50000"/>
                </a:schemeClr>
              </a:solidFill>
            </a:endParaRPr>
          </a:p>
        </p:txBody>
      </p:sp>
      <p:sp>
        <p:nvSpPr>
          <p:cNvPr id="6" name="Title 5"/>
          <p:cNvSpPr>
            <a:spLocks noGrp="1"/>
          </p:cNvSpPr>
          <p:nvPr>
            <p:ph type="title"/>
          </p:nvPr>
        </p:nvSpPr>
        <p:spPr/>
        <p:txBody>
          <a:bodyPr/>
          <a:lstStyle/>
          <a:p>
            <a:endParaRPr lang="en-US"/>
          </a:p>
        </p:txBody>
      </p:sp>
      <p:sp>
        <p:nvSpPr>
          <p:cNvPr id="2" name="Rectangle 1">
            <a:extLst>
              <a:ext uri="{FF2B5EF4-FFF2-40B4-BE49-F238E27FC236}">
                <a16:creationId xmlns:a16="http://schemas.microsoft.com/office/drawing/2014/main" id="{6A709EC2-E292-47A1-A6F5-E0589921F0BB}"/>
              </a:ext>
            </a:extLst>
          </p:cNvPr>
          <p:cNvSpPr/>
          <p:nvPr/>
        </p:nvSpPr>
        <p:spPr>
          <a:xfrm>
            <a:off x="457194" y="5706066"/>
            <a:ext cx="7517219" cy="384721"/>
          </a:xfrm>
          <a:prstGeom prst="rect">
            <a:avLst/>
          </a:prstGeom>
        </p:spPr>
        <p:txBody>
          <a:bodyPr wrap="square">
            <a:spAutoFit/>
          </a:bodyPr>
          <a:lstStyle/>
          <a:p>
            <a:r>
              <a:rPr lang="en-US" dirty="0"/>
              <a:t>https://docs.pivotal.io/pivotalcf/2-0/console/manage-apps.html</a:t>
            </a:r>
          </a:p>
        </p:txBody>
      </p:sp>
    </p:spTree>
    <p:extLst>
      <p:ext uri="{BB962C8B-B14F-4D97-AF65-F5344CB8AC3E}">
        <p14:creationId xmlns:p14="http://schemas.microsoft.com/office/powerpoint/2010/main" val="2537617477"/>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18707"/>
          </a:xfrm>
        </p:spPr>
        <p:txBody>
          <a:bodyPr>
            <a:normAutofit/>
          </a:bodyPr>
          <a:lstStyle/>
          <a:p>
            <a:r>
              <a:rPr lang="en-US" sz="4400" dirty="0"/>
              <a:t>Scaling an Application</a:t>
            </a:r>
          </a:p>
        </p:txBody>
      </p:sp>
      <p:sp>
        <p:nvSpPr>
          <p:cNvPr id="5" name="Content Placeholder 4"/>
          <p:cNvSpPr>
            <a:spLocks noGrp="1"/>
          </p:cNvSpPr>
          <p:nvPr>
            <p:ph idx="1"/>
          </p:nvPr>
        </p:nvSpPr>
        <p:spPr/>
        <p:txBody>
          <a:bodyPr>
            <a:normAutofit/>
          </a:bodyPr>
          <a:lstStyle/>
          <a:p>
            <a:r>
              <a:rPr lang="en-US" sz="1600" dirty="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r>
              <a:rPr lang="en-US" sz="1600" b="1" dirty="0">
                <a:latin typeface="+mj-lt"/>
              </a:rPr>
              <a:t>Scaling</a:t>
            </a:r>
            <a:r>
              <a:rPr lang="en-US" sz="1600" dirty="0">
                <a:latin typeface="+mj-lt"/>
              </a:rPr>
              <a:t> :</a:t>
            </a:r>
          </a:p>
          <a:p>
            <a:pPr lvl="1"/>
            <a:r>
              <a:rPr lang="en-US" sz="1600" dirty="0">
                <a:latin typeface="+mj-lt"/>
              </a:rPr>
              <a:t>Running additional instances of an application can allow the application to handle increases in user load and concurrent requests.</a:t>
            </a:r>
          </a:p>
          <a:p>
            <a:r>
              <a:rPr lang="en-US" sz="1600" b="1" dirty="0">
                <a:latin typeface="+mj-lt"/>
              </a:rPr>
              <a:t>Scaling Horizontally</a:t>
            </a:r>
          </a:p>
          <a:p>
            <a:pPr lvl="1"/>
            <a:r>
              <a:rPr lang="nn-NO" sz="1600" dirty="0">
                <a:latin typeface="+mj-lt"/>
              </a:rPr>
              <a:t>cf scale myApp -i 5 </a:t>
            </a:r>
            <a:br>
              <a:rPr lang="nn-NO" sz="1600" dirty="0">
                <a:latin typeface="+mj-lt"/>
              </a:rPr>
            </a:br>
            <a:endParaRPr lang="en-US" sz="1600" b="1" dirty="0">
              <a:latin typeface="+mj-lt"/>
            </a:endParaRPr>
          </a:p>
          <a:p>
            <a:r>
              <a:rPr lang="en-US" sz="1600" b="1" dirty="0">
                <a:latin typeface="+mj-lt"/>
              </a:rPr>
              <a:t>Scaling Vertically</a:t>
            </a:r>
          </a:p>
          <a:p>
            <a:pPr lvl="1"/>
            <a:r>
              <a:rPr lang="en-US" sz="1600" dirty="0" err="1">
                <a:latin typeface="+mj-lt"/>
              </a:rPr>
              <a:t>cf</a:t>
            </a:r>
            <a:r>
              <a:rPr lang="en-US" sz="1600" dirty="0">
                <a:latin typeface="+mj-lt"/>
              </a:rPr>
              <a:t> scale </a:t>
            </a:r>
            <a:r>
              <a:rPr lang="en-US" sz="1600" dirty="0" err="1">
                <a:latin typeface="+mj-lt"/>
              </a:rPr>
              <a:t>myApp</a:t>
            </a:r>
            <a:r>
              <a:rPr lang="en-US" sz="1600" dirty="0">
                <a:latin typeface="+mj-lt"/>
              </a:rPr>
              <a:t> -k 512M</a:t>
            </a:r>
          </a:p>
          <a:p>
            <a:pPr lvl="1"/>
            <a:r>
              <a:rPr lang="en-US" sz="1600" dirty="0" err="1">
                <a:latin typeface="+mj-lt"/>
              </a:rPr>
              <a:t>cf</a:t>
            </a:r>
            <a:r>
              <a:rPr lang="en-US" sz="1600" dirty="0">
                <a:latin typeface="+mj-lt"/>
              </a:rPr>
              <a:t> scale </a:t>
            </a:r>
            <a:r>
              <a:rPr lang="en-US" sz="1600" dirty="0" err="1">
                <a:latin typeface="+mj-lt"/>
              </a:rPr>
              <a:t>myApp</a:t>
            </a:r>
            <a:r>
              <a:rPr lang="en-US" sz="1600" dirty="0">
                <a:latin typeface="+mj-lt"/>
              </a:rPr>
              <a:t> -m 1G</a:t>
            </a: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12382"/>
          </a:xfrm>
        </p:spPr>
        <p:txBody>
          <a:bodyPr>
            <a:normAutofit fontScale="90000"/>
          </a:bodyPr>
          <a:lstStyle/>
          <a:p>
            <a:r>
              <a:rPr lang="en-US" sz="4400" dirty="0"/>
              <a:t>Scaling an Application</a:t>
            </a:r>
          </a:p>
        </p:txBody>
      </p:sp>
      <p:sp>
        <p:nvSpPr>
          <p:cNvPr id="5" name="Content Placeholder 4"/>
          <p:cNvSpPr>
            <a:spLocks noGrp="1"/>
          </p:cNvSpPr>
          <p:nvPr>
            <p:ph idx="1"/>
          </p:nvPr>
        </p:nvSpPr>
        <p:spPr>
          <a:xfrm>
            <a:off x="548640" y="1676400"/>
            <a:ext cx="9966960" cy="4953000"/>
          </a:xfrm>
        </p:spPr>
        <p:txBody>
          <a:bodyPr>
            <a:normAutofit/>
          </a:bodyPr>
          <a:lstStyle/>
          <a:p>
            <a:endParaRPr lang="en-US" sz="1800" dirty="0">
              <a:latin typeface="+mj-lt"/>
            </a:endParaRPr>
          </a:p>
          <a:p>
            <a:endParaRPr lang="en-US" sz="1800" dirty="0">
              <a:latin typeface="+mj-lt"/>
            </a:endParaRPr>
          </a:p>
        </p:txBody>
      </p:sp>
      <p:pic>
        <p:nvPicPr>
          <p:cNvPr id="7" name="Picture 6" descr="cf_scale_config.PNG"/>
          <p:cNvPicPr>
            <a:picLocks noChangeAspect="1"/>
          </p:cNvPicPr>
          <p:nvPr/>
        </p:nvPicPr>
        <p:blipFill>
          <a:blip r:embed="rId2" cstate="print"/>
          <a:stretch>
            <a:fillRect/>
          </a:stretch>
        </p:blipFill>
        <p:spPr>
          <a:xfrm>
            <a:off x="152399" y="1733108"/>
            <a:ext cx="10539701" cy="4126992"/>
          </a:xfrm>
          <a:prstGeom prst="rect">
            <a:avLst/>
          </a:prstGeom>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Diego Architecture</a:t>
            </a:r>
            <a:endParaRPr lang="en-US" dirty="0"/>
          </a:p>
        </p:txBody>
      </p:sp>
      <p:pic>
        <p:nvPicPr>
          <p:cNvPr id="3" name="Content Placeholder 3" descr="diego-Archi_flow.png"/>
          <p:cNvPicPr>
            <a:picLocks noChangeAspect="1"/>
          </p:cNvPicPr>
          <p:nvPr/>
        </p:nvPicPr>
        <p:blipFill>
          <a:blip r:embed="rId2" cstate="print"/>
          <a:stretch>
            <a:fillRect/>
          </a:stretch>
        </p:blipFill>
        <p:spPr>
          <a:xfrm>
            <a:off x="1752600" y="1195765"/>
            <a:ext cx="5562600" cy="4834667"/>
          </a:xfrm>
          <a:prstGeom prst="rect">
            <a:avLst/>
          </a:prstGeom>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9488"/>
            <a:ext cx="9875520" cy="691117"/>
          </a:xfrm>
        </p:spPr>
        <p:txBody>
          <a:bodyPr>
            <a:normAutofit fontScale="90000"/>
          </a:bodyPr>
          <a:lstStyle/>
          <a:p>
            <a:r>
              <a:rPr lang="en-US" sz="4400" dirty="0"/>
              <a:t>Scaling an Application</a:t>
            </a:r>
          </a:p>
        </p:txBody>
      </p:sp>
      <p:sp>
        <p:nvSpPr>
          <p:cNvPr id="5" name="Content Placeholder 4"/>
          <p:cNvSpPr>
            <a:spLocks noGrp="1"/>
          </p:cNvSpPr>
          <p:nvPr>
            <p:ph idx="1"/>
          </p:nvPr>
        </p:nvSpPr>
        <p:spPr>
          <a:xfrm>
            <a:off x="548640" y="1339702"/>
            <a:ext cx="9966960" cy="5289698"/>
          </a:xfrm>
        </p:spPr>
        <p:txBody>
          <a:bodyPr>
            <a:normAutofit/>
          </a:bodyPr>
          <a:lstStyle/>
          <a:p>
            <a:pPr>
              <a:buNone/>
            </a:pPr>
            <a:r>
              <a:rPr lang="en-US" sz="2000" b="1" dirty="0"/>
              <a:t>Configure </a:t>
            </a:r>
            <a:r>
              <a:rPr lang="en-US" sz="2000" b="1" dirty="0" err="1"/>
              <a:t>Autoscaling</a:t>
            </a:r>
            <a:r>
              <a:rPr lang="en-US" sz="2000" b="1" dirty="0"/>
              <a:t> for an App</a:t>
            </a:r>
          </a:p>
          <a:p>
            <a:r>
              <a:rPr lang="en-US" sz="1600" dirty="0" err="1"/>
              <a:t>Autoscaler</a:t>
            </a:r>
            <a:r>
              <a:rPr lang="en-US" sz="1600" dirty="0"/>
              <a:t> keeps instance counts within an allowable range defined by minimum and maximum values, or </a:t>
            </a:r>
            <a:r>
              <a:rPr lang="en-US" sz="1600" i="1" dirty="0"/>
              <a:t>instance limits</a:t>
            </a:r>
            <a:r>
              <a:rPr lang="en-US" sz="1600" dirty="0"/>
              <a:t>.</a:t>
            </a:r>
          </a:p>
          <a:p>
            <a:pPr lvl="1"/>
            <a:r>
              <a:rPr lang="en-US" sz="1600" dirty="0"/>
              <a:t>Instance Limits</a:t>
            </a:r>
          </a:p>
          <a:p>
            <a:pPr lvl="1"/>
            <a:r>
              <a:rPr lang="en-US" sz="1600" dirty="0"/>
              <a:t>Scaling Rules</a:t>
            </a:r>
          </a:p>
          <a:p>
            <a:pPr lvl="1"/>
            <a:r>
              <a:rPr lang="en-US" sz="1600" dirty="0"/>
              <a:t>Scheduled Limit Changes</a:t>
            </a:r>
          </a:p>
          <a:p>
            <a:pPr>
              <a:buNone/>
            </a:pPr>
            <a:r>
              <a:rPr lang="en-US" sz="2000" b="1" dirty="0">
                <a:latin typeface="+mj-lt"/>
              </a:rPr>
              <a:t>Configure </a:t>
            </a:r>
            <a:r>
              <a:rPr lang="en-US" sz="2000" b="1" dirty="0" err="1">
                <a:latin typeface="+mj-lt"/>
              </a:rPr>
              <a:t>Autoscaling</a:t>
            </a:r>
            <a:r>
              <a:rPr lang="en-US" sz="2000" b="1" dirty="0">
                <a:latin typeface="+mj-lt"/>
              </a:rPr>
              <a:t> for an App</a:t>
            </a:r>
          </a:p>
          <a:p>
            <a:r>
              <a:rPr lang="en-US" sz="1600" dirty="0">
                <a:latin typeface="+mj-lt"/>
              </a:rPr>
              <a:t>Creating </a:t>
            </a:r>
            <a:r>
              <a:rPr lang="en-US" sz="1600" dirty="0" err="1">
                <a:latin typeface="+mj-lt"/>
              </a:rPr>
              <a:t>Autoscalar</a:t>
            </a:r>
            <a:r>
              <a:rPr lang="en-US" sz="1600" dirty="0">
                <a:latin typeface="+mj-lt"/>
              </a:rPr>
              <a:t> instance and binding to an App</a:t>
            </a:r>
          </a:p>
          <a:p>
            <a:endParaRPr lang="en-US" sz="1600" dirty="0">
              <a:latin typeface="+mj-lt"/>
            </a:endParaRPr>
          </a:p>
          <a:p>
            <a:endParaRPr lang="en-US" sz="1800" dirty="0">
              <a:latin typeface="+mj-lt"/>
            </a:endParaRPr>
          </a:p>
          <a:p>
            <a:endParaRPr lang="en-US" sz="1800" dirty="0">
              <a:latin typeface="+mj-lt"/>
            </a:endParaRPr>
          </a:p>
        </p:txBody>
      </p:sp>
      <p:pic>
        <p:nvPicPr>
          <p:cNvPr id="6" name="Picture 5" descr="cf_scale_app_config.PNG"/>
          <p:cNvPicPr>
            <a:picLocks noChangeAspect="1"/>
          </p:cNvPicPr>
          <p:nvPr/>
        </p:nvPicPr>
        <p:blipFill>
          <a:blip r:embed="rId2" cstate="print"/>
          <a:stretch>
            <a:fillRect/>
          </a:stretch>
        </p:blipFill>
        <p:spPr>
          <a:xfrm>
            <a:off x="2966484" y="3994298"/>
            <a:ext cx="5178302" cy="2294637"/>
          </a:xfrm>
          <a:prstGeom prst="rect">
            <a:avLst/>
          </a:prstGeom>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87080"/>
            <a:ext cx="9875520" cy="648586"/>
          </a:xfrm>
        </p:spPr>
        <p:txBody>
          <a:bodyPr>
            <a:normAutofit fontScale="90000"/>
          </a:bodyPr>
          <a:lstStyle/>
          <a:p>
            <a:r>
              <a:rPr lang="en-US" sz="4400" dirty="0"/>
              <a:t>Scaling an Application</a:t>
            </a:r>
          </a:p>
        </p:txBody>
      </p:sp>
      <p:sp>
        <p:nvSpPr>
          <p:cNvPr id="5" name="Content Placeholder 4"/>
          <p:cNvSpPr>
            <a:spLocks noGrp="1"/>
          </p:cNvSpPr>
          <p:nvPr>
            <p:ph idx="1"/>
          </p:nvPr>
        </p:nvSpPr>
        <p:spPr>
          <a:xfrm>
            <a:off x="548640" y="1676400"/>
            <a:ext cx="9966960" cy="4953000"/>
          </a:xfrm>
        </p:spPr>
        <p:txBody>
          <a:bodyPr>
            <a:normAutofit/>
          </a:bodyPr>
          <a:lstStyle/>
          <a:p>
            <a:pPr>
              <a:buNone/>
            </a:pPr>
            <a:r>
              <a:rPr lang="en-US" sz="2000" b="1" dirty="0">
                <a:latin typeface="+mj-lt"/>
              </a:rPr>
              <a:t>Configuring </a:t>
            </a:r>
            <a:r>
              <a:rPr lang="en-US" sz="2000" b="1" dirty="0" err="1">
                <a:latin typeface="+mj-lt"/>
              </a:rPr>
              <a:t>Autoscaler</a:t>
            </a:r>
            <a:r>
              <a:rPr lang="en-US" sz="2000" b="1" dirty="0">
                <a:latin typeface="+mj-lt"/>
              </a:rPr>
              <a:t> instance to an App</a:t>
            </a:r>
          </a:p>
          <a:p>
            <a:endParaRPr lang="en-US" sz="1800" dirty="0">
              <a:latin typeface="+mj-lt"/>
            </a:endParaRPr>
          </a:p>
          <a:p>
            <a:endParaRPr lang="en-US" sz="1800" dirty="0">
              <a:latin typeface="+mj-lt"/>
            </a:endParaRPr>
          </a:p>
        </p:txBody>
      </p:sp>
      <p:pic>
        <p:nvPicPr>
          <p:cNvPr id="8" name="Picture 7" descr="cf_scale_app.PNG"/>
          <p:cNvPicPr>
            <a:picLocks noChangeAspect="1"/>
          </p:cNvPicPr>
          <p:nvPr/>
        </p:nvPicPr>
        <p:blipFill>
          <a:blip r:embed="rId2" cstate="print"/>
          <a:stretch>
            <a:fillRect/>
          </a:stretch>
        </p:blipFill>
        <p:spPr>
          <a:xfrm>
            <a:off x="914400" y="2133600"/>
            <a:ext cx="9326880" cy="4445000"/>
          </a:xfrm>
          <a:prstGeom prst="rect">
            <a:avLst/>
          </a:prstGeom>
        </p:spPr>
      </p:pic>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537029"/>
            <a:ext cx="10614582" cy="465107"/>
          </a:xfrm>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rot="19615352">
            <a:off x="2555486" y="3092100"/>
            <a:ext cx="6220047" cy="1323439"/>
          </a:xfrm>
          <a:prstGeom prst="rect">
            <a:avLst/>
          </a:prstGeom>
          <a:noFill/>
        </p:spPr>
        <p:txBody>
          <a:bodyPr wrap="square" rtlCol="0">
            <a:spAutoFit/>
          </a:bodyPr>
          <a:lstStyle/>
          <a:p>
            <a:pPr algn="ctr"/>
            <a:r>
              <a:rPr lang="en-US" sz="4000" dirty="0"/>
              <a:t>Manual Scaling and Auto-scaling Lab</a:t>
            </a:r>
            <a:endParaRPr lang="en-US" sz="4000" dirty="0">
              <a:solidFill>
                <a:schemeClr val="tx2">
                  <a:lumMod val="50000"/>
                </a:schemeClr>
              </a:solidFill>
            </a:endParaRPr>
          </a:p>
        </p:txBody>
      </p:sp>
    </p:spTree>
    <p:extLst>
      <p:ext uri="{BB962C8B-B14F-4D97-AF65-F5344CB8AC3E}">
        <p14:creationId xmlns:p14="http://schemas.microsoft.com/office/powerpoint/2010/main" val="2201852307"/>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93"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Diego</a:t>
            </a:r>
          </a:p>
        </p:txBody>
      </p:sp>
      <p:sp>
        <p:nvSpPr>
          <p:cNvPr id="3" name="Rectangle 2"/>
          <p:cNvSpPr/>
          <p:nvPr/>
        </p:nvSpPr>
        <p:spPr>
          <a:xfrm>
            <a:off x="1052623" y="1860697"/>
            <a:ext cx="9303489" cy="3539430"/>
          </a:xfrm>
          <a:prstGeom prst="rect">
            <a:avLst/>
          </a:prstGeom>
        </p:spPr>
        <p:txBody>
          <a:bodyPr wrap="square">
            <a:spAutoFit/>
          </a:bodyPr>
          <a:lstStyle/>
          <a:p>
            <a:r>
              <a:rPr lang="en-US" sz="2800" dirty="0"/>
              <a:t>Diego  - schedules Tasks and Long running processes</a:t>
            </a:r>
          </a:p>
          <a:p>
            <a:pPr lvl="1">
              <a:buFont typeface="Wingdings" pitchFamily="2" charset="2"/>
              <a:buChar char="§"/>
            </a:pPr>
            <a:r>
              <a:rPr lang="en-US" sz="2800" dirty="0"/>
              <a:t>Tasks – Is guaranteed to run at most once ex: staging an application</a:t>
            </a:r>
          </a:p>
          <a:p>
            <a:pPr lvl="1">
              <a:buFont typeface="Wingdings" pitchFamily="2" charset="2"/>
              <a:buChar char="§"/>
            </a:pPr>
            <a:r>
              <a:rPr lang="en-US" sz="2800" dirty="0"/>
              <a:t>LRP – Typically represented as a web app. LRPs can have multiple instances</a:t>
            </a:r>
          </a:p>
          <a:p>
            <a:pPr lvl="1">
              <a:buFont typeface="Wingdings" pitchFamily="2" charset="2"/>
              <a:buChar char="§"/>
            </a:pPr>
            <a:r>
              <a:rPr lang="en-US" sz="2800" dirty="0"/>
              <a:t>Container – app instance(LRPs &amp; Tasks) is run within an immutable container</a:t>
            </a:r>
          </a:p>
          <a:p>
            <a:pPr lvl="1">
              <a:buFont typeface="Wingdings" pitchFamily="2" charset="2"/>
              <a:buChar char="§"/>
            </a:pPr>
            <a:endParaRPr lang="en-US" sz="2800" dirty="0"/>
          </a:p>
        </p:txBody>
      </p:sp>
      <p:sp>
        <p:nvSpPr>
          <p:cNvPr id="4" name="Rounded Rectangle 3"/>
          <p:cNvSpPr/>
          <p:nvPr/>
        </p:nvSpPr>
        <p:spPr>
          <a:xfrm>
            <a:off x="5199321" y="50610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1800" dirty="0">
                <a:solidFill>
                  <a:schemeClr val="tx2">
                    <a:lumMod val="50000"/>
                  </a:schemeClr>
                </a:solidFill>
              </a:rPr>
              <a:t>Container</a:t>
            </a:r>
          </a:p>
        </p:txBody>
      </p:sp>
      <p:sp>
        <p:nvSpPr>
          <p:cNvPr id="5" name="Rounded Rectangle 4"/>
          <p:cNvSpPr/>
          <p:nvPr/>
        </p:nvSpPr>
        <p:spPr>
          <a:xfrm>
            <a:off x="5411970" y="51248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App Instance</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Diego</a:t>
            </a:r>
          </a:p>
        </p:txBody>
      </p:sp>
      <p:sp>
        <p:nvSpPr>
          <p:cNvPr id="3" name="Rectangle 2"/>
          <p:cNvSpPr/>
          <p:nvPr/>
        </p:nvSpPr>
        <p:spPr>
          <a:xfrm>
            <a:off x="1052623" y="1860697"/>
            <a:ext cx="9303489" cy="1384995"/>
          </a:xfrm>
          <a:prstGeom prst="rect">
            <a:avLst/>
          </a:prstGeom>
        </p:spPr>
        <p:txBody>
          <a:bodyPr wrap="square">
            <a:spAutoFit/>
          </a:bodyPr>
          <a:lstStyle/>
          <a:p>
            <a:pPr lvl="1"/>
            <a:r>
              <a:rPr lang="en-US" sz="2800" dirty="0"/>
              <a:t> Cell- containers are run within a cell </a:t>
            </a:r>
          </a:p>
          <a:p>
            <a:pPr lvl="1"/>
            <a:r>
              <a:rPr lang="en-US" sz="2800" dirty="0"/>
              <a:t>	-PCF has pool of cells</a:t>
            </a:r>
          </a:p>
          <a:p>
            <a:pPr lvl="1">
              <a:buFont typeface="Wingdings" pitchFamily="2" charset="2"/>
              <a:buChar char="§"/>
            </a:pPr>
            <a:endParaRPr lang="en-US" sz="2800" dirty="0"/>
          </a:p>
        </p:txBody>
      </p:sp>
      <p:sp>
        <p:nvSpPr>
          <p:cNvPr id="6" name="Rounded Rectangle 5"/>
          <p:cNvSpPr/>
          <p:nvPr/>
        </p:nvSpPr>
        <p:spPr>
          <a:xfrm>
            <a:off x="1765005" y="3572509"/>
            <a:ext cx="7453423" cy="1765005"/>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Cell</a:t>
            </a:r>
          </a:p>
        </p:txBody>
      </p:sp>
      <p:sp>
        <p:nvSpPr>
          <p:cNvPr id="7" name="Rounded Rectangle 6"/>
          <p:cNvSpPr/>
          <p:nvPr/>
        </p:nvSpPr>
        <p:spPr>
          <a:xfrm>
            <a:off x="2349677" y="39977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1800" dirty="0">
                <a:solidFill>
                  <a:schemeClr val="tx2">
                    <a:lumMod val="50000"/>
                  </a:schemeClr>
                </a:solidFill>
              </a:rPr>
              <a:t>Container</a:t>
            </a:r>
          </a:p>
        </p:txBody>
      </p:sp>
      <p:sp>
        <p:nvSpPr>
          <p:cNvPr id="8" name="Rounded Rectangle 7"/>
          <p:cNvSpPr/>
          <p:nvPr/>
        </p:nvSpPr>
        <p:spPr>
          <a:xfrm>
            <a:off x="2562326" y="40615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App Instance</a:t>
            </a:r>
          </a:p>
        </p:txBody>
      </p:sp>
      <p:sp>
        <p:nvSpPr>
          <p:cNvPr id="9" name="Rounded Rectangle 8"/>
          <p:cNvSpPr/>
          <p:nvPr/>
        </p:nvSpPr>
        <p:spPr>
          <a:xfrm>
            <a:off x="4678304" y="39977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1800" dirty="0">
                <a:solidFill>
                  <a:schemeClr val="tx2">
                    <a:lumMod val="50000"/>
                  </a:schemeClr>
                </a:solidFill>
              </a:rPr>
              <a:t>Container</a:t>
            </a:r>
          </a:p>
        </p:txBody>
      </p:sp>
      <p:sp>
        <p:nvSpPr>
          <p:cNvPr id="10" name="Rounded Rectangle 9"/>
          <p:cNvSpPr/>
          <p:nvPr/>
        </p:nvSpPr>
        <p:spPr>
          <a:xfrm>
            <a:off x="4901586" y="40615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App Instance</a:t>
            </a:r>
          </a:p>
        </p:txBody>
      </p:sp>
      <p:sp>
        <p:nvSpPr>
          <p:cNvPr id="11" name="Rounded Rectangle 10"/>
          <p:cNvSpPr/>
          <p:nvPr/>
        </p:nvSpPr>
        <p:spPr>
          <a:xfrm>
            <a:off x="6943133" y="4019064"/>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r>
              <a:rPr lang="en-US" sz="1800" dirty="0">
                <a:solidFill>
                  <a:schemeClr val="tx2">
                    <a:lumMod val="50000"/>
                  </a:schemeClr>
                </a:solidFill>
              </a:rPr>
              <a:t>Container</a:t>
            </a:r>
          </a:p>
        </p:txBody>
      </p:sp>
      <p:sp>
        <p:nvSpPr>
          <p:cNvPr id="12" name="Rounded Rectangle 11"/>
          <p:cNvSpPr/>
          <p:nvPr/>
        </p:nvSpPr>
        <p:spPr>
          <a:xfrm>
            <a:off x="7155782" y="4082860"/>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App Instance</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21" y="276454"/>
            <a:ext cx="10972799" cy="1002135"/>
          </a:xfrm>
        </p:spPr>
        <p:txBody>
          <a:bodyPr/>
          <a:lstStyle/>
          <a:p>
            <a:r>
              <a:rPr lang="en-US" dirty="0"/>
              <a:t>Elastic Runtime Architecture Subsystem – Diego</a:t>
            </a:r>
          </a:p>
        </p:txBody>
      </p:sp>
      <p:sp>
        <p:nvSpPr>
          <p:cNvPr id="3" name="Rectangle 2"/>
          <p:cNvSpPr/>
          <p:nvPr/>
        </p:nvSpPr>
        <p:spPr>
          <a:xfrm>
            <a:off x="935666" y="1594891"/>
            <a:ext cx="9909545" cy="1815882"/>
          </a:xfrm>
          <a:prstGeom prst="rect">
            <a:avLst/>
          </a:prstGeom>
        </p:spPr>
        <p:txBody>
          <a:bodyPr wrap="square">
            <a:spAutoFit/>
          </a:bodyPr>
          <a:lstStyle/>
          <a:p>
            <a:pPr lvl="1"/>
            <a:r>
              <a:rPr lang="en-US" sz="2800" dirty="0"/>
              <a:t>Garden – Containers are managed by garden.</a:t>
            </a:r>
          </a:p>
          <a:p>
            <a:pPr lvl="1"/>
            <a:r>
              <a:rPr lang="en-US" sz="2800" dirty="0"/>
              <a:t>		- Garden is an  interface</a:t>
            </a:r>
          </a:p>
          <a:p>
            <a:pPr lvl="1"/>
            <a:r>
              <a:rPr lang="en-US" sz="2800" dirty="0"/>
              <a:t>		- has Garden </a:t>
            </a:r>
            <a:r>
              <a:rPr lang="en-US" sz="2800" dirty="0" err="1"/>
              <a:t>linux</a:t>
            </a:r>
            <a:r>
              <a:rPr lang="en-US" sz="2800" dirty="0"/>
              <a:t>/windows is a backend implementation</a:t>
            </a:r>
          </a:p>
        </p:txBody>
      </p:sp>
      <p:sp>
        <p:nvSpPr>
          <p:cNvPr id="4" name="Rounded Rectangle 3"/>
          <p:cNvSpPr/>
          <p:nvPr/>
        </p:nvSpPr>
        <p:spPr>
          <a:xfrm>
            <a:off x="744280" y="3370521"/>
            <a:ext cx="8644269" cy="2721935"/>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5" name="Rectangle 4"/>
          <p:cNvSpPr/>
          <p:nvPr/>
        </p:nvSpPr>
        <p:spPr>
          <a:xfrm>
            <a:off x="1169583" y="3625728"/>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6" name="Rectangle 5"/>
          <p:cNvSpPr/>
          <p:nvPr/>
        </p:nvSpPr>
        <p:spPr>
          <a:xfrm>
            <a:off x="2509341" y="362572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Rectangle 6"/>
          <p:cNvSpPr/>
          <p:nvPr/>
        </p:nvSpPr>
        <p:spPr>
          <a:xfrm>
            <a:off x="3880997" y="3615096"/>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8" name="Rectangle 7"/>
          <p:cNvSpPr/>
          <p:nvPr/>
        </p:nvSpPr>
        <p:spPr>
          <a:xfrm>
            <a:off x="6574666" y="3459139"/>
            <a:ext cx="2122767" cy="2431312"/>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endParaRPr lang="en-US" sz="2400" dirty="0">
              <a:solidFill>
                <a:schemeClr val="tx2">
                  <a:lumMod val="50000"/>
                </a:schemeClr>
              </a:solidFill>
            </a:endParaRPr>
          </a:p>
          <a:p>
            <a:pPr algn="ctr"/>
            <a:endParaRPr lang="en-US" sz="2400" dirty="0">
              <a:solidFill>
                <a:schemeClr val="tx2">
                  <a:lumMod val="50000"/>
                </a:schemeClr>
              </a:solidFill>
            </a:endParaRPr>
          </a:p>
          <a:p>
            <a:pPr algn="ctr"/>
            <a:endParaRPr lang="en-US" sz="2400" dirty="0">
              <a:solidFill>
                <a:schemeClr val="tx2">
                  <a:lumMod val="50000"/>
                </a:schemeClr>
              </a:solidFill>
            </a:endParaRPr>
          </a:p>
          <a:p>
            <a:pPr algn="ctr"/>
            <a:r>
              <a:rPr lang="en-US" sz="2400" dirty="0">
                <a:solidFill>
                  <a:schemeClr val="tx2">
                    <a:lumMod val="50000"/>
                  </a:schemeClr>
                </a:solidFill>
              </a:rPr>
              <a:t>Garden</a:t>
            </a:r>
          </a:p>
        </p:txBody>
      </p:sp>
      <p:sp>
        <p:nvSpPr>
          <p:cNvPr id="9" name="Rectangle 8"/>
          <p:cNvSpPr/>
          <p:nvPr/>
        </p:nvSpPr>
        <p:spPr>
          <a:xfrm>
            <a:off x="5241966" y="362572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0" name="Rectangle 9"/>
          <p:cNvSpPr/>
          <p:nvPr/>
        </p:nvSpPr>
        <p:spPr>
          <a:xfrm>
            <a:off x="6943061" y="3703689"/>
            <a:ext cx="1385889" cy="1442484"/>
          </a:xfrm>
          <a:prstGeom prst="rect">
            <a:avLst/>
          </a:prstGeom>
          <a:solidFill>
            <a:srgbClr val="ACB7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Garden-Linux</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Diego</a:t>
            </a:r>
          </a:p>
        </p:txBody>
      </p:sp>
      <p:sp>
        <p:nvSpPr>
          <p:cNvPr id="3" name="Rectangle 2"/>
          <p:cNvSpPr/>
          <p:nvPr/>
        </p:nvSpPr>
        <p:spPr>
          <a:xfrm>
            <a:off x="1" y="1382233"/>
            <a:ext cx="10972800" cy="1200329"/>
          </a:xfrm>
          <a:prstGeom prst="rect">
            <a:avLst/>
          </a:prstGeom>
        </p:spPr>
        <p:txBody>
          <a:bodyPr wrap="square">
            <a:spAutoFit/>
          </a:bodyPr>
          <a:lstStyle/>
          <a:p>
            <a:pPr lvl="1"/>
            <a:r>
              <a:rPr lang="en-US" sz="2400" dirty="0"/>
              <a:t>Auction – An auction is held to bid on executing an LRP or a task</a:t>
            </a:r>
          </a:p>
          <a:p>
            <a:pPr lvl="1"/>
            <a:r>
              <a:rPr lang="en-US" sz="2400" dirty="0"/>
              <a:t>Executor – Manages container allocations on the cell.</a:t>
            </a:r>
          </a:p>
          <a:p>
            <a:pPr lvl="1"/>
            <a:r>
              <a:rPr lang="en-US" sz="2400" dirty="0"/>
              <a:t>	          -  It streams logs(std out /err)  to </a:t>
            </a:r>
            <a:r>
              <a:rPr lang="en-US" sz="2400" dirty="0" err="1"/>
              <a:t>metron</a:t>
            </a:r>
            <a:r>
              <a:rPr lang="en-US" sz="2400" dirty="0"/>
              <a:t>.</a:t>
            </a:r>
          </a:p>
        </p:txBody>
      </p:sp>
      <p:sp>
        <p:nvSpPr>
          <p:cNvPr id="4" name="Rounded Rectangle 3"/>
          <p:cNvSpPr/>
          <p:nvPr/>
        </p:nvSpPr>
        <p:spPr>
          <a:xfrm>
            <a:off x="754912" y="2658141"/>
            <a:ext cx="8644269" cy="3434316"/>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5" name="Rectangle 4"/>
          <p:cNvSpPr/>
          <p:nvPr/>
        </p:nvSpPr>
        <p:spPr>
          <a:xfrm>
            <a:off x="1180216" y="306217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6" name="Rectangle 5"/>
          <p:cNvSpPr/>
          <p:nvPr/>
        </p:nvSpPr>
        <p:spPr>
          <a:xfrm>
            <a:off x="2509341" y="3062180"/>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Rectangle 6"/>
          <p:cNvSpPr/>
          <p:nvPr/>
        </p:nvSpPr>
        <p:spPr>
          <a:xfrm>
            <a:off x="3880997" y="3051547"/>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8" name="Rectangle 7"/>
          <p:cNvSpPr/>
          <p:nvPr/>
        </p:nvSpPr>
        <p:spPr>
          <a:xfrm>
            <a:off x="7036999" y="2725462"/>
            <a:ext cx="1426518" cy="1589041"/>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a:p>
            <a:pPr algn="ctr"/>
            <a:endParaRPr lang="en-US" sz="2400" dirty="0">
              <a:solidFill>
                <a:schemeClr val="tx2">
                  <a:lumMod val="50000"/>
                </a:schemeClr>
              </a:solidFill>
            </a:endParaRPr>
          </a:p>
          <a:p>
            <a:pPr algn="ctr"/>
            <a:endParaRPr lang="en-US" sz="2400" dirty="0">
              <a:solidFill>
                <a:schemeClr val="tx2">
                  <a:lumMod val="50000"/>
                </a:schemeClr>
              </a:solidFill>
            </a:endParaRPr>
          </a:p>
          <a:p>
            <a:pPr algn="ctr"/>
            <a:r>
              <a:rPr lang="en-US" sz="1800" dirty="0">
                <a:solidFill>
                  <a:schemeClr val="tx2">
                    <a:lumMod val="50000"/>
                  </a:schemeClr>
                </a:solidFill>
              </a:rPr>
              <a:t>Garden</a:t>
            </a:r>
          </a:p>
        </p:txBody>
      </p:sp>
      <p:sp>
        <p:nvSpPr>
          <p:cNvPr id="9" name="Rectangle 8"/>
          <p:cNvSpPr/>
          <p:nvPr/>
        </p:nvSpPr>
        <p:spPr>
          <a:xfrm>
            <a:off x="5241966" y="3062180"/>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0" name="Rectangle 9"/>
          <p:cNvSpPr/>
          <p:nvPr/>
        </p:nvSpPr>
        <p:spPr>
          <a:xfrm>
            <a:off x="7230140" y="2970012"/>
            <a:ext cx="1056280" cy="942769"/>
          </a:xfrm>
          <a:prstGeom prst="rect">
            <a:avLst/>
          </a:prstGeom>
          <a:solidFill>
            <a:srgbClr val="ACB7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Garden-Linux</a:t>
            </a:r>
          </a:p>
        </p:txBody>
      </p:sp>
      <p:sp>
        <p:nvSpPr>
          <p:cNvPr id="11" name="Rectangle 10"/>
          <p:cNvSpPr/>
          <p:nvPr/>
        </p:nvSpPr>
        <p:spPr>
          <a:xfrm>
            <a:off x="6744643" y="4735036"/>
            <a:ext cx="2112277" cy="1166034"/>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Rep </a:t>
            </a:r>
          </a:p>
          <a:p>
            <a:pPr algn="ctr"/>
            <a:endParaRPr lang="en-US" sz="2400" dirty="0" err="1">
              <a:solidFill>
                <a:schemeClr val="tx2">
                  <a:lumMod val="50000"/>
                </a:schemeClr>
              </a:solidFill>
            </a:endParaRPr>
          </a:p>
        </p:txBody>
      </p:sp>
      <p:sp>
        <p:nvSpPr>
          <p:cNvPr id="12" name="Rectangle 11"/>
          <p:cNvSpPr/>
          <p:nvPr/>
        </p:nvSpPr>
        <p:spPr>
          <a:xfrm>
            <a:off x="7060019" y="5401340"/>
            <a:ext cx="1392865" cy="354422"/>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Executor</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Runtime Architecture Subsystem – Diego</a:t>
            </a:r>
          </a:p>
        </p:txBody>
      </p:sp>
      <p:sp>
        <p:nvSpPr>
          <p:cNvPr id="3" name="Rectangle 2"/>
          <p:cNvSpPr/>
          <p:nvPr/>
        </p:nvSpPr>
        <p:spPr>
          <a:xfrm>
            <a:off x="212652" y="1488560"/>
            <a:ext cx="10441171" cy="338554"/>
          </a:xfrm>
          <a:prstGeom prst="rect">
            <a:avLst/>
          </a:prstGeom>
        </p:spPr>
        <p:txBody>
          <a:bodyPr wrap="square">
            <a:spAutoFit/>
          </a:bodyPr>
          <a:lstStyle/>
          <a:p>
            <a:pPr lvl="1"/>
            <a:r>
              <a:rPr lang="en-US" sz="1600" dirty="0"/>
              <a:t>BBS- API to access the </a:t>
            </a:r>
            <a:r>
              <a:rPr lang="en-US" sz="1600" dirty="0" err="1"/>
              <a:t>diego</a:t>
            </a:r>
            <a:r>
              <a:rPr lang="en-US" sz="1600" dirty="0"/>
              <a:t> database (</a:t>
            </a:r>
            <a:r>
              <a:rPr lang="en-US" sz="1600" dirty="0" err="1"/>
              <a:t>etcd</a:t>
            </a:r>
            <a:r>
              <a:rPr lang="en-US" sz="1600" dirty="0"/>
              <a:t>) for tasks and LRPs</a:t>
            </a:r>
          </a:p>
        </p:txBody>
      </p:sp>
      <p:sp>
        <p:nvSpPr>
          <p:cNvPr id="4" name="Rectangle 3"/>
          <p:cNvSpPr/>
          <p:nvPr/>
        </p:nvSpPr>
        <p:spPr>
          <a:xfrm>
            <a:off x="2466753" y="2055584"/>
            <a:ext cx="1169581" cy="97469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BBS</a:t>
            </a:r>
          </a:p>
          <a:p>
            <a:pPr algn="ctr"/>
            <a:endParaRPr lang="en-US" sz="2400" dirty="0" err="1">
              <a:solidFill>
                <a:schemeClr val="tx2">
                  <a:lumMod val="50000"/>
                </a:schemeClr>
              </a:solidFill>
            </a:endParaRPr>
          </a:p>
        </p:txBody>
      </p:sp>
      <p:sp>
        <p:nvSpPr>
          <p:cNvPr id="6" name="Flowchart: Magnetic Disk 5"/>
          <p:cNvSpPr/>
          <p:nvPr/>
        </p:nvSpPr>
        <p:spPr>
          <a:xfrm>
            <a:off x="4646429" y="1818121"/>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50000"/>
                  </a:schemeClr>
                </a:solidFill>
              </a:rPr>
              <a:t>etcd</a:t>
            </a:r>
            <a:r>
              <a:rPr lang="en-US" sz="2400" dirty="0">
                <a:solidFill>
                  <a:schemeClr val="tx2">
                    <a:lumMod val="50000"/>
                  </a:schemeClr>
                </a:solidFill>
              </a:rPr>
              <a:t> DB </a:t>
            </a:r>
          </a:p>
        </p:txBody>
      </p:sp>
      <p:cxnSp>
        <p:nvCxnSpPr>
          <p:cNvPr id="8" name="Straight Arrow Connector 7"/>
          <p:cNvCxnSpPr>
            <a:stCxn id="4" idx="3"/>
            <a:endCxn id="6" idx="2"/>
          </p:cNvCxnSpPr>
          <p:nvPr/>
        </p:nvCxnSpPr>
        <p:spPr>
          <a:xfrm flipV="1">
            <a:off x="3636334" y="2502483"/>
            <a:ext cx="1010095" cy="4044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3015" y="3391786"/>
            <a:ext cx="7506586" cy="830997"/>
          </a:xfrm>
          <a:prstGeom prst="rect">
            <a:avLst/>
          </a:prstGeom>
        </p:spPr>
        <p:txBody>
          <a:bodyPr wrap="square">
            <a:spAutoFit/>
          </a:bodyPr>
          <a:lstStyle/>
          <a:p>
            <a:r>
              <a:rPr lang="en-US" sz="1600" dirty="0"/>
              <a:t>Brain – 2 components auctioneer &amp; </a:t>
            </a:r>
            <a:r>
              <a:rPr lang="en-US" sz="1600" dirty="0" err="1"/>
              <a:t>converger</a:t>
            </a:r>
            <a:endParaRPr lang="en-US" sz="1600" dirty="0"/>
          </a:p>
          <a:p>
            <a:pPr lvl="1">
              <a:buFont typeface="Wingdings" pitchFamily="2" charset="2"/>
              <a:buChar char="§"/>
            </a:pPr>
            <a:r>
              <a:rPr lang="en-US" sz="1600" dirty="0"/>
              <a:t>Auctioneer – holds auction for tasks &amp; LRPs</a:t>
            </a:r>
          </a:p>
          <a:p>
            <a:pPr lvl="1">
              <a:buFont typeface="Wingdings" pitchFamily="2" charset="2"/>
              <a:buChar char="§"/>
            </a:pPr>
            <a:r>
              <a:rPr lang="en-US" sz="1600" dirty="0" err="1"/>
              <a:t>Converger</a:t>
            </a:r>
            <a:r>
              <a:rPr lang="en-US" sz="1600" dirty="0"/>
              <a:t> – Reconciles desired LRPs </a:t>
            </a:r>
            <a:r>
              <a:rPr lang="en-US" sz="1600" dirty="0" err="1"/>
              <a:t>vs</a:t>
            </a:r>
            <a:r>
              <a:rPr lang="en-US" sz="1600" dirty="0"/>
              <a:t> Actual through auctions</a:t>
            </a:r>
          </a:p>
        </p:txBody>
      </p:sp>
      <p:sp>
        <p:nvSpPr>
          <p:cNvPr id="12" name="Rectangle 11"/>
          <p:cNvSpPr/>
          <p:nvPr/>
        </p:nvSpPr>
        <p:spPr>
          <a:xfrm>
            <a:off x="1938702" y="4479855"/>
            <a:ext cx="4334507" cy="1665764"/>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Brain </a:t>
            </a:r>
          </a:p>
          <a:p>
            <a:pPr algn="ctr"/>
            <a:endParaRPr lang="en-US" sz="2400" dirty="0" err="1">
              <a:solidFill>
                <a:schemeClr val="tx2">
                  <a:lumMod val="50000"/>
                </a:schemeClr>
              </a:solidFill>
            </a:endParaRPr>
          </a:p>
        </p:txBody>
      </p:sp>
      <p:sp>
        <p:nvSpPr>
          <p:cNvPr id="13" name="Rectangle 12"/>
          <p:cNvSpPr/>
          <p:nvPr/>
        </p:nvSpPr>
        <p:spPr>
          <a:xfrm>
            <a:off x="2115850" y="5305653"/>
            <a:ext cx="1563010" cy="506317"/>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Auctioneer</a:t>
            </a:r>
          </a:p>
        </p:txBody>
      </p:sp>
      <p:sp>
        <p:nvSpPr>
          <p:cNvPr id="14" name="Rectangle 13"/>
          <p:cNvSpPr/>
          <p:nvPr/>
        </p:nvSpPr>
        <p:spPr>
          <a:xfrm>
            <a:off x="4543712" y="5298558"/>
            <a:ext cx="1563010" cy="506317"/>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2">
                    <a:lumMod val="50000"/>
                  </a:schemeClr>
                </a:solidFill>
              </a:rPr>
              <a:t>Converger</a:t>
            </a:r>
            <a:endParaRPr lang="en-US" sz="2000" dirty="0">
              <a:solidFill>
                <a:schemeClr val="tx2">
                  <a:lumMod val="50000"/>
                </a:schemeClr>
              </a:solidFill>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972799" cy="988828"/>
          </a:xfrm>
        </p:spPr>
        <p:txBody>
          <a:bodyPr/>
          <a:lstStyle/>
          <a:p>
            <a:r>
              <a:rPr lang="en-US" dirty="0"/>
              <a:t>Elastic Runtime Architecture Subsystem - </a:t>
            </a:r>
            <a:r>
              <a:rPr lang="en-US" dirty="0" err="1"/>
              <a:t>Loggregator</a:t>
            </a:r>
            <a:endParaRPr lang="en-US" dirty="0"/>
          </a:p>
        </p:txBody>
      </p:sp>
      <p:sp>
        <p:nvSpPr>
          <p:cNvPr id="3" name="Rounded Rectangle 2"/>
          <p:cNvSpPr/>
          <p:nvPr/>
        </p:nvSpPr>
        <p:spPr>
          <a:xfrm>
            <a:off x="287062" y="2020196"/>
            <a:ext cx="2317898"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a:solidFill>
                  <a:schemeClr val="tx2">
                    <a:lumMod val="50000"/>
                  </a:schemeClr>
                </a:solidFill>
              </a:rPr>
              <a:t>cell</a:t>
            </a:r>
          </a:p>
        </p:txBody>
      </p:sp>
      <p:sp>
        <p:nvSpPr>
          <p:cNvPr id="4" name="Rectangle 3"/>
          <p:cNvSpPr/>
          <p:nvPr/>
        </p:nvSpPr>
        <p:spPr>
          <a:xfrm>
            <a:off x="733630" y="2488033"/>
            <a:ext cx="1424763"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lumMod val="50000"/>
                  </a:schemeClr>
                </a:solidFill>
              </a:rPr>
              <a:t>Metron</a:t>
            </a:r>
            <a:r>
              <a:rPr lang="en-US" sz="2400" dirty="0">
                <a:solidFill>
                  <a:schemeClr val="tx2">
                    <a:lumMod val="50000"/>
                  </a:schemeClr>
                </a:solidFill>
              </a:rPr>
              <a:t> </a:t>
            </a:r>
          </a:p>
        </p:txBody>
      </p:sp>
      <p:sp>
        <p:nvSpPr>
          <p:cNvPr id="5" name="Rounded Rectangle 4"/>
          <p:cNvSpPr/>
          <p:nvPr/>
        </p:nvSpPr>
        <p:spPr>
          <a:xfrm>
            <a:off x="3299620" y="1864252"/>
            <a:ext cx="2877880" cy="237804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a:solidFill>
                  <a:schemeClr val="tx2">
                    <a:lumMod val="50000"/>
                  </a:schemeClr>
                </a:solidFill>
              </a:rPr>
              <a:t>Loggregator</a:t>
            </a:r>
            <a:endParaRPr lang="en-US" sz="2400" dirty="0">
              <a:solidFill>
                <a:schemeClr val="tx2">
                  <a:lumMod val="50000"/>
                </a:schemeClr>
              </a:solidFill>
            </a:endParaRPr>
          </a:p>
        </p:txBody>
      </p:sp>
      <p:sp>
        <p:nvSpPr>
          <p:cNvPr id="7" name="Rectangle 6"/>
          <p:cNvSpPr/>
          <p:nvPr/>
        </p:nvSpPr>
        <p:spPr>
          <a:xfrm flipH="1">
            <a:off x="4072250" y="2743210"/>
            <a:ext cx="1584251"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Doppler</a:t>
            </a:r>
          </a:p>
        </p:txBody>
      </p:sp>
      <p:sp>
        <p:nvSpPr>
          <p:cNvPr id="8" name="Snip and Round Single Corner Rectangle 7"/>
          <p:cNvSpPr/>
          <p:nvPr/>
        </p:nvSpPr>
        <p:spPr>
          <a:xfrm>
            <a:off x="2083981" y="4720866"/>
            <a:ext cx="2296617"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App </a:t>
            </a:r>
            <a:r>
              <a:rPr lang="en-US" sz="1600" dirty="0" err="1">
                <a:solidFill>
                  <a:schemeClr val="tx2">
                    <a:lumMod val="50000"/>
                  </a:schemeClr>
                </a:solidFill>
              </a:rPr>
              <a:t>syslog</a:t>
            </a:r>
            <a:r>
              <a:rPr lang="en-US" sz="1600" dirty="0">
                <a:solidFill>
                  <a:schemeClr val="tx2">
                    <a:lumMod val="50000"/>
                  </a:schemeClr>
                </a:solidFill>
              </a:rPr>
              <a:t> drains</a:t>
            </a:r>
          </a:p>
          <a:p>
            <a:pPr algn="ctr">
              <a:buFont typeface="Arial" pitchFamily="34" charset="0"/>
              <a:buChar char="•"/>
            </a:pPr>
            <a:r>
              <a:rPr lang="en-US" sz="1600" dirty="0" err="1">
                <a:solidFill>
                  <a:schemeClr val="tx2">
                    <a:lumMod val="50000"/>
                  </a:schemeClr>
                </a:solidFill>
              </a:rPr>
              <a:t>Splunk</a:t>
            </a:r>
            <a:endParaRPr lang="en-US" sz="1600" dirty="0">
              <a:solidFill>
                <a:schemeClr val="tx2">
                  <a:lumMod val="50000"/>
                </a:schemeClr>
              </a:solidFill>
            </a:endParaRPr>
          </a:p>
          <a:p>
            <a:pPr algn="ctr">
              <a:buFont typeface="Arial" pitchFamily="34" charset="0"/>
              <a:buChar char="•"/>
            </a:pPr>
            <a:r>
              <a:rPr lang="en-US" sz="1600" dirty="0" err="1">
                <a:solidFill>
                  <a:schemeClr val="tx2">
                    <a:lumMod val="50000"/>
                  </a:schemeClr>
                </a:solidFill>
              </a:rPr>
              <a:t>Papertrail</a:t>
            </a:r>
            <a:endParaRPr lang="en-US" sz="1600" dirty="0">
              <a:solidFill>
                <a:schemeClr val="tx2">
                  <a:lumMod val="50000"/>
                </a:schemeClr>
              </a:solidFill>
            </a:endParaRPr>
          </a:p>
        </p:txBody>
      </p:sp>
      <p:cxnSp>
        <p:nvCxnSpPr>
          <p:cNvPr id="13" name="Straight Arrow Connector 12"/>
          <p:cNvCxnSpPr>
            <a:stCxn id="4" idx="3"/>
            <a:endCxn id="7" idx="3"/>
          </p:cNvCxnSpPr>
          <p:nvPr/>
        </p:nvCxnSpPr>
        <p:spPr>
          <a:xfrm>
            <a:off x="2158393" y="2655895"/>
            <a:ext cx="1913857" cy="622375"/>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3"/>
          </p:cNvCxnSpPr>
          <p:nvPr/>
        </p:nvCxnSpPr>
        <p:spPr>
          <a:xfrm flipH="1">
            <a:off x="3232290" y="3813330"/>
            <a:ext cx="1632085"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9860" y="1257270"/>
            <a:ext cx="6283041" cy="369332"/>
          </a:xfrm>
          <a:prstGeom prst="rect">
            <a:avLst/>
          </a:prstGeom>
        </p:spPr>
        <p:txBody>
          <a:bodyPr wrap="square">
            <a:spAutoFit/>
          </a:bodyPr>
          <a:lstStyle/>
          <a:p>
            <a:pPr lvl="1"/>
            <a:r>
              <a:rPr lang="en-US" sz="1800" dirty="0" err="1"/>
              <a:t>Loggregator</a:t>
            </a:r>
            <a:r>
              <a:rPr lang="en-US" sz="1800" dirty="0"/>
              <a:t>: </a:t>
            </a:r>
            <a:r>
              <a:rPr lang="en-US" sz="1800" dirty="0" err="1"/>
              <a:t>doppler</a:t>
            </a:r>
            <a:r>
              <a:rPr lang="en-US" sz="1800" dirty="0"/>
              <a:t> – Gathers logs from </a:t>
            </a:r>
            <a:r>
              <a:rPr lang="en-US" sz="1800" dirty="0" err="1"/>
              <a:t>metron</a:t>
            </a:r>
            <a:endParaRPr lang="en-US" sz="1800" dirty="0"/>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41707</TotalTime>
  <Words>1007</Words>
  <Application>Microsoft Office PowerPoint</Application>
  <PresentationFormat>Custom</PresentationFormat>
  <Paragraphs>311</Paragraphs>
  <Slides>33</Slides>
  <Notes>7</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Helvetica Light</vt:lpstr>
      <vt:lpstr>Wingdings</vt:lpstr>
      <vt:lpstr>Blank</vt:lpstr>
      <vt:lpstr>Closing slides</vt:lpstr>
      <vt:lpstr>Section break</vt:lpstr>
      <vt:lpstr>Custom Design</vt:lpstr>
      <vt:lpstr>PPT Template</vt:lpstr>
      <vt:lpstr>think-cell Slide</vt:lpstr>
      <vt:lpstr>Pivotal Cloud Foundry</vt:lpstr>
      <vt:lpstr>PowerPoint Presentation</vt:lpstr>
      <vt:lpstr>Diego Architecture</vt:lpstr>
      <vt:lpstr>Elastic Runtime Architecture Subsystem – Diego</vt:lpstr>
      <vt:lpstr>Elastic Runtime Architecture Subsystem – Diego</vt:lpstr>
      <vt:lpstr>Elastic Runtime Architecture Subsystem – Diego</vt:lpstr>
      <vt:lpstr>Elastic Runtime Architecture Subsystem – Diego</vt:lpstr>
      <vt:lpstr>Elastic Runtime Architecture Subsystem – Diego</vt:lpstr>
      <vt:lpstr>Elastic Runtime Architecture Subsystem - Loggregator</vt:lpstr>
      <vt:lpstr>Elastic Runtime Architecture Subsystem - Loggregator</vt:lpstr>
      <vt:lpstr>Elastic Runtime Architecture Subsystem - Loggregator</vt:lpstr>
      <vt:lpstr>Elastic Runtime Architecture Subsystem - Cloud Controller API</vt:lpstr>
      <vt:lpstr>Elastic Runtime Architecture Subsystem - Router</vt:lpstr>
      <vt:lpstr>Diego Architecture</vt:lpstr>
      <vt:lpstr>Job Allocation </vt:lpstr>
      <vt:lpstr>Four Levels of HA</vt:lpstr>
      <vt:lpstr>Four Levels of HA</vt:lpstr>
      <vt:lpstr>Four Levels of HA</vt:lpstr>
      <vt:lpstr>Four Levels of HA</vt:lpstr>
      <vt:lpstr>Configuring the Deployed applications </vt:lpstr>
      <vt:lpstr>Restart/Restage</vt:lpstr>
      <vt:lpstr>Services</vt:lpstr>
      <vt:lpstr>Manage Service Instances with the CLI</vt:lpstr>
      <vt:lpstr>Manage Service Instances with the CLI</vt:lpstr>
      <vt:lpstr>Manage Service Instances with the CLI</vt:lpstr>
      <vt:lpstr> User-Provided Service Instances </vt:lpstr>
      <vt:lpstr>PowerPoint Presentation</vt:lpstr>
      <vt:lpstr>Scaling an Application</vt:lpstr>
      <vt:lpstr>Scaling an Application</vt:lpstr>
      <vt:lpstr>Scaling an Application</vt:lpstr>
      <vt:lpstr>Scaling an Application</vt:lpstr>
      <vt:lpstr>PowerPoint Presentation</vt:lpstr>
      <vt:lpstr>PowerPoint Presentation</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Rajagopal, Umashankari</cp:lastModifiedBy>
  <cp:revision>887</cp:revision>
  <dcterms:created xsi:type="dcterms:W3CDTF">2013-04-01T04:45:56Z</dcterms:created>
  <dcterms:modified xsi:type="dcterms:W3CDTF">2018-03-07T13:52:35Z</dcterms:modified>
</cp:coreProperties>
</file>