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44"/>
  </p:notesMasterIdLst>
  <p:handoutMasterIdLst>
    <p:handoutMasterId r:id="rId45"/>
  </p:handoutMasterIdLst>
  <p:sldIdLst>
    <p:sldId id="311" r:id="rId6"/>
    <p:sldId id="467" r:id="rId7"/>
    <p:sldId id="468" r:id="rId8"/>
    <p:sldId id="431" r:id="rId9"/>
    <p:sldId id="469" r:id="rId10"/>
    <p:sldId id="471" r:id="rId11"/>
    <p:sldId id="472" r:id="rId12"/>
    <p:sldId id="490" r:id="rId13"/>
    <p:sldId id="432" r:id="rId14"/>
    <p:sldId id="433" r:id="rId15"/>
    <p:sldId id="434" r:id="rId16"/>
    <p:sldId id="435" r:id="rId17"/>
    <p:sldId id="494" r:id="rId18"/>
    <p:sldId id="440" r:id="rId19"/>
    <p:sldId id="441" r:id="rId20"/>
    <p:sldId id="473" r:id="rId21"/>
    <p:sldId id="491" r:id="rId22"/>
    <p:sldId id="474" r:id="rId23"/>
    <p:sldId id="475" r:id="rId24"/>
    <p:sldId id="476" r:id="rId25"/>
    <p:sldId id="477" r:id="rId26"/>
    <p:sldId id="478" r:id="rId27"/>
    <p:sldId id="479" r:id="rId28"/>
    <p:sldId id="492" r:id="rId29"/>
    <p:sldId id="480" r:id="rId30"/>
    <p:sldId id="438" r:id="rId31"/>
    <p:sldId id="413" r:id="rId32"/>
    <p:sldId id="493" r:id="rId33"/>
    <p:sldId id="481" r:id="rId34"/>
    <p:sldId id="482" r:id="rId35"/>
    <p:sldId id="483" r:id="rId36"/>
    <p:sldId id="484" r:id="rId37"/>
    <p:sldId id="485" r:id="rId38"/>
    <p:sldId id="486" r:id="rId39"/>
    <p:sldId id="487" r:id="rId40"/>
    <p:sldId id="488" r:id="rId41"/>
    <p:sldId id="489" r:id="rId42"/>
    <p:sldId id="329" r:id="rId43"/>
  </p:sldIdLst>
  <p:sldSz cx="10972800" cy="6858000"/>
  <p:notesSz cx="6797675" cy="9874250"/>
  <p:custDataLst>
    <p:tags r:id="rId4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47">
          <p15:clr>
            <a:srgbClr val="A4A3A4"/>
          </p15:clr>
        </p15:guide>
        <p15:guide id="5" orient="horz" pos="2514">
          <p15:clr>
            <a:srgbClr val="A4A3A4"/>
          </p15:clr>
        </p15:guide>
        <p15:guide id="6" orient="horz" pos="2391">
          <p15:clr>
            <a:srgbClr val="A4A3A4"/>
          </p15:clr>
        </p15:guide>
        <p15:guide id="7" orient="horz" pos="504">
          <p15:clr>
            <a:srgbClr val="A4A3A4"/>
          </p15:clr>
        </p15:guide>
        <p15:guide id="8" pos="3458">
          <p15:clr>
            <a:srgbClr val="A4A3A4"/>
          </p15:clr>
        </p15:guide>
        <p15:guide id="9" pos="222">
          <p15:clr>
            <a:srgbClr val="A4A3A4"/>
          </p15:clr>
        </p15:guide>
        <p15:guide id="10" pos="3555">
          <p15:clr>
            <a:srgbClr val="A4A3A4"/>
          </p15:clr>
        </p15:guide>
        <p15:guide id="11" pos="3361">
          <p15:clr>
            <a:srgbClr val="A4A3A4"/>
          </p15:clr>
        </p15:guide>
        <p15:guide id="12" pos="6692">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9" autoAdjust="0"/>
    <p:restoredTop sz="89130" autoAdjust="0"/>
  </p:normalViewPr>
  <p:slideViewPr>
    <p:cSldViewPr snapToGrid="0">
      <p:cViewPr varScale="1">
        <p:scale>
          <a:sx n="60" d="100"/>
          <a:sy n="60" d="100"/>
        </p:scale>
        <p:origin x="1060" y="44"/>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29B94-85C8-4935-AE1F-24A70B70BE46}" type="doc">
      <dgm:prSet loTypeId="urn:microsoft.com/office/officeart/2005/8/layout/vList2" loCatId="list" qsTypeId="urn:microsoft.com/office/officeart/2005/8/quickstyle/simple1" qsCatId="simple" csTypeId="urn:microsoft.com/office/officeart/2005/8/colors/accent5_5" csCatId="accent5"/>
      <dgm:spPr/>
      <dgm:t>
        <a:bodyPr/>
        <a:lstStyle/>
        <a:p>
          <a:endParaRPr lang="en-US"/>
        </a:p>
      </dgm:t>
    </dgm:pt>
    <dgm:pt modelId="{F0BF6DBF-1A5B-431F-B6B0-DC589FCA1E87}">
      <dgm:prSet/>
      <dgm:spPr/>
      <dgm:t>
        <a:bodyPr/>
        <a:lstStyle/>
        <a:p>
          <a:pPr rtl="0"/>
          <a:r>
            <a:rPr lang="en-US"/>
            <a:t>Buildpacks provide framework and runtime support for your applications. </a:t>
          </a:r>
          <a:endParaRPr lang="en-US" dirty="0"/>
        </a:p>
      </dgm:t>
    </dgm:pt>
    <dgm:pt modelId="{AB6EFA9A-BF76-4124-A893-469576FE281E}" type="parTrans" cxnId="{9609DE82-43F6-42C0-BE8E-AFA06BAD0815}">
      <dgm:prSet/>
      <dgm:spPr/>
      <dgm:t>
        <a:bodyPr/>
        <a:lstStyle/>
        <a:p>
          <a:endParaRPr lang="en-US"/>
        </a:p>
      </dgm:t>
    </dgm:pt>
    <dgm:pt modelId="{26836D21-7163-47DE-B5C2-610FA4E8C9FD}" type="sibTrans" cxnId="{9609DE82-43F6-42C0-BE8E-AFA06BAD0815}">
      <dgm:prSet/>
      <dgm:spPr/>
      <dgm:t>
        <a:bodyPr/>
        <a:lstStyle/>
        <a:p>
          <a:endParaRPr lang="en-US"/>
        </a:p>
      </dgm:t>
    </dgm:pt>
    <dgm:pt modelId="{0F572575-D2D6-4270-A8A1-049F91D476A3}">
      <dgm:prSet/>
      <dgm:spPr/>
      <dgm:t>
        <a:bodyPr/>
        <a:lstStyle/>
        <a:p>
          <a:pPr rtl="0"/>
          <a:r>
            <a:rPr lang="en-US"/>
            <a:t>Buildpacks typically examine user-provided artifacts to determine what dependencies to download and how to configure applications to communicate with bound services.</a:t>
          </a:r>
          <a:endParaRPr lang="en-US" dirty="0"/>
        </a:p>
      </dgm:t>
    </dgm:pt>
    <dgm:pt modelId="{0828AE8C-800F-45B2-9E90-49777CE1F93F}" type="parTrans" cxnId="{AE4570DD-160B-4089-ACB8-7E60B3CC3D12}">
      <dgm:prSet/>
      <dgm:spPr/>
      <dgm:t>
        <a:bodyPr/>
        <a:lstStyle/>
        <a:p>
          <a:endParaRPr lang="en-US"/>
        </a:p>
      </dgm:t>
    </dgm:pt>
    <dgm:pt modelId="{FED5F8ED-AA59-4B96-AB14-A3ADC3F8FF49}" type="sibTrans" cxnId="{AE4570DD-160B-4089-ACB8-7E60B3CC3D12}">
      <dgm:prSet/>
      <dgm:spPr/>
      <dgm:t>
        <a:bodyPr/>
        <a:lstStyle/>
        <a:p>
          <a:endParaRPr lang="en-US"/>
        </a:p>
      </dgm:t>
    </dgm:pt>
    <dgm:pt modelId="{8C83E9F7-5C3D-4F0B-9716-E4D530426D0E}" type="pres">
      <dgm:prSet presAssocID="{A9029B94-85C8-4935-AE1F-24A70B70BE46}" presName="linear" presStyleCnt="0">
        <dgm:presLayoutVars>
          <dgm:animLvl val="lvl"/>
          <dgm:resizeHandles val="exact"/>
        </dgm:presLayoutVars>
      </dgm:prSet>
      <dgm:spPr/>
    </dgm:pt>
    <dgm:pt modelId="{623EE877-95B8-4C9C-B525-D9FB407B64BF}" type="pres">
      <dgm:prSet presAssocID="{F0BF6DBF-1A5B-431F-B6B0-DC589FCA1E87}" presName="parentText" presStyleLbl="node1" presStyleIdx="0" presStyleCnt="2">
        <dgm:presLayoutVars>
          <dgm:chMax val="0"/>
          <dgm:bulletEnabled val="1"/>
        </dgm:presLayoutVars>
      </dgm:prSet>
      <dgm:spPr/>
    </dgm:pt>
    <dgm:pt modelId="{B0B68758-22A8-4550-942C-A9A70E7527F5}" type="pres">
      <dgm:prSet presAssocID="{26836D21-7163-47DE-B5C2-610FA4E8C9FD}" presName="spacer" presStyleCnt="0"/>
      <dgm:spPr/>
    </dgm:pt>
    <dgm:pt modelId="{9ADEF168-EB8D-4D26-854A-019492050CBB}" type="pres">
      <dgm:prSet presAssocID="{0F572575-D2D6-4270-A8A1-049F91D476A3}" presName="parentText" presStyleLbl="node1" presStyleIdx="1" presStyleCnt="2">
        <dgm:presLayoutVars>
          <dgm:chMax val="0"/>
          <dgm:bulletEnabled val="1"/>
        </dgm:presLayoutVars>
      </dgm:prSet>
      <dgm:spPr/>
    </dgm:pt>
  </dgm:ptLst>
  <dgm:cxnLst>
    <dgm:cxn modelId="{37A79B0C-4917-4BCB-A2DC-2A3EA5E5E688}" type="presOf" srcId="{0F572575-D2D6-4270-A8A1-049F91D476A3}" destId="{9ADEF168-EB8D-4D26-854A-019492050CBB}" srcOrd="0" destOrd="0" presId="urn:microsoft.com/office/officeart/2005/8/layout/vList2"/>
    <dgm:cxn modelId="{9609DE82-43F6-42C0-BE8E-AFA06BAD0815}" srcId="{A9029B94-85C8-4935-AE1F-24A70B70BE46}" destId="{F0BF6DBF-1A5B-431F-B6B0-DC589FCA1E87}" srcOrd="0" destOrd="0" parTransId="{AB6EFA9A-BF76-4124-A893-469576FE281E}" sibTransId="{26836D21-7163-47DE-B5C2-610FA4E8C9FD}"/>
    <dgm:cxn modelId="{F4F8A4BC-5532-45DE-9455-B4222EDC6DC1}" type="presOf" srcId="{A9029B94-85C8-4935-AE1F-24A70B70BE46}" destId="{8C83E9F7-5C3D-4F0B-9716-E4D530426D0E}" srcOrd="0" destOrd="0" presId="urn:microsoft.com/office/officeart/2005/8/layout/vList2"/>
    <dgm:cxn modelId="{87C80DD9-5719-4563-BBCE-7392F037F8B3}" type="presOf" srcId="{F0BF6DBF-1A5B-431F-B6B0-DC589FCA1E87}" destId="{623EE877-95B8-4C9C-B525-D9FB407B64BF}" srcOrd="0" destOrd="0" presId="urn:microsoft.com/office/officeart/2005/8/layout/vList2"/>
    <dgm:cxn modelId="{AE4570DD-160B-4089-ACB8-7E60B3CC3D12}" srcId="{A9029B94-85C8-4935-AE1F-24A70B70BE46}" destId="{0F572575-D2D6-4270-A8A1-049F91D476A3}" srcOrd="1" destOrd="0" parTransId="{0828AE8C-800F-45B2-9E90-49777CE1F93F}" sibTransId="{FED5F8ED-AA59-4B96-AB14-A3ADC3F8FF49}"/>
    <dgm:cxn modelId="{29BE5A9D-58D0-4E88-A833-29696B8396B9}" type="presParOf" srcId="{8C83E9F7-5C3D-4F0B-9716-E4D530426D0E}" destId="{623EE877-95B8-4C9C-B525-D9FB407B64BF}" srcOrd="0" destOrd="0" presId="urn:microsoft.com/office/officeart/2005/8/layout/vList2"/>
    <dgm:cxn modelId="{6FD1B40A-6E0F-4BAC-9537-AD4A65925379}" type="presParOf" srcId="{8C83E9F7-5C3D-4F0B-9716-E4D530426D0E}" destId="{B0B68758-22A8-4550-942C-A9A70E7527F5}" srcOrd="1" destOrd="0" presId="urn:microsoft.com/office/officeart/2005/8/layout/vList2"/>
    <dgm:cxn modelId="{3FADD112-B598-4473-8291-2A28E1BDB3C4}" type="presParOf" srcId="{8C83E9F7-5C3D-4F0B-9716-E4D530426D0E}" destId="{9ADEF168-EB8D-4D26-854A-019492050CB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FC9F79-291E-4D9F-8755-9F3A40365917}" type="doc">
      <dgm:prSet loTypeId="urn:microsoft.com/office/officeart/2005/8/layout/vList2" loCatId="list" qsTypeId="urn:microsoft.com/office/officeart/2005/8/quickstyle/simple1" qsCatId="simple" csTypeId="urn:microsoft.com/office/officeart/2005/8/colors/accent5_4" csCatId="accent5"/>
      <dgm:spPr/>
      <dgm:t>
        <a:bodyPr/>
        <a:lstStyle/>
        <a:p>
          <a:endParaRPr lang="en-US"/>
        </a:p>
      </dgm:t>
    </dgm:pt>
    <dgm:pt modelId="{2069EB8F-8238-4361-AE04-0BCD4E82F08D}">
      <dgm:prSet/>
      <dgm:spPr/>
      <dgm:t>
        <a:bodyPr/>
        <a:lstStyle/>
        <a:p>
          <a:pPr rtl="0"/>
          <a:r>
            <a:rPr lang="en-US" b="0"/>
            <a:t>When you push an application, Cloud Foundry automatically detects which buildpack is required and installs it on the Diego cell where the application runs.</a:t>
          </a:r>
          <a:endParaRPr lang="en-US" dirty="0"/>
        </a:p>
      </dgm:t>
    </dgm:pt>
    <dgm:pt modelId="{BD8B2DC1-8802-409E-87FE-01EAA04C66D9}" type="parTrans" cxnId="{C2819D33-B3E4-40EC-A94D-087B32C64BA9}">
      <dgm:prSet/>
      <dgm:spPr/>
      <dgm:t>
        <a:bodyPr/>
        <a:lstStyle/>
        <a:p>
          <a:endParaRPr lang="en-US"/>
        </a:p>
      </dgm:t>
    </dgm:pt>
    <dgm:pt modelId="{11DAB2A0-CB7D-4E61-A93D-03A6D8B736A1}" type="sibTrans" cxnId="{C2819D33-B3E4-40EC-A94D-087B32C64BA9}">
      <dgm:prSet/>
      <dgm:spPr/>
      <dgm:t>
        <a:bodyPr/>
        <a:lstStyle/>
        <a:p>
          <a:endParaRPr lang="en-US"/>
        </a:p>
      </dgm:t>
    </dgm:pt>
    <dgm:pt modelId="{8DFAFB5E-334E-4FFE-8DEC-2DEA8F736EF7}">
      <dgm:prSet/>
      <dgm:spPr/>
      <dgm:t>
        <a:bodyPr/>
        <a:lstStyle/>
        <a:p>
          <a:pPr rtl="0"/>
          <a:r>
            <a:rPr lang="en-US" b="0"/>
            <a:t>During staging, each buildpack has a position in a priority list (identified by running cf buildpacks). </a:t>
          </a:r>
          <a:endParaRPr lang="en-US" dirty="0"/>
        </a:p>
      </dgm:t>
    </dgm:pt>
    <dgm:pt modelId="{6A86577A-2AF7-4B5A-9FA9-8967379C2D75}" type="parTrans" cxnId="{945AAA29-2BF7-4F9D-8F3F-387D6D687FED}">
      <dgm:prSet/>
      <dgm:spPr/>
      <dgm:t>
        <a:bodyPr/>
        <a:lstStyle/>
        <a:p>
          <a:endParaRPr lang="en-US"/>
        </a:p>
      </dgm:t>
    </dgm:pt>
    <dgm:pt modelId="{7C117EF2-A8B5-4F7C-8409-B11AE8F57BD2}" type="sibTrans" cxnId="{945AAA29-2BF7-4F9D-8F3F-387D6D687FED}">
      <dgm:prSet/>
      <dgm:spPr/>
      <dgm:t>
        <a:bodyPr/>
        <a:lstStyle/>
        <a:p>
          <a:endParaRPr lang="en-US"/>
        </a:p>
      </dgm:t>
    </dgm:pt>
    <dgm:pt modelId="{ECE1259C-62F5-45F0-93DB-BF0C3B3D5B38}">
      <dgm:prSet/>
      <dgm:spPr/>
      <dgm:t>
        <a:bodyPr/>
        <a:lstStyle/>
        <a:p>
          <a:pPr rtl="0"/>
          <a:r>
            <a:rPr lang="en-US" b="0" dirty="0"/>
            <a:t>Cloud Foundry checks if the </a:t>
          </a:r>
          <a:r>
            <a:rPr lang="en-US" b="0" dirty="0" err="1"/>
            <a:t>buildpack</a:t>
          </a:r>
          <a:r>
            <a:rPr lang="en-US" b="0" dirty="0"/>
            <a:t> in position 1 is a compatible </a:t>
          </a:r>
          <a:r>
            <a:rPr lang="en-US" b="0" dirty="0" err="1"/>
            <a:t>buildpack</a:t>
          </a:r>
          <a:r>
            <a:rPr lang="en-US" b="0" dirty="0"/>
            <a:t>. If the position 1 </a:t>
          </a:r>
          <a:r>
            <a:rPr lang="en-US" b="0" dirty="0" err="1"/>
            <a:t>buildpack</a:t>
          </a:r>
          <a:r>
            <a:rPr lang="en-US" b="0" dirty="0"/>
            <a:t> is not compatible, Cloud Foundry moves on to the </a:t>
          </a:r>
          <a:r>
            <a:rPr lang="en-US" b="0" dirty="0" err="1"/>
            <a:t>buildpack</a:t>
          </a:r>
          <a:r>
            <a:rPr lang="en-US" b="0" dirty="0"/>
            <a:t> in position 2. Cloud Foundry continues this process until the correct </a:t>
          </a:r>
          <a:r>
            <a:rPr lang="en-US" b="0" dirty="0" err="1"/>
            <a:t>buildpack</a:t>
          </a:r>
          <a:r>
            <a:rPr lang="en-US" b="0" dirty="0"/>
            <a:t> is found. If no </a:t>
          </a:r>
          <a:r>
            <a:rPr lang="en-US" b="0" dirty="0" err="1"/>
            <a:t>buildpack</a:t>
          </a:r>
          <a:r>
            <a:rPr lang="en-US" b="0" dirty="0"/>
            <a:t> is compatible </a:t>
          </a:r>
          <a:r>
            <a:rPr lang="en-US" b="0" dirty="0" err="1"/>
            <a:t>cf</a:t>
          </a:r>
          <a:r>
            <a:rPr lang="en-US" b="0" dirty="0"/>
            <a:t> push fails.</a:t>
          </a:r>
          <a:endParaRPr lang="en-US" dirty="0"/>
        </a:p>
      </dgm:t>
    </dgm:pt>
    <dgm:pt modelId="{E127A85B-2D7B-4969-B1FA-E7C825FCF72B}" type="parTrans" cxnId="{AF90A9B7-7914-423E-95CD-7E97838E5DE1}">
      <dgm:prSet/>
      <dgm:spPr/>
      <dgm:t>
        <a:bodyPr/>
        <a:lstStyle/>
        <a:p>
          <a:endParaRPr lang="en-US"/>
        </a:p>
      </dgm:t>
    </dgm:pt>
    <dgm:pt modelId="{8C4E022E-E10B-406E-A759-9A497E4DBD2F}" type="sibTrans" cxnId="{AF90A9B7-7914-423E-95CD-7E97838E5DE1}">
      <dgm:prSet/>
      <dgm:spPr/>
      <dgm:t>
        <a:bodyPr/>
        <a:lstStyle/>
        <a:p>
          <a:endParaRPr lang="en-US"/>
        </a:p>
      </dgm:t>
    </dgm:pt>
    <dgm:pt modelId="{CBB79C0E-4BB3-43B4-97E7-CB3521CB3EBD}" type="pres">
      <dgm:prSet presAssocID="{BCFC9F79-291E-4D9F-8755-9F3A40365917}" presName="linear" presStyleCnt="0">
        <dgm:presLayoutVars>
          <dgm:animLvl val="lvl"/>
          <dgm:resizeHandles val="exact"/>
        </dgm:presLayoutVars>
      </dgm:prSet>
      <dgm:spPr/>
    </dgm:pt>
    <dgm:pt modelId="{4FD38F55-AB58-448C-AC3F-C6AC175F30F8}" type="pres">
      <dgm:prSet presAssocID="{2069EB8F-8238-4361-AE04-0BCD4E82F08D}" presName="parentText" presStyleLbl="node1" presStyleIdx="0" presStyleCnt="3">
        <dgm:presLayoutVars>
          <dgm:chMax val="0"/>
          <dgm:bulletEnabled val="1"/>
        </dgm:presLayoutVars>
      </dgm:prSet>
      <dgm:spPr/>
    </dgm:pt>
    <dgm:pt modelId="{8F4D2EB1-25EE-4008-90A4-F918D0636021}" type="pres">
      <dgm:prSet presAssocID="{11DAB2A0-CB7D-4E61-A93D-03A6D8B736A1}" presName="spacer" presStyleCnt="0"/>
      <dgm:spPr/>
    </dgm:pt>
    <dgm:pt modelId="{D4937212-AEE5-45A4-BC94-8B2F0E243415}" type="pres">
      <dgm:prSet presAssocID="{8DFAFB5E-334E-4FFE-8DEC-2DEA8F736EF7}" presName="parentText" presStyleLbl="node1" presStyleIdx="1" presStyleCnt="3">
        <dgm:presLayoutVars>
          <dgm:chMax val="0"/>
          <dgm:bulletEnabled val="1"/>
        </dgm:presLayoutVars>
      </dgm:prSet>
      <dgm:spPr/>
    </dgm:pt>
    <dgm:pt modelId="{EAB32750-A64E-4454-B57D-0D267DD7D47E}" type="pres">
      <dgm:prSet presAssocID="{7C117EF2-A8B5-4F7C-8409-B11AE8F57BD2}" presName="spacer" presStyleCnt="0"/>
      <dgm:spPr/>
    </dgm:pt>
    <dgm:pt modelId="{B07E5E94-F0C4-41E6-9526-CC94F1F3D85A}" type="pres">
      <dgm:prSet presAssocID="{ECE1259C-62F5-45F0-93DB-BF0C3B3D5B38}" presName="parentText" presStyleLbl="node1" presStyleIdx="2" presStyleCnt="3">
        <dgm:presLayoutVars>
          <dgm:chMax val="0"/>
          <dgm:bulletEnabled val="1"/>
        </dgm:presLayoutVars>
      </dgm:prSet>
      <dgm:spPr/>
    </dgm:pt>
  </dgm:ptLst>
  <dgm:cxnLst>
    <dgm:cxn modelId="{3C37F21C-42D4-4D63-8D01-60096139A132}" type="presOf" srcId="{ECE1259C-62F5-45F0-93DB-BF0C3B3D5B38}" destId="{B07E5E94-F0C4-41E6-9526-CC94F1F3D85A}" srcOrd="0" destOrd="0" presId="urn:microsoft.com/office/officeart/2005/8/layout/vList2"/>
    <dgm:cxn modelId="{945AAA29-2BF7-4F9D-8F3F-387D6D687FED}" srcId="{BCFC9F79-291E-4D9F-8755-9F3A40365917}" destId="{8DFAFB5E-334E-4FFE-8DEC-2DEA8F736EF7}" srcOrd="1" destOrd="0" parTransId="{6A86577A-2AF7-4B5A-9FA9-8967379C2D75}" sibTransId="{7C117EF2-A8B5-4F7C-8409-B11AE8F57BD2}"/>
    <dgm:cxn modelId="{C2819D33-B3E4-40EC-A94D-087B32C64BA9}" srcId="{BCFC9F79-291E-4D9F-8755-9F3A40365917}" destId="{2069EB8F-8238-4361-AE04-0BCD4E82F08D}" srcOrd="0" destOrd="0" parTransId="{BD8B2DC1-8802-409E-87FE-01EAA04C66D9}" sibTransId="{11DAB2A0-CB7D-4E61-A93D-03A6D8B736A1}"/>
    <dgm:cxn modelId="{D651673C-E9AD-4EBA-9177-9F601614F304}" type="presOf" srcId="{BCFC9F79-291E-4D9F-8755-9F3A40365917}" destId="{CBB79C0E-4BB3-43B4-97E7-CB3521CB3EBD}" srcOrd="0" destOrd="0" presId="urn:microsoft.com/office/officeart/2005/8/layout/vList2"/>
    <dgm:cxn modelId="{D482A23D-22F4-462A-AD42-D8A55587D171}" type="presOf" srcId="{2069EB8F-8238-4361-AE04-0BCD4E82F08D}" destId="{4FD38F55-AB58-448C-AC3F-C6AC175F30F8}" srcOrd="0" destOrd="0" presId="urn:microsoft.com/office/officeart/2005/8/layout/vList2"/>
    <dgm:cxn modelId="{AF90A9B7-7914-423E-95CD-7E97838E5DE1}" srcId="{BCFC9F79-291E-4D9F-8755-9F3A40365917}" destId="{ECE1259C-62F5-45F0-93DB-BF0C3B3D5B38}" srcOrd="2" destOrd="0" parTransId="{E127A85B-2D7B-4969-B1FA-E7C825FCF72B}" sibTransId="{8C4E022E-E10B-406E-A759-9A497E4DBD2F}"/>
    <dgm:cxn modelId="{F10598DB-B207-41AB-96D1-250C1BF1C5D5}" type="presOf" srcId="{8DFAFB5E-334E-4FFE-8DEC-2DEA8F736EF7}" destId="{D4937212-AEE5-45A4-BC94-8B2F0E243415}" srcOrd="0" destOrd="0" presId="urn:microsoft.com/office/officeart/2005/8/layout/vList2"/>
    <dgm:cxn modelId="{CBFB7F1A-C282-42D8-B1EE-1D9DA8BC830A}" type="presParOf" srcId="{CBB79C0E-4BB3-43B4-97E7-CB3521CB3EBD}" destId="{4FD38F55-AB58-448C-AC3F-C6AC175F30F8}" srcOrd="0" destOrd="0" presId="urn:microsoft.com/office/officeart/2005/8/layout/vList2"/>
    <dgm:cxn modelId="{374D96A6-DE6B-43B8-83E6-BF6F1FB96270}" type="presParOf" srcId="{CBB79C0E-4BB3-43B4-97E7-CB3521CB3EBD}" destId="{8F4D2EB1-25EE-4008-90A4-F918D0636021}" srcOrd="1" destOrd="0" presId="urn:microsoft.com/office/officeart/2005/8/layout/vList2"/>
    <dgm:cxn modelId="{C1EB3793-32C9-4A18-B9CF-21CC47CFA759}" type="presParOf" srcId="{CBB79C0E-4BB3-43B4-97E7-CB3521CB3EBD}" destId="{D4937212-AEE5-45A4-BC94-8B2F0E243415}" srcOrd="2" destOrd="0" presId="urn:microsoft.com/office/officeart/2005/8/layout/vList2"/>
    <dgm:cxn modelId="{B085DD5F-5FF7-422A-B5D7-D8566B220928}" type="presParOf" srcId="{CBB79C0E-4BB3-43B4-97E7-CB3521CB3EBD}" destId="{EAB32750-A64E-4454-B57D-0D267DD7D47E}" srcOrd="3" destOrd="0" presId="urn:microsoft.com/office/officeart/2005/8/layout/vList2"/>
    <dgm:cxn modelId="{14682B34-F392-450E-B3D4-476330503882}" type="presParOf" srcId="{CBB79C0E-4BB3-43B4-97E7-CB3521CB3EBD}" destId="{B07E5E94-F0C4-41E6-9526-CC94F1F3D85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004B3C-4A50-48EC-85FD-E33FB1E6D2D5}" type="doc">
      <dgm:prSet loTypeId="urn:microsoft.com/office/officeart/2005/8/layout/venn1" loCatId="relationship" qsTypeId="urn:microsoft.com/office/officeart/2005/8/quickstyle/3d2#1" qsCatId="3D" csTypeId="urn:microsoft.com/office/officeart/2005/8/colors/accent5_5" csCatId="accent5" phldr="1"/>
      <dgm:spPr/>
    </dgm:pt>
    <dgm:pt modelId="{F4D2CB9C-FD72-4C93-94C6-D4F693975DC6}">
      <dgm:prSet phldrT="[Text]"/>
      <dgm:spPr/>
      <dgm:t>
        <a:bodyPr/>
        <a:lstStyle/>
        <a:p>
          <a:r>
            <a:rPr lang="en-US" dirty="0"/>
            <a:t>System</a:t>
          </a:r>
        </a:p>
      </dgm:t>
    </dgm:pt>
    <dgm:pt modelId="{4618E6A2-7E66-4978-8357-4A31EEAEA875}" type="parTrans" cxnId="{76D31876-9C91-4549-A5C9-1F74977348BD}">
      <dgm:prSet/>
      <dgm:spPr/>
      <dgm:t>
        <a:bodyPr/>
        <a:lstStyle/>
        <a:p>
          <a:endParaRPr lang="en-US"/>
        </a:p>
      </dgm:t>
    </dgm:pt>
    <dgm:pt modelId="{5B077E00-C2C7-47C7-8266-7FFF0FB7215E}" type="sibTrans" cxnId="{76D31876-9C91-4549-A5C9-1F74977348BD}">
      <dgm:prSet/>
      <dgm:spPr/>
      <dgm:t>
        <a:bodyPr/>
        <a:lstStyle/>
        <a:p>
          <a:endParaRPr lang="en-US"/>
        </a:p>
      </dgm:t>
    </dgm:pt>
    <dgm:pt modelId="{34F4F2D7-FDA6-4002-93C4-8B849299C6DF}">
      <dgm:prSet phldrT="[Text]"/>
      <dgm:spPr/>
      <dgm:t>
        <a:bodyPr/>
        <a:lstStyle/>
        <a:p>
          <a:r>
            <a:rPr lang="en-US" dirty="0"/>
            <a:t>Admin</a:t>
          </a:r>
        </a:p>
      </dgm:t>
    </dgm:pt>
    <dgm:pt modelId="{6DC9D662-8A20-46E1-B11C-AEF6B06CE21F}" type="parTrans" cxnId="{49C0779E-A010-4DF1-A1BC-7B421ADD226E}">
      <dgm:prSet/>
      <dgm:spPr/>
      <dgm:t>
        <a:bodyPr/>
        <a:lstStyle/>
        <a:p>
          <a:endParaRPr lang="en-US"/>
        </a:p>
      </dgm:t>
    </dgm:pt>
    <dgm:pt modelId="{3B50D6DC-DA14-4EE9-8B07-D7566315AD04}" type="sibTrans" cxnId="{49C0779E-A010-4DF1-A1BC-7B421ADD226E}">
      <dgm:prSet/>
      <dgm:spPr/>
      <dgm:t>
        <a:bodyPr/>
        <a:lstStyle/>
        <a:p>
          <a:endParaRPr lang="en-US"/>
        </a:p>
      </dgm:t>
    </dgm:pt>
    <dgm:pt modelId="{E4C58319-B0F5-49E7-B423-8C6669FA465B}" type="pres">
      <dgm:prSet presAssocID="{E8004B3C-4A50-48EC-85FD-E33FB1E6D2D5}" presName="compositeShape" presStyleCnt="0">
        <dgm:presLayoutVars>
          <dgm:chMax val="7"/>
          <dgm:dir/>
          <dgm:resizeHandles val="exact"/>
        </dgm:presLayoutVars>
      </dgm:prSet>
      <dgm:spPr/>
    </dgm:pt>
    <dgm:pt modelId="{16D19796-B407-48E6-92E3-6EE825AEB52E}" type="pres">
      <dgm:prSet presAssocID="{F4D2CB9C-FD72-4C93-94C6-D4F693975DC6}" presName="circ1" presStyleLbl="vennNode1" presStyleIdx="0" presStyleCnt="2"/>
      <dgm:spPr/>
    </dgm:pt>
    <dgm:pt modelId="{EBC87948-B452-45AF-AF57-F5496E77C345}" type="pres">
      <dgm:prSet presAssocID="{F4D2CB9C-FD72-4C93-94C6-D4F693975DC6}" presName="circ1Tx" presStyleLbl="revTx" presStyleIdx="0" presStyleCnt="0">
        <dgm:presLayoutVars>
          <dgm:chMax val="0"/>
          <dgm:chPref val="0"/>
          <dgm:bulletEnabled val="1"/>
        </dgm:presLayoutVars>
      </dgm:prSet>
      <dgm:spPr/>
    </dgm:pt>
    <dgm:pt modelId="{C9D5E51D-C535-437D-BB04-0E994FAE43E3}" type="pres">
      <dgm:prSet presAssocID="{34F4F2D7-FDA6-4002-93C4-8B849299C6DF}" presName="circ2" presStyleLbl="vennNode1" presStyleIdx="1" presStyleCnt="2"/>
      <dgm:spPr/>
    </dgm:pt>
    <dgm:pt modelId="{8A789067-9966-4303-85DB-A514696D0EEF}" type="pres">
      <dgm:prSet presAssocID="{34F4F2D7-FDA6-4002-93C4-8B849299C6DF}" presName="circ2Tx" presStyleLbl="revTx" presStyleIdx="0" presStyleCnt="0">
        <dgm:presLayoutVars>
          <dgm:chMax val="0"/>
          <dgm:chPref val="0"/>
          <dgm:bulletEnabled val="1"/>
        </dgm:presLayoutVars>
      </dgm:prSet>
      <dgm:spPr/>
    </dgm:pt>
  </dgm:ptLst>
  <dgm:cxnLst>
    <dgm:cxn modelId="{3C89F112-9052-4393-8468-34FF8DF59427}" type="presOf" srcId="{34F4F2D7-FDA6-4002-93C4-8B849299C6DF}" destId="{8A789067-9966-4303-85DB-A514696D0EEF}" srcOrd="1" destOrd="0" presId="urn:microsoft.com/office/officeart/2005/8/layout/venn1"/>
    <dgm:cxn modelId="{5F03B45F-9D2F-47BC-AEE7-377F8E94A038}" type="presOf" srcId="{E8004B3C-4A50-48EC-85FD-E33FB1E6D2D5}" destId="{E4C58319-B0F5-49E7-B423-8C6669FA465B}" srcOrd="0" destOrd="0" presId="urn:microsoft.com/office/officeart/2005/8/layout/venn1"/>
    <dgm:cxn modelId="{E8F22165-ECD1-44BC-808C-A5C12E78AE16}" type="presOf" srcId="{F4D2CB9C-FD72-4C93-94C6-D4F693975DC6}" destId="{16D19796-B407-48E6-92E3-6EE825AEB52E}" srcOrd="0" destOrd="0" presId="urn:microsoft.com/office/officeart/2005/8/layout/venn1"/>
    <dgm:cxn modelId="{FB623A52-CD51-4AA9-AC22-2AC5CA532366}" type="presOf" srcId="{F4D2CB9C-FD72-4C93-94C6-D4F693975DC6}" destId="{EBC87948-B452-45AF-AF57-F5496E77C345}" srcOrd="1" destOrd="0" presId="urn:microsoft.com/office/officeart/2005/8/layout/venn1"/>
    <dgm:cxn modelId="{76D31876-9C91-4549-A5C9-1F74977348BD}" srcId="{E8004B3C-4A50-48EC-85FD-E33FB1E6D2D5}" destId="{F4D2CB9C-FD72-4C93-94C6-D4F693975DC6}" srcOrd="0" destOrd="0" parTransId="{4618E6A2-7E66-4978-8357-4A31EEAEA875}" sibTransId="{5B077E00-C2C7-47C7-8266-7FFF0FB7215E}"/>
    <dgm:cxn modelId="{89907376-4265-481D-B7A4-5C86FEFC5A90}" type="presOf" srcId="{34F4F2D7-FDA6-4002-93C4-8B849299C6DF}" destId="{C9D5E51D-C535-437D-BB04-0E994FAE43E3}" srcOrd="0" destOrd="0" presId="urn:microsoft.com/office/officeart/2005/8/layout/venn1"/>
    <dgm:cxn modelId="{49C0779E-A010-4DF1-A1BC-7B421ADD226E}" srcId="{E8004B3C-4A50-48EC-85FD-E33FB1E6D2D5}" destId="{34F4F2D7-FDA6-4002-93C4-8B849299C6DF}" srcOrd="1" destOrd="0" parTransId="{6DC9D662-8A20-46E1-B11C-AEF6B06CE21F}" sibTransId="{3B50D6DC-DA14-4EE9-8B07-D7566315AD04}"/>
    <dgm:cxn modelId="{C79CA7D9-840D-4AAE-BD64-D340BF7184A5}" type="presParOf" srcId="{E4C58319-B0F5-49E7-B423-8C6669FA465B}" destId="{16D19796-B407-48E6-92E3-6EE825AEB52E}" srcOrd="0" destOrd="0" presId="urn:microsoft.com/office/officeart/2005/8/layout/venn1"/>
    <dgm:cxn modelId="{7D9732E7-80F0-4B3E-87BC-BEAF420B264E}" type="presParOf" srcId="{E4C58319-B0F5-49E7-B423-8C6669FA465B}" destId="{EBC87948-B452-45AF-AF57-F5496E77C345}" srcOrd="1" destOrd="0" presId="urn:microsoft.com/office/officeart/2005/8/layout/venn1"/>
    <dgm:cxn modelId="{E9E7DD85-1524-496B-8150-BE2DCA812BC3}" type="presParOf" srcId="{E4C58319-B0F5-49E7-B423-8C6669FA465B}" destId="{C9D5E51D-C535-437D-BB04-0E994FAE43E3}" srcOrd="2" destOrd="0" presId="urn:microsoft.com/office/officeart/2005/8/layout/venn1"/>
    <dgm:cxn modelId="{D94A82F4-56C5-4FDD-9D2A-D78B64F665E2}" type="presParOf" srcId="{E4C58319-B0F5-49E7-B423-8C6669FA465B}" destId="{8A789067-9966-4303-85DB-A514696D0EEF}" srcOrd="3"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363AB1-1FCB-4722-9073-9A11E14D2796}" type="doc">
      <dgm:prSet loTypeId="urn:microsoft.com/office/officeart/2005/8/layout/hList6" loCatId="list" qsTypeId="urn:microsoft.com/office/officeart/2005/8/quickstyle/simple1" qsCatId="simple" csTypeId="urn:microsoft.com/office/officeart/2005/8/colors/accent5_5" csCatId="accent5" phldr="1"/>
      <dgm:spPr/>
    </dgm:pt>
    <dgm:pt modelId="{E2C1143D-41EE-4871-AF87-9708011F8CE9}">
      <dgm:prSet phldrT="[Text]"/>
      <dgm:spPr/>
      <dgm:t>
        <a:bodyPr/>
        <a:lstStyle/>
        <a:p>
          <a:r>
            <a:rPr lang="en-US">
              <a:solidFill>
                <a:schemeClr val="tx1"/>
              </a:solidFill>
            </a:rPr>
            <a:t>Detect 	</a:t>
          </a:r>
          <a:endParaRPr lang="en-US" dirty="0">
            <a:solidFill>
              <a:schemeClr val="tx1"/>
            </a:solidFill>
          </a:endParaRPr>
        </a:p>
      </dgm:t>
    </dgm:pt>
    <dgm:pt modelId="{39511DF3-C8A3-45A3-A318-2F96679D6F05}" type="parTrans" cxnId="{4C0274C0-C527-4ACB-89A3-AC58445AC346}">
      <dgm:prSet/>
      <dgm:spPr/>
      <dgm:t>
        <a:bodyPr/>
        <a:lstStyle/>
        <a:p>
          <a:endParaRPr lang="en-US"/>
        </a:p>
      </dgm:t>
    </dgm:pt>
    <dgm:pt modelId="{BC5301AC-0B3A-4F2C-B22D-C92E9C4B5E4F}" type="sibTrans" cxnId="{4C0274C0-C527-4ACB-89A3-AC58445AC346}">
      <dgm:prSet/>
      <dgm:spPr/>
      <dgm:t>
        <a:bodyPr/>
        <a:lstStyle/>
        <a:p>
          <a:endParaRPr lang="en-US"/>
        </a:p>
      </dgm:t>
    </dgm:pt>
    <dgm:pt modelId="{11360434-5397-4C94-B326-F16A77F27DEF}">
      <dgm:prSet phldrT="[Text]"/>
      <dgm:spPr/>
      <dgm:t>
        <a:bodyPr/>
        <a:lstStyle/>
        <a:p>
          <a:r>
            <a:rPr lang="en-US">
              <a:solidFill>
                <a:schemeClr val="tx1"/>
              </a:solidFill>
            </a:rPr>
            <a:t>Compile</a:t>
          </a:r>
          <a:endParaRPr lang="en-US" dirty="0">
            <a:solidFill>
              <a:schemeClr val="tx1"/>
            </a:solidFill>
          </a:endParaRPr>
        </a:p>
      </dgm:t>
    </dgm:pt>
    <dgm:pt modelId="{2EF7352C-7CCB-4394-91C4-BB262FC803A5}" type="parTrans" cxnId="{F5DF46FD-8EA7-400D-9541-841253EC72F6}">
      <dgm:prSet/>
      <dgm:spPr/>
      <dgm:t>
        <a:bodyPr/>
        <a:lstStyle/>
        <a:p>
          <a:endParaRPr lang="en-US"/>
        </a:p>
      </dgm:t>
    </dgm:pt>
    <dgm:pt modelId="{3122BF26-4A2B-42E9-92A9-55380568CB9E}" type="sibTrans" cxnId="{F5DF46FD-8EA7-400D-9541-841253EC72F6}">
      <dgm:prSet/>
      <dgm:spPr/>
      <dgm:t>
        <a:bodyPr/>
        <a:lstStyle/>
        <a:p>
          <a:endParaRPr lang="en-US"/>
        </a:p>
      </dgm:t>
    </dgm:pt>
    <dgm:pt modelId="{34F1F59D-AC11-4CF3-AF90-5C7B65BCD4AF}">
      <dgm:prSet phldrT="[Text]"/>
      <dgm:spPr/>
      <dgm:t>
        <a:bodyPr/>
        <a:lstStyle/>
        <a:p>
          <a:r>
            <a:rPr lang="en-US">
              <a:solidFill>
                <a:schemeClr val="tx1"/>
              </a:solidFill>
            </a:rPr>
            <a:t>Release</a:t>
          </a:r>
          <a:endParaRPr lang="en-US" dirty="0">
            <a:solidFill>
              <a:schemeClr val="tx1"/>
            </a:solidFill>
          </a:endParaRPr>
        </a:p>
      </dgm:t>
    </dgm:pt>
    <dgm:pt modelId="{1803927D-7CC1-4A28-B6C8-A95A5AAF852D}" type="parTrans" cxnId="{AB7C1591-F286-4C07-B97B-38538B1C2C79}">
      <dgm:prSet/>
      <dgm:spPr/>
      <dgm:t>
        <a:bodyPr/>
        <a:lstStyle/>
        <a:p>
          <a:endParaRPr lang="en-US"/>
        </a:p>
      </dgm:t>
    </dgm:pt>
    <dgm:pt modelId="{96E58C4C-997F-45E3-A102-20A30FF34DD9}" type="sibTrans" cxnId="{AB7C1591-F286-4C07-B97B-38538B1C2C79}">
      <dgm:prSet/>
      <dgm:spPr/>
      <dgm:t>
        <a:bodyPr/>
        <a:lstStyle/>
        <a:p>
          <a:endParaRPr lang="en-US"/>
        </a:p>
      </dgm:t>
    </dgm:pt>
    <dgm:pt modelId="{047CB2BE-8373-4D14-97FB-C15724272DB4}" type="pres">
      <dgm:prSet presAssocID="{19363AB1-1FCB-4722-9073-9A11E14D2796}" presName="Name0" presStyleCnt="0">
        <dgm:presLayoutVars>
          <dgm:dir/>
          <dgm:resizeHandles val="exact"/>
        </dgm:presLayoutVars>
      </dgm:prSet>
      <dgm:spPr/>
    </dgm:pt>
    <dgm:pt modelId="{66CB7574-DB28-42DC-B282-21B8E1DE24D5}" type="pres">
      <dgm:prSet presAssocID="{E2C1143D-41EE-4871-AF87-9708011F8CE9}" presName="node" presStyleLbl="node1" presStyleIdx="0" presStyleCnt="3">
        <dgm:presLayoutVars>
          <dgm:bulletEnabled val="1"/>
        </dgm:presLayoutVars>
      </dgm:prSet>
      <dgm:spPr/>
    </dgm:pt>
    <dgm:pt modelId="{BEB7D374-7292-443F-8A48-6544F716B3A0}" type="pres">
      <dgm:prSet presAssocID="{BC5301AC-0B3A-4F2C-B22D-C92E9C4B5E4F}" presName="sibTrans" presStyleCnt="0"/>
      <dgm:spPr/>
    </dgm:pt>
    <dgm:pt modelId="{8EEBA61E-3773-48C6-A174-2E4583027D05}" type="pres">
      <dgm:prSet presAssocID="{11360434-5397-4C94-B326-F16A77F27DEF}" presName="node" presStyleLbl="node1" presStyleIdx="1" presStyleCnt="3">
        <dgm:presLayoutVars>
          <dgm:bulletEnabled val="1"/>
        </dgm:presLayoutVars>
      </dgm:prSet>
      <dgm:spPr/>
    </dgm:pt>
    <dgm:pt modelId="{478785BF-A3DD-46C7-B4B6-21637F383434}" type="pres">
      <dgm:prSet presAssocID="{3122BF26-4A2B-42E9-92A9-55380568CB9E}" presName="sibTrans" presStyleCnt="0"/>
      <dgm:spPr/>
    </dgm:pt>
    <dgm:pt modelId="{BA994E0E-7866-4CE0-AAB4-52A6ED29FFBE}" type="pres">
      <dgm:prSet presAssocID="{34F1F59D-AC11-4CF3-AF90-5C7B65BCD4AF}" presName="node" presStyleLbl="node1" presStyleIdx="2" presStyleCnt="3">
        <dgm:presLayoutVars>
          <dgm:bulletEnabled val="1"/>
        </dgm:presLayoutVars>
      </dgm:prSet>
      <dgm:spPr/>
    </dgm:pt>
  </dgm:ptLst>
  <dgm:cxnLst>
    <dgm:cxn modelId="{58D4D50B-1440-4BEA-B5D2-2CBAFB2C203E}" type="presOf" srcId="{11360434-5397-4C94-B326-F16A77F27DEF}" destId="{8EEBA61E-3773-48C6-A174-2E4583027D05}" srcOrd="0" destOrd="0" presId="urn:microsoft.com/office/officeart/2005/8/layout/hList6"/>
    <dgm:cxn modelId="{A26AD04B-D94B-4396-8648-1352240FAD8C}" type="presOf" srcId="{19363AB1-1FCB-4722-9073-9A11E14D2796}" destId="{047CB2BE-8373-4D14-97FB-C15724272DB4}" srcOrd="0" destOrd="0" presId="urn:microsoft.com/office/officeart/2005/8/layout/hList6"/>
    <dgm:cxn modelId="{AB7C1591-F286-4C07-B97B-38538B1C2C79}" srcId="{19363AB1-1FCB-4722-9073-9A11E14D2796}" destId="{34F1F59D-AC11-4CF3-AF90-5C7B65BCD4AF}" srcOrd="2" destOrd="0" parTransId="{1803927D-7CC1-4A28-B6C8-A95A5AAF852D}" sibTransId="{96E58C4C-997F-45E3-A102-20A30FF34DD9}"/>
    <dgm:cxn modelId="{7E4B2391-57B6-404C-B627-13D7EE7E0EE2}" type="presOf" srcId="{34F1F59D-AC11-4CF3-AF90-5C7B65BCD4AF}" destId="{BA994E0E-7866-4CE0-AAB4-52A6ED29FFBE}" srcOrd="0" destOrd="0" presId="urn:microsoft.com/office/officeart/2005/8/layout/hList6"/>
    <dgm:cxn modelId="{410F53A5-DECC-4D4B-89E3-3CFB7DFE4298}" type="presOf" srcId="{E2C1143D-41EE-4871-AF87-9708011F8CE9}" destId="{66CB7574-DB28-42DC-B282-21B8E1DE24D5}" srcOrd="0" destOrd="0" presId="urn:microsoft.com/office/officeart/2005/8/layout/hList6"/>
    <dgm:cxn modelId="{4C0274C0-C527-4ACB-89A3-AC58445AC346}" srcId="{19363AB1-1FCB-4722-9073-9A11E14D2796}" destId="{E2C1143D-41EE-4871-AF87-9708011F8CE9}" srcOrd="0" destOrd="0" parTransId="{39511DF3-C8A3-45A3-A318-2F96679D6F05}" sibTransId="{BC5301AC-0B3A-4F2C-B22D-C92E9C4B5E4F}"/>
    <dgm:cxn modelId="{F5DF46FD-8EA7-400D-9541-841253EC72F6}" srcId="{19363AB1-1FCB-4722-9073-9A11E14D2796}" destId="{11360434-5397-4C94-B326-F16A77F27DEF}" srcOrd="1" destOrd="0" parTransId="{2EF7352C-7CCB-4394-91C4-BB262FC803A5}" sibTransId="{3122BF26-4A2B-42E9-92A9-55380568CB9E}"/>
    <dgm:cxn modelId="{86A3610D-BA40-4489-A1C6-F1AF8D28DD47}" type="presParOf" srcId="{047CB2BE-8373-4D14-97FB-C15724272DB4}" destId="{66CB7574-DB28-42DC-B282-21B8E1DE24D5}" srcOrd="0" destOrd="0" presId="urn:microsoft.com/office/officeart/2005/8/layout/hList6"/>
    <dgm:cxn modelId="{37A9B674-4EAA-4534-8BCE-67980D8B4D6E}" type="presParOf" srcId="{047CB2BE-8373-4D14-97FB-C15724272DB4}" destId="{BEB7D374-7292-443F-8A48-6544F716B3A0}" srcOrd="1" destOrd="0" presId="urn:microsoft.com/office/officeart/2005/8/layout/hList6"/>
    <dgm:cxn modelId="{446AF5AD-E6E9-4E70-BC4C-4923E6DC4537}" type="presParOf" srcId="{047CB2BE-8373-4D14-97FB-C15724272DB4}" destId="{8EEBA61E-3773-48C6-A174-2E4583027D05}" srcOrd="2" destOrd="0" presId="urn:microsoft.com/office/officeart/2005/8/layout/hList6"/>
    <dgm:cxn modelId="{67111654-53A0-44A5-8754-E00C5CDF9706}" type="presParOf" srcId="{047CB2BE-8373-4D14-97FB-C15724272DB4}" destId="{478785BF-A3DD-46C7-B4B6-21637F383434}" srcOrd="3" destOrd="0" presId="urn:microsoft.com/office/officeart/2005/8/layout/hList6"/>
    <dgm:cxn modelId="{AFA2156B-7ACD-481C-AB1C-25201D637D40}" type="presParOf" srcId="{047CB2BE-8373-4D14-97FB-C15724272DB4}" destId="{BA994E0E-7866-4CE0-AAB4-52A6ED29FFB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363AB1-1FCB-4722-9073-9A11E14D2796}" type="doc">
      <dgm:prSet loTypeId="urn:microsoft.com/office/officeart/2005/8/layout/vList6" loCatId="list" qsTypeId="urn:microsoft.com/office/officeart/2005/8/quickstyle/3d3" qsCatId="3D" csTypeId="urn:microsoft.com/office/officeart/2005/8/colors/accent5_5" csCatId="accent5" phldr="1"/>
      <dgm:spPr/>
    </dgm:pt>
    <dgm:pt modelId="{E2C1143D-41EE-4871-AF87-9708011F8CE9}">
      <dgm:prSet phldrT="[Text]" custT="1"/>
      <dgm:spPr/>
      <dgm:t>
        <a:bodyPr/>
        <a:lstStyle/>
        <a:p>
          <a:r>
            <a:rPr lang="en-US" sz="1600">
              <a:solidFill>
                <a:schemeClr val="tx1"/>
              </a:solidFill>
            </a:rPr>
            <a:t>/bin/detect app_directory</a:t>
          </a:r>
          <a:endParaRPr lang="en-US" sz="1600" dirty="0">
            <a:solidFill>
              <a:schemeClr val="tx1"/>
            </a:solidFill>
          </a:endParaRPr>
        </a:p>
      </dgm:t>
    </dgm:pt>
    <dgm:pt modelId="{39511DF3-C8A3-45A3-A318-2F96679D6F05}" type="parTrans" cxnId="{4C0274C0-C527-4ACB-89A3-AC58445AC346}">
      <dgm:prSet/>
      <dgm:spPr/>
      <dgm:t>
        <a:bodyPr/>
        <a:lstStyle/>
        <a:p>
          <a:endParaRPr lang="en-US"/>
        </a:p>
      </dgm:t>
    </dgm:pt>
    <dgm:pt modelId="{BC5301AC-0B3A-4F2C-B22D-C92E9C4B5E4F}" type="sibTrans" cxnId="{4C0274C0-C527-4ACB-89A3-AC58445AC346}">
      <dgm:prSet/>
      <dgm:spPr/>
      <dgm:t>
        <a:bodyPr/>
        <a:lstStyle/>
        <a:p>
          <a:endParaRPr lang="en-US"/>
        </a:p>
      </dgm:t>
    </dgm:pt>
    <dgm:pt modelId="{11360434-5397-4C94-B326-F16A77F27DEF}">
      <dgm:prSet phldrT="[Text]" custT="1"/>
      <dgm:spPr/>
      <dgm:t>
        <a:bodyPr/>
        <a:lstStyle/>
        <a:p>
          <a:r>
            <a:rPr lang="en-US" sz="1600" dirty="0">
              <a:solidFill>
                <a:schemeClr val="tx1"/>
              </a:solidFill>
            </a:rPr>
            <a:t>/bin/compile </a:t>
          </a:r>
          <a:r>
            <a:rPr lang="en-US" sz="1600" dirty="0" err="1">
              <a:solidFill>
                <a:schemeClr val="tx1"/>
              </a:solidFill>
            </a:rPr>
            <a:t>app_directory</a:t>
          </a:r>
          <a:r>
            <a:rPr lang="en-US" sz="1600" dirty="0">
              <a:solidFill>
                <a:schemeClr val="tx1"/>
              </a:solidFill>
            </a:rPr>
            <a:t> </a:t>
          </a:r>
          <a:r>
            <a:rPr lang="en-US" sz="1600" dirty="0" err="1">
              <a:solidFill>
                <a:schemeClr val="tx1"/>
              </a:solidFill>
            </a:rPr>
            <a:t>cache_directory</a:t>
          </a:r>
          <a:endParaRPr lang="en-US" sz="1600" dirty="0">
            <a:solidFill>
              <a:schemeClr val="tx1"/>
            </a:solidFill>
          </a:endParaRPr>
        </a:p>
      </dgm:t>
    </dgm:pt>
    <dgm:pt modelId="{2EF7352C-7CCB-4394-91C4-BB262FC803A5}" type="parTrans" cxnId="{F5DF46FD-8EA7-400D-9541-841253EC72F6}">
      <dgm:prSet/>
      <dgm:spPr/>
      <dgm:t>
        <a:bodyPr/>
        <a:lstStyle/>
        <a:p>
          <a:endParaRPr lang="en-US"/>
        </a:p>
      </dgm:t>
    </dgm:pt>
    <dgm:pt modelId="{3122BF26-4A2B-42E9-92A9-55380568CB9E}" type="sibTrans" cxnId="{F5DF46FD-8EA7-400D-9541-841253EC72F6}">
      <dgm:prSet/>
      <dgm:spPr/>
      <dgm:t>
        <a:bodyPr/>
        <a:lstStyle/>
        <a:p>
          <a:endParaRPr lang="en-US"/>
        </a:p>
      </dgm:t>
    </dgm:pt>
    <dgm:pt modelId="{34F1F59D-AC11-4CF3-AF90-5C7B65BCD4AF}">
      <dgm:prSet phldrT="[Text]" custT="1"/>
      <dgm:spPr/>
      <dgm:t>
        <a:bodyPr/>
        <a:lstStyle/>
        <a:p>
          <a:r>
            <a:rPr lang="en-US" sz="1600" dirty="0">
              <a:solidFill>
                <a:schemeClr val="tx1"/>
              </a:solidFill>
            </a:rPr>
            <a:t>/bin/release </a:t>
          </a:r>
          <a:r>
            <a:rPr lang="en-US" sz="1600" dirty="0" err="1">
              <a:solidFill>
                <a:schemeClr val="tx1"/>
              </a:solidFill>
            </a:rPr>
            <a:t>app_directory</a:t>
          </a:r>
          <a:endParaRPr lang="en-US" sz="1600" dirty="0">
            <a:solidFill>
              <a:schemeClr val="tx1"/>
            </a:solidFill>
          </a:endParaRPr>
        </a:p>
      </dgm:t>
    </dgm:pt>
    <dgm:pt modelId="{1803927D-7CC1-4A28-B6C8-A95A5AAF852D}" type="parTrans" cxnId="{AB7C1591-F286-4C07-B97B-38538B1C2C79}">
      <dgm:prSet/>
      <dgm:spPr/>
      <dgm:t>
        <a:bodyPr/>
        <a:lstStyle/>
        <a:p>
          <a:endParaRPr lang="en-US"/>
        </a:p>
      </dgm:t>
    </dgm:pt>
    <dgm:pt modelId="{96E58C4C-997F-45E3-A102-20A30FF34DD9}" type="sibTrans" cxnId="{AB7C1591-F286-4C07-B97B-38538B1C2C79}">
      <dgm:prSet/>
      <dgm:spPr/>
      <dgm:t>
        <a:bodyPr/>
        <a:lstStyle/>
        <a:p>
          <a:endParaRPr lang="en-US"/>
        </a:p>
      </dgm:t>
    </dgm:pt>
    <dgm:pt modelId="{30C81D17-66F6-4ADE-9FFA-BC73E3ECB131}">
      <dgm:prSet custT="1"/>
      <dgm:spPr/>
      <dgm:t>
        <a:bodyPr/>
        <a:lstStyle/>
        <a:p>
          <a:r>
            <a:rPr lang="en-US" sz="1400" dirty="0">
              <a:solidFill>
                <a:schemeClr val="tx1"/>
              </a:solidFill>
            </a:rPr>
            <a:t>Inspect app bits to determine </a:t>
          </a:r>
          <a:r>
            <a:rPr lang="en-US" sz="1400" err="1">
              <a:solidFill>
                <a:schemeClr val="tx1"/>
              </a:solidFill>
            </a:rPr>
            <a:t>buildpack</a:t>
          </a:r>
          <a:r>
            <a:rPr lang="en-US" sz="1400">
              <a:solidFill>
                <a:schemeClr val="tx1"/>
              </a:solidFill>
            </a:rPr>
            <a:t> applicability return 0 on success</a:t>
          </a:r>
          <a:endParaRPr lang="en-US" sz="1400" dirty="0">
            <a:solidFill>
              <a:schemeClr val="tx1"/>
            </a:solidFill>
          </a:endParaRPr>
        </a:p>
      </dgm:t>
    </dgm:pt>
    <dgm:pt modelId="{D66F9E75-33DD-4547-B7BF-277DFA8BD9B0}" type="parTrans" cxnId="{A75BAFA5-BFBA-41AF-A76C-A500360F21DE}">
      <dgm:prSet/>
      <dgm:spPr/>
      <dgm:t>
        <a:bodyPr/>
        <a:lstStyle/>
        <a:p>
          <a:endParaRPr lang="en-US"/>
        </a:p>
      </dgm:t>
    </dgm:pt>
    <dgm:pt modelId="{A3380B6C-72BB-4DA6-9796-EECF7861EF49}" type="sibTrans" cxnId="{A75BAFA5-BFBA-41AF-A76C-A500360F21DE}">
      <dgm:prSet/>
      <dgm:spPr/>
      <dgm:t>
        <a:bodyPr/>
        <a:lstStyle/>
        <a:p>
          <a:endParaRPr lang="en-US"/>
        </a:p>
      </dgm:t>
    </dgm:pt>
    <dgm:pt modelId="{15806188-763B-42C3-9CB5-C32BAB740364}">
      <dgm:prSet custT="1"/>
      <dgm:spPr/>
      <dgm:t>
        <a:bodyPr/>
        <a:lstStyle/>
        <a:p>
          <a:r>
            <a:rPr lang="en-US" sz="1400">
              <a:solidFill>
                <a:schemeClr val="tx1"/>
              </a:solidFill>
            </a:rPr>
            <a:t>Download and install runtime, container,package,libraries;install app bits as necessary</a:t>
          </a:r>
          <a:endParaRPr lang="en-US" sz="1400" dirty="0">
            <a:solidFill>
              <a:schemeClr val="tx1"/>
            </a:solidFill>
          </a:endParaRPr>
        </a:p>
      </dgm:t>
    </dgm:pt>
    <dgm:pt modelId="{5739F0B4-5805-4259-9591-EB8159157B07}" type="parTrans" cxnId="{BF9451B6-93B8-4341-B6CF-5D566C886A52}">
      <dgm:prSet/>
      <dgm:spPr/>
      <dgm:t>
        <a:bodyPr/>
        <a:lstStyle/>
        <a:p>
          <a:endParaRPr lang="en-US"/>
        </a:p>
      </dgm:t>
    </dgm:pt>
    <dgm:pt modelId="{751EB992-E02E-4380-BC55-2E0C231CB7BB}" type="sibTrans" cxnId="{BF9451B6-93B8-4341-B6CF-5D566C886A52}">
      <dgm:prSet/>
      <dgm:spPr/>
      <dgm:t>
        <a:bodyPr/>
        <a:lstStyle/>
        <a:p>
          <a:endParaRPr lang="en-US"/>
        </a:p>
      </dgm:t>
    </dgm:pt>
    <dgm:pt modelId="{0827F204-2EE8-4543-BFF8-14D333BE01CE}">
      <dgm:prSet custT="1"/>
      <dgm:spPr/>
      <dgm:t>
        <a:bodyPr/>
        <a:lstStyle/>
        <a:p>
          <a:r>
            <a:rPr lang="en-US" sz="1400">
              <a:solidFill>
                <a:schemeClr val="tx1"/>
              </a:solidFill>
            </a:rPr>
            <a:t>Build app start command</a:t>
          </a:r>
          <a:endParaRPr lang="en-US" sz="1400" dirty="0">
            <a:solidFill>
              <a:schemeClr val="tx1"/>
            </a:solidFill>
          </a:endParaRPr>
        </a:p>
      </dgm:t>
    </dgm:pt>
    <dgm:pt modelId="{DA988619-E14C-4392-863E-FD466CAA1931}" type="parTrans" cxnId="{029F156E-FB07-41C6-A0A8-19D195F5FC16}">
      <dgm:prSet/>
      <dgm:spPr/>
      <dgm:t>
        <a:bodyPr/>
        <a:lstStyle/>
        <a:p>
          <a:endParaRPr lang="en-US"/>
        </a:p>
      </dgm:t>
    </dgm:pt>
    <dgm:pt modelId="{16081ADA-B481-4F9B-9B1D-0336431EB5FA}" type="sibTrans" cxnId="{029F156E-FB07-41C6-A0A8-19D195F5FC16}">
      <dgm:prSet/>
      <dgm:spPr/>
      <dgm:t>
        <a:bodyPr/>
        <a:lstStyle/>
        <a:p>
          <a:endParaRPr lang="en-US"/>
        </a:p>
      </dgm:t>
    </dgm:pt>
    <dgm:pt modelId="{521D4F1E-F2D0-41A0-94EA-2A72C8529008}">
      <dgm:prSet custT="1"/>
      <dgm:spPr/>
      <dgm:t>
        <a:bodyPr/>
        <a:lstStyle/>
        <a:p>
          <a:endParaRPr lang="en-US" sz="1400">
            <a:solidFill>
              <a:schemeClr val="tx1"/>
            </a:solidFill>
          </a:endParaRPr>
        </a:p>
      </dgm:t>
    </dgm:pt>
    <dgm:pt modelId="{9374B108-34FA-4D63-9B09-5B2E299CCAFF}" type="parTrans" cxnId="{BB41CF04-95A0-406B-A4B6-D87854DDD19D}">
      <dgm:prSet/>
      <dgm:spPr/>
      <dgm:t>
        <a:bodyPr/>
        <a:lstStyle/>
        <a:p>
          <a:endParaRPr lang="en-US"/>
        </a:p>
      </dgm:t>
    </dgm:pt>
    <dgm:pt modelId="{DF0F9DF7-C84D-4537-8396-66D89A432081}" type="sibTrans" cxnId="{BB41CF04-95A0-406B-A4B6-D87854DDD19D}">
      <dgm:prSet/>
      <dgm:spPr/>
      <dgm:t>
        <a:bodyPr/>
        <a:lstStyle/>
        <a:p>
          <a:endParaRPr lang="en-US"/>
        </a:p>
      </dgm:t>
    </dgm:pt>
    <dgm:pt modelId="{1108A4AF-24C6-4967-A6EB-2507903F7C94}">
      <dgm:prSet custT="1"/>
      <dgm:spPr/>
      <dgm:t>
        <a:bodyPr/>
        <a:lstStyle/>
        <a:p>
          <a:endParaRPr lang="en-US" sz="1400" dirty="0">
            <a:solidFill>
              <a:schemeClr val="tx1"/>
            </a:solidFill>
          </a:endParaRPr>
        </a:p>
      </dgm:t>
    </dgm:pt>
    <dgm:pt modelId="{19CC48CB-2D71-454B-9DCC-90D641C212F6}" type="parTrans" cxnId="{57579E50-F260-4FDA-AF04-6DE9F62DF4DA}">
      <dgm:prSet/>
      <dgm:spPr/>
      <dgm:t>
        <a:bodyPr/>
        <a:lstStyle/>
        <a:p>
          <a:endParaRPr lang="en-US"/>
        </a:p>
      </dgm:t>
    </dgm:pt>
    <dgm:pt modelId="{37CC913B-B6FB-4BBE-89F5-C1A96CC51566}" type="sibTrans" cxnId="{57579E50-F260-4FDA-AF04-6DE9F62DF4DA}">
      <dgm:prSet/>
      <dgm:spPr/>
      <dgm:t>
        <a:bodyPr/>
        <a:lstStyle/>
        <a:p>
          <a:endParaRPr lang="en-US"/>
        </a:p>
      </dgm:t>
    </dgm:pt>
    <dgm:pt modelId="{88F8E41C-5A18-497B-AEE5-0AE227443BCF}" type="pres">
      <dgm:prSet presAssocID="{19363AB1-1FCB-4722-9073-9A11E14D2796}" presName="Name0" presStyleCnt="0">
        <dgm:presLayoutVars>
          <dgm:dir/>
          <dgm:animLvl val="lvl"/>
          <dgm:resizeHandles/>
        </dgm:presLayoutVars>
      </dgm:prSet>
      <dgm:spPr/>
    </dgm:pt>
    <dgm:pt modelId="{6A95FEEB-5972-4CCB-BCB7-9273967ED736}" type="pres">
      <dgm:prSet presAssocID="{E2C1143D-41EE-4871-AF87-9708011F8CE9}" presName="linNode" presStyleCnt="0"/>
      <dgm:spPr/>
    </dgm:pt>
    <dgm:pt modelId="{8E337910-5A2C-4E69-B0D1-AE0A732D4946}" type="pres">
      <dgm:prSet presAssocID="{E2C1143D-41EE-4871-AF87-9708011F8CE9}" presName="parentShp" presStyleLbl="node1" presStyleIdx="0" presStyleCnt="3">
        <dgm:presLayoutVars>
          <dgm:bulletEnabled val="1"/>
        </dgm:presLayoutVars>
      </dgm:prSet>
      <dgm:spPr/>
    </dgm:pt>
    <dgm:pt modelId="{27A8D0E1-4ACD-4A58-81CC-9A6C0D16AFF7}" type="pres">
      <dgm:prSet presAssocID="{E2C1143D-41EE-4871-AF87-9708011F8CE9}" presName="childShp" presStyleLbl="bgAccFollowNode1" presStyleIdx="0" presStyleCnt="3">
        <dgm:presLayoutVars>
          <dgm:bulletEnabled val="1"/>
        </dgm:presLayoutVars>
      </dgm:prSet>
      <dgm:spPr/>
    </dgm:pt>
    <dgm:pt modelId="{2215B4B5-0384-4A26-93C9-8C0A7131ED99}" type="pres">
      <dgm:prSet presAssocID="{BC5301AC-0B3A-4F2C-B22D-C92E9C4B5E4F}" presName="spacing" presStyleCnt="0"/>
      <dgm:spPr/>
    </dgm:pt>
    <dgm:pt modelId="{68117322-7188-436B-9F06-BECC2CC258B1}" type="pres">
      <dgm:prSet presAssocID="{11360434-5397-4C94-B326-F16A77F27DEF}" presName="linNode" presStyleCnt="0"/>
      <dgm:spPr/>
    </dgm:pt>
    <dgm:pt modelId="{62428E2C-CEEE-410F-B48A-79455019E2F2}" type="pres">
      <dgm:prSet presAssocID="{11360434-5397-4C94-B326-F16A77F27DEF}" presName="parentShp" presStyleLbl="node1" presStyleIdx="1" presStyleCnt="3">
        <dgm:presLayoutVars>
          <dgm:bulletEnabled val="1"/>
        </dgm:presLayoutVars>
      </dgm:prSet>
      <dgm:spPr/>
    </dgm:pt>
    <dgm:pt modelId="{4547BAB3-C831-45F9-B03A-A36CA8CE5C04}" type="pres">
      <dgm:prSet presAssocID="{11360434-5397-4C94-B326-F16A77F27DEF}" presName="childShp" presStyleLbl="bgAccFollowNode1" presStyleIdx="1" presStyleCnt="3">
        <dgm:presLayoutVars>
          <dgm:bulletEnabled val="1"/>
        </dgm:presLayoutVars>
      </dgm:prSet>
      <dgm:spPr/>
    </dgm:pt>
    <dgm:pt modelId="{B73058BB-948D-4FD9-A7C3-F00443AFE379}" type="pres">
      <dgm:prSet presAssocID="{3122BF26-4A2B-42E9-92A9-55380568CB9E}" presName="spacing" presStyleCnt="0"/>
      <dgm:spPr/>
    </dgm:pt>
    <dgm:pt modelId="{E8F7F7A1-9FF0-46E9-8F3E-E0DC89B63DAD}" type="pres">
      <dgm:prSet presAssocID="{34F1F59D-AC11-4CF3-AF90-5C7B65BCD4AF}" presName="linNode" presStyleCnt="0"/>
      <dgm:spPr/>
    </dgm:pt>
    <dgm:pt modelId="{8362658F-A43C-4955-8333-BC3C11A845E8}" type="pres">
      <dgm:prSet presAssocID="{34F1F59D-AC11-4CF3-AF90-5C7B65BCD4AF}" presName="parentShp" presStyleLbl="node1" presStyleIdx="2" presStyleCnt="3">
        <dgm:presLayoutVars>
          <dgm:bulletEnabled val="1"/>
        </dgm:presLayoutVars>
      </dgm:prSet>
      <dgm:spPr/>
    </dgm:pt>
    <dgm:pt modelId="{BE88ECFC-9AB5-4527-BA70-9298075E68ED}" type="pres">
      <dgm:prSet presAssocID="{34F1F59D-AC11-4CF3-AF90-5C7B65BCD4AF}" presName="childShp" presStyleLbl="bgAccFollowNode1" presStyleIdx="2" presStyleCnt="3">
        <dgm:presLayoutVars>
          <dgm:bulletEnabled val="1"/>
        </dgm:presLayoutVars>
      </dgm:prSet>
      <dgm:spPr/>
    </dgm:pt>
  </dgm:ptLst>
  <dgm:cxnLst>
    <dgm:cxn modelId="{BB41CF04-95A0-406B-A4B6-D87854DDD19D}" srcId="{34F1F59D-AC11-4CF3-AF90-5C7B65BCD4AF}" destId="{521D4F1E-F2D0-41A0-94EA-2A72C8529008}" srcOrd="0" destOrd="0" parTransId="{9374B108-34FA-4D63-9B09-5B2E299CCAFF}" sibTransId="{DF0F9DF7-C84D-4537-8396-66D89A432081}"/>
    <dgm:cxn modelId="{254A7011-2A64-4680-A9F9-D5CFD8374883}" type="presOf" srcId="{19363AB1-1FCB-4722-9073-9A11E14D2796}" destId="{88F8E41C-5A18-497B-AEE5-0AE227443BCF}" srcOrd="0" destOrd="0" presId="urn:microsoft.com/office/officeart/2005/8/layout/vList6"/>
    <dgm:cxn modelId="{05CB8527-D714-4EEB-8876-F963569E7E93}" type="presOf" srcId="{1108A4AF-24C6-4967-A6EB-2507903F7C94}" destId="{27A8D0E1-4ACD-4A58-81CC-9A6C0D16AFF7}" srcOrd="0" destOrd="0" presId="urn:microsoft.com/office/officeart/2005/8/layout/vList6"/>
    <dgm:cxn modelId="{A7A86F29-06A1-4488-8BCF-3E712D71562C}" type="presOf" srcId="{15806188-763B-42C3-9CB5-C32BAB740364}" destId="{4547BAB3-C831-45F9-B03A-A36CA8CE5C04}" srcOrd="0" destOrd="0" presId="urn:microsoft.com/office/officeart/2005/8/layout/vList6"/>
    <dgm:cxn modelId="{E039774C-4958-49AA-B11E-426483F1F26C}" type="presOf" srcId="{E2C1143D-41EE-4871-AF87-9708011F8CE9}" destId="{8E337910-5A2C-4E69-B0D1-AE0A732D4946}" srcOrd="0" destOrd="0" presId="urn:microsoft.com/office/officeart/2005/8/layout/vList6"/>
    <dgm:cxn modelId="{029F156E-FB07-41C6-A0A8-19D195F5FC16}" srcId="{34F1F59D-AC11-4CF3-AF90-5C7B65BCD4AF}" destId="{0827F204-2EE8-4543-BFF8-14D333BE01CE}" srcOrd="1" destOrd="0" parTransId="{DA988619-E14C-4392-863E-FD466CAA1931}" sibTransId="{16081ADA-B481-4F9B-9B1D-0336431EB5FA}"/>
    <dgm:cxn modelId="{57579E50-F260-4FDA-AF04-6DE9F62DF4DA}" srcId="{E2C1143D-41EE-4871-AF87-9708011F8CE9}" destId="{1108A4AF-24C6-4967-A6EB-2507903F7C94}" srcOrd="0" destOrd="0" parTransId="{19CC48CB-2D71-454B-9DCC-90D641C212F6}" sibTransId="{37CC913B-B6FB-4BBE-89F5-C1A96CC51566}"/>
    <dgm:cxn modelId="{EAC53585-72E4-4EDD-9156-22AD1C9DCCA9}" type="presOf" srcId="{34F1F59D-AC11-4CF3-AF90-5C7B65BCD4AF}" destId="{8362658F-A43C-4955-8333-BC3C11A845E8}" srcOrd="0" destOrd="0" presId="urn:microsoft.com/office/officeart/2005/8/layout/vList6"/>
    <dgm:cxn modelId="{AB7C1591-F286-4C07-B97B-38538B1C2C79}" srcId="{19363AB1-1FCB-4722-9073-9A11E14D2796}" destId="{34F1F59D-AC11-4CF3-AF90-5C7B65BCD4AF}" srcOrd="2" destOrd="0" parTransId="{1803927D-7CC1-4A28-B6C8-A95A5AAF852D}" sibTransId="{96E58C4C-997F-45E3-A102-20A30FF34DD9}"/>
    <dgm:cxn modelId="{A75BAFA5-BFBA-41AF-A76C-A500360F21DE}" srcId="{E2C1143D-41EE-4871-AF87-9708011F8CE9}" destId="{30C81D17-66F6-4ADE-9FFA-BC73E3ECB131}" srcOrd="1" destOrd="0" parTransId="{D66F9E75-33DD-4547-B7BF-277DFA8BD9B0}" sibTransId="{A3380B6C-72BB-4DA6-9796-EECF7861EF49}"/>
    <dgm:cxn modelId="{487D28AD-8714-40D1-BEC5-BFD42FC7F2CF}" type="presOf" srcId="{0827F204-2EE8-4543-BFF8-14D333BE01CE}" destId="{BE88ECFC-9AB5-4527-BA70-9298075E68ED}" srcOrd="0" destOrd="1" presId="urn:microsoft.com/office/officeart/2005/8/layout/vList6"/>
    <dgm:cxn modelId="{BF9451B6-93B8-4341-B6CF-5D566C886A52}" srcId="{11360434-5397-4C94-B326-F16A77F27DEF}" destId="{15806188-763B-42C3-9CB5-C32BAB740364}" srcOrd="0" destOrd="0" parTransId="{5739F0B4-5805-4259-9591-EB8159157B07}" sibTransId="{751EB992-E02E-4380-BC55-2E0C231CB7BB}"/>
    <dgm:cxn modelId="{4C0274C0-C527-4ACB-89A3-AC58445AC346}" srcId="{19363AB1-1FCB-4722-9073-9A11E14D2796}" destId="{E2C1143D-41EE-4871-AF87-9708011F8CE9}" srcOrd="0" destOrd="0" parTransId="{39511DF3-C8A3-45A3-A318-2F96679D6F05}" sibTransId="{BC5301AC-0B3A-4F2C-B22D-C92E9C4B5E4F}"/>
    <dgm:cxn modelId="{527461CB-09A2-48B1-9BA6-661334F37729}" type="presOf" srcId="{30C81D17-66F6-4ADE-9FFA-BC73E3ECB131}" destId="{27A8D0E1-4ACD-4A58-81CC-9A6C0D16AFF7}" srcOrd="0" destOrd="1" presId="urn:microsoft.com/office/officeart/2005/8/layout/vList6"/>
    <dgm:cxn modelId="{87F3D5DF-BBED-4228-BA4C-0BC701DE8C14}" type="presOf" srcId="{11360434-5397-4C94-B326-F16A77F27DEF}" destId="{62428E2C-CEEE-410F-B48A-79455019E2F2}" srcOrd="0" destOrd="0" presId="urn:microsoft.com/office/officeart/2005/8/layout/vList6"/>
    <dgm:cxn modelId="{7F1DB5E2-FC25-4CAA-9A6B-B147FCD7A161}" type="presOf" srcId="{521D4F1E-F2D0-41A0-94EA-2A72C8529008}" destId="{BE88ECFC-9AB5-4527-BA70-9298075E68ED}" srcOrd="0" destOrd="0" presId="urn:microsoft.com/office/officeart/2005/8/layout/vList6"/>
    <dgm:cxn modelId="{F5DF46FD-8EA7-400D-9541-841253EC72F6}" srcId="{19363AB1-1FCB-4722-9073-9A11E14D2796}" destId="{11360434-5397-4C94-B326-F16A77F27DEF}" srcOrd="1" destOrd="0" parTransId="{2EF7352C-7CCB-4394-91C4-BB262FC803A5}" sibTransId="{3122BF26-4A2B-42E9-92A9-55380568CB9E}"/>
    <dgm:cxn modelId="{3C683A43-2F99-435E-9B40-7B9DF3B2EFE9}" type="presParOf" srcId="{88F8E41C-5A18-497B-AEE5-0AE227443BCF}" destId="{6A95FEEB-5972-4CCB-BCB7-9273967ED736}" srcOrd="0" destOrd="0" presId="urn:microsoft.com/office/officeart/2005/8/layout/vList6"/>
    <dgm:cxn modelId="{8CDE2C83-CD0D-408F-B08C-9914D9427E0E}" type="presParOf" srcId="{6A95FEEB-5972-4CCB-BCB7-9273967ED736}" destId="{8E337910-5A2C-4E69-B0D1-AE0A732D4946}" srcOrd="0" destOrd="0" presId="urn:microsoft.com/office/officeart/2005/8/layout/vList6"/>
    <dgm:cxn modelId="{37513CD4-EF78-4B8C-AD1D-9AEC7E7A4DDE}" type="presParOf" srcId="{6A95FEEB-5972-4CCB-BCB7-9273967ED736}" destId="{27A8D0E1-4ACD-4A58-81CC-9A6C0D16AFF7}" srcOrd="1" destOrd="0" presId="urn:microsoft.com/office/officeart/2005/8/layout/vList6"/>
    <dgm:cxn modelId="{79A60D50-DDB6-4DBF-80AC-DF1935B74F7A}" type="presParOf" srcId="{88F8E41C-5A18-497B-AEE5-0AE227443BCF}" destId="{2215B4B5-0384-4A26-93C9-8C0A7131ED99}" srcOrd="1" destOrd="0" presId="urn:microsoft.com/office/officeart/2005/8/layout/vList6"/>
    <dgm:cxn modelId="{72EBDAE6-E2A0-492D-99CB-E4787EAB8495}" type="presParOf" srcId="{88F8E41C-5A18-497B-AEE5-0AE227443BCF}" destId="{68117322-7188-436B-9F06-BECC2CC258B1}" srcOrd="2" destOrd="0" presId="urn:microsoft.com/office/officeart/2005/8/layout/vList6"/>
    <dgm:cxn modelId="{2291970C-FD85-4D22-AD39-C47C3896ECD6}" type="presParOf" srcId="{68117322-7188-436B-9F06-BECC2CC258B1}" destId="{62428E2C-CEEE-410F-B48A-79455019E2F2}" srcOrd="0" destOrd="0" presId="urn:microsoft.com/office/officeart/2005/8/layout/vList6"/>
    <dgm:cxn modelId="{7EE02E90-C578-4EC5-B727-E06644A80EB4}" type="presParOf" srcId="{68117322-7188-436B-9F06-BECC2CC258B1}" destId="{4547BAB3-C831-45F9-B03A-A36CA8CE5C04}" srcOrd="1" destOrd="0" presId="urn:microsoft.com/office/officeart/2005/8/layout/vList6"/>
    <dgm:cxn modelId="{13A50B00-EADE-4F2F-A826-F2D040C77F7E}" type="presParOf" srcId="{88F8E41C-5A18-497B-AEE5-0AE227443BCF}" destId="{B73058BB-948D-4FD9-A7C3-F00443AFE379}" srcOrd="3" destOrd="0" presId="urn:microsoft.com/office/officeart/2005/8/layout/vList6"/>
    <dgm:cxn modelId="{3D065A89-CA78-47A7-AB70-B2D9963405F2}" type="presParOf" srcId="{88F8E41C-5A18-497B-AEE5-0AE227443BCF}" destId="{E8F7F7A1-9FF0-46E9-8F3E-E0DC89B63DAD}" srcOrd="4" destOrd="0" presId="urn:microsoft.com/office/officeart/2005/8/layout/vList6"/>
    <dgm:cxn modelId="{B6599BC5-70CC-4B7C-9FF7-207CE4E32DB5}" type="presParOf" srcId="{E8F7F7A1-9FF0-46E9-8F3E-E0DC89B63DAD}" destId="{8362658F-A43C-4955-8333-BC3C11A845E8}" srcOrd="0" destOrd="0" presId="urn:microsoft.com/office/officeart/2005/8/layout/vList6"/>
    <dgm:cxn modelId="{FB146877-4579-462E-8C47-36F7321895B8}" type="presParOf" srcId="{E8F7F7A1-9FF0-46E9-8F3E-E0DC89B63DAD}" destId="{BE88ECFC-9AB5-4527-BA70-9298075E68ED}"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B88DD9-8459-4378-8B18-FE6C02C82A2C}"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EDE02E17-4C38-427A-ABC4-AB121856ACDA}">
      <dgm:prSet custT="1"/>
      <dgm:spPr/>
      <dgm:t>
        <a:bodyPr/>
        <a:lstStyle/>
        <a:p>
          <a:pPr algn="l" rtl="0"/>
          <a:r>
            <a:rPr lang="en-US" sz="1400" dirty="0"/>
            <a:t>Java </a:t>
          </a:r>
          <a:r>
            <a:rPr lang="en-US" sz="1400" dirty="0" err="1"/>
            <a:t>Buildpack</a:t>
          </a:r>
          <a:r>
            <a:rPr lang="en-US" sz="1400" dirty="0"/>
            <a:t> supports a variety of JVM Languages, containers and frameworks with a </a:t>
          </a:r>
          <a:r>
            <a:rPr lang="en-US" sz="1400" dirty="0" err="1"/>
            <a:t>modular,configurable</a:t>
          </a:r>
          <a:r>
            <a:rPr lang="en-US" sz="1400" dirty="0"/>
            <a:t> and extensible design</a:t>
          </a:r>
        </a:p>
      </dgm:t>
    </dgm:pt>
    <dgm:pt modelId="{2D29439C-B222-4638-BB3F-E615925095E9}" type="parTrans" cxnId="{9C9F6374-5920-42B7-BD8A-DC18FF8435FE}">
      <dgm:prSet/>
      <dgm:spPr/>
      <dgm:t>
        <a:bodyPr/>
        <a:lstStyle/>
        <a:p>
          <a:endParaRPr lang="en-US"/>
        </a:p>
      </dgm:t>
    </dgm:pt>
    <dgm:pt modelId="{8CD32272-562B-4FB1-9030-19199072154C}" type="sibTrans" cxnId="{9C9F6374-5920-42B7-BD8A-DC18FF8435FE}">
      <dgm:prSet/>
      <dgm:spPr/>
      <dgm:t>
        <a:bodyPr/>
        <a:lstStyle/>
        <a:p>
          <a:endParaRPr lang="en-US"/>
        </a:p>
      </dgm:t>
    </dgm:pt>
    <dgm:pt modelId="{93799818-BAAF-4DF4-BD5F-D43DD62872BC}" type="pres">
      <dgm:prSet presAssocID="{B6B88DD9-8459-4378-8B18-FE6C02C82A2C}" presName="linear" presStyleCnt="0">
        <dgm:presLayoutVars>
          <dgm:animLvl val="lvl"/>
          <dgm:resizeHandles val="exact"/>
        </dgm:presLayoutVars>
      </dgm:prSet>
      <dgm:spPr/>
    </dgm:pt>
    <dgm:pt modelId="{7A880BD8-9AFB-4BC6-A76C-9222AE97F6E7}" type="pres">
      <dgm:prSet presAssocID="{EDE02E17-4C38-427A-ABC4-AB121856ACDA}" presName="parentText" presStyleLbl="node1" presStyleIdx="0" presStyleCnt="1">
        <dgm:presLayoutVars>
          <dgm:chMax val="0"/>
          <dgm:bulletEnabled val="1"/>
        </dgm:presLayoutVars>
      </dgm:prSet>
      <dgm:spPr/>
    </dgm:pt>
  </dgm:ptLst>
  <dgm:cxnLst>
    <dgm:cxn modelId="{537BCD12-81BB-4479-920A-CA03440DB9BA}" type="presOf" srcId="{B6B88DD9-8459-4378-8B18-FE6C02C82A2C}" destId="{93799818-BAAF-4DF4-BD5F-D43DD62872BC}" srcOrd="0" destOrd="0" presId="urn:microsoft.com/office/officeart/2005/8/layout/vList2"/>
    <dgm:cxn modelId="{9C9F6374-5920-42B7-BD8A-DC18FF8435FE}" srcId="{B6B88DD9-8459-4378-8B18-FE6C02C82A2C}" destId="{EDE02E17-4C38-427A-ABC4-AB121856ACDA}" srcOrd="0" destOrd="0" parTransId="{2D29439C-B222-4638-BB3F-E615925095E9}" sibTransId="{8CD32272-562B-4FB1-9030-19199072154C}"/>
    <dgm:cxn modelId="{57F685B6-3A9C-415C-9770-31A252E8CC47}" type="presOf" srcId="{EDE02E17-4C38-427A-ABC4-AB121856ACDA}" destId="{7A880BD8-9AFB-4BC6-A76C-9222AE97F6E7}" srcOrd="0" destOrd="0" presId="urn:microsoft.com/office/officeart/2005/8/layout/vList2"/>
    <dgm:cxn modelId="{09B02301-124A-44E8-B382-CE46A3C33029}" type="presParOf" srcId="{93799818-BAAF-4DF4-BD5F-D43DD62872BC}" destId="{7A880BD8-9AFB-4BC6-A76C-9222AE97F6E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EE877-95B8-4C9C-B525-D9FB407B64BF}">
      <dsp:nvSpPr>
        <dsp:cNvPr id="0" name=""/>
        <dsp:cNvSpPr/>
      </dsp:nvSpPr>
      <dsp:spPr>
        <a:xfrm>
          <a:off x="0" y="5796"/>
          <a:ext cx="8548576" cy="1221041"/>
        </a:xfrm>
        <a:prstGeom prst="roundRect">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Buildpacks provide framework and runtime support for your applications. </a:t>
          </a:r>
          <a:endParaRPr lang="en-US" sz="2300" kern="1200" dirty="0"/>
        </a:p>
      </dsp:txBody>
      <dsp:txXfrm>
        <a:off x="59606" y="65402"/>
        <a:ext cx="8429364" cy="1101829"/>
      </dsp:txXfrm>
    </dsp:sp>
    <dsp:sp modelId="{9ADEF168-EB8D-4D26-854A-019492050CBB}">
      <dsp:nvSpPr>
        <dsp:cNvPr id="0" name=""/>
        <dsp:cNvSpPr/>
      </dsp:nvSpPr>
      <dsp:spPr>
        <a:xfrm>
          <a:off x="0" y="1293078"/>
          <a:ext cx="8548576" cy="1221041"/>
        </a:xfrm>
        <a:prstGeom prst="roundRect">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Buildpacks typically examine user-provided artifacts to determine what dependencies to download and how to configure applications to communicate with bound services.</a:t>
          </a:r>
          <a:endParaRPr lang="en-US" sz="2300" kern="1200" dirty="0"/>
        </a:p>
      </dsp:txBody>
      <dsp:txXfrm>
        <a:off x="59606" y="1352684"/>
        <a:ext cx="8429364" cy="1101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38F55-AB58-448C-AC3F-C6AC175F30F8}">
      <dsp:nvSpPr>
        <dsp:cNvPr id="0" name=""/>
        <dsp:cNvSpPr/>
      </dsp:nvSpPr>
      <dsp:spPr>
        <a:xfrm>
          <a:off x="0" y="14176"/>
          <a:ext cx="9875520" cy="849420"/>
        </a:xfrm>
        <a:prstGeom prst="roundRect">
          <a:avLst/>
        </a:prstGeom>
        <a:solidFill>
          <a:schemeClr val="accent5">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When you push an application, Cloud Foundry automatically detects which buildpack is required and installs it on the Diego cell where the application runs.</a:t>
          </a:r>
          <a:endParaRPr lang="en-US" sz="1600" kern="1200" dirty="0"/>
        </a:p>
      </dsp:txBody>
      <dsp:txXfrm>
        <a:off x="41465" y="55641"/>
        <a:ext cx="9792590" cy="766490"/>
      </dsp:txXfrm>
    </dsp:sp>
    <dsp:sp modelId="{D4937212-AEE5-45A4-BC94-8B2F0E243415}">
      <dsp:nvSpPr>
        <dsp:cNvPr id="0" name=""/>
        <dsp:cNvSpPr/>
      </dsp:nvSpPr>
      <dsp:spPr>
        <a:xfrm>
          <a:off x="0" y="909676"/>
          <a:ext cx="9875520" cy="849420"/>
        </a:xfrm>
        <a:prstGeom prst="roundRect">
          <a:avLst/>
        </a:prstGeom>
        <a:solidFill>
          <a:schemeClr val="accent5">
            <a:shade val="50000"/>
            <a:hueOff val="410439"/>
            <a:satOff val="-36341"/>
            <a:lumOff val="339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t>During staging, each buildpack has a position in a priority list (identified by running cf buildpacks). </a:t>
          </a:r>
          <a:endParaRPr lang="en-US" sz="1600" kern="1200" dirty="0"/>
        </a:p>
      </dsp:txBody>
      <dsp:txXfrm>
        <a:off x="41465" y="951141"/>
        <a:ext cx="9792590" cy="766490"/>
      </dsp:txXfrm>
    </dsp:sp>
    <dsp:sp modelId="{B07E5E94-F0C4-41E6-9526-CC94F1F3D85A}">
      <dsp:nvSpPr>
        <dsp:cNvPr id="0" name=""/>
        <dsp:cNvSpPr/>
      </dsp:nvSpPr>
      <dsp:spPr>
        <a:xfrm>
          <a:off x="0" y="1805176"/>
          <a:ext cx="9875520" cy="849420"/>
        </a:xfrm>
        <a:prstGeom prst="roundRect">
          <a:avLst/>
        </a:prstGeom>
        <a:solidFill>
          <a:schemeClr val="accent5">
            <a:shade val="50000"/>
            <a:hueOff val="410439"/>
            <a:satOff val="-36341"/>
            <a:lumOff val="339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dirty="0"/>
            <a:t>Cloud Foundry checks if the </a:t>
          </a:r>
          <a:r>
            <a:rPr lang="en-US" sz="1600" b="0" kern="1200" dirty="0" err="1"/>
            <a:t>buildpack</a:t>
          </a:r>
          <a:r>
            <a:rPr lang="en-US" sz="1600" b="0" kern="1200" dirty="0"/>
            <a:t> in position 1 is a compatible </a:t>
          </a:r>
          <a:r>
            <a:rPr lang="en-US" sz="1600" b="0" kern="1200" dirty="0" err="1"/>
            <a:t>buildpack</a:t>
          </a:r>
          <a:r>
            <a:rPr lang="en-US" sz="1600" b="0" kern="1200" dirty="0"/>
            <a:t>. If the position 1 </a:t>
          </a:r>
          <a:r>
            <a:rPr lang="en-US" sz="1600" b="0" kern="1200" dirty="0" err="1"/>
            <a:t>buildpack</a:t>
          </a:r>
          <a:r>
            <a:rPr lang="en-US" sz="1600" b="0" kern="1200" dirty="0"/>
            <a:t> is not compatible, Cloud Foundry moves on to the </a:t>
          </a:r>
          <a:r>
            <a:rPr lang="en-US" sz="1600" b="0" kern="1200" dirty="0" err="1"/>
            <a:t>buildpack</a:t>
          </a:r>
          <a:r>
            <a:rPr lang="en-US" sz="1600" b="0" kern="1200" dirty="0"/>
            <a:t> in position 2. Cloud Foundry continues this process until the correct </a:t>
          </a:r>
          <a:r>
            <a:rPr lang="en-US" sz="1600" b="0" kern="1200" dirty="0" err="1"/>
            <a:t>buildpack</a:t>
          </a:r>
          <a:r>
            <a:rPr lang="en-US" sz="1600" b="0" kern="1200" dirty="0"/>
            <a:t> is found. If no </a:t>
          </a:r>
          <a:r>
            <a:rPr lang="en-US" sz="1600" b="0" kern="1200" dirty="0" err="1"/>
            <a:t>buildpack</a:t>
          </a:r>
          <a:r>
            <a:rPr lang="en-US" sz="1600" b="0" kern="1200" dirty="0"/>
            <a:t> is compatible </a:t>
          </a:r>
          <a:r>
            <a:rPr lang="en-US" sz="1600" b="0" kern="1200" dirty="0" err="1"/>
            <a:t>cf</a:t>
          </a:r>
          <a:r>
            <a:rPr lang="en-US" sz="1600" b="0" kern="1200" dirty="0"/>
            <a:t> push fails.</a:t>
          </a:r>
          <a:endParaRPr lang="en-US" sz="1600" kern="1200" dirty="0"/>
        </a:p>
      </dsp:txBody>
      <dsp:txXfrm>
        <a:off x="41465" y="1846641"/>
        <a:ext cx="9792590"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19796-B407-48E6-92E3-6EE825AEB52E}">
      <dsp:nvSpPr>
        <dsp:cNvPr id="0" name=""/>
        <dsp:cNvSpPr/>
      </dsp:nvSpPr>
      <dsp:spPr>
        <a:xfrm>
          <a:off x="264041" y="5176"/>
          <a:ext cx="1892873" cy="1892873"/>
        </a:xfrm>
        <a:prstGeom prst="ellipse">
          <a:avLst/>
        </a:prstGeom>
        <a:gradFill rotWithShape="0">
          <a:gsLst>
            <a:gs pos="0">
              <a:schemeClr val="accent5">
                <a:shade val="80000"/>
                <a:alpha val="50000"/>
                <a:hueOff val="0"/>
                <a:satOff val="0"/>
                <a:lumOff val="0"/>
                <a:alphaOff val="0"/>
                <a:shade val="51000"/>
                <a:satMod val="130000"/>
              </a:schemeClr>
            </a:gs>
            <a:gs pos="80000">
              <a:schemeClr val="accent5">
                <a:shade val="80000"/>
                <a:alpha val="50000"/>
                <a:hueOff val="0"/>
                <a:satOff val="0"/>
                <a:lumOff val="0"/>
                <a:alphaOff val="0"/>
                <a:shade val="93000"/>
                <a:satMod val="130000"/>
              </a:schemeClr>
            </a:gs>
            <a:gs pos="100000">
              <a:schemeClr val="accent5">
                <a:shade val="80000"/>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System</a:t>
          </a:r>
        </a:p>
      </dsp:txBody>
      <dsp:txXfrm>
        <a:off x="528361" y="228387"/>
        <a:ext cx="1091386" cy="1446452"/>
      </dsp:txXfrm>
    </dsp:sp>
    <dsp:sp modelId="{C9D5E51D-C535-437D-BB04-0E994FAE43E3}">
      <dsp:nvSpPr>
        <dsp:cNvPr id="0" name=""/>
        <dsp:cNvSpPr/>
      </dsp:nvSpPr>
      <dsp:spPr>
        <a:xfrm>
          <a:off x="1628274" y="5176"/>
          <a:ext cx="1892873" cy="1892873"/>
        </a:xfrm>
        <a:prstGeom prst="ellipse">
          <a:avLst/>
        </a:prstGeom>
        <a:gradFill rotWithShape="0">
          <a:gsLst>
            <a:gs pos="0">
              <a:schemeClr val="accent5">
                <a:shade val="80000"/>
                <a:alpha val="50000"/>
                <a:hueOff val="-5901"/>
                <a:satOff val="0"/>
                <a:lumOff val="3708"/>
                <a:alphaOff val="-30000"/>
                <a:shade val="51000"/>
                <a:satMod val="130000"/>
              </a:schemeClr>
            </a:gs>
            <a:gs pos="80000">
              <a:schemeClr val="accent5">
                <a:shade val="80000"/>
                <a:alpha val="50000"/>
                <a:hueOff val="-5901"/>
                <a:satOff val="0"/>
                <a:lumOff val="3708"/>
                <a:alphaOff val="-30000"/>
                <a:shade val="93000"/>
                <a:satMod val="130000"/>
              </a:schemeClr>
            </a:gs>
            <a:gs pos="100000">
              <a:schemeClr val="accent5">
                <a:shade val="80000"/>
                <a:alpha val="50000"/>
                <a:hueOff val="-5901"/>
                <a:satOff val="0"/>
                <a:lumOff val="3708"/>
                <a:alphaOff val="-3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Admin</a:t>
          </a:r>
        </a:p>
      </dsp:txBody>
      <dsp:txXfrm>
        <a:off x="2165441" y="228387"/>
        <a:ext cx="1091386" cy="1446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B7574-DB28-42DC-B282-21B8E1DE24D5}">
      <dsp:nvSpPr>
        <dsp:cNvPr id="0" name=""/>
        <dsp:cNvSpPr/>
      </dsp:nvSpPr>
      <dsp:spPr>
        <a:xfrm rot="16200000">
          <a:off x="-834441" y="834878"/>
          <a:ext cx="2806995" cy="1137237"/>
        </a:xfrm>
        <a:prstGeom prst="flowChartManualOperation">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19698" bIns="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tx1"/>
              </a:solidFill>
            </a:rPr>
            <a:t>Detect 	</a:t>
          </a:r>
          <a:endParaRPr lang="en-US" sz="1900" kern="1200" dirty="0">
            <a:solidFill>
              <a:schemeClr val="tx1"/>
            </a:solidFill>
          </a:endParaRPr>
        </a:p>
      </dsp:txBody>
      <dsp:txXfrm rot="5400000">
        <a:off x="438" y="561398"/>
        <a:ext cx="1137237" cy="1684197"/>
      </dsp:txXfrm>
    </dsp:sp>
    <dsp:sp modelId="{8EEBA61E-3773-48C6-A174-2E4583027D05}">
      <dsp:nvSpPr>
        <dsp:cNvPr id="0" name=""/>
        <dsp:cNvSpPr/>
      </dsp:nvSpPr>
      <dsp:spPr>
        <a:xfrm rot="16200000">
          <a:off x="388088" y="834878"/>
          <a:ext cx="2806995" cy="1137237"/>
        </a:xfrm>
        <a:prstGeom prst="flowChartManualOperation">
          <a:avLst/>
        </a:prstGeom>
        <a:solidFill>
          <a:schemeClr val="accent5">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19698" bIns="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tx1"/>
              </a:solidFill>
            </a:rPr>
            <a:t>Compile</a:t>
          </a:r>
          <a:endParaRPr lang="en-US" sz="1900" kern="1200" dirty="0">
            <a:solidFill>
              <a:schemeClr val="tx1"/>
            </a:solidFill>
          </a:endParaRPr>
        </a:p>
      </dsp:txBody>
      <dsp:txXfrm rot="5400000">
        <a:off x="1222967" y="561398"/>
        <a:ext cx="1137237" cy="1684197"/>
      </dsp:txXfrm>
    </dsp:sp>
    <dsp:sp modelId="{BA994E0E-7866-4CE0-AAB4-52A6ED29FFBE}">
      <dsp:nvSpPr>
        <dsp:cNvPr id="0" name=""/>
        <dsp:cNvSpPr/>
      </dsp:nvSpPr>
      <dsp:spPr>
        <a:xfrm rot="16200000">
          <a:off x="1610618" y="834878"/>
          <a:ext cx="2806995" cy="1137237"/>
        </a:xfrm>
        <a:prstGeom prst="flowChartManualOperation">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19698" bIns="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tx1"/>
              </a:solidFill>
            </a:rPr>
            <a:t>Release</a:t>
          </a:r>
          <a:endParaRPr lang="en-US" sz="1900" kern="1200" dirty="0">
            <a:solidFill>
              <a:schemeClr val="tx1"/>
            </a:solidFill>
          </a:endParaRPr>
        </a:p>
      </dsp:txBody>
      <dsp:txXfrm rot="5400000">
        <a:off x="2445497" y="561398"/>
        <a:ext cx="1137237" cy="1684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8D0E1-4ACD-4A58-81CC-9A6C0D16AFF7}">
      <dsp:nvSpPr>
        <dsp:cNvPr id="0" name=""/>
        <dsp:cNvSpPr/>
      </dsp:nvSpPr>
      <dsp:spPr>
        <a:xfrm>
          <a:off x="2032944" y="0"/>
          <a:ext cx="3049417" cy="985726"/>
        </a:xfrm>
        <a:prstGeom prst="rightArrow">
          <a:avLst>
            <a:gd name="adj1" fmla="val 75000"/>
            <a:gd name="adj2" fmla="val 50000"/>
          </a:avLst>
        </a:prstGeom>
        <a:solidFill>
          <a:schemeClr val="accent5">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solidFill>
              <a:schemeClr val="tx1"/>
            </a:solidFill>
          </a:endParaRPr>
        </a:p>
        <a:p>
          <a:pPr marL="114300" lvl="1" indent="-114300" algn="l" defTabSz="622300">
            <a:lnSpc>
              <a:spcPct val="90000"/>
            </a:lnSpc>
            <a:spcBef>
              <a:spcPct val="0"/>
            </a:spcBef>
            <a:spcAft>
              <a:spcPct val="15000"/>
            </a:spcAft>
            <a:buChar char="•"/>
          </a:pPr>
          <a:r>
            <a:rPr lang="en-US" sz="1400" kern="1200" dirty="0">
              <a:solidFill>
                <a:schemeClr val="tx1"/>
              </a:solidFill>
            </a:rPr>
            <a:t>Inspect app bits to determine </a:t>
          </a:r>
          <a:r>
            <a:rPr lang="en-US" sz="1400" kern="1200" err="1">
              <a:solidFill>
                <a:schemeClr val="tx1"/>
              </a:solidFill>
            </a:rPr>
            <a:t>buildpack</a:t>
          </a:r>
          <a:r>
            <a:rPr lang="en-US" sz="1400" kern="1200">
              <a:solidFill>
                <a:schemeClr val="tx1"/>
              </a:solidFill>
            </a:rPr>
            <a:t> applicability return 0 on success</a:t>
          </a:r>
          <a:endParaRPr lang="en-US" sz="1400" kern="1200" dirty="0">
            <a:solidFill>
              <a:schemeClr val="tx1"/>
            </a:solidFill>
          </a:endParaRPr>
        </a:p>
      </dsp:txBody>
      <dsp:txXfrm>
        <a:off x="2032944" y="123216"/>
        <a:ext cx="2679770" cy="739294"/>
      </dsp:txXfrm>
    </dsp:sp>
    <dsp:sp modelId="{8E337910-5A2C-4E69-B0D1-AE0A732D4946}">
      <dsp:nvSpPr>
        <dsp:cNvPr id="0" name=""/>
        <dsp:cNvSpPr/>
      </dsp:nvSpPr>
      <dsp:spPr>
        <a:xfrm>
          <a:off x="0" y="0"/>
          <a:ext cx="2032944" cy="985726"/>
        </a:xfrm>
        <a:prstGeom prst="roundRect">
          <a:avLst/>
        </a:prstGeom>
        <a:solidFill>
          <a:schemeClr val="accent5">
            <a:alpha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rPr>
            <a:t>/bin/detect app_directory</a:t>
          </a:r>
          <a:endParaRPr lang="en-US" sz="1600" kern="1200" dirty="0">
            <a:solidFill>
              <a:schemeClr val="tx1"/>
            </a:solidFill>
          </a:endParaRPr>
        </a:p>
      </dsp:txBody>
      <dsp:txXfrm>
        <a:off x="48119" y="48119"/>
        <a:ext cx="1936706" cy="889488"/>
      </dsp:txXfrm>
    </dsp:sp>
    <dsp:sp modelId="{4547BAB3-C831-45F9-B03A-A36CA8CE5C04}">
      <dsp:nvSpPr>
        <dsp:cNvPr id="0" name=""/>
        <dsp:cNvSpPr/>
      </dsp:nvSpPr>
      <dsp:spPr>
        <a:xfrm>
          <a:off x="2032944" y="1084299"/>
          <a:ext cx="3049417" cy="985726"/>
        </a:xfrm>
        <a:prstGeom prst="rightArrow">
          <a:avLst>
            <a:gd name="adj1" fmla="val 75000"/>
            <a:gd name="adj2" fmla="val 50000"/>
          </a:avLst>
        </a:prstGeom>
        <a:solidFill>
          <a:schemeClr val="accent5">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a:solidFill>
                <a:schemeClr val="tx1"/>
              </a:solidFill>
            </a:rPr>
            <a:t>Download and install runtime, container,package,libraries;install app bits as necessary</a:t>
          </a:r>
          <a:endParaRPr lang="en-US" sz="1400" kern="1200" dirty="0">
            <a:solidFill>
              <a:schemeClr val="tx1"/>
            </a:solidFill>
          </a:endParaRPr>
        </a:p>
      </dsp:txBody>
      <dsp:txXfrm>
        <a:off x="2032944" y="1207515"/>
        <a:ext cx="2679770" cy="739294"/>
      </dsp:txXfrm>
    </dsp:sp>
    <dsp:sp modelId="{62428E2C-CEEE-410F-B48A-79455019E2F2}">
      <dsp:nvSpPr>
        <dsp:cNvPr id="0" name=""/>
        <dsp:cNvSpPr/>
      </dsp:nvSpPr>
      <dsp:spPr>
        <a:xfrm>
          <a:off x="0" y="1084299"/>
          <a:ext cx="2032944" cy="985726"/>
        </a:xfrm>
        <a:prstGeom prst="roundRect">
          <a:avLst/>
        </a:prstGeom>
        <a:solidFill>
          <a:schemeClr val="accent5">
            <a:alpha val="90000"/>
            <a:hueOff val="0"/>
            <a:satOff val="0"/>
            <a:lumOff val="0"/>
            <a:alphaOff val="-2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/bin/compile </a:t>
          </a:r>
          <a:r>
            <a:rPr lang="en-US" sz="1600" kern="1200" dirty="0" err="1">
              <a:solidFill>
                <a:schemeClr val="tx1"/>
              </a:solidFill>
            </a:rPr>
            <a:t>app_directory</a:t>
          </a:r>
          <a:r>
            <a:rPr lang="en-US" sz="1600" kern="1200" dirty="0">
              <a:solidFill>
                <a:schemeClr val="tx1"/>
              </a:solidFill>
            </a:rPr>
            <a:t> </a:t>
          </a:r>
          <a:r>
            <a:rPr lang="en-US" sz="1600" kern="1200" dirty="0" err="1">
              <a:solidFill>
                <a:schemeClr val="tx1"/>
              </a:solidFill>
            </a:rPr>
            <a:t>cache_directory</a:t>
          </a:r>
          <a:endParaRPr lang="en-US" sz="1600" kern="1200" dirty="0">
            <a:solidFill>
              <a:schemeClr val="tx1"/>
            </a:solidFill>
          </a:endParaRPr>
        </a:p>
      </dsp:txBody>
      <dsp:txXfrm>
        <a:off x="48119" y="1132418"/>
        <a:ext cx="1936706" cy="889488"/>
      </dsp:txXfrm>
    </dsp:sp>
    <dsp:sp modelId="{BE88ECFC-9AB5-4527-BA70-9298075E68ED}">
      <dsp:nvSpPr>
        <dsp:cNvPr id="0" name=""/>
        <dsp:cNvSpPr/>
      </dsp:nvSpPr>
      <dsp:spPr>
        <a:xfrm>
          <a:off x="2032944" y="2168599"/>
          <a:ext cx="3049417" cy="985726"/>
        </a:xfrm>
        <a:prstGeom prst="rightArrow">
          <a:avLst>
            <a:gd name="adj1" fmla="val 75000"/>
            <a:gd name="adj2" fmla="val 50000"/>
          </a:avLst>
        </a:prstGeom>
        <a:solidFill>
          <a:schemeClr val="accent5">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US" sz="1400" kern="1200">
            <a:solidFill>
              <a:schemeClr val="tx1"/>
            </a:solidFill>
          </a:endParaRPr>
        </a:p>
        <a:p>
          <a:pPr marL="114300" lvl="1" indent="-114300" algn="l" defTabSz="622300">
            <a:lnSpc>
              <a:spcPct val="90000"/>
            </a:lnSpc>
            <a:spcBef>
              <a:spcPct val="0"/>
            </a:spcBef>
            <a:spcAft>
              <a:spcPct val="15000"/>
            </a:spcAft>
            <a:buChar char="•"/>
          </a:pPr>
          <a:r>
            <a:rPr lang="en-US" sz="1400" kern="1200">
              <a:solidFill>
                <a:schemeClr val="tx1"/>
              </a:solidFill>
            </a:rPr>
            <a:t>Build app start command</a:t>
          </a:r>
          <a:endParaRPr lang="en-US" sz="1400" kern="1200" dirty="0">
            <a:solidFill>
              <a:schemeClr val="tx1"/>
            </a:solidFill>
          </a:endParaRPr>
        </a:p>
      </dsp:txBody>
      <dsp:txXfrm>
        <a:off x="2032944" y="2291815"/>
        <a:ext cx="2679770" cy="739294"/>
      </dsp:txXfrm>
    </dsp:sp>
    <dsp:sp modelId="{8362658F-A43C-4955-8333-BC3C11A845E8}">
      <dsp:nvSpPr>
        <dsp:cNvPr id="0" name=""/>
        <dsp:cNvSpPr/>
      </dsp:nvSpPr>
      <dsp:spPr>
        <a:xfrm>
          <a:off x="0" y="2168599"/>
          <a:ext cx="2032944" cy="985726"/>
        </a:xfrm>
        <a:prstGeom prst="roundRect">
          <a:avLst/>
        </a:prstGeom>
        <a:solidFill>
          <a:schemeClr val="accent5">
            <a:alpha val="90000"/>
            <a:hueOff val="0"/>
            <a:satOff val="0"/>
            <a:lumOff val="0"/>
            <a:alpha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/bin/release </a:t>
          </a:r>
          <a:r>
            <a:rPr lang="en-US" sz="1600" kern="1200" dirty="0" err="1">
              <a:solidFill>
                <a:schemeClr val="tx1"/>
              </a:solidFill>
            </a:rPr>
            <a:t>app_directory</a:t>
          </a:r>
          <a:endParaRPr lang="en-US" sz="1600" kern="1200" dirty="0">
            <a:solidFill>
              <a:schemeClr val="tx1"/>
            </a:solidFill>
          </a:endParaRPr>
        </a:p>
      </dsp:txBody>
      <dsp:txXfrm>
        <a:off x="48119" y="2216718"/>
        <a:ext cx="1936706" cy="8894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80BD8-9AFB-4BC6-A76C-9222AE97F6E7}">
      <dsp:nvSpPr>
        <dsp:cNvPr id="0" name=""/>
        <dsp:cNvSpPr/>
      </dsp:nvSpPr>
      <dsp:spPr>
        <a:xfrm>
          <a:off x="0" y="124"/>
          <a:ext cx="4571999" cy="680233"/>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Java </a:t>
          </a:r>
          <a:r>
            <a:rPr lang="en-US" sz="1400" kern="1200" dirty="0" err="1"/>
            <a:t>Buildpack</a:t>
          </a:r>
          <a:r>
            <a:rPr lang="en-US" sz="1400" kern="1200" dirty="0"/>
            <a:t> supports a variety of JVM Languages, containers and frameworks with a </a:t>
          </a:r>
          <a:r>
            <a:rPr lang="en-US" sz="1400" kern="1200" dirty="0" err="1"/>
            <a:t>modular,configurable</a:t>
          </a:r>
          <a:r>
            <a:rPr lang="en-US" sz="1400" kern="1200" dirty="0"/>
            <a:t> and extensible design</a:t>
          </a:r>
        </a:p>
      </dsp:txBody>
      <dsp:txXfrm>
        <a:off x="33206" y="33330"/>
        <a:ext cx="4505587" cy="6138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2013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3/7/2018</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314101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11121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extLst>
      <p:ext uri="{BB962C8B-B14F-4D97-AF65-F5344CB8AC3E}">
        <p14:creationId xmlns:p14="http://schemas.microsoft.com/office/powerpoint/2010/main" val="166663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extLst>
      <p:ext uri="{BB962C8B-B14F-4D97-AF65-F5344CB8AC3E}">
        <p14:creationId xmlns:p14="http://schemas.microsoft.com/office/powerpoint/2010/main" val="3899571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Notes:</a:t>
            </a:r>
          </a:p>
          <a:p>
            <a:r>
              <a:rPr lang="en-US" sz="1200" b="0" i="0" kern="1200" dirty="0">
                <a:solidFill>
                  <a:schemeClr val="tx1"/>
                </a:solidFill>
                <a:latin typeface="+mn-lt"/>
                <a:ea typeface="+mn-ea"/>
                <a:cs typeface="+mn-cs"/>
              </a:rPr>
              <a:t>If your app uses a relational database, blue-green deployment can lead to discrepancies between your Green and Blue databases during an update. To maximize data integrity, configure a single database for backward and forward compatibility.</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You can adjust the route mapping pattern to display a static maintenance page during a maintenance window for time-consuming tasks, such as migrating a database. In this scenario, the router switches all incoming requests from Blue to Maintenance to Green.</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26</a:t>
            </a:fld>
            <a:endParaRPr lang="en-US"/>
          </a:p>
        </p:txBody>
      </p:sp>
    </p:spTree>
    <p:extLst>
      <p:ext uri="{BB962C8B-B14F-4D97-AF65-F5344CB8AC3E}">
        <p14:creationId xmlns:p14="http://schemas.microsoft.com/office/powerpoint/2010/main" val="2470500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27</a:t>
            </a:fld>
            <a:endParaRPr lang="en-US" dirty="0"/>
          </a:p>
        </p:txBody>
      </p:sp>
    </p:spTree>
    <p:extLst>
      <p:ext uri="{BB962C8B-B14F-4D97-AF65-F5344CB8AC3E}">
        <p14:creationId xmlns:p14="http://schemas.microsoft.com/office/powerpoint/2010/main" val="227705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38</a:t>
            </a:fld>
            <a:endParaRPr lang="en-US" dirty="0"/>
          </a:p>
        </p:txBody>
      </p:sp>
    </p:spTree>
    <p:extLst>
      <p:ext uri="{BB962C8B-B14F-4D97-AF65-F5344CB8AC3E}">
        <p14:creationId xmlns:p14="http://schemas.microsoft.com/office/powerpoint/2010/main"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media/image4.emf"/><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1.emf"/><Relationship Id="rId2" Type="http://schemas.openxmlformats.org/officeDocument/2006/relationships/tags" Target="../tags/tag55.xml"/><Relationship Id="rId1" Type="http://schemas.openxmlformats.org/officeDocument/2006/relationships/vmlDrawing" Target="../drawings/vmlDrawing12.vml"/><Relationship Id="rId6" Type="http://schemas.openxmlformats.org/officeDocument/2006/relationships/tags" Target="../tags/tag59.xml"/><Relationship Id="rId11" Type="http://schemas.openxmlformats.org/officeDocument/2006/relationships/oleObject" Target="../embeddings/oleObject12.bin"/><Relationship Id="rId5" Type="http://schemas.openxmlformats.org/officeDocument/2006/relationships/tags" Target="../tags/tag58.xml"/><Relationship Id="rId10" Type="http://schemas.openxmlformats.org/officeDocument/2006/relationships/image" Target="../media/image15.jpeg"/><Relationship Id="rId4" Type="http://schemas.openxmlformats.org/officeDocument/2006/relationships/tags" Target="../tags/tag57.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5.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13.vml"/><Relationship Id="rId6" Type="http://schemas.openxmlformats.org/officeDocument/2006/relationships/tags" Target="../tags/tag66.xml"/><Relationship Id="rId11" Type="http://schemas.openxmlformats.org/officeDocument/2006/relationships/oleObject" Target="../embeddings/oleObject13.bin"/><Relationship Id="rId5" Type="http://schemas.openxmlformats.org/officeDocument/2006/relationships/tags" Target="../tags/tag65.xml"/><Relationship Id="rId10" Type="http://schemas.openxmlformats.org/officeDocument/2006/relationships/image" Target="../media/image14.jpeg"/><Relationship Id="rId4" Type="http://schemas.openxmlformats.org/officeDocument/2006/relationships/tags" Target="../tags/tag64.xml"/><Relationship Id="rId9" Type="http://schemas.openxmlformats.org/officeDocument/2006/relationships/slideMaster" Target="../slideMasters/slideMaster5.xml"/><Relationship Id="rId1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70.xml"/><Relationship Id="rId7" Type="http://schemas.openxmlformats.org/officeDocument/2006/relationships/image" Target="../media/image16.jpeg"/><Relationship Id="rId2" Type="http://schemas.openxmlformats.org/officeDocument/2006/relationships/tags" Target="../tags/tag69.xml"/><Relationship Id="rId1" Type="http://schemas.openxmlformats.org/officeDocument/2006/relationships/vmlDrawing" Target="../drawings/vmlDrawing14.vml"/><Relationship Id="rId6" Type="http://schemas.openxmlformats.org/officeDocument/2006/relationships/slideMaster" Target="../slideMasters/slideMaster5.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6.xml"/><Relationship Id="rId7" Type="http://schemas.openxmlformats.org/officeDocument/2006/relationships/oleObject" Target="../embeddings/oleObject16.bin"/><Relationship Id="rId2" Type="http://schemas.openxmlformats.org/officeDocument/2006/relationships/tags" Target="../tags/tag75.xml"/><Relationship Id="rId1" Type="http://schemas.openxmlformats.org/officeDocument/2006/relationships/vmlDrawing" Target="../drawings/vmlDrawing16.vml"/><Relationship Id="rId6" Type="http://schemas.openxmlformats.org/officeDocument/2006/relationships/slideMaster" Target="../slideMasters/slideMaster5.xml"/><Relationship Id="rId5" Type="http://schemas.openxmlformats.org/officeDocument/2006/relationships/tags" Target="../tags/tag78.xml"/><Relationship Id="rId4" Type="http://schemas.openxmlformats.org/officeDocument/2006/relationships/tags" Target="../tags/tag77.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17.bin"/><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slideMaster" Target="../slideMasters/slideMaster5.xml"/><Relationship Id="rId5" Type="http://schemas.openxmlformats.org/officeDocument/2006/relationships/tags" Target="../tags/tag82.xml"/><Relationship Id="rId4" Type="http://schemas.openxmlformats.org/officeDocument/2006/relationships/tags" Target="../tags/tag81.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vmlDrawing" Target="../drawings/vmlDrawing18.vml"/><Relationship Id="rId6" Type="http://schemas.openxmlformats.org/officeDocument/2006/relationships/tags" Target="../tags/tag87.xml"/><Relationship Id="rId5" Type="http://schemas.openxmlformats.org/officeDocument/2006/relationships/tags" Target="../tags/tag86.xml"/><Relationship Id="rId10" Type="http://schemas.openxmlformats.org/officeDocument/2006/relationships/image" Target="../media/image1.emf"/><Relationship Id="rId4" Type="http://schemas.openxmlformats.org/officeDocument/2006/relationships/tags" Target="../tags/tag85.xml"/><Relationship Id="rId9" Type="http://schemas.openxmlformats.org/officeDocument/2006/relationships/oleObject" Target="../embeddings/oleObject18.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89.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3.xml"/><Relationship Id="rId7"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image" Target="../media/image12.png"/><Relationship Id="rId4" Type="http://schemas.openxmlformats.org/officeDocument/2006/relationships/tags" Target="../tags/tag34.xml"/><Relationship Id="rId9"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2.png"/><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1.xml"/><Relationship Id="rId7" Type="http://schemas.openxmlformats.org/officeDocument/2006/relationships/image" Target="../media/image1.emf"/><Relationship Id="rId2" Type="http://schemas.openxmlformats.org/officeDocument/2006/relationships/tags" Target="../tags/tag40.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3.xml"/><Relationship Id="rId4" Type="http://schemas.openxmlformats.org/officeDocument/2006/relationships/tags" Target="../tags/tag4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4.xml"/><Relationship Id="rId7" Type="http://schemas.openxmlformats.org/officeDocument/2006/relationships/oleObject" Target="../embeddings/oleObject10.bin"/><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10"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1243" name="think-cell Slide" r:id="rId11" imgW="360" imgH="360" progId="">
                  <p:embed/>
                </p:oleObj>
              </mc:Choice>
              <mc:Fallback>
                <p:oleObj name="think-cell Slide" r:id="rId11" imgW="360" imgH="360" progId="">
                  <p:embed/>
                  <p:pic>
                    <p:nvPicPr>
                      <p:cNvPr id="0" name="Picture 1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77018" name="think-cell Slide" r:id="rId4" imgW="360" imgH="360" progId="">
                  <p:embed/>
                </p:oleObj>
              </mc:Choice>
              <mc:Fallback>
                <p:oleObj name="think-cell Slide" r:id="rId4" imgW="360" imgH="360"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10"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0122"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1146"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4"/>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5"/>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7"/>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2170" name="think-cell Slide" r:id="rId8" imgW="360" imgH="360" progId="">
                  <p:embed/>
                </p:oleObj>
              </mc:Choice>
              <mc:Fallback>
                <p:oleObj name="think-cell Slide" r:id="rId8" imgW="360" imgH="360" progId="">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a:t>Click to edit Master title style</a:t>
            </a:r>
          </a:p>
        </p:txBody>
      </p:sp>
      <p:sp>
        <p:nvSpPr>
          <p:cNvPr id="4" name="Freeform 4"/>
          <p:cNvSpPr>
            <a:spLocks/>
          </p:cNvSpPr>
          <p:nvPr userDrawn="1">
            <p:custDataLst>
              <p:tags r:id="rId4"/>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58324" y="1501978"/>
            <a:ext cx="7540783" cy="2950251"/>
          </a:xfrm>
        </p:spPr>
        <p:txBody>
          <a:bodyPr/>
          <a:lstStyle/>
          <a:p>
            <a:pPr lvl="0"/>
            <a:r>
              <a:rPr lang="en-US" noProof="0" dirty="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3194"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4218"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58219" y="2111956"/>
            <a:ext cx="10614581"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58325" y="1495447"/>
            <a:ext cx="106323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5242"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6266"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7290"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73184" name="think-cell Slide" r:id="rId5" imgW="360" imgH="360" progId="">
                  <p:embed/>
                </p:oleObj>
              </mc:Choice>
              <mc:Fallback>
                <p:oleObj name="think-cell Slide" r:id="rId5" imgW="360" imgH="360" progId="">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2314" name="think-cell Slide" r:id="rId8" imgW="360" imgH="360" progId="">
                  <p:embed/>
                </p:oleObj>
              </mc:Choice>
              <mc:Fallback>
                <p:oleObj name="think-cell Slide" r:id="rId8" imgW="360" imgH="360" progId="">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6404598" y="3258545"/>
            <a:ext cx="410018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grpSp>
      <p:sp>
        <p:nvSpPr>
          <p:cNvPr id="335" name="Rectangle 9"/>
          <p:cNvSpPr>
            <a:spLocks noChangeArrowheads="1"/>
          </p:cNvSpPr>
          <p:nvPr userDrawn="1">
            <p:custDataLst>
              <p:tags r:id="rId4"/>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1" baseline="30000" dirty="0">
                <a:solidFill>
                  <a:schemeClr val="bg1"/>
                </a:solidFill>
                <a:latin typeface="Arial" pitchFamily="34" charset="0"/>
                <a:cs typeface="Arial" pitchFamily="34" charset="0"/>
              </a:rPr>
              <a:t>®</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961172" y="3468294"/>
            <a:ext cx="575526" cy="522508"/>
          </a:xfrm>
          <a:prstGeom prst="rect">
            <a:avLst/>
          </a:prstGeom>
        </p:spPr>
      </p:pic>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1290" name="think-cell Slide" r:id="rId5" imgW="360" imgH="360" progId="">
                  <p:embed/>
                </p:oleObj>
              </mc:Choice>
              <mc:Fallback>
                <p:oleObj name="think-cell Slide" r:id="rId5" imgW="360" imgH="360" progId="">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1" baseline="30000" dirty="0">
                <a:solidFill>
                  <a:schemeClr val="bg1"/>
                </a:solidFill>
                <a:latin typeface="Arial" pitchFamily="34" charset="0"/>
                <a:cs typeface="Arial" pitchFamily="34" charset="0"/>
              </a:rPr>
              <a:t>®</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578299" y="2791400"/>
            <a:ext cx="575526" cy="522508"/>
          </a:xfrm>
          <a:prstGeom prst="rect">
            <a:avLst/>
          </a:prstGeom>
        </p:spPr>
      </p:pic>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2556" name="think-cell Slide" r:id="rId6" imgW="360" imgH="360" progId="">
                  <p:embed/>
                </p:oleObj>
              </mc:Choice>
              <mc:Fallback>
                <p:oleObj name="think-cell Slide" r:id="rId6" imgW="360" imgH="360" progId="">
                  <p:embed/>
                  <p:pic>
                    <p:nvPicPr>
                      <p:cNvPr id="0" name="Picture 1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7194" name="think-cell Slide" r:id="rId7" imgW="360" imgH="360" progId="">
                  <p:embed/>
                </p:oleObj>
              </mc:Choice>
              <mc:Fallback>
                <p:oleObj name="think-cell Slide" r:id="rId7" imgW="360" imgH="360" progId="">
                  <p:embed/>
                  <p:pic>
                    <p:nvPicPr>
                      <p:cNvPr id="0" name="Picture 1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a:t>Click to edit Master subtitle style</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a:t>Click to edit Master title style</a:t>
            </a:r>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tags" Target="../tags/tag10.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6.tiff"/><Relationship Id="rId26" Type="http://schemas.openxmlformats.org/officeDocument/2006/relationships/hyperlink" Target="http://www.youtube.com/capgemini" TargetMode="External"/><Relationship Id="rId3" Type="http://schemas.openxmlformats.org/officeDocument/2006/relationships/theme" Target="../theme/theme2.xml"/><Relationship Id="rId21" Type="http://schemas.openxmlformats.org/officeDocument/2006/relationships/image" Target="../media/image7.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1.emf"/><Relationship Id="rId25"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oleObject" Target="../embeddings/oleObject5.bin"/><Relationship Id="rId20" Type="http://schemas.openxmlformats.org/officeDocument/2006/relationships/hyperlink" Target="http://www.facebook.com/Capgemini" TargetMode="External"/><Relationship Id="rId29" Type="http://schemas.openxmlformats.org/officeDocument/2006/relationships/image" Target="../media/image11.gif"/><Relationship Id="rId1" Type="http://schemas.openxmlformats.org/officeDocument/2006/relationships/slideLayout" Target="../slideLayouts/slideLayout5.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hyperlink" Target="http://www.twitter.com/capgemini" TargetMode="Externa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image" Target="../media/image8.png"/><Relationship Id="rId28" Type="http://schemas.openxmlformats.org/officeDocument/2006/relationships/hyperlink" Target="http://www.slideshare.net/capgemini" TargetMode="External"/><Relationship Id="rId10" Type="http://schemas.openxmlformats.org/officeDocument/2006/relationships/tags" Target="../tags/tag26.xml"/><Relationship Id="rId19" Type="http://schemas.openxmlformats.org/officeDocument/2006/relationships/image" Target="../media/image4.emf"/><Relationship Id="rId4" Type="http://schemas.openxmlformats.org/officeDocument/2006/relationships/vmlDrawing" Target="../drawings/vmlDrawing5.v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hyperlink" Target="http://www.linkedin.com/company/capgemini" TargetMode="External"/><Relationship Id="rId27"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8.bin"/><Relationship Id="rId5" Type="http://schemas.openxmlformats.org/officeDocument/2006/relationships/tags" Target="../tags/tag39.xml"/><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47.xml"/><Relationship Id="rId18" Type="http://schemas.openxmlformats.org/officeDocument/2006/relationships/tags" Target="../tags/tag52.xml"/><Relationship Id="rId3" Type="http://schemas.openxmlformats.org/officeDocument/2006/relationships/slideLayout" Target="../slideLayouts/slideLayout22.xml"/><Relationship Id="rId21" Type="http://schemas.openxmlformats.org/officeDocument/2006/relationships/oleObject" Target="../embeddings/oleObject11.bin"/><Relationship Id="rId7" Type="http://schemas.openxmlformats.org/officeDocument/2006/relationships/slideLayout" Target="../slideLayouts/slideLayout26.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slideLayout" Target="../slideLayouts/slideLayout21.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49.xml"/><Relationship Id="rId23" Type="http://schemas.openxmlformats.org/officeDocument/2006/relationships/image" Target="../media/image2.png"/><Relationship Id="rId10" Type="http://schemas.openxmlformats.org/officeDocument/2006/relationships/theme" Target="../theme/theme5.xml"/><Relationship Id="rId19" Type="http://schemas.openxmlformats.org/officeDocument/2006/relationships/tags" Target="../tags/tag5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48.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267" name="think-cell Slide" r:id="rId16" imgW="360" imgH="360" progId="">
                  <p:embed/>
                </p:oleObj>
              </mc:Choice>
              <mc:Fallback>
                <p:oleObj name="think-cell Slide" r:id="rId16" imgW="360" imgH="360" progId="">
                  <p:embed/>
                  <p:pic>
                    <p:nvPicPr>
                      <p:cNvPr id="0" name="Picture 19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8"/>
            </p:custDataLst>
          </p:nvPr>
        </p:nvSpPr>
        <p:spPr>
          <a:xfrm>
            <a:off x="2" y="1"/>
            <a:ext cx="10972799"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9"/>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0"/>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1"/>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2"/>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n-lt"/>
                <a:cs typeface="Helvetica Light"/>
              </a:rPr>
              <a:t>Copyright © Capgemini 2015. All Rights Reserved</a:t>
            </a:r>
          </a:p>
        </p:txBody>
      </p:sp>
      <p:sp>
        <p:nvSpPr>
          <p:cNvPr id="13" name="Rectangle 12"/>
          <p:cNvSpPr/>
          <p:nvPr>
            <p:custDataLst>
              <p:tags r:id="rId13"/>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a:solidFill>
                  <a:schemeClr val="tx2"/>
                </a:solidFill>
                <a:latin typeface="+mn-lt"/>
              </a:rPr>
              <a:t>Cloud Foundation</a:t>
            </a:r>
            <a:r>
              <a:rPr lang="en-US" sz="700" baseline="0" dirty="0">
                <a:solidFill>
                  <a:schemeClr val="tx2"/>
                </a:solidFill>
                <a:latin typeface="+mn-lt"/>
              </a:rPr>
              <a:t> Services</a:t>
            </a:r>
            <a:r>
              <a:rPr lang="en-US" sz="700" kern="1200" dirty="0">
                <a:solidFill>
                  <a:schemeClr val="tx2"/>
                </a:solidFill>
                <a:latin typeface="+mn-lt"/>
                <a:ea typeface="+mn-ea"/>
                <a:cs typeface="+mn-cs"/>
              </a:rPr>
              <a:t>| </a:t>
            </a:r>
            <a:r>
              <a:rPr lang="en-US" sz="700" dirty="0">
                <a:solidFill>
                  <a:schemeClr val="tx2"/>
                </a:solidFill>
                <a:latin typeface="+mn-lt"/>
              </a:rPr>
              <a:t>Financial Services</a:t>
            </a:r>
          </a:p>
        </p:txBody>
      </p:sp>
      <p:pic>
        <p:nvPicPr>
          <p:cNvPr id="14" name="Picture 103" descr="C:\Users\UserSim\Desktop\Capgemini\Capgemini_logo_cmyk.png"/>
          <p:cNvPicPr>
            <a:picLocks noChangeAspect="1" noChangeArrowheads="1"/>
          </p:cNvPicPr>
          <p:nvPr>
            <p:custDataLst>
              <p:tags r:id="rId14"/>
            </p:custDataLst>
          </p:nvPr>
        </p:nvPicPr>
        <p:blipFill>
          <a:blip r:embed="rId18"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5"/>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33338" name="think-cell Slide" r:id="rId16" imgW="360" imgH="360" progId="">
                  <p:embed/>
                </p:oleObj>
              </mc:Choice>
              <mc:Fallback>
                <p:oleObj name="think-cell Slide" r:id="rId16" imgW="360" imgH="360" progId="">
                  <p:embed/>
                  <p:pic>
                    <p:nvPicPr>
                      <p:cNvPr id="0" name="Picture 19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8"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6083038" y="1173628"/>
            <a:ext cx="4037863" cy="290298"/>
          </a:xfrm>
          <a:prstGeom prst="rect">
            <a:avLst/>
          </a:prstGeom>
          <a:noFill/>
        </p:spPr>
      </p:pic>
      <p:sp>
        <p:nvSpPr>
          <p:cNvPr id="13" name="Rectangle 12"/>
          <p:cNvSpPr/>
          <p:nvPr>
            <p:custDataLst>
              <p:tags r:id="rId9"/>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p>
          <a:p>
            <a:pPr algn="r"/>
            <a:r>
              <a:rPr lang="en-US" sz="700" dirty="0">
                <a:solidFill>
                  <a:schemeClr val="bg1"/>
                </a:solidFill>
                <a:latin typeface="Arial"/>
                <a:cs typeface="Arial"/>
              </a:rPr>
              <a:t>© 2013 Capgemini. All rights reserved.</a:t>
            </a:r>
          </a:p>
        </p:txBody>
      </p:sp>
      <p:sp>
        <p:nvSpPr>
          <p:cNvPr id="15" name="Rectangle 14"/>
          <p:cNvSpPr/>
          <p:nvPr>
            <p:custDataLst>
              <p:tags r:id="rId10"/>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10237540" y="5932547"/>
            <a:ext cx="311608"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9243" name="think-cell Slide" r:id="rId6" imgW="360" imgH="360" progId="">
                  <p:embed/>
                </p:oleObj>
              </mc:Choice>
              <mc:Fallback>
                <p:oleObj name="think-cell Slide" r:id="rId6" imgW="360" imgH="360" progId="">
                  <p:embed/>
                  <p:pic>
                    <p:nvPicPr>
                      <p:cNvPr id="0" name="Picture 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3/7/2018</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59098" name="think-cell Slide" r:id="rId21" imgW="360" imgH="360" progId="">
                  <p:embed/>
                </p:oleObj>
              </mc:Choice>
              <mc:Fallback>
                <p:oleObj name="think-cell Slide" r:id="rId21" imgW="360" imgH="360" progId="">
                  <p:embed/>
                  <p:pic>
                    <p:nvPicPr>
                      <p:cNvPr id="0"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2" y="1"/>
            <a:ext cx="10972799"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14"/>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7"/>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998C85"/>
                </a:solidFill>
                <a:cs typeface="Helvetica Light"/>
              </a:rPr>
              <a:t>Copyright © Capgemini 2016. All Rights Reserved</a:t>
            </a:r>
          </a:p>
        </p:txBody>
      </p:sp>
      <p:sp>
        <p:nvSpPr>
          <p:cNvPr id="13" name="Rectangle 12"/>
          <p:cNvSpPr/>
          <p:nvPr>
            <p:custDataLst>
              <p:tags r:id="rId18"/>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a:solidFill>
                  <a:srgbClr val="998C85"/>
                </a:solidFill>
              </a:rPr>
              <a:t>Cloud Foundry Training| Oct 2016 | Financial Services</a:t>
            </a:r>
          </a:p>
        </p:txBody>
      </p:sp>
      <p:pic>
        <p:nvPicPr>
          <p:cNvPr id="14" name="Picture 103" descr="C:\Users\UserSim\Desktop\Capgemini\Capgemini_logo_cmyk.png"/>
          <p:cNvPicPr>
            <a:picLocks noChangeAspect="1" noChangeArrowheads="1"/>
          </p:cNvPicPr>
          <p:nvPr>
            <p:custDataLst>
              <p:tags r:id="rId19"/>
            </p:custDataLst>
          </p:nvPr>
        </p:nvPicPr>
        <p:blipFill>
          <a:blip r:embed="rId23"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20"/>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1.xml"/><Relationship Id="rId7" Type="http://schemas.openxmlformats.org/officeDocument/2006/relationships/oleObject" Target="../embeddings/oleObject20.bin"/><Relationship Id="rId2" Type="http://schemas.openxmlformats.org/officeDocument/2006/relationships/tags" Target="../tags/tag90.xml"/><Relationship Id="rId1" Type="http://schemas.openxmlformats.org/officeDocument/2006/relationships/vmlDrawing" Target="../drawings/vmlDrawing20.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9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3.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8.jpe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0.png"/><Relationship Id="rId7" Type="http://schemas.openxmlformats.org/officeDocument/2006/relationships/diagramColors" Target="../diagrams/colors6.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75996" name="think-cell Slide" r:id="rId7" imgW="360" imgH="360" progId="">
                  <p:embed/>
                </p:oleObj>
              </mc:Choice>
              <mc:Fallback>
                <p:oleObj name="think-cell Slide" r:id="rId7" imgW="360" imgH="360" progId="">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 y="2256615"/>
            <a:ext cx="8022606" cy="2227075"/>
          </a:xfrm>
        </p:spPr>
        <p:txBody>
          <a:bodyPr/>
          <a:lstStyle/>
          <a:p>
            <a:r>
              <a:rPr lang="en-US" dirty="0"/>
              <a:t>Pivotal Cloud Foundry</a:t>
            </a:r>
          </a:p>
        </p:txBody>
      </p:sp>
      <p:sp>
        <p:nvSpPr>
          <p:cNvPr id="13" name="Subtitle 12"/>
          <p:cNvSpPr>
            <a:spLocks noGrp="1"/>
          </p:cNvSpPr>
          <p:nvPr>
            <p:ph type="subTitle" idx="1"/>
            <p:custDataLst>
              <p:tags r:id="rId4"/>
            </p:custDataLst>
          </p:nvPr>
        </p:nvSpPr>
        <p:spPr>
          <a:xfrm>
            <a:off x="1" y="4534519"/>
            <a:ext cx="5030286" cy="947750"/>
          </a:xfrm>
        </p:spPr>
        <p:txBody>
          <a:bodyPr/>
          <a:lstStyle/>
          <a:p>
            <a:r>
              <a:rPr lang="en-US" dirty="0"/>
              <a:t>Feb 2018</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70" y="0"/>
            <a:ext cx="9875520" cy="935665"/>
          </a:xfrm>
        </p:spPr>
        <p:txBody>
          <a:bodyPr>
            <a:normAutofit/>
          </a:bodyPr>
          <a:lstStyle/>
          <a:p>
            <a:r>
              <a:rPr lang="en-US" sz="4000" dirty="0"/>
              <a:t>Cloud Foundry Environment Variables</a:t>
            </a:r>
          </a:p>
        </p:txBody>
      </p:sp>
      <p:sp>
        <p:nvSpPr>
          <p:cNvPr id="3" name="Content Placeholder 2"/>
          <p:cNvSpPr>
            <a:spLocks noGrp="1"/>
          </p:cNvSpPr>
          <p:nvPr>
            <p:ph idx="1"/>
          </p:nvPr>
        </p:nvSpPr>
        <p:spPr/>
        <p:txBody>
          <a:bodyPr/>
          <a:lstStyle/>
          <a:p>
            <a:r>
              <a:rPr lang="en-US" sz="2200" dirty="0">
                <a:solidFill>
                  <a:schemeClr val="tx1"/>
                </a:solidFill>
                <a:latin typeface="+mj-lt"/>
              </a:rPr>
              <a:t>Setting </a:t>
            </a:r>
            <a:r>
              <a:rPr lang="en-US" sz="2200" dirty="0" err="1">
                <a:solidFill>
                  <a:schemeClr val="tx1"/>
                </a:solidFill>
                <a:latin typeface="+mj-lt"/>
              </a:rPr>
              <a:t>env</a:t>
            </a:r>
            <a:r>
              <a:rPr lang="en-US" sz="2200" dirty="0">
                <a:solidFill>
                  <a:schemeClr val="tx1"/>
                </a:solidFill>
                <a:latin typeface="+mj-lt"/>
              </a:rPr>
              <a:t> variable via CF CLI </a:t>
            </a:r>
          </a:p>
          <a:p>
            <a:pPr lvl="1"/>
            <a:r>
              <a:rPr lang="en-US" sz="1800" u="sng" dirty="0">
                <a:solidFill>
                  <a:schemeClr val="tx1"/>
                </a:solidFill>
                <a:latin typeface="+mj-lt"/>
              </a:rPr>
              <a:t>E.g.</a:t>
            </a:r>
          </a:p>
          <a:p>
            <a:pPr lvl="2"/>
            <a:r>
              <a:rPr lang="da-DK" sz="1600" i="1" dirty="0">
                <a:solidFill>
                  <a:schemeClr val="tx1"/>
                </a:solidFill>
                <a:latin typeface="+mj-lt"/>
              </a:rPr>
              <a:t>cf set-env APP_NAME  ENV_VAR_NAME  ENV_VAR_VALUE</a:t>
            </a:r>
          </a:p>
          <a:p>
            <a:r>
              <a:rPr lang="da-DK" sz="2200" dirty="0">
                <a:solidFill>
                  <a:schemeClr val="tx1"/>
                </a:solidFill>
                <a:latin typeface="+mj-lt"/>
              </a:rPr>
              <a:t>Reverting the env variable</a:t>
            </a:r>
          </a:p>
          <a:p>
            <a:pPr lvl="1"/>
            <a:r>
              <a:rPr lang="da-DK" sz="2200" u="sng" dirty="0">
                <a:solidFill>
                  <a:schemeClr val="tx1"/>
                </a:solidFill>
                <a:latin typeface="+mj-lt"/>
              </a:rPr>
              <a:t>E.g.</a:t>
            </a:r>
          </a:p>
          <a:p>
            <a:pPr lvl="2"/>
            <a:r>
              <a:rPr lang="da-DK" sz="1600" i="1" dirty="0">
                <a:solidFill>
                  <a:schemeClr val="tx1"/>
                </a:solidFill>
                <a:latin typeface="+mj-lt"/>
              </a:rPr>
              <a:t> cf unset-env APP_NAME ENV_VAR_NAME</a:t>
            </a:r>
          </a:p>
          <a:p>
            <a:pPr>
              <a:buNone/>
            </a:pPr>
            <a:endParaRPr lang="en-US" sz="1600" dirty="0">
              <a:solidFill>
                <a:schemeClr val="tx1"/>
              </a:solidFill>
              <a:latin typeface="+mj-lt"/>
            </a:endParaRPr>
          </a:p>
          <a:p>
            <a:pPr>
              <a:buNone/>
            </a:pPr>
            <a:r>
              <a:rPr lang="en-US" sz="1600" dirty="0">
                <a:solidFill>
                  <a:schemeClr val="tx1"/>
                </a:solidFill>
                <a:latin typeface="+mj-lt"/>
              </a:rPr>
              <a:t>In addition, you can set environment variables in an application manifest file.</a:t>
            </a:r>
          </a:p>
          <a:p>
            <a:pPr>
              <a:buNone/>
            </a:pPr>
            <a:endParaRPr lang="en-US" sz="1600" b="1" dirty="0">
              <a:solidFill>
                <a:schemeClr val="tx1"/>
              </a:solidFill>
              <a:latin typeface="+mj-lt"/>
            </a:endParaRPr>
          </a:p>
          <a:p>
            <a:pPr>
              <a:buNone/>
            </a:pPr>
            <a:endParaRPr lang="en-US" sz="1600" b="1" dirty="0">
              <a:solidFill>
                <a:schemeClr val="tx1"/>
              </a:solidFill>
              <a:latin typeface="+mj-lt"/>
            </a:endParaRPr>
          </a:p>
        </p:txBody>
      </p:sp>
      <p:pic>
        <p:nvPicPr>
          <p:cNvPr id="4" name="Picture 3" descr="set_env_manifest.PNG"/>
          <p:cNvPicPr>
            <a:picLocks noChangeAspect="1"/>
          </p:cNvPicPr>
          <p:nvPr/>
        </p:nvPicPr>
        <p:blipFill>
          <a:blip r:embed="rId2" cstate="print"/>
          <a:stretch>
            <a:fillRect/>
          </a:stretch>
        </p:blipFill>
        <p:spPr>
          <a:xfrm>
            <a:off x="1188720" y="4688958"/>
            <a:ext cx="4608976" cy="1300452"/>
          </a:xfrm>
          <a:prstGeom prst="rect">
            <a:avLst/>
          </a:prstGeom>
        </p:spPr>
      </p:pic>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871869"/>
          </a:xfrm>
        </p:spPr>
        <p:txBody>
          <a:bodyPr>
            <a:normAutofit/>
          </a:bodyPr>
          <a:lstStyle/>
          <a:p>
            <a:r>
              <a:rPr lang="en-US" sz="4000" dirty="0"/>
              <a:t>Cloud Foundry Environment Variables</a:t>
            </a:r>
          </a:p>
        </p:txBody>
      </p:sp>
      <p:sp>
        <p:nvSpPr>
          <p:cNvPr id="3" name="Content Placeholder 2"/>
          <p:cNvSpPr>
            <a:spLocks noGrp="1"/>
          </p:cNvSpPr>
          <p:nvPr>
            <p:ph idx="1"/>
          </p:nvPr>
        </p:nvSpPr>
        <p:spPr/>
        <p:txBody>
          <a:bodyPr/>
          <a:lstStyle/>
          <a:p>
            <a:pPr>
              <a:buNone/>
            </a:pPr>
            <a:r>
              <a:rPr lang="en-US" sz="1600" b="1" dirty="0">
                <a:latin typeface="+mj-lt"/>
              </a:rPr>
              <a:t>VCAP_SERVICES</a:t>
            </a:r>
          </a:p>
          <a:p>
            <a:r>
              <a:rPr lang="en-US" sz="1700" dirty="0">
                <a:solidFill>
                  <a:srgbClr val="152935"/>
                </a:solidFill>
                <a:latin typeface="+mj-lt"/>
              </a:rPr>
              <a:t>The VCAP_SERVICES environment variable is a JSON object that contains information that you can use to interact with a service instance</a:t>
            </a:r>
          </a:p>
          <a:p>
            <a:endParaRPr lang="en-US" sz="1700" dirty="0">
              <a:solidFill>
                <a:srgbClr val="152935"/>
              </a:solidFill>
              <a:latin typeface="+mj-lt"/>
            </a:endParaRPr>
          </a:p>
          <a:p>
            <a:r>
              <a:rPr lang="en-US" sz="1700" dirty="0">
                <a:solidFill>
                  <a:srgbClr val="152935"/>
                </a:solidFill>
                <a:latin typeface="+mj-lt"/>
              </a:rPr>
              <a:t>The information includes service instance name, credential, and connection URL to the service instance. These values are populated into the VCAP_SERVICES environment variable when your application is bound to a service instance.</a:t>
            </a:r>
          </a:p>
          <a:p>
            <a:endParaRPr lang="en-US" sz="1700" dirty="0">
              <a:solidFill>
                <a:srgbClr val="152935"/>
              </a:solidFill>
              <a:latin typeface="+mj-lt"/>
            </a:endParaRPr>
          </a:p>
          <a:p>
            <a:r>
              <a:rPr lang="en-US" sz="1700" dirty="0">
                <a:solidFill>
                  <a:srgbClr val="152935"/>
                </a:solidFill>
                <a:latin typeface="+mj-lt"/>
              </a:rPr>
              <a:t>The value of the VCAP_SERVICES environment variable is available only when you bind a service instance to your application. </a:t>
            </a:r>
          </a:p>
          <a:p>
            <a:endParaRPr lang="en-US" sz="1700" dirty="0">
              <a:solidFill>
                <a:srgbClr val="152935"/>
              </a:solidFill>
              <a:latin typeface="+mj-lt"/>
            </a:endParaRPr>
          </a:p>
          <a:p>
            <a:r>
              <a:rPr lang="en-US" sz="1700" dirty="0">
                <a:solidFill>
                  <a:srgbClr val="152935"/>
                </a:solidFill>
                <a:latin typeface="+mj-lt"/>
              </a:rPr>
              <a:t>The service object contains a child object for each service instance of that service that is bound to the application. </a:t>
            </a: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12652"/>
            <a:ext cx="9875520" cy="797442"/>
          </a:xfrm>
        </p:spPr>
        <p:txBody>
          <a:bodyPr>
            <a:normAutofit/>
          </a:bodyPr>
          <a:lstStyle/>
          <a:p>
            <a:r>
              <a:rPr lang="en-US" sz="4000" dirty="0"/>
              <a:t>Cloud Foundry Environment Variables</a:t>
            </a:r>
          </a:p>
        </p:txBody>
      </p:sp>
      <p:sp>
        <p:nvSpPr>
          <p:cNvPr id="3" name="Content Placeholder 2"/>
          <p:cNvSpPr>
            <a:spLocks noGrp="1"/>
          </p:cNvSpPr>
          <p:nvPr>
            <p:ph idx="1"/>
          </p:nvPr>
        </p:nvSpPr>
        <p:spPr>
          <a:xfrm>
            <a:off x="548640" y="1524000"/>
            <a:ext cx="9875520" cy="5181600"/>
          </a:xfrm>
        </p:spPr>
        <p:txBody>
          <a:bodyPr/>
          <a:lstStyle/>
          <a:p>
            <a:pPr>
              <a:buNone/>
            </a:pPr>
            <a:r>
              <a:rPr lang="en-US" sz="1600" b="1" dirty="0">
                <a:latin typeface="+mj-lt"/>
              </a:rPr>
              <a:t>VCAP_SERVICES</a:t>
            </a:r>
          </a:p>
          <a:p>
            <a:pPr>
              <a:buNone/>
            </a:pPr>
            <a:r>
              <a:rPr lang="en-US" sz="1600" dirty="0"/>
              <a:t>	</a:t>
            </a:r>
            <a:r>
              <a:rPr lang="en-US" sz="1600" dirty="0">
                <a:latin typeface="+mj-lt"/>
              </a:rPr>
              <a:t>The example below shows the value of VCAP_SERVICES for bound instances of several services available in the Pivotal Web Services Marketplace.</a:t>
            </a:r>
            <a:endParaRPr lang="en-US" sz="1600" b="1" dirty="0">
              <a:latin typeface="+mj-lt"/>
            </a:endParaRPr>
          </a:p>
        </p:txBody>
      </p:sp>
      <p:pic>
        <p:nvPicPr>
          <p:cNvPr id="4" name="Picture 3" descr="cf_vcap.PNG"/>
          <p:cNvPicPr>
            <a:picLocks noChangeAspect="1"/>
          </p:cNvPicPr>
          <p:nvPr/>
        </p:nvPicPr>
        <p:blipFill>
          <a:blip r:embed="rId2" cstate="print"/>
          <a:stretch>
            <a:fillRect/>
          </a:stretch>
        </p:blipFill>
        <p:spPr>
          <a:xfrm>
            <a:off x="2222204" y="2514600"/>
            <a:ext cx="6007395" cy="3790380"/>
          </a:xfrm>
          <a:prstGeom prst="rect">
            <a:avLst/>
          </a:prstGeom>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rot="19615352">
            <a:off x="2376378" y="2752884"/>
            <a:ext cx="6220047" cy="1323439"/>
          </a:xfrm>
          <a:prstGeom prst="rect">
            <a:avLst/>
          </a:prstGeom>
          <a:noFill/>
        </p:spPr>
        <p:txBody>
          <a:bodyPr wrap="square" rtlCol="0">
            <a:spAutoFit/>
          </a:bodyPr>
          <a:lstStyle/>
          <a:p>
            <a:pPr algn="ctr"/>
            <a:r>
              <a:rPr lang="en-US" sz="4000" dirty="0">
                <a:solidFill>
                  <a:schemeClr val="tx2">
                    <a:lumMod val="50000"/>
                  </a:schemeClr>
                </a:solidFill>
              </a:rPr>
              <a:t>Lab: Environment Variables</a:t>
            </a:r>
          </a:p>
        </p:txBody>
      </p:sp>
      <p:sp>
        <p:nvSpPr>
          <p:cNvPr id="3" name="Rectangle 2">
            <a:extLst>
              <a:ext uri="{FF2B5EF4-FFF2-40B4-BE49-F238E27FC236}">
                <a16:creationId xmlns:a16="http://schemas.microsoft.com/office/drawing/2014/main" id="{BE588588-9D1D-4093-AC1A-D23D37CE568A}"/>
              </a:ext>
            </a:extLst>
          </p:cNvPr>
          <p:cNvSpPr/>
          <p:nvPr/>
        </p:nvSpPr>
        <p:spPr>
          <a:xfrm>
            <a:off x="116958" y="5719362"/>
            <a:ext cx="10058400" cy="384721"/>
          </a:xfrm>
          <a:prstGeom prst="rect">
            <a:avLst/>
          </a:prstGeom>
        </p:spPr>
        <p:txBody>
          <a:bodyPr wrap="square">
            <a:spAutoFit/>
          </a:bodyPr>
          <a:lstStyle/>
          <a:p>
            <a:r>
              <a:rPr lang="en-US" dirty="0"/>
              <a:t>https://docs.pivotal.io/pivotalcf/2-0/devguide/deploy-apps/environment-variable.html</a:t>
            </a:r>
          </a:p>
        </p:txBody>
      </p:sp>
    </p:spTree>
    <p:extLst>
      <p:ext uri="{BB962C8B-B14F-4D97-AF65-F5344CB8AC3E}">
        <p14:creationId xmlns:p14="http://schemas.microsoft.com/office/powerpoint/2010/main" val="4115431157"/>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Manifest.yml</a:t>
            </a:r>
          </a:p>
        </p:txBody>
      </p:sp>
      <p:pic>
        <p:nvPicPr>
          <p:cNvPr id="348162" name="Picture 2" descr="Image result for pcf manifest.yml"/>
          <p:cNvPicPr>
            <a:picLocks noChangeAspect="1" noChangeArrowheads="1"/>
          </p:cNvPicPr>
          <p:nvPr/>
        </p:nvPicPr>
        <p:blipFill>
          <a:blip r:embed="rId3" cstate="print"/>
          <a:srcRect/>
          <a:stretch>
            <a:fillRect/>
          </a:stretch>
        </p:blipFill>
        <p:spPr bwMode="auto">
          <a:xfrm>
            <a:off x="708468" y="1543455"/>
            <a:ext cx="9318602" cy="4006739"/>
          </a:xfrm>
          <a:prstGeom prst="rect">
            <a:avLst/>
          </a:prstGeom>
          <a:noFill/>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Manifest file</a:t>
            </a:r>
          </a:p>
        </p:txBody>
      </p:sp>
      <p:pic>
        <p:nvPicPr>
          <p:cNvPr id="352258" name="Picture 2"/>
          <p:cNvPicPr>
            <a:picLocks noChangeAspect="1" noChangeArrowheads="1"/>
          </p:cNvPicPr>
          <p:nvPr/>
        </p:nvPicPr>
        <p:blipFill>
          <a:blip r:embed="rId2" cstate="print"/>
          <a:srcRect/>
          <a:stretch>
            <a:fillRect/>
          </a:stretch>
        </p:blipFill>
        <p:spPr bwMode="auto">
          <a:xfrm>
            <a:off x="2541181" y="1345681"/>
            <a:ext cx="4589832" cy="4875288"/>
          </a:xfrm>
          <a:prstGeom prst="rect">
            <a:avLst/>
          </a:prstGeom>
          <a:noFill/>
          <a:ln w="9525">
            <a:noFill/>
            <a:miter lim="800000"/>
            <a:headEnd/>
            <a:tailEnd/>
          </a:ln>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Manifest.yml</a:t>
            </a:r>
          </a:p>
        </p:txBody>
      </p:sp>
      <p:sp>
        <p:nvSpPr>
          <p:cNvPr id="3" name="TextBox 2"/>
          <p:cNvSpPr txBox="1"/>
          <p:nvPr/>
        </p:nvSpPr>
        <p:spPr>
          <a:xfrm>
            <a:off x="542260" y="1945758"/>
            <a:ext cx="9728791" cy="3416320"/>
          </a:xfrm>
          <a:prstGeom prst="rect">
            <a:avLst/>
          </a:prstGeom>
          <a:noFill/>
        </p:spPr>
        <p:txBody>
          <a:bodyPr wrap="square" rtlCol="0">
            <a:spAutoFit/>
          </a:bodyPr>
          <a:lstStyle/>
          <a:p>
            <a:pPr>
              <a:buFont typeface="Arial" pitchFamily="34" charset="0"/>
              <a:buChar char="•"/>
            </a:pPr>
            <a:r>
              <a:rPr lang="en-US" sz="2400" dirty="0"/>
              <a:t> Change directories to the  application.</a:t>
            </a:r>
          </a:p>
          <a:p>
            <a:pPr>
              <a:buFont typeface="Arial" pitchFamily="34" charset="0"/>
              <a:buChar char="•"/>
            </a:pPr>
            <a:r>
              <a:rPr lang="en-US" sz="2400" dirty="0"/>
              <a:t>Generate a manifest.</a:t>
            </a:r>
          </a:p>
          <a:p>
            <a:pPr lvl="1">
              <a:buFont typeface="Arial" pitchFamily="34" charset="0"/>
              <a:buChar char="•"/>
            </a:pPr>
            <a:r>
              <a:rPr lang="en-US" sz="2400" i="1" dirty="0" err="1"/>
              <a:t>cf</a:t>
            </a:r>
            <a:r>
              <a:rPr lang="en-US" sz="2400" i="1" dirty="0"/>
              <a:t> create-app-manifest </a:t>
            </a:r>
            <a:r>
              <a:rPr lang="en-US" sz="2400" i="1" dirty="0" err="1"/>
              <a:t>appname</a:t>
            </a:r>
            <a:r>
              <a:rPr lang="en-US" sz="2400" i="1" dirty="0"/>
              <a:t> -p ./manifest.yml</a:t>
            </a:r>
          </a:p>
          <a:p>
            <a:pPr>
              <a:buFont typeface="Arial" pitchFamily="34" charset="0"/>
              <a:buChar char="•"/>
            </a:pPr>
            <a:r>
              <a:rPr lang="en-US" sz="2400" dirty="0"/>
              <a:t>Edit the manifest if required.</a:t>
            </a:r>
          </a:p>
          <a:p>
            <a:pPr lvl="1">
              <a:buFont typeface="Arial" pitchFamily="34" charset="0"/>
              <a:buChar char="•"/>
            </a:pPr>
            <a:r>
              <a:rPr lang="en-US" sz="2400" dirty="0">
                <a:solidFill>
                  <a:schemeClr val="tx2">
                    <a:lumMod val="50000"/>
                  </a:schemeClr>
                </a:solidFill>
              </a:rPr>
              <a:t>Example: </a:t>
            </a:r>
            <a:r>
              <a:rPr lang="en-US" sz="2400" dirty="0"/>
              <a:t>Increase the instances / Set the path</a:t>
            </a:r>
          </a:p>
          <a:p>
            <a:pPr>
              <a:buFont typeface="Arial" pitchFamily="34" charset="0"/>
              <a:buChar char="•"/>
            </a:pPr>
            <a:r>
              <a:rPr lang="en-US" sz="2400" dirty="0"/>
              <a:t> Push the app</a:t>
            </a:r>
          </a:p>
          <a:p>
            <a:pPr lvl="1">
              <a:buFont typeface="Arial" pitchFamily="34" charset="0"/>
              <a:buChar char="•"/>
            </a:pPr>
            <a:r>
              <a:rPr lang="en-US" sz="2400" i="1" dirty="0" err="1">
                <a:solidFill>
                  <a:schemeClr val="tx2">
                    <a:lumMod val="50000"/>
                  </a:schemeClr>
                </a:solidFill>
              </a:rPr>
              <a:t>cf</a:t>
            </a:r>
            <a:r>
              <a:rPr lang="en-US" sz="2400" i="1" dirty="0">
                <a:solidFill>
                  <a:schemeClr val="tx2">
                    <a:lumMod val="50000"/>
                  </a:schemeClr>
                </a:solidFill>
              </a:rPr>
              <a:t> push</a:t>
            </a:r>
          </a:p>
          <a:p>
            <a:pPr>
              <a:buFont typeface="Arial" pitchFamily="34" charset="0"/>
              <a:buChar char="•"/>
            </a:pPr>
            <a:r>
              <a:rPr lang="en-US" sz="2400" dirty="0"/>
              <a:t>Confirm the app is running and the latest push parameters are reflected.</a:t>
            </a:r>
            <a:endParaRPr lang="en-US" sz="2400" dirty="0">
              <a:solidFill>
                <a:schemeClr val="tx2">
                  <a:lumMod val="50000"/>
                </a:schemeClr>
              </a:solidFill>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rot="19615352">
            <a:off x="2376378" y="3060660"/>
            <a:ext cx="6220047" cy="707886"/>
          </a:xfrm>
          <a:prstGeom prst="rect">
            <a:avLst/>
          </a:prstGeom>
          <a:noFill/>
        </p:spPr>
        <p:txBody>
          <a:bodyPr wrap="square" rtlCol="0">
            <a:spAutoFit/>
          </a:bodyPr>
          <a:lstStyle/>
          <a:p>
            <a:pPr algn="ctr"/>
            <a:r>
              <a:rPr lang="en-US" sz="4000" dirty="0">
                <a:solidFill>
                  <a:schemeClr val="tx2">
                    <a:lumMod val="50000"/>
                  </a:schemeClr>
                </a:solidFill>
              </a:rPr>
              <a:t>Lab for </a:t>
            </a:r>
            <a:r>
              <a:rPr lang="en-US" sz="4000" dirty="0" err="1">
                <a:solidFill>
                  <a:schemeClr val="tx2">
                    <a:lumMod val="50000"/>
                  </a:schemeClr>
                </a:solidFill>
              </a:rPr>
              <a:t>Manifest.yml</a:t>
            </a:r>
            <a:endParaRPr lang="en-US" sz="4000" dirty="0">
              <a:solidFill>
                <a:schemeClr val="tx2">
                  <a:lumMod val="50000"/>
                </a:schemeClr>
              </a:solidFill>
            </a:endParaRPr>
          </a:p>
        </p:txBody>
      </p:sp>
      <p:sp>
        <p:nvSpPr>
          <p:cNvPr id="3" name="Rectangle 2">
            <a:extLst>
              <a:ext uri="{FF2B5EF4-FFF2-40B4-BE49-F238E27FC236}">
                <a16:creationId xmlns:a16="http://schemas.microsoft.com/office/drawing/2014/main" id="{AC228B6D-6AAC-4FF1-BDEC-C1C372B66C58}"/>
              </a:ext>
            </a:extLst>
          </p:cNvPr>
          <p:cNvSpPr/>
          <p:nvPr/>
        </p:nvSpPr>
        <p:spPr>
          <a:xfrm>
            <a:off x="457200" y="5759222"/>
            <a:ext cx="7772400" cy="384721"/>
          </a:xfrm>
          <a:prstGeom prst="rect">
            <a:avLst/>
          </a:prstGeom>
        </p:spPr>
        <p:txBody>
          <a:bodyPr wrap="square">
            <a:spAutoFit/>
          </a:bodyPr>
          <a:lstStyle/>
          <a:p>
            <a:r>
              <a:rPr lang="en-US" dirty="0"/>
              <a:t>https://docs.pivotal.io/pivotalcf/2-0/devguide/deploy-apps/manifest.html</a:t>
            </a:r>
          </a:p>
        </p:txBody>
      </p:sp>
    </p:spTree>
    <p:extLst>
      <p:ext uri="{BB962C8B-B14F-4D97-AF65-F5344CB8AC3E}">
        <p14:creationId xmlns:p14="http://schemas.microsoft.com/office/powerpoint/2010/main" val="3541338050"/>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 Groups</a:t>
            </a:r>
          </a:p>
        </p:txBody>
      </p:sp>
      <p:sp>
        <p:nvSpPr>
          <p:cNvPr id="3" name="TextBox 2"/>
          <p:cNvSpPr txBox="1"/>
          <p:nvPr/>
        </p:nvSpPr>
        <p:spPr>
          <a:xfrm>
            <a:off x="754912" y="1499191"/>
            <a:ext cx="8729330" cy="369332"/>
          </a:xfrm>
          <a:prstGeom prst="rect">
            <a:avLst/>
          </a:prstGeom>
          <a:noFill/>
        </p:spPr>
        <p:txBody>
          <a:bodyPr wrap="square" rtlCol="0">
            <a:spAutoFit/>
          </a:bodyPr>
          <a:lstStyle/>
          <a:p>
            <a:r>
              <a:rPr lang="en-US" sz="1800" dirty="0">
                <a:solidFill>
                  <a:schemeClr val="tx2">
                    <a:lumMod val="50000"/>
                  </a:schemeClr>
                </a:solidFill>
              </a:rPr>
              <a:t>ASGs are virtual firewalls that control egress /outbound traffic for applications</a:t>
            </a:r>
          </a:p>
        </p:txBody>
      </p:sp>
      <p:sp>
        <p:nvSpPr>
          <p:cNvPr id="4" name="Rectangle 3"/>
          <p:cNvSpPr/>
          <p:nvPr/>
        </p:nvSpPr>
        <p:spPr>
          <a:xfrm>
            <a:off x="2158460" y="2002485"/>
            <a:ext cx="2530549" cy="2484505"/>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2">
                    <a:lumMod val="50000"/>
                  </a:schemeClr>
                </a:solidFill>
              </a:rPr>
              <a:t>container</a:t>
            </a:r>
          </a:p>
          <a:p>
            <a:pPr algn="ctr"/>
            <a:endParaRPr lang="en-US" sz="2400" dirty="0" err="1">
              <a:solidFill>
                <a:schemeClr val="tx2">
                  <a:lumMod val="50000"/>
                </a:schemeClr>
              </a:solidFill>
            </a:endParaRPr>
          </a:p>
        </p:txBody>
      </p:sp>
      <p:sp>
        <p:nvSpPr>
          <p:cNvPr id="5" name="Flowchart: Magnetic Disk 4"/>
          <p:cNvSpPr/>
          <p:nvPr/>
        </p:nvSpPr>
        <p:spPr>
          <a:xfrm>
            <a:off x="5709736" y="2573130"/>
            <a:ext cx="1339702" cy="1368724"/>
          </a:xfrm>
          <a:prstGeom prst="flowChartMagneticDisk">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2">
                    <a:lumMod val="50000"/>
                  </a:schemeClr>
                </a:solidFill>
              </a:rPr>
              <a:t>MySQL</a:t>
            </a:r>
            <a:r>
              <a:rPr lang="en-US" sz="1800" dirty="0">
                <a:solidFill>
                  <a:schemeClr val="tx2">
                    <a:lumMod val="50000"/>
                  </a:schemeClr>
                </a:solidFill>
              </a:rPr>
              <a:t> </a:t>
            </a:r>
          </a:p>
        </p:txBody>
      </p:sp>
      <p:cxnSp>
        <p:nvCxnSpPr>
          <p:cNvPr id="6" name="Straight Arrow Connector 5"/>
          <p:cNvCxnSpPr>
            <a:stCxn id="4" idx="3"/>
            <a:endCxn id="5" idx="2"/>
          </p:cNvCxnSpPr>
          <p:nvPr/>
        </p:nvCxnSpPr>
        <p:spPr>
          <a:xfrm>
            <a:off x="4689009" y="3244738"/>
            <a:ext cx="1020727" cy="12754"/>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30600" y="2807045"/>
            <a:ext cx="1850065" cy="1095154"/>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50000"/>
                  </a:schemeClr>
                </a:solidFill>
              </a:rPr>
              <a:t>App instance</a:t>
            </a:r>
          </a:p>
        </p:txBody>
      </p:sp>
      <p:sp>
        <p:nvSpPr>
          <p:cNvPr id="10" name="TextBox 9"/>
          <p:cNvSpPr txBox="1"/>
          <p:nvPr/>
        </p:nvSpPr>
        <p:spPr>
          <a:xfrm>
            <a:off x="988828" y="5029200"/>
            <a:ext cx="8048846" cy="646331"/>
          </a:xfrm>
          <a:prstGeom prst="rect">
            <a:avLst/>
          </a:prstGeom>
          <a:noFill/>
        </p:spPr>
        <p:txBody>
          <a:bodyPr wrap="square" rtlCol="0">
            <a:spAutoFit/>
          </a:bodyPr>
          <a:lstStyle/>
          <a:p>
            <a:r>
              <a:rPr lang="en-US" sz="1800" dirty="0">
                <a:solidFill>
                  <a:schemeClr val="tx2">
                    <a:lumMod val="50000"/>
                  </a:schemeClr>
                </a:solidFill>
              </a:rPr>
              <a:t>There  are different levels of security groups that are applied at different times during the app lifecycle</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Security Groups</a:t>
            </a:r>
          </a:p>
        </p:txBody>
      </p:sp>
      <p:sp>
        <p:nvSpPr>
          <p:cNvPr id="3" name="TextBox 2"/>
          <p:cNvSpPr txBox="1"/>
          <p:nvPr/>
        </p:nvSpPr>
        <p:spPr>
          <a:xfrm>
            <a:off x="797442" y="1392865"/>
            <a:ext cx="7644809" cy="369332"/>
          </a:xfrm>
          <a:prstGeom prst="rect">
            <a:avLst/>
          </a:prstGeom>
          <a:noFill/>
        </p:spPr>
        <p:txBody>
          <a:bodyPr wrap="square" rtlCol="0">
            <a:spAutoFit/>
          </a:bodyPr>
          <a:lstStyle/>
          <a:p>
            <a:r>
              <a:rPr lang="en-US" sz="1800" dirty="0" err="1">
                <a:solidFill>
                  <a:schemeClr val="tx2">
                    <a:lumMod val="50000"/>
                  </a:schemeClr>
                </a:solidFill>
              </a:rPr>
              <a:t>Whitelist</a:t>
            </a:r>
            <a:r>
              <a:rPr lang="en-US" sz="1800" dirty="0">
                <a:solidFill>
                  <a:schemeClr val="tx2">
                    <a:lumMod val="50000"/>
                  </a:schemeClr>
                </a:solidFill>
              </a:rPr>
              <a:t> what the app should have access to when staging</a:t>
            </a:r>
          </a:p>
        </p:txBody>
      </p:sp>
      <p:sp>
        <p:nvSpPr>
          <p:cNvPr id="4" name="Rectangle 3"/>
          <p:cNvSpPr/>
          <p:nvPr/>
        </p:nvSpPr>
        <p:spPr>
          <a:xfrm>
            <a:off x="1424813" y="2512848"/>
            <a:ext cx="2530549" cy="2484505"/>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2">
                    <a:lumMod val="50000"/>
                  </a:schemeClr>
                </a:solidFill>
              </a:rPr>
              <a:t>container</a:t>
            </a:r>
          </a:p>
          <a:p>
            <a:pPr algn="ctr"/>
            <a:endParaRPr lang="en-US" sz="2400" dirty="0" err="1">
              <a:solidFill>
                <a:schemeClr val="tx2">
                  <a:lumMod val="50000"/>
                </a:schemeClr>
              </a:solidFill>
            </a:endParaRPr>
          </a:p>
        </p:txBody>
      </p:sp>
      <p:sp>
        <p:nvSpPr>
          <p:cNvPr id="5" name="Flowchart: Magnetic Disk 4"/>
          <p:cNvSpPr/>
          <p:nvPr/>
        </p:nvSpPr>
        <p:spPr>
          <a:xfrm>
            <a:off x="6358321" y="2084032"/>
            <a:ext cx="1339702" cy="1368724"/>
          </a:xfrm>
          <a:prstGeom prst="flowChartMagneticDisk">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2">
                    <a:lumMod val="50000"/>
                  </a:schemeClr>
                </a:solidFill>
              </a:rPr>
              <a:t>MySQL</a:t>
            </a:r>
            <a:r>
              <a:rPr lang="en-US" sz="1800" dirty="0">
                <a:solidFill>
                  <a:schemeClr val="tx2">
                    <a:lumMod val="50000"/>
                  </a:schemeClr>
                </a:solidFill>
              </a:rPr>
              <a:t> </a:t>
            </a:r>
          </a:p>
        </p:txBody>
      </p:sp>
      <p:cxnSp>
        <p:nvCxnSpPr>
          <p:cNvPr id="6" name="Straight Arrow Connector 5"/>
          <p:cNvCxnSpPr>
            <a:stCxn id="4" idx="3"/>
            <a:endCxn id="5" idx="2"/>
          </p:cNvCxnSpPr>
          <p:nvPr/>
        </p:nvCxnSpPr>
        <p:spPr>
          <a:xfrm flipV="1">
            <a:off x="3955362" y="2768394"/>
            <a:ext cx="2402959" cy="986707"/>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796953" y="3317408"/>
            <a:ext cx="1850065" cy="1095154"/>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2">
                    <a:lumMod val="50000"/>
                  </a:schemeClr>
                </a:solidFill>
              </a:rPr>
              <a:t>Buildpack</a:t>
            </a:r>
            <a:r>
              <a:rPr lang="en-US" sz="2000" dirty="0">
                <a:solidFill>
                  <a:schemeClr val="tx2">
                    <a:lumMod val="50000"/>
                  </a:schemeClr>
                </a:solidFill>
              </a:rPr>
              <a:t> </a:t>
            </a:r>
          </a:p>
          <a:p>
            <a:pPr algn="ctr"/>
            <a:r>
              <a:rPr lang="en-US" sz="2000" dirty="0">
                <a:solidFill>
                  <a:schemeClr val="tx2">
                    <a:lumMod val="50000"/>
                  </a:schemeClr>
                </a:solidFill>
              </a:rPr>
              <a:t>Bin/compile</a:t>
            </a:r>
          </a:p>
        </p:txBody>
      </p:sp>
      <p:cxnSp>
        <p:nvCxnSpPr>
          <p:cNvPr id="9" name="Straight Arrow Connector 8"/>
          <p:cNvCxnSpPr>
            <a:stCxn id="4" idx="3"/>
          </p:cNvCxnSpPr>
          <p:nvPr/>
        </p:nvCxnSpPr>
        <p:spPr>
          <a:xfrm>
            <a:off x="3955362" y="3755101"/>
            <a:ext cx="2466703" cy="117840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Explosion 2 11"/>
          <p:cNvSpPr/>
          <p:nvPr/>
        </p:nvSpPr>
        <p:spPr>
          <a:xfrm>
            <a:off x="6390168" y="4019107"/>
            <a:ext cx="3859618" cy="1541720"/>
          </a:xfrm>
          <a:prstGeom prst="irregularSeal2">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App dependencies</a:t>
            </a:r>
          </a:p>
        </p:txBody>
      </p:sp>
      <p:cxnSp>
        <p:nvCxnSpPr>
          <p:cNvPr id="17" name="Straight Connector 16"/>
          <p:cNvCxnSpPr/>
          <p:nvPr/>
        </p:nvCxnSpPr>
        <p:spPr>
          <a:xfrm>
            <a:off x="4582633" y="3211033"/>
            <a:ext cx="584790" cy="372139"/>
          </a:xfrm>
          <a:prstGeom prst="line">
            <a:avLst/>
          </a:prstGeom>
          <a:ln w="4762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774019" y="3009014"/>
            <a:ext cx="180753" cy="552893"/>
          </a:xfrm>
          <a:prstGeom prst="line">
            <a:avLst/>
          </a:prstGeom>
          <a:ln w="4762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735033" y="3774558"/>
            <a:ext cx="857693" cy="471415"/>
          </a:xfrm>
          <a:prstGeom prst="line">
            <a:avLst/>
          </a:prstGeom>
          <a:ln w="4762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550735" y="4029741"/>
            <a:ext cx="212651" cy="223282"/>
          </a:xfrm>
          <a:prstGeom prst="line">
            <a:avLst/>
          </a:prstGeom>
          <a:ln w="47625">
            <a:solidFill>
              <a:srgbClr val="00B0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a:solidFill>
                  <a:srgbClr val="000000"/>
                </a:solidFill>
              </a:rPr>
              <a:t> </a:t>
            </a: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1190847" y="2573078"/>
            <a:ext cx="7676705" cy="1446550"/>
          </a:xfrm>
          <a:prstGeom prst="rect">
            <a:avLst/>
          </a:prstGeom>
          <a:noFill/>
        </p:spPr>
        <p:txBody>
          <a:bodyPr wrap="square" lIns="91440" tIns="45720" rIns="91440" bIns="45720">
            <a:spAutoFit/>
          </a:bodyPr>
          <a:lstStyle/>
          <a:p>
            <a:pPr algn="ctr"/>
            <a:r>
              <a:rPr lang="en-US" sz="8800" b="1" dirty="0">
                <a:ln w="1905"/>
                <a:solidFill>
                  <a:schemeClr val="tx1">
                    <a:lumMod val="60000"/>
                    <a:lumOff val="40000"/>
                  </a:schemeClr>
                </a:solidFill>
                <a:effectLst>
                  <a:innerShdw blurRad="69850" dist="43180" dir="5400000">
                    <a:srgbClr val="000000">
                      <a:alpha val="65000"/>
                    </a:srgbClr>
                  </a:innerShdw>
                </a:effectLst>
              </a:rPr>
              <a:t>PCF -DAY 03</a:t>
            </a:r>
          </a:p>
        </p:txBody>
      </p:sp>
    </p:spTree>
    <p:extLst>
      <p:ext uri="{BB962C8B-B14F-4D97-AF65-F5344CB8AC3E}">
        <p14:creationId xmlns:p14="http://schemas.microsoft.com/office/powerpoint/2010/main" val="1948295050"/>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Running Security Groups</a:t>
            </a:r>
          </a:p>
        </p:txBody>
      </p:sp>
      <p:sp>
        <p:nvSpPr>
          <p:cNvPr id="3" name="TextBox 2"/>
          <p:cNvSpPr txBox="1"/>
          <p:nvPr/>
        </p:nvSpPr>
        <p:spPr>
          <a:xfrm>
            <a:off x="946298" y="1754372"/>
            <a:ext cx="7974418" cy="400110"/>
          </a:xfrm>
          <a:prstGeom prst="rect">
            <a:avLst/>
          </a:prstGeom>
          <a:noFill/>
        </p:spPr>
        <p:txBody>
          <a:bodyPr wrap="square" rtlCol="0">
            <a:spAutoFit/>
          </a:bodyPr>
          <a:lstStyle/>
          <a:p>
            <a:r>
              <a:rPr lang="en-US" sz="2000" dirty="0" err="1">
                <a:solidFill>
                  <a:schemeClr val="tx2">
                    <a:lumMod val="50000"/>
                  </a:schemeClr>
                </a:solidFill>
              </a:rPr>
              <a:t>Whitelist</a:t>
            </a:r>
            <a:r>
              <a:rPr lang="en-US" sz="2000" dirty="0">
                <a:solidFill>
                  <a:schemeClr val="tx2">
                    <a:lumMod val="50000"/>
                  </a:schemeClr>
                </a:solidFill>
              </a:rPr>
              <a:t> what all apps should have access to when running</a:t>
            </a:r>
          </a:p>
        </p:txBody>
      </p:sp>
      <p:sp>
        <p:nvSpPr>
          <p:cNvPr id="4" name="Rectangle 3"/>
          <p:cNvSpPr/>
          <p:nvPr/>
        </p:nvSpPr>
        <p:spPr>
          <a:xfrm>
            <a:off x="1424813" y="2512848"/>
            <a:ext cx="2530549" cy="2484505"/>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2">
                    <a:lumMod val="50000"/>
                  </a:schemeClr>
                </a:solidFill>
              </a:rPr>
              <a:t>container</a:t>
            </a:r>
          </a:p>
          <a:p>
            <a:pPr algn="ctr"/>
            <a:endParaRPr lang="en-US" sz="2400" dirty="0" err="1">
              <a:solidFill>
                <a:schemeClr val="tx2">
                  <a:lumMod val="50000"/>
                </a:schemeClr>
              </a:solidFill>
            </a:endParaRPr>
          </a:p>
        </p:txBody>
      </p:sp>
      <p:sp>
        <p:nvSpPr>
          <p:cNvPr id="5" name="Flowchart: Magnetic Disk 4"/>
          <p:cNvSpPr/>
          <p:nvPr/>
        </p:nvSpPr>
        <p:spPr>
          <a:xfrm>
            <a:off x="6358321" y="2084032"/>
            <a:ext cx="1339702" cy="1368724"/>
          </a:xfrm>
          <a:prstGeom prst="flowChartMagneticDisk">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2">
                    <a:lumMod val="50000"/>
                  </a:schemeClr>
                </a:solidFill>
              </a:rPr>
              <a:t>MySQL</a:t>
            </a:r>
            <a:r>
              <a:rPr lang="en-US" sz="1800" dirty="0">
                <a:solidFill>
                  <a:schemeClr val="tx2">
                    <a:lumMod val="50000"/>
                  </a:schemeClr>
                </a:solidFill>
              </a:rPr>
              <a:t> </a:t>
            </a:r>
          </a:p>
        </p:txBody>
      </p:sp>
      <p:cxnSp>
        <p:nvCxnSpPr>
          <p:cNvPr id="6" name="Straight Arrow Connector 5"/>
          <p:cNvCxnSpPr>
            <a:stCxn id="4" idx="3"/>
            <a:endCxn id="5" idx="2"/>
          </p:cNvCxnSpPr>
          <p:nvPr/>
        </p:nvCxnSpPr>
        <p:spPr>
          <a:xfrm flipV="1">
            <a:off x="3955362" y="2768394"/>
            <a:ext cx="2402959" cy="986707"/>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796953" y="3317408"/>
            <a:ext cx="1850065" cy="1095154"/>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50000"/>
                  </a:schemeClr>
                </a:solidFill>
              </a:rPr>
              <a:t>App Instance</a:t>
            </a:r>
          </a:p>
        </p:txBody>
      </p:sp>
      <p:cxnSp>
        <p:nvCxnSpPr>
          <p:cNvPr id="8" name="Straight Arrow Connector 7"/>
          <p:cNvCxnSpPr>
            <a:stCxn id="4" idx="3"/>
          </p:cNvCxnSpPr>
          <p:nvPr/>
        </p:nvCxnSpPr>
        <p:spPr>
          <a:xfrm>
            <a:off x="3955362" y="3755101"/>
            <a:ext cx="2466703" cy="117840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Explosion 2 8"/>
          <p:cNvSpPr/>
          <p:nvPr/>
        </p:nvSpPr>
        <p:spPr>
          <a:xfrm>
            <a:off x="6390168" y="4019107"/>
            <a:ext cx="2541181" cy="1541720"/>
          </a:xfrm>
          <a:prstGeom prst="irregularSeal2">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Internet</a:t>
            </a:r>
          </a:p>
        </p:txBody>
      </p:sp>
      <p:cxnSp>
        <p:nvCxnSpPr>
          <p:cNvPr id="10" name="Straight Connector 9"/>
          <p:cNvCxnSpPr/>
          <p:nvPr/>
        </p:nvCxnSpPr>
        <p:spPr>
          <a:xfrm>
            <a:off x="4582633" y="3211033"/>
            <a:ext cx="584790" cy="372139"/>
          </a:xfrm>
          <a:prstGeom prst="line">
            <a:avLst/>
          </a:prstGeom>
          <a:ln w="4762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774019" y="3009014"/>
            <a:ext cx="180753" cy="552893"/>
          </a:xfrm>
          <a:prstGeom prst="line">
            <a:avLst/>
          </a:prstGeom>
          <a:ln w="4762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35033" y="4192807"/>
            <a:ext cx="584790" cy="372139"/>
          </a:xfrm>
          <a:prstGeom prst="line">
            <a:avLst/>
          </a:prstGeom>
          <a:ln w="4762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926419" y="3990788"/>
            <a:ext cx="180753" cy="552893"/>
          </a:xfrm>
          <a:prstGeom prst="line">
            <a:avLst/>
          </a:prstGeom>
          <a:ln w="47625">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Security Groups</a:t>
            </a:r>
          </a:p>
        </p:txBody>
      </p:sp>
      <p:sp>
        <p:nvSpPr>
          <p:cNvPr id="3" name="TextBox 2"/>
          <p:cNvSpPr txBox="1"/>
          <p:nvPr/>
        </p:nvSpPr>
        <p:spPr>
          <a:xfrm>
            <a:off x="1190847" y="1658679"/>
            <a:ext cx="6677246" cy="707886"/>
          </a:xfrm>
          <a:prstGeom prst="rect">
            <a:avLst/>
          </a:prstGeom>
          <a:noFill/>
        </p:spPr>
        <p:txBody>
          <a:bodyPr wrap="square" rtlCol="0">
            <a:spAutoFit/>
          </a:bodyPr>
          <a:lstStyle/>
          <a:p>
            <a:r>
              <a:rPr lang="en-US" sz="2000" dirty="0" err="1">
                <a:solidFill>
                  <a:schemeClr val="tx2">
                    <a:lumMod val="50000"/>
                  </a:schemeClr>
                </a:solidFill>
              </a:rPr>
              <a:t>Whitelist</a:t>
            </a:r>
            <a:r>
              <a:rPr lang="en-US" sz="2000" dirty="0">
                <a:solidFill>
                  <a:schemeClr val="tx2">
                    <a:lumMod val="50000"/>
                  </a:schemeClr>
                </a:solidFill>
              </a:rPr>
              <a:t> what the app should have access to when running (space)</a:t>
            </a:r>
          </a:p>
        </p:txBody>
      </p:sp>
      <p:sp>
        <p:nvSpPr>
          <p:cNvPr id="4" name="Rectangle 3"/>
          <p:cNvSpPr/>
          <p:nvPr/>
        </p:nvSpPr>
        <p:spPr>
          <a:xfrm>
            <a:off x="1424813" y="2512848"/>
            <a:ext cx="2530549" cy="2484505"/>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2">
                    <a:lumMod val="50000"/>
                  </a:schemeClr>
                </a:solidFill>
              </a:rPr>
              <a:t>container</a:t>
            </a:r>
          </a:p>
          <a:p>
            <a:pPr algn="ctr"/>
            <a:endParaRPr lang="en-US" sz="2400" dirty="0" err="1">
              <a:solidFill>
                <a:schemeClr val="tx2">
                  <a:lumMod val="50000"/>
                </a:schemeClr>
              </a:solidFill>
            </a:endParaRPr>
          </a:p>
        </p:txBody>
      </p:sp>
      <p:sp>
        <p:nvSpPr>
          <p:cNvPr id="5" name="Flowchart: Magnetic Disk 4"/>
          <p:cNvSpPr/>
          <p:nvPr/>
        </p:nvSpPr>
        <p:spPr>
          <a:xfrm>
            <a:off x="6358321" y="2084032"/>
            <a:ext cx="1339702" cy="1368724"/>
          </a:xfrm>
          <a:prstGeom prst="flowChartMagneticDisk">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2">
                    <a:lumMod val="50000"/>
                  </a:schemeClr>
                </a:solidFill>
              </a:rPr>
              <a:t>MySQL</a:t>
            </a:r>
            <a:r>
              <a:rPr lang="en-US" sz="1800" dirty="0">
                <a:solidFill>
                  <a:schemeClr val="tx2">
                    <a:lumMod val="50000"/>
                  </a:schemeClr>
                </a:solidFill>
              </a:rPr>
              <a:t> </a:t>
            </a:r>
          </a:p>
        </p:txBody>
      </p:sp>
      <p:cxnSp>
        <p:nvCxnSpPr>
          <p:cNvPr id="6" name="Straight Arrow Connector 5"/>
          <p:cNvCxnSpPr>
            <a:stCxn id="4" idx="3"/>
            <a:endCxn id="5" idx="2"/>
          </p:cNvCxnSpPr>
          <p:nvPr/>
        </p:nvCxnSpPr>
        <p:spPr>
          <a:xfrm flipV="1">
            <a:off x="3955362" y="2768394"/>
            <a:ext cx="2402959" cy="986707"/>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796953" y="3317408"/>
            <a:ext cx="1850065" cy="1095154"/>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50000"/>
                  </a:schemeClr>
                </a:solidFill>
              </a:rPr>
              <a:t>App Instance</a:t>
            </a:r>
          </a:p>
        </p:txBody>
      </p:sp>
      <p:cxnSp>
        <p:nvCxnSpPr>
          <p:cNvPr id="8" name="Straight Arrow Connector 7"/>
          <p:cNvCxnSpPr>
            <a:stCxn id="4" idx="3"/>
          </p:cNvCxnSpPr>
          <p:nvPr/>
        </p:nvCxnSpPr>
        <p:spPr>
          <a:xfrm>
            <a:off x="3955362" y="3755101"/>
            <a:ext cx="2466703" cy="117840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Explosion 2 8"/>
          <p:cNvSpPr/>
          <p:nvPr/>
        </p:nvSpPr>
        <p:spPr>
          <a:xfrm>
            <a:off x="6390168" y="4019107"/>
            <a:ext cx="3785190" cy="1541720"/>
          </a:xfrm>
          <a:prstGeom prst="irregularSeal2">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50000"/>
                  </a:schemeClr>
                </a:solidFill>
              </a:rPr>
              <a:t>Fraudster site</a:t>
            </a:r>
          </a:p>
        </p:txBody>
      </p:sp>
      <p:cxnSp>
        <p:nvCxnSpPr>
          <p:cNvPr id="12" name="Straight Connector 11"/>
          <p:cNvCxnSpPr/>
          <p:nvPr/>
        </p:nvCxnSpPr>
        <p:spPr>
          <a:xfrm>
            <a:off x="4735033" y="4192807"/>
            <a:ext cx="584790" cy="372139"/>
          </a:xfrm>
          <a:prstGeom prst="line">
            <a:avLst/>
          </a:prstGeom>
          <a:ln w="4762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926419" y="3990788"/>
            <a:ext cx="180753" cy="552893"/>
          </a:xfrm>
          <a:prstGeom prst="line">
            <a:avLst/>
          </a:prstGeom>
          <a:ln w="4762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798828" y="2838893"/>
            <a:ext cx="623777" cy="684037"/>
          </a:xfrm>
          <a:prstGeom prst="line">
            <a:avLst/>
          </a:prstGeom>
          <a:ln w="4762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4614530" y="3306697"/>
            <a:ext cx="212652" cy="223282"/>
          </a:xfrm>
          <a:prstGeom prst="line">
            <a:avLst/>
          </a:prstGeom>
          <a:ln w="47625">
            <a:solidFill>
              <a:srgbClr val="00B0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Groups File</a:t>
            </a:r>
          </a:p>
        </p:txBody>
      </p:sp>
      <p:sp>
        <p:nvSpPr>
          <p:cNvPr id="3" name="TextBox 2"/>
          <p:cNvSpPr txBox="1"/>
          <p:nvPr/>
        </p:nvSpPr>
        <p:spPr>
          <a:xfrm>
            <a:off x="925033" y="1626781"/>
            <a:ext cx="5869172" cy="4708981"/>
          </a:xfrm>
          <a:prstGeom prst="rect">
            <a:avLst/>
          </a:prstGeom>
          <a:noFill/>
        </p:spPr>
        <p:txBody>
          <a:bodyPr wrap="square" rtlCol="0">
            <a:spAutoFit/>
          </a:bodyPr>
          <a:lstStyle/>
          <a:p>
            <a:r>
              <a:rPr lang="en-US" sz="2000" dirty="0">
                <a:solidFill>
                  <a:schemeClr val="tx2">
                    <a:lumMod val="50000"/>
                  </a:schemeClr>
                </a:solidFill>
                <a:latin typeface="Verdana" pitchFamily="34" charset="0"/>
                <a:ea typeface="Verdana" pitchFamily="34" charset="0"/>
                <a:cs typeface="Verdana" pitchFamily="34" charset="0"/>
              </a:rPr>
              <a:t>[</a:t>
            </a:r>
          </a:p>
          <a:p>
            <a:r>
              <a:rPr lang="en-US" sz="2000" dirty="0">
                <a:solidFill>
                  <a:schemeClr val="tx2">
                    <a:lumMod val="50000"/>
                  </a:schemeClr>
                </a:solidFill>
                <a:latin typeface="Verdana" pitchFamily="34" charset="0"/>
                <a:ea typeface="Verdana" pitchFamily="34" charset="0"/>
                <a:cs typeface="Verdana" pitchFamily="34" charset="0"/>
              </a:rPr>
              <a:t>{</a:t>
            </a:r>
          </a:p>
          <a:p>
            <a:r>
              <a:rPr lang="en-US" sz="2000" dirty="0">
                <a:solidFill>
                  <a:schemeClr val="tx2">
                    <a:lumMod val="50000"/>
                  </a:schemeClr>
                </a:solidFill>
                <a:latin typeface="Verdana" pitchFamily="34" charset="0"/>
                <a:ea typeface="Verdana" pitchFamily="34" charset="0"/>
                <a:cs typeface="Verdana" pitchFamily="34" charset="0"/>
              </a:rPr>
              <a:t>  “protocol”: ”</a:t>
            </a:r>
            <a:r>
              <a:rPr lang="en-US" sz="2000" dirty="0" err="1">
                <a:solidFill>
                  <a:schemeClr val="tx2">
                    <a:lumMod val="50000"/>
                  </a:schemeClr>
                </a:solidFill>
                <a:latin typeface="Verdana" pitchFamily="34" charset="0"/>
                <a:ea typeface="Verdana" pitchFamily="34" charset="0"/>
                <a:cs typeface="Verdana" pitchFamily="34" charset="0"/>
              </a:rPr>
              <a:t>tcp</a:t>
            </a:r>
            <a:r>
              <a:rPr lang="en-US" sz="2000" dirty="0">
                <a:solidFill>
                  <a:schemeClr val="tx2">
                    <a:lumMod val="50000"/>
                  </a:schemeClr>
                </a:solidFill>
                <a:latin typeface="Verdana" pitchFamily="34" charset="0"/>
                <a:ea typeface="Verdana" pitchFamily="34" charset="0"/>
                <a:cs typeface="Verdana" pitchFamily="34" charset="0"/>
              </a:rPr>
              <a:t>”,</a:t>
            </a:r>
          </a:p>
          <a:p>
            <a:r>
              <a:rPr lang="en-US" sz="2000" dirty="0">
                <a:solidFill>
                  <a:schemeClr val="tx2">
                    <a:lumMod val="50000"/>
                  </a:schemeClr>
                </a:solidFill>
                <a:latin typeface="Verdana" pitchFamily="34" charset="0"/>
                <a:ea typeface="Verdana" pitchFamily="34" charset="0"/>
                <a:cs typeface="Verdana" pitchFamily="34" charset="0"/>
              </a:rPr>
              <a:t>  “destination”: “10.0.23.0/12”</a:t>
            </a:r>
          </a:p>
          <a:p>
            <a:r>
              <a:rPr lang="en-US" sz="2000" dirty="0">
                <a:solidFill>
                  <a:schemeClr val="tx2">
                    <a:lumMod val="50000"/>
                  </a:schemeClr>
                </a:solidFill>
                <a:latin typeface="Verdana" pitchFamily="34" charset="0"/>
                <a:ea typeface="Verdana" pitchFamily="34" charset="0"/>
                <a:cs typeface="Verdana" pitchFamily="34" charset="0"/>
              </a:rPr>
              <a:t>   “ports”: “1-65535” </a:t>
            </a:r>
          </a:p>
          <a:p>
            <a:r>
              <a:rPr lang="en-US" sz="2000" dirty="0">
                <a:solidFill>
                  <a:schemeClr val="tx2">
                    <a:lumMod val="50000"/>
                  </a:schemeClr>
                </a:solidFill>
                <a:latin typeface="Verdana" pitchFamily="34" charset="0"/>
                <a:ea typeface="Verdana" pitchFamily="34" charset="0"/>
                <a:cs typeface="Verdana" pitchFamily="34" charset="0"/>
              </a:rPr>
              <a:t>},</a:t>
            </a:r>
          </a:p>
          <a:p>
            <a:endParaRPr lang="en-US" sz="2000" dirty="0">
              <a:solidFill>
                <a:schemeClr val="tx2">
                  <a:lumMod val="50000"/>
                </a:schemeClr>
              </a:solidFill>
              <a:latin typeface="Verdana" pitchFamily="34" charset="0"/>
              <a:ea typeface="Verdana" pitchFamily="34" charset="0"/>
              <a:cs typeface="Verdana" pitchFamily="34" charset="0"/>
            </a:endParaRPr>
          </a:p>
          <a:p>
            <a:r>
              <a:rPr lang="en-US" sz="2000" dirty="0">
                <a:solidFill>
                  <a:schemeClr val="tx2">
                    <a:lumMod val="50000"/>
                  </a:schemeClr>
                </a:solidFill>
                <a:latin typeface="Verdana" pitchFamily="34" charset="0"/>
                <a:ea typeface="Verdana" pitchFamily="34" charset="0"/>
                <a:cs typeface="Verdana" pitchFamily="34" charset="0"/>
              </a:rPr>
              <a:t>{</a:t>
            </a:r>
          </a:p>
          <a:p>
            <a:r>
              <a:rPr lang="en-US" sz="2000" dirty="0">
                <a:solidFill>
                  <a:schemeClr val="tx2">
                    <a:lumMod val="50000"/>
                  </a:schemeClr>
                </a:solidFill>
                <a:latin typeface="Verdana" pitchFamily="34" charset="0"/>
                <a:ea typeface="Verdana" pitchFamily="34" charset="0"/>
                <a:cs typeface="Verdana" pitchFamily="34" charset="0"/>
              </a:rPr>
              <a:t>  “protocol”: ”</a:t>
            </a:r>
            <a:r>
              <a:rPr lang="en-US" sz="2000" dirty="0" err="1">
                <a:solidFill>
                  <a:schemeClr val="tx2">
                    <a:lumMod val="50000"/>
                  </a:schemeClr>
                </a:solidFill>
                <a:latin typeface="Verdana" pitchFamily="34" charset="0"/>
                <a:ea typeface="Verdana" pitchFamily="34" charset="0"/>
                <a:cs typeface="Verdana" pitchFamily="34" charset="0"/>
              </a:rPr>
              <a:t>udp</a:t>
            </a:r>
            <a:r>
              <a:rPr lang="en-US" sz="2000" dirty="0">
                <a:solidFill>
                  <a:schemeClr val="tx2">
                    <a:lumMod val="50000"/>
                  </a:schemeClr>
                </a:solidFill>
                <a:latin typeface="Verdana" pitchFamily="34" charset="0"/>
                <a:ea typeface="Verdana" pitchFamily="34" charset="0"/>
                <a:cs typeface="Verdana" pitchFamily="34" charset="0"/>
              </a:rPr>
              <a:t>”,</a:t>
            </a:r>
          </a:p>
          <a:p>
            <a:r>
              <a:rPr lang="en-US" sz="2000" dirty="0">
                <a:solidFill>
                  <a:schemeClr val="tx2">
                    <a:lumMod val="50000"/>
                  </a:schemeClr>
                </a:solidFill>
                <a:latin typeface="Verdana" pitchFamily="34" charset="0"/>
                <a:ea typeface="Verdana" pitchFamily="34" charset="0"/>
                <a:cs typeface="Verdana" pitchFamily="34" charset="0"/>
              </a:rPr>
              <a:t>  “destination”: “10.0.23.0/12”</a:t>
            </a:r>
          </a:p>
          <a:p>
            <a:r>
              <a:rPr lang="en-US" sz="2000" dirty="0">
                <a:solidFill>
                  <a:schemeClr val="tx2">
                    <a:lumMod val="50000"/>
                  </a:schemeClr>
                </a:solidFill>
                <a:latin typeface="Verdana" pitchFamily="34" charset="0"/>
                <a:ea typeface="Verdana" pitchFamily="34" charset="0"/>
                <a:cs typeface="Verdana" pitchFamily="34" charset="0"/>
              </a:rPr>
              <a:t>   “ports”: “1-65535” </a:t>
            </a:r>
          </a:p>
          <a:p>
            <a:r>
              <a:rPr lang="en-US" sz="2000" dirty="0">
                <a:solidFill>
                  <a:schemeClr val="tx2">
                    <a:lumMod val="50000"/>
                  </a:schemeClr>
                </a:solidFill>
                <a:latin typeface="Verdana" pitchFamily="34" charset="0"/>
                <a:ea typeface="Verdana" pitchFamily="34" charset="0"/>
                <a:cs typeface="Verdana" pitchFamily="34" charset="0"/>
              </a:rPr>
              <a:t>}</a:t>
            </a:r>
          </a:p>
          <a:p>
            <a:r>
              <a:rPr lang="en-US" sz="2000" dirty="0">
                <a:solidFill>
                  <a:schemeClr val="tx2">
                    <a:lumMod val="50000"/>
                  </a:schemeClr>
                </a:solidFill>
                <a:latin typeface="Verdana" pitchFamily="34" charset="0"/>
                <a:ea typeface="Verdana" pitchFamily="34" charset="0"/>
                <a:cs typeface="Verdana" pitchFamily="34" charset="0"/>
              </a:rPr>
              <a:t>]</a:t>
            </a:r>
          </a:p>
          <a:p>
            <a:endParaRPr lang="en-US" sz="2000" dirty="0">
              <a:solidFill>
                <a:schemeClr val="tx2">
                  <a:lumMod val="50000"/>
                </a:schemeClr>
              </a:solidFill>
              <a:latin typeface="Verdana" pitchFamily="34" charset="0"/>
              <a:ea typeface="Verdana" pitchFamily="34" charset="0"/>
              <a:cs typeface="Verdana" pitchFamily="34" charset="0"/>
            </a:endParaRPr>
          </a:p>
          <a:p>
            <a:endParaRPr lang="en-US" sz="2000" dirty="0">
              <a:solidFill>
                <a:schemeClr val="tx2">
                  <a:lumMod val="50000"/>
                </a:schemeClr>
              </a:solidFill>
              <a:latin typeface="Verdana" pitchFamily="34" charset="0"/>
              <a:ea typeface="Verdana" pitchFamily="34" charset="0"/>
              <a:cs typeface="Verdana" pitchFamily="34" charset="0"/>
            </a:endParaRP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31" y="1"/>
            <a:ext cx="10972799" cy="1002135"/>
          </a:xfrm>
        </p:spPr>
        <p:txBody>
          <a:bodyPr/>
          <a:lstStyle/>
          <a:p>
            <a:r>
              <a:rPr lang="en-US" sz="2000" dirty="0"/>
              <a:t>ASG-  Commands</a:t>
            </a:r>
          </a:p>
        </p:txBody>
      </p:sp>
      <p:sp>
        <p:nvSpPr>
          <p:cNvPr id="3" name="TextBox 2"/>
          <p:cNvSpPr txBox="1"/>
          <p:nvPr/>
        </p:nvSpPr>
        <p:spPr>
          <a:xfrm>
            <a:off x="946298" y="1701209"/>
            <a:ext cx="7899990" cy="5940088"/>
          </a:xfrm>
          <a:prstGeom prst="rect">
            <a:avLst/>
          </a:prstGeom>
          <a:noFill/>
        </p:spPr>
        <p:txBody>
          <a:bodyPr wrap="square" rtlCol="0">
            <a:spAutoFit/>
          </a:bodyPr>
          <a:lstStyle/>
          <a:p>
            <a:r>
              <a:rPr lang="en-US" sz="2000" dirty="0" err="1">
                <a:solidFill>
                  <a:schemeClr val="tx2">
                    <a:lumMod val="50000"/>
                  </a:schemeClr>
                </a:solidFill>
              </a:rPr>
              <a:t>cf</a:t>
            </a:r>
            <a:r>
              <a:rPr lang="en-US" sz="2000" dirty="0">
                <a:solidFill>
                  <a:schemeClr val="tx2">
                    <a:lumMod val="50000"/>
                  </a:schemeClr>
                </a:solidFill>
              </a:rPr>
              <a:t> security-groups</a:t>
            </a:r>
          </a:p>
          <a:p>
            <a:r>
              <a:rPr lang="en-US" sz="2000" dirty="0" err="1">
                <a:solidFill>
                  <a:schemeClr val="tx2">
                    <a:lumMod val="50000"/>
                  </a:schemeClr>
                </a:solidFill>
              </a:rPr>
              <a:t>cf</a:t>
            </a:r>
            <a:r>
              <a:rPr lang="en-US" sz="2000" dirty="0">
                <a:solidFill>
                  <a:schemeClr val="tx2">
                    <a:lumMod val="50000"/>
                  </a:schemeClr>
                </a:solidFill>
              </a:rPr>
              <a:t> security-group </a:t>
            </a:r>
            <a:r>
              <a:rPr lang="en-US" sz="2000" dirty="0" err="1">
                <a:solidFill>
                  <a:schemeClr val="tx2">
                    <a:lumMod val="50000"/>
                  </a:schemeClr>
                </a:solidFill>
              </a:rPr>
              <a:t>groupname</a:t>
            </a:r>
            <a:endParaRPr lang="en-US" sz="2000" dirty="0">
              <a:solidFill>
                <a:schemeClr val="tx2">
                  <a:lumMod val="50000"/>
                </a:schemeClr>
              </a:solidFill>
            </a:endParaRPr>
          </a:p>
          <a:p>
            <a:r>
              <a:rPr lang="en-US" sz="2000" dirty="0" err="1">
                <a:solidFill>
                  <a:schemeClr val="tx2">
                    <a:lumMod val="50000"/>
                  </a:schemeClr>
                </a:solidFill>
              </a:rPr>
              <a:t>cf</a:t>
            </a:r>
            <a:r>
              <a:rPr lang="en-US" sz="2000" dirty="0">
                <a:solidFill>
                  <a:schemeClr val="tx2">
                    <a:lumMod val="50000"/>
                  </a:schemeClr>
                </a:solidFill>
              </a:rPr>
              <a:t> staging-security-groups</a:t>
            </a:r>
          </a:p>
          <a:p>
            <a:r>
              <a:rPr lang="en-US" sz="2000" dirty="0" err="1">
                <a:solidFill>
                  <a:schemeClr val="tx2">
                    <a:lumMod val="50000"/>
                  </a:schemeClr>
                </a:solidFill>
              </a:rPr>
              <a:t>cf</a:t>
            </a:r>
            <a:r>
              <a:rPr lang="en-US" sz="2000" dirty="0">
                <a:solidFill>
                  <a:schemeClr val="tx2">
                    <a:lumMod val="50000"/>
                  </a:schemeClr>
                </a:solidFill>
              </a:rPr>
              <a:t> running-security-groups</a:t>
            </a:r>
          </a:p>
          <a:p>
            <a:endParaRPr lang="en-US" sz="2000" dirty="0">
              <a:solidFill>
                <a:schemeClr val="tx2">
                  <a:lumMod val="50000"/>
                </a:schemeClr>
              </a:solidFill>
            </a:endParaRPr>
          </a:p>
          <a:p>
            <a:r>
              <a:rPr lang="en-US" sz="2000" dirty="0" err="1">
                <a:solidFill>
                  <a:schemeClr val="tx2">
                    <a:lumMod val="50000"/>
                  </a:schemeClr>
                </a:solidFill>
              </a:rPr>
              <a:t>cf</a:t>
            </a:r>
            <a:r>
              <a:rPr lang="en-US" sz="2000" dirty="0">
                <a:solidFill>
                  <a:schemeClr val="tx2">
                    <a:lumMod val="50000"/>
                  </a:schemeClr>
                </a:solidFill>
              </a:rPr>
              <a:t> unbind-running-security-group </a:t>
            </a:r>
            <a:r>
              <a:rPr lang="en-US" sz="2000" dirty="0" err="1">
                <a:solidFill>
                  <a:schemeClr val="tx2">
                    <a:lumMod val="50000"/>
                  </a:schemeClr>
                </a:solidFill>
              </a:rPr>
              <a:t>groupname</a:t>
            </a:r>
            <a:r>
              <a:rPr lang="en-US" sz="2000" dirty="0">
                <a:solidFill>
                  <a:schemeClr val="tx2">
                    <a:lumMod val="50000"/>
                  </a:schemeClr>
                </a:solidFill>
              </a:rPr>
              <a:t> </a:t>
            </a:r>
            <a:r>
              <a:rPr lang="en-US" sz="2000" dirty="0">
                <a:solidFill>
                  <a:schemeClr val="tx2">
                    <a:lumMod val="50000"/>
                  </a:schemeClr>
                </a:solidFill>
                <a:sym typeface="Wingdings" pitchFamily="2" charset="2"/>
              </a:rPr>
              <a:t> will not affect the running applications. Apps need to be restarted</a:t>
            </a:r>
          </a:p>
          <a:p>
            <a:endParaRPr lang="en-US" sz="2000" dirty="0">
              <a:solidFill>
                <a:schemeClr val="tx2">
                  <a:lumMod val="50000"/>
                </a:schemeClr>
              </a:solidFill>
              <a:sym typeface="Wingdings" pitchFamily="2" charset="2"/>
            </a:endParaRPr>
          </a:p>
          <a:p>
            <a:r>
              <a:rPr lang="en-US" sz="2000" dirty="0" err="1">
                <a:solidFill>
                  <a:schemeClr val="tx2">
                    <a:lumMod val="50000"/>
                  </a:schemeClr>
                </a:solidFill>
                <a:sym typeface="Wingdings" pitchFamily="2" charset="2"/>
              </a:rPr>
              <a:t>cf</a:t>
            </a:r>
            <a:r>
              <a:rPr lang="en-US" sz="2000" dirty="0">
                <a:solidFill>
                  <a:schemeClr val="tx2">
                    <a:lumMod val="50000"/>
                  </a:schemeClr>
                </a:solidFill>
                <a:sym typeface="Wingdings" pitchFamily="2" charset="2"/>
              </a:rPr>
              <a:t> create-security-group </a:t>
            </a:r>
            <a:r>
              <a:rPr lang="en-US" sz="2000" dirty="0" err="1">
                <a:solidFill>
                  <a:schemeClr val="tx2">
                    <a:lumMod val="50000"/>
                  </a:schemeClr>
                </a:solidFill>
                <a:sym typeface="Wingdings" pitchFamily="2" charset="2"/>
              </a:rPr>
              <a:t>mygrpname</a:t>
            </a:r>
            <a:r>
              <a:rPr lang="en-US" sz="2000" dirty="0">
                <a:solidFill>
                  <a:schemeClr val="tx2">
                    <a:lumMod val="50000"/>
                  </a:schemeClr>
                </a:solidFill>
                <a:sym typeface="Wingdings" pitchFamily="2" charset="2"/>
              </a:rPr>
              <a:t> ./</a:t>
            </a:r>
            <a:r>
              <a:rPr lang="en-US" sz="2000" dirty="0" err="1">
                <a:solidFill>
                  <a:schemeClr val="tx2">
                    <a:lumMod val="50000"/>
                  </a:schemeClr>
                </a:solidFill>
                <a:sym typeface="Wingdings" pitchFamily="2" charset="2"/>
              </a:rPr>
              <a:t>mygrprules.json</a:t>
            </a:r>
            <a:endParaRPr lang="en-US" sz="2000" dirty="0">
              <a:solidFill>
                <a:schemeClr val="tx2">
                  <a:lumMod val="50000"/>
                </a:schemeClr>
              </a:solidFill>
              <a:sym typeface="Wingdings" pitchFamily="2" charset="2"/>
            </a:endParaRPr>
          </a:p>
          <a:p>
            <a:endParaRPr lang="en-US" sz="2000" dirty="0">
              <a:solidFill>
                <a:schemeClr val="tx2">
                  <a:lumMod val="50000"/>
                </a:schemeClr>
              </a:solidFill>
              <a:sym typeface="Wingdings" pitchFamily="2" charset="2"/>
            </a:endParaRPr>
          </a:p>
          <a:p>
            <a:endParaRPr lang="en-US" sz="2000" dirty="0">
              <a:solidFill>
                <a:schemeClr val="tx2">
                  <a:lumMod val="50000"/>
                </a:schemeClr>
              </a:solidFill>
              <a:sym typeface="Wingdings" pitchFamily="2" charset="2"/>
            </a:endParaRPr>
          </a:p>
          <a:p>
            <a:r>
              <a:rPr lang="en-US" sz="2000" dirty="0" err="1">
                <a:solidFill>
                  <a:schemeClr val="tx2">
                    <a:lumMod val="50000"/>
                  </a:schemeClr>
                </a:solidFill>
              </a:rPr>
              <a:t>cf</a:t>
            </a:r>
            <a:r>
              <a:rPr lang="en-US" sz="2000" dirty="0">
                <a:solidFill>
                  <a:schemeClr val="tx2">
                    <a:lumMod val="50000"/>
                  </a:schemeClr>
                </a:solidFill>
              </a:rPr>
              <a:t> bind-security-group </a:t>
            </a:r>
            <a:r>
              <a:rPr lang="en-US" sz="2000" dirty="0" err="1">
                <a:solidFill>
                  <a:schemeClr val="tx2">
                    <a:lumMod val="50000"/>
                  </a:schemeClr>
                </a:solidFill>
                <a:sym typeface="Wingdings" pitchFamily="2" charset="2"/>
              </a:rPr>
              <a:t>mygrpname</a:t>
            </a:r>
            <a:r>
              <a:rPr lang="en-US" sz="2000" dirty="0">
                <a:solidFill>
                  <a:schemeClr val="tx2">
                    <a:lumMod val="50000"/>
                  </a:schemeClr>
                </a:solidFill>
                <a:sym typeface="Wingdings" pitchFamily="2" charset="2"/>
              </a:rPr>
              <a:t> org space -&gt; to bind a group security with a space</a:t>
            </a:r>
          </a:p>
          <a:p>
            <a:endParaRPr lang="en-US" sz="2000" dirty="0">
              <a:solidFill>
                <a:schemeClr val="tx2">
                  <a:lumMod val="50000"/>
                </a:schemeClr>
              </a:solidFill>
            </a:endParaRPr>
          </a:p>
          <a:p>
            <a:endParaRPr lang="en-US" sz="2000" dirty="0">
              <a:solidFill>
                <a:schemeClr val="tx2">
                  <a:lumMod val="50000"/>
                </a:schemeClr>
              </a:solidFill>
            </a:endParaRPr>
          </a:p>
          <a:p>
            <a:endParaRPr lang="en-US" sz="2000" dirty="0">
              <a:solidFill>
                <a:schemeClr val="tx2">
                  <a:lumMod val="50000"/>
                </a:schemeClr>
              </a:solidFill>
            </a:endParaRPr>
          </a:p>
          <a:p>
            <a:endParaRPr lang="en-US" sz="2000" dirty="0">
              <a:solidFill>
                <a:schemeClr val="tx2">
                  <a:lumMod val="50000"/>
                </a:schemeClr>
              </a:solidFill>
            </a:endParaRPr>
          </a:p>
          <a:p>
            <a:endParaRPr lang="en-US" sz="2000" dirty="0">
              <a:solidFill>
                <a:schemeClr val="tx2">
                  <a:lumMod val="50000"/>
                </a:schemeClr>
              </a:solidFill>
            </a:endParaRPr>
          </a:p>
          <a:p>
            <a:endParaRPr lang="en-US" sz="2000" dirty="0" err="1">
              <a:solidFill>
                <a:schemeClr val="tx2">
                  <a:lumMod val="50000"/>
                </a:schemeClr>
              </a:solidFill>
            </a:endParaRPr>
          </a:p>
        </p:txBody>
      </p:sp>
      <p:sp>
        <p:nvSpPr>
          <p:cNvPr id="4" name="Right Brace 3"/>
          <p:cNvSpPr/>
          <p:nvPr/>
        </p:nvSpPr>
        <p:spPr>
          <a:xfrm>
            <a:off x="3976608" y="2519926"/>
            <a:ext cx="503576" cy="287079"/>
          </a:xfrm>
          <a:prstGeom prst="rightBrac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5" name="TextBox 4"/>
          <p:cNvSpPr txBox="1"/>
          <p:nvPr/>
        </p:nvSpPr>
        <p:spPr>
          <a:xfrm>
            <a:off x="4401910" y="2445498"/>
            <a:ext cx="3583141" cy="400110"/>
          </a:xfrm>
          <a:prstGeom prst="rect">
            <a:avLst/>
          </a:prstGeom>
          <a:noFill/>
        </p:spPr>
        <p:txBody>
          <a:bodyPr wrap="square" rtlCol="0">
            <a:spAutoFit/>
          </a:bodyPr>
          <a:lstStyle/>
          <a:p>
            <a:r>
              <a:rPr lang="en-US" sz="2000" dirty="0">
                <a:solidFill>
                  <a:schemeClr val="tx2">
                    <a:lumMod val="50000"/>
                  </a:schemeClr>
                </a:solidFill>
              </a:rPr>
              <a:t>Applied system wide</a:t>
            </a: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rot="19615352">
            <a:off x="3639711" y="2393003"/>
            <a:ext cx="6220047" cy="707886"/>
          </a:xfrm>
          <a:prstGeom prst="rect">
            <a:avLst/>
          </a:prstGeom>
          <a:noFill/>
        </p:spPr>
        <p:txBody>
          <a:bodyPr wrap="square" rtlCol="0">
            <a:spAutoFit/>
          </a:bodyPr>
          <a:lstStyle/>
          <a:p>
            <a:r>
              <a:rPr lang="en-US" sz="4000" dirty="0">
                <a:solidFill>
                  <a:schemeClr val="tx2">
                    <a:lumMod val="50000"/>
                  </a:schemeClr>
                </a:solidFill>
              </a:rPr>
              <a:t>Demo: Security Group</a:t>
            </a:r>
          </a:p>
        </p:txBody>
      </p:sp>
    </p:spTree>
    <p:extLst>
      <p:ext uri="{BB962C8B-B14F-4D97-AF65-F5344CB8AC3E}">
        <p14:creationId xmlns:p14="http://schemas.microsoft.com/office/powerpoint/2010/main" val="4173663474"/>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9615352">
            <a:off x="2275367" y="2668772"/>
            <a:ext cx="6220047" cy="707886"/>
          </a:xfrm>
          <a:prstGeom prst="rect">
            <a:avLst/>
          </a:prstGeom>
          <a:noFill/>
        </p:spPr>
        <p:txBody>
          <a:bodyPr wrap="square" rtlCol="0">
            <a:spAutoFit/>
          </a:bodyPr>
          <a:lstStyle/>
          <a:p>
            <a:r>
              <a:rPr lang="en-US" sz="4000" dirty="0">
                <a:solidFill>
                  <a:schemeClr val="tx2">
                    <a:lumMod val="50000"/>
                  </a:schemeClr>
                </a:solidFill>
              </a:rPr>
              <a:t>Log drain Lab</a:t>
            </a:r>
          </a:p>
        </p:txBody>
      </p:sp>
      <p:sp>
        <p:nvSpPr>
          <p:cNvPr id="4" name="TextBox 3"/>
          <p:cNvSpPr txBox="1"/>
          <p:nvPr/>
        </p:nvSpPr>
        <p:spPr>
          <a:xfrm>
            <a:off x="404037" y="5613991"/>
            <a:ext cx="10281684" cy="307777"/>
          </a:xfrm>
          <a:prstGeom prst="rect">
            <a:avLst/>
          </a:prstGeom>
          <a:noFill/>
        </p:spPr>
        <p:txBody>
          <a:bodyPr wrap="square" rtlCol="0">
            <a:spAutoFit/>
          </a:bodyPr>
          <a:lstStyle/>
          <a:p>
            <a:r>
              <a:rPr lang="en-US" sz="1400" dirty="0" err="1"/>
              <a:t>cf</a:t>
            </a:r>
            <a:r>
              <a:rPr lang="en-US" sz="1400" dirty="0"/>
              <a:t> </a:t>
            </a:r>
            <a:r>
              <a:rPr lang="en-US" sz="1400" b="1" dirty="0"/>
              <a:t>create</a:t>
            </a:r>
            <a:r>
              <a:rPr lang="en-US" sz="1400" dirty="0"/>
              <a:t>-</a:t>
            </a:r>
            <a:r>
              <a:rPr lang="en-US" sz="1400" b="1" dirty="0"/>
              <a:t>user</a:t>
            </a:r>
            <a:r>
              <a:rPr lang="en-US" sz="1400" dirty="0"/>
              <a:t>-provided-service  </a:t>
            </a:r>
            <a:r>
              <a:rPr lang="en-US" sz="1400" b="1" dirty="0"/>
              <a:t>log</a:t>
            </a:r>
            <a:r>
              <a:rPr lang="en-US" sz="1400" dirty="0"/>
              <a:t>-drain–name -l syslog://&lt;SYSLOG-DRAIN-URL&gt;</a:t>
            </a:r>
            <a:endParaRPr lang="en-US" sz="1400" dirty="0">
              <a:solidFill>
                <a:schemeClr val="tx2">
                  <a:lumMod val="50000"/>
                </a:schemeClr>
              </a:solidFill>
            </a:endParaRPr>
          </a:p>
        </p:txBody>
      </p:sp>
      <p:sp>
        <p:nvSpPr>
          <p:cNvPr id="2" name="Rectangle 1">
            <a:extLst>
              <a:ext uri="{FF2B5EF4-FFF2-40B4-BE49-F238E27FC236}">
                <a16:creationId xmlns:a16="http://schemas.microsoft.com/office/drawing/2014/main" id="{D72F1CC6-9880-4C31-8147-06A82BA306B9}"/>
              </a:ext>
            </a:extLst>
          </p:cNvPr>
          <p:cNvSpPr/>
          <p:nvPr/>
        </p:nvSpPr>
        <p:spPr>
          <a:xfrm>
            <a:off x="42527" y="4921910"/>
            <a:ext cx="10494335" cy="338554"/>
          </a:xfrm>
          <a:prstGeom prst="rect">
            <a:avLst/>
          </a:prstGeom>
        </p:spPr>
        <p:txBody>
          <a:bodyPr wrap="square">
            <a:spAutoFit/>
          </a:bodyPr>
          <a:lstStyle/>
          <a:p>
            <a:r>
              <a:rPr lang="en-US" sz="1600" dirty="0"/>
              <a:t>https://docs.pivotal.io/pivotalcf/2-0/devguide/services/log-management-thirdparty-svc.html#papertrail</a:t>
            </a: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Blue-Green Deployment</a:t>
            </a:r>
          </a:p>
        </p:txBody>
      </p:sp>
      <p:sp>
        <p:nvSpPr>
          <p:cNvPr id="3" name="Content Placeholder 2"/>
          <p:cNvSpPr>
            <a:spLocks noGrp="1"/>
          </p:cNvSpPr>
          <p:nvPr>
            <p:ph idx="1"/>
          </p:nvPr>
        </p:nvSpPr>
        <p:spPr>
          <a:xfrm>
            <a:off x="548640" y="1935480"/>
            <a:ext cx="9875520" cy="4770120"/>
          </a:xfrm>
        </p:spPr>
        <p:txBody>
          <a:bodyPr>
            <a:normAutofit/>
          </a:bodyPr>
          <a:lstStyle/>
          <a:p>
            <a:r>
              <a:rPr lang="en-US" sz="2000" dirty="0">
                <a:latin typeface="+mj-lt"/>
              </a:rPr>
              <a:t>Blue-green deployment is a release technique that reduces downtime and risk by running two identical production environments called Blue and Green.</a:t>
            </a:r>
          </a:p>
          <a:p>
            <a:r>
              <a:rPr lang="en-US" sz="2000" dirty="0">
                <a:latin typeface="+mj-lt"/>
              </a:rPr>
              <a:t>At any time, only one of the environments is live, with the live environment serving all production traffic. For this example, Blue is currently live and Green is idle.</a:t>
            </a:r>
          </a:p>
          <a:p>
            <a:endParaRPr lang="en-US" sz="2000" dirty="0">
              <a:latin typeface="+mj-lt"/>
            </a:endParaRPr>
          </a:p>
        </p:txBody>
      </p:sp>
      <p:pic>
        <p:nvPicPr>
          <p:cNvPr id="4" name="Picture 3" descr="blue-green.png"/>
          <p:cNvPicPr>
            <a:picLocks noChangeAspect="1"/>
          </p:cNvPicPr>
          <p:nvPr/>
        </p:nvPicPr>
        <p:blipFill>
          <a:blip r:embed="rId3" cstate="print"/>
          <a:stretch>
            <a:fillRect/>
          </a:stretch>
        </p:blipFill>
        <p:spPr>
          <a:xfrm>
            <a:off x="2809121" y="3517605"/>
            <a:ext cx="4663440" cy="2438400"/>
          </a:xfrm>
          <a:prstGeom prst="rect">
            <a:avLst/>
          </a:prstGeom>
        </p:spPr>
      </p:pic>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Blue-Green Deployment</a:t>
            </a:r>
            <a:endParaRPr lang="en-US" dirty="0"/>
          </a:p>
        </p:txBody>
      </p:sp>
      <p:pic>
        <p:nvPicPr>
          <p:cNvPr id="284676" name="Picture 4" descr="Image result for pcf manifest.yml"/>
          <p:cNvPicPr>
            <a:picLocks noChangeAspect="1" noChangeArrowheads="1"/>
          </p:cNvPicPr>
          <p:nvPr/>
        </p:nvPicPr>
        <p:blipFill>
          <a:blip r:embed="rId3" cstate="print"/>
          <a:srcRect/>
          <a:stretch>
            <a:fillRect/>
          </a:stretch>
        </p:blipFill>
        <p:spPr bwMode="auto">
          <a:xfrm>
            <a:off x="999460" y="1160498"/>
            <a:ext cx="8751776" cy="5071366"/>
          </a:xfrm>
          <a:prstGeom prst="rect">
            <a:avLst/>
          </a:prstGeom>
          <a:noFill/>
        </p:spPr>
      </p:pic>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rot="19615352">
            <a:off x="2376377" y="2810941"/>
            <a:ext cx="6220047" cy="1323439"/>
          </a:xfrm>
          <a:prstGeom prst="rect">
            <a:avLst/>
          </a:prstGeom>
          <a:noFill/>
        </p:spPr>
        <p:txBody>
          <a:bodyPr wrap="square" rtlCol="0">
            <a:spAutoFit/>
          </a:bodyPr>
          <a:lstStyle/>
          <a:p>
            <a:pPr algn="ctr"/>
            <a:r>
              <a:rPr lang="en-US" sz="4000" dirty="0">
                <a:solidFill>
                  <a:schemeClr val="tx2">
                    <a:lumMod val="50000"/>
                  </a:schemeClr>
                </a:solidFill>
              </a:rPr>
              <a:t>Lab: Blue-Green Deployment</a:t>
            </a:r>
          </a:p>
        </p:txBody>
      </p:sp>
      <p:sp>
        <p:nvSpPr>
          <p:cNvPr id="4" name="Rectangle 3">
            <a:extLst>
              <a:ext uri="{FF2B5EF4-FFF2-40B4-BE49-F238E27FC236}">
                <a16:creationId xmlns:a16="http://schemas.microsoft.com/office/drawing/2014/main" id="{1127F231-E1C2-4B8E-A91D-0CFBFB44BF0F}"/>
              </a:ext>
            </a:extLst>
          </p:cNvPr>
          <p:cNvSpPr/>
          <p:nvPr/>
        </p:nvSpPr>
        <p:spPr>
          <a:xfrm>
            <a:off x="318977" y="5674161"/>
            <a:ext cx="10015870" cy="384721"/>
          </a:xfrm>
          <a:prstGeom prst="rect">
            <a:avLst/>
          </a:prstGeom>
        </p:spPr>
        <p:txBody>
          <a:bodyPr wrap="square">
            <a:spAutoFit/>
          </a:bodyPr>
          <a:lstStyle/>
          <a:p>
            <a:r>
              <a:rPr lang="en-US" dirty="0"/>
              <a:t>https://docs.pivotal.io/pivotalcf/2-0/devguide/deploy-apps/blue-green.html</a:t>
            </a:r>
          </a:p>
        </p:txBody>
      </p:sp>
    </p:spTree>
    <p:extLst>
      <p:ext uri="{BB962C8B-B14F-4D97-AF65-F5344CB8AC3E}">
        <p14:creationId xmlns:p14="http://schemas.microsoft.com/office/powerpoint/2010/main" val="324218127"/>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a:t>
            </a:r>
          </a:p>
        </p:txBody>
      </p:sp>
      <p:sp>
        <p:nvSpPr>
          <p:cNvPr id="3" name="TextBox 2"/>
          <p:cNvSpPr txBox="1"/>
          <p:nvPr/>
        </p:nvSpPr>
        <p:spPr>
          <a:xfrm>
            <a:off x="648586" y="1669312"/>
            <a:ext cx="8293395" cy="5262979"/>
          </a:xfrm>
          <a:prstGeom prst="rect">
            <a:avLst/>
          </a:prstGeom>
          <a:noFill/>
        </p:spPr>
        <p:txBody>
          <a:bodyPr wrap="square" rtlCol="0">
            <a:spAutoFit/>
          </a:bodyPr>
          <a:lstStyle/>
          <a:p>
            <a:pPr>
              <a:buFont typeface="Wingdings" pitchFamily="2" charset="2"/>
              <a:buChar char="§"/>
            </a:pPr>
            <a:r>
              <a:rPr lang="en-US" sz="2400" dirty="0">
                <a:solidFill>
                  <a:schemeClr val="tx2">
                    <a:lumMod val="50000"/>
                  </a:schemeClr>
                </a:solidFill>
              </a:rPr>
              <a:t>Serializing Objects</a:t>
            </a:r>
          </a:p>
          <a:p>
            <a:pPr lvl="1">
              <a:buFont typeface="Wingdings" pitchFamily="2" charset="2"/>
              <a:buChar char="§"/>
            </a:pPr>
            <a:r>
              <a:rPr lang="en-US" sz="2400" dirty="0">
                <a:solidFill>
                  <a:schemeClr val="tx2">
                    <a:lumMod val="50000"/>
                  </a:schemeClr>
                </a:solidFill>
              </a:rPr>
              <a:t>If using </a:t>
            </a:r>
            <a:r>
              <a:rPr lang="en-US" sz="2400" dirty="0" err="1">
                <a:solidFill>
                  <a:schemeClr val="tx2">
                    <a:lumMod val="50000"/>
                  </a:schemeClr>
                </a:solidFill>
              </a:rPr>
              <a:t>serializable</a:t>
            </a:r>
            <a:r>
              <a:rPr lang="en-US" sz="2400" dirty="0">
                <a:solidFill>
                  <a:schemeClr val="tx2">
                    <a:lumMod val="50000"/>
                  </a:schemeClr>
                </a:solidFill>
              </a:rPr>
              <a:t> objects, don’t make destructive changes </a:t>
            </a:r>
          </a:p>
          <a:p>
            <a:pPr lvl="1">
              <a:buFont typeface="Wingdings" pitchFamily="2" charset="2"/>
              <a:buChar char="§"/>
            </a:pPr>
            <a:r>
              <a:rPr lang="en-US" sz="2400" dirty="0" err="1">
                <a:solidFill>
                  <a:schemeClr val="tx2">
                    <a:lumMod val="50000"/>
                  </a:schemeClr>
                </a:solidFill>
              </a:rPr>
              <a:t>Ex:Don’t</a:t>
            </a:r>
            <a:r>
              <a:rPr lang="en-US" sz="2400" dirty="0">
                <a:solidFill>
                  <a:schemeClr val="tx2">
                    <a:lumMod val="50000"/>
                  </a:schemeClr>
                </a:solidFill>
              </a:rPr>
              <a:t> remove fields, do have a serial </a:t>
            </a:r>
            <a:r>
              <a:rPr lang="en-US" sz="2400" dirty="0" err="1">
                <a:solidFill>
                  <a:schemeClr val="tx2">
                    <a:lumMod val="50000"/>
                  </a:schemeClr>
                </a:solidFill>
              </a:rPr>
              <a:t>VersionUID</a:t>
            </a:r>
            <a:endParaRPr lang="en-US" sz="2400" dirty="0">
              <a:solidFill>
                <a:schemeClr val="tx2">
                  <a:lumMod val="50000"/>
                </a:schemeClr>
              </a:solidFill>
            </a:endParaRPr>
          </a:p>
          <a:p>
            <a:pPr>
              <a:buFont typeface="Wingdings" pitchFamily="2" charset="2"/>
              <a:buChar char="§"/>
            </a:pPr>
            <a:r>
              <a:rPr lang="en-US" sz="2400" dirty="0">
                <a:solidFill>
                  <a:schemeClr val="tx2">
                    <a:lumMod val="50000"/>
                  </a:schemeClr>
                </a:solidFill>
              </a:rPr>
              <a:t>Database</a:t>
            </a:r>
          </a:p>
          <a:p>
            <a:pPr lvl="1">
              <a:buFont typeface="Wingdings" pitchFamily="2" charset="2"/>
              <a:buChar char="§"/>
            </a:pPr>
            <a:r>
              <a:rPr lang="en-US" sz="2400" dirty="0">
                <a:solidFill>
                  <a:schemeClr val="tx2">
                    <a:lumMod val="50000"/>
                  </a:schemeClr>
                </a:solidFill>
              </a:rPr>
              <a:t>Do make changes idempotent</a:t>
            </a:r>
          </a:p>
          <a:p>
            <a:pPr lvl="2">
              <a:buFont typeface="Wingdings" pitchFamily="2" charset="2"/>
              <a:buChar char="§"/>
            </a:pPr>
            <a:r>
              <a:rPr lang="en-US" sz="2400" dirty="0" err="1">
                <a:solidFill>
                  <a:schemeClr val="tx2">
                    <a:lumMod val="50000"/>
                  </a:schemeClr>
                </a:solidFill>
              </a:rPr>
              <a:t>Ex:Copy</a:t>
            </a:r>
            <a:r>
              <a:rPr lang="en-US" sz="2400" dirty="0">
                <a:solidFill>
                  <a:schemeClr val="tx2">
                    <a:lumMod val="50000"/>
                  </a:schemeClr>
                </a:solidFill>
              </a:rPr>
              <a:t> data to the new field. Don’t delete data</a:t>
            </a:r>
          </a:p>
          <a:p>
            <a:pPr lvl="1">
              <a:buFont typeface="Wingdings" pitchFamily="2" charset="2"/>
              <a:buChar char="§"/>
            </a:pPr>
            <a:r>
              <a:rPr lang="en-US" sz="2400" dirty="0">
                <a:solidFill>
                  <a:schemeClr val="tx2">
                    <a:lumMod val="50000"/>
                  </a:schemeClr>
                </a:solidFill>
              </a:rPr>
              <a:t>No destructive database changes allowed</a:t>
            </a:r>
          </a:p>
          <a:p>
            <a:pPr lvl="2">
              <a:buFont typeface="Wingdings" pitchFamily="2" charset="2"/>
              <a:buChar char="§"/>
            </a:pPr>
            <a:r>
              <a:rPr lang="en-US" sz="2400" dirty="0">
                <a:solidFill>
                  <a:schemeClr val="tx2">
                    <a:lumMod val="50000"/>
                  </a:schemeClr>
                </a:solidFill>
              </a:rPr>
              <a:t>Ex: Don’t drop a column</a:t>
            </a:r>
          </a:p>
          <a:p>
            <a:pPr lvl="1">
              <a:buFont typeface="Wingdings" pitchFamily="2" charset="2"/>
              <a:buChar char="§"/>
            </a:pPr>
            <a:r>
              <a:rPr lang="en-US" sz="2400" dirty="0">
                <a:solidFill>
                  <a:schemeClr val="tx2">
                    <a:lumMod val="50000"/>
                  </a:schemeClr>
                </a:solidFill>
              </a:rPr>
              <a:t>Do have backward compatible changes</a:t>
            </a:r>
          </a:p>
          <a:p>
            <a:pPr lvl="2">
              <a:buFont typeface="Wingdings" pitchFamily="2" charset="2"/>
              <a:buChar char="§"/>
            </a:pPr>
            <a:r>
              <a:rPr lang="en-US" sz="2400" dirty="0">
                <a:solidFill>
                  <a:schemeClr val="tx2">
                    <a:lumMod val="50000"/>
                  </a:schemeClr>
                </a:solidFill>
              </a:rPr>
              <a:t>Ex: </a:t>
            </a:r>
            <a:r>
              <a:rPr lang="en-US" sz="2400" dirty="0" err="1">
                <a:solidFill>
                  <a:schemeClr val="tx2">
                    <a:lumMod val="50000"/>
                  </a:schemeClr>
                </a:solidFill>
              </a:rPr>
              <a:t>Nullable</a:t>
            </a:r>
            <a:r>
              <a:rPr lang="en-US" sz="2400" dirty="0">
                <a:solidFill>
                  <a:schemeClr val="tx2">
                    <a:lumMod val="50000"/>
                  </a:schemeClr>
                </a:solidFill>
              </a:rPr>
              <a:t> fields</a:t>
            </a:r>
          </a:p>
          <a:p>
            <a:pPr lvl="1">
              <a:buFont typeface="Wingdings" pitchFamily="2" charset="2"/>
              <a:buChar char="§"/>
            </a:pPr>
            <a:endParaRPr lang="en-US" sz="2400" dirty="0">
              <a:solidFill>
                <a:schemeClr val="tx2">
                  <a:lumMod val="50000"/>
                </a:schemeClr>
              </a:solidFill>
            </a:endParaRPr>
          </a:p>
          <a:p>
            <a:pPr lvl="1">
              <a:buFont typeface="Wingdings" pitchFamily="2" charset="2"/>
              <a:buChar char="§"/>
            </a:pPr>
            <a:endParaRPr lang="en-US" sz="2400" dirty="0">
              <a:solidFill>
                <a:schemeClr val="tx2">
                  <a:lumMod val="50000"/>
                </a:schemeClr>
              </a:solidFill>
            </a:endParaRPr>
          </a:p>
          <a:p>
            <a:r>
              <a:rPr lang="en-US" sz="2400" dirty="0">
                <a:solidFill>
                  <a:schemeClr val="tx2">
                    <a:lumMod val="50000"/>
                  </a:schemeClr>
                </a:solidFill>
              </a:rPr>
              <a:t>	</a:t>
            </a: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Buildpacks</a:t>
            </a:r>
            <a:endParaRPr lang="en-US" dirty="0"/>
          </a:p>
        </p:txBody>
      </p:sp>
      <p:sp>
        <p:nvSpPr>
          <p:cNvPr id="306178" name="AutoShape 2" descr="Image result for cloud foundry buildpa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6179" name="Picture 3"/>
          <p:cNvPicPr>
            <a:picLocks noChangeAspect="1" noChangeArrowheads="1"/>
          </p:cNvPicPr>
          <p:nvPr/>
        </p:nvPicPr>
        <p:blipFill>
          <a:blip r:embed="rId2" cstate="print"/>
          <a:srcRect/>
          <a:stretch>
            <a:fillRect/>
          </a:stretch>
        </p:blipFill>
        <p:spPr bwMode="auto">
          <a:xfrm>
            <a:off x="4117459" y="4323685"/>
            <a:ext cx="1996263" cy="1670207"/>
          </a:xfrm>
          <a:prstGeom prst="rect">
            <a:avLst/>
          </a:prstGeom>
          <a:noFill/>
          <a:ln w="9525">
            <a:noFill/>
            <a:miter lim="800000"/>
            <a:headEnd/>
            <a:tailEnd/>
          </a:ln>
        </p:spPr>
      </p:pic>
      <p:graphicFrame>
        <p:nvGraphicFramePr>
          <p:cNvPr id="6" name="Diagram 5"/>
          <p:cNvGraphicFramePr/>
          <p:nvPr/>
        </p:nvGraphicFramePr>
        <p:xfrm>
          <a:off x="946298" y="1584252"/>
          <a:ext cx="8548576" cy="2519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8621-05E9-4D0C-B106-9E8976B53038}"/>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C87FE22C-AF07-491A-A0E6-568D92BEE497}"/>
              </a:ext>
            </a:extLst>
          </p:cNvPr>
          <p:cNvSpPr>
            <a:spLocks noGrp="1"/>
          </p:cNvSpPr>
          <p:nvPr>
            <p:ph idx="1"/>
          </p:nvPr>
        </p:nvSpPr>
        <p:spPr/>
        <p:txBody>
          <a:bodyPr/>
          <a:lstStyle/>
          <a:p>
            <a:r>
              <a:rPr lang="en-US" sz="2000" dirty="0">
                <a:latin typeface="+mj-lt"/>
              </a:rPr>
              <a:t>A task is an application or script whose code is included as part of a deployed application, but runs independently in its own container.</a:t>
            </a:r>
          </a:p>
          <a:p>
            <a:pPr marL="0" indent="0">
              <a:buNone/>
            </a:pPr>
            <a:endParaRPr lang="en-US" sz="2000" dirty="0">
              <a:latin typeface="+mj-lt"/>
            </a:endParaRPr>
          </a:p>
          <a:p>
            <a:pPr marL="0" indent="0">
              <a:buNone/>
            </a:pPr>
            <a:r>
              <a:rPr lang="en-US" sz="2000" b="1" dirty="0">
                <a:latin typeface="+mj-lt"/>
              </a:rPr>
              <a:t>About Tasks:</a:t>
            </a:r>
          </a:p>
          <a:p>
            <a:r>
              <a:rPr lang="en-US" sz="2000" dirty="0">
                <a:latin typeface="+mj-lt"/>
              </a:rPr>
              <a:t>run for a finite amount of time, contrast to LRPs.</a:t>
            </a:r>
          </a:p>
          <a:p>
            <a:r>
              <a:rPr lang="en-US" sz="2000" dirty="0">
                <a:latin typeface="+mj-lt"/>
              </a:rPr>
              <a:t>run in their own containers and designed to use minimal resources.</a:t>
            </a:r>
          </a:p>
          <a:p>
            <a:r>
              <a:rPr lang="en-US" sz="2000" dirty="0">
                <a:latin typeface="+mj-lt"/>
              </a:rPr>
              <a:t>after running, CF destroys the container.</a:t>
            </a:r>
          </a:p>
          <a:p>
            <a:r>
              <a:rPr lang="en-US" sz="2000" dirty="0"/>
              <a:t>they are always executed asynchronously.</a:t>
            </a:r>
          </a:p>
          <a:p>
            <a:r>
              <a:rPr lang="en-US" sz="2000" dirty="0"/>
              <a:t>As a single-use object, a task can be checked for its state and for a success or failure message.</a:t>
            </a:r>
          </a:p>
          <a:p>
            <a:endParaRPr lang="en-US" sz="2000" dirty="0"/>
          </a:p>
          <a:p>
            <a:endParaRPr lang="en-US" sz="2000" dirty="0">
              <a:latin typeface="+mj-lt"/>
            </a:endParaRPr>
          </a:p>
          <a:p>
            <a:endParaRPr lang="en-US" sz="2000" dirty="0">
              <a:latin typeface="+mj-lt"/>
            </a:endParaRPr>
          </a:p>
          <a:p>
            <a:endParaRPr lang="en-US" sz="2000" dirty="0">
              <a:latin typeface="+mj-lt"/>
            </a:endParaRPr>
          </a:p>
          <a:p>
            <a:endParaRPr lang="en-US" dirty="0"/>
          </a:p>
        </p:txBody>
      </p:sp>
    </p:spTree>
    <p:extLst>
      <p:ext uri="{BB962C8B-B14F-4D97-AF65-F5344CB8AC3E}">
        <p14:creationId xmlns:p14="http://schemas.microsoft.com/office/powerpoint/2010/main" val="2908069722"/>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DFC2-CCEB-4726-925B-132481BE59B7}"/>
              </a:ext>
            </a:extLst>
          </p:cNvPr>
          <p:cNvSpPr>
            <a:spLocks noGrp="1"/>
          </p:cNvSpPr>
          <p:nvPr>
            <p:ph type="title"/>
          </p:nvPr>
        </p:nvSpPr>
        <p:spPr/>
        <p:txBody>
          <a:bodyPr/>
          <a:lstStyle/>
          <a:p>
            <a:r>
              <a:rPr lang="en-US" dirty="0"/>
              <a:t>Jobs performed</a:t>
            </a:r>
          </a:p>
        </p:txBody>
      </p:sp>
      <p:sp>
        <p:nvSpPr>
          <p:cNvPr id="3" name="Content Placeholder 2">
            <a:extLst>
              <a:ext uri="{FF2B5EF4-FFF2-40B4-BE49-F238E27FC236}">
                <a16:creationId xmlns:a16="http://schemas.microsoft.com/office/drawing/2014/main" id="{3957EB51-6885-4708-BC25-8AC6975BC189}"/>
              </a:ext>
            </a:extLst>
          </p:cNvPr>
          <p:cNvSpPr>
            <a:spLocks noGrp="1"/>
          </p:cNvSpPr>
          <p:nvPr>
            <p:ph idx="1"/>
          </p:nvPr>
        </p:nvSpPr>
        <p:spPr/>
        <p:txBody>
          <a:bodyPr/>
          <a:lstStyle/>
          <a:p>
            <a:r>
              <a:rPr lang="en-US" sz="2000" dirty="0">
                <a:latin typeface="+mj-lt"/>
              </a:rPr>
              <a:t>Migrating a database</a:t>
            </a:r>
          </a:p>
          <a:p>
            <a:r>
              <a:rPr lang="en-US" sz="2000" dirty="0">
                <a:latin typeface="+mj-lt"/>
              </a:rPr>
              <a:t>Sending an email</a:t>
            </a:r>
          </a:p>
          <a:p>
            <a:r>
              <a:rPr lang="en-US" sz="2000" dirty="0">
                <a:latin typeface="+mj-lt"/>
              </a:rPr>
              <a:t>Running a batch job</a:t>
            </a:r>
          </a:p>
          <a:p>
            <a:r>
              <a:rPr lang="en-US" sz="2000" dirty="0">
                <a:latin typeface="+mj-lt"/>
              </a:rPr>
              <a:t>Running a data processing script</a:t>
            </a:r>
          </a:p>
          <a:p>
            <a:r>
              <a:rPr lang="en-US" sz="2000" dirty="0">
                <a:latin typeface="+mj-lt"/>
              </a:rPr>
              <a:t>Processing images</a:t>
            </a:r>
          </a:p>
          <a:p>
            <a:r>
              <a:rPr lang="en-US" sz="2000" dirty="0">
                <a:latin typeface="+mj-lt"/>
              </a:rPr>
              <a:t>Optimizing a search index</a:t>
            </a:r>
          </a:p>
          <a:p>
            <a:r>
              <a:rPr lang="en-US" sz="2000" dirty="0">
                <a:latin typeface="+mj-lt"/>
              </a:rPr>
              <a:t>Uploading data</a:t>
            </a:r>
          </a:p>
          <a:p>
            <a:r>
              <a:rPr lang="en-US" sz="2000" dirty="0">
                <a:latin typeface="+mj-lt"/>
              </a:rPr>
              <a:t>Backing-up data</a:t>
            </a:r>
          </a:p>
          <a:p>
            <a:r>
              <a:rPr lang="en-US" sz="2000" dirty="0">
                <a:latin typeface="+mj-lt"/>
              </a:rPr>
              <a:t>Downloading content</a:t>
            </a:r>
          </a:p>
        </p:txBody>
      </p:sp>
    </p:spTree>
    <p:extLst>
      <p:ext uri="{BB962C8B-B14F-4D97-AF65-F5344CB8AC3E}">
        <p14:creationId xmlns:p14="http://schemas.microsoft.com/office/powerpoint/2010/main" val="3615356712"/>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C4EE-741F-4A66-B80A-319F26948E99}"/>
              </a:ext>
            </a:extLst>
          </p:cNvPr>
          <p:cNvSpPr>
            <a:spLocks noGrp="1"/>
          </p:cNvSpPr>
          <p:nvPr>
            <p:ph type="title"/>
          </p:nvPr>
        </p:nvSpPr>
        <p:spPr/>
        <p:txBody>
          <a:bodyPr/>
          <a:lstStyle/>
          <a:p>
            <a:r>
              <a:rPr lang="en-US" dirty="0"/>
              <a:t>Lifecycle of tasks</a:t>
            </a:r>
          </a:p>
        </p:txBody>
      </p:sp>
      <p:sp>
        <p:nvSpPr>
          <p:cNvPr id="3" name="Content Placeholder 2">
            <a:extLst>
              <a:ext uri="{FF2B5EF4-FFF2-40B4-BE49-F238E27FC236}">
                <a16:creationId xmlns:a16="http://schemas.microsoft.com/office/drawing/2014/main" id="{1882756F-447B-49D5-AE89-2903D28AA2C5}"/>
              </a:ext>
            </a:extLst>
          </p:cNvPr>
          <p:cNvSpPr>
            <a:spLocks noGrp="1"/>
          </p:cNvSpPr>
          <p:nvPr>
            <p:ph idx="1"/>
          </p:nvPr>
        </p:nvSpPr>
        <p:spPr/>
        <p:txBody>
          <a:bodyPr/>
          <a:lstStyle/>
          <a:p>
            <a:r>
              <a:rPr lang="en-US" sz="2000" dirty="0">
                <a:latin typeface="+mj-lt"/>
              </a:rPr>
              <a:t>Initiate task using the value  “</a:t>
            </a:r>
            <a:r>
              <a:rPr lang="en-US" sz="2000" dirty="0" err="1">
                <a:latin typeface="+mj-lt"/>
              </a:rPr>
              <a:t>cf</a:t>
            </a:r>
            <a:r>
              <a:rPr lang="en-US" sz="2000" dirty="0">
                <a:latin typeface="+mj-lt"/>
              </a:rPr>
              <a:t> run-task APPNAME "TASK“.”</a:t>
            </a:r>
          </a:p>
          <a:p>
            <a:r>
              <a:rPr lang="en-US" sz="2000" dirty="0">
                <a:latin typeface="+mj-lt"/>
              </a:rPr>
              <a:t>CF creates a container specifically for the task.</a:t>
            </a:r>
          </a:p>
          <a:p>
            <a:r>
              <a:rPr lang="en-US" sz="2000" dirty="0">
                <a:latin typeface="+mj-lt"/>
              </a:rPr>
              <a:t>CF runs the task on the container using the value passed to the “</a:t>
            </a:r>
            <a:r>
              <a:rPr lang="en-US" sz="2000" dirty="0" err="1">
                <a:latin typeface="+mj-lt"/>
              </a:rPr>
              <a:t>cf</a:t>
            </a:r>
            <a:r>
              <a:rPr lang="en-US" sz="2000" dirty="0">
                <a:latin typeface="+mj-lt"/>
              </a:rPr>
              <a:t> run-task command.”</a:t>
            </a:r>
          </a:p>
          <a:p>
            <a:r>
              <a:rPr lang="en-US" sz="2000" dirty="0">
                <a:latin typeface="+mj-lt"/>
              </a:rPr>
              <a:t>The container also inherits environment variables, service bindings, and security groups bound to the application.</a:t>
            </a:r>
          </a:p>
        </p:txBody>
      </p:sp>
    </p:spTree>
    <p:extLst>
      <p:ext uri="{BB962C8B-B14F-4D97-AF65-F5344CB8AC3E}">
        <p14:creationId xmlns:p14="http://schemas.microsoft.com/office/powerpoint/2010/main" val="2835519770"/>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476D-49D3-4852-B24D-6D2AB9937EF8}"/>
              </a:ext>
            </a:extLst>
          </p:cNvPr>
          <p:cNvSpPr>
            <a:spLocks noGrp="1"/>
          </p:cNvSpPr>
          <p:nvPr>
            <p:ph type="title"/>
          </p:nvPr>
        </p:nvSpPr>
        <p:spPr/>
        <p:txBody>
          <a:bodyPr/>
          <a:lstStyle/>
          <a:p>
            <a:r>
              <a:rPr lang="en-US" dirty="0"/>
              <a:t>Application Container Lifecycle</a:t>
            </a:r>
          </a:p>
        </p:txBody>
      </p:sp>
      <p:sp>
        <p:nvSpPr>
          <p:cNvPr id="3" name="Content Placeholder 2">
            <a:extLst>
              <a:ext uri="{FF2B5EF4-FFF2-40B4-BE49-F238E27FC236}">
                <a16:creationId xmlns:a16="http://schemas.microsoft.com/office/drawing/2014/main" id="{A4AE7541-B2E8-4C38-993D-CB518DB1DC13}"/>
              </a:ext>
            </a:extLst>
          </p:cNvPr>
          <p:cNvSpPr>
            <a:spLocks noGrp="1"/>
          </p:cNvSpPr>
          <p:nvPr>
            <p:ph idx="1"/>
          </p:nvPr>
        </p:nvSpPr>
        <p:spPr/>
        <p:txBody>
          <a:bodyPr/>
          <a:lstStyle/>
          <a:p>
            <a:r>
              <a:rPr lang="en-US" sz="2000" dirty="0">
                <a:latin typeface="+mj-lt"/>
              </a:rPr>
              <a:t>The application deployment process involves uploading, staging, and starting the app in a container.</a:t>
            </a:r>
          </a:p>
          <a:p>
            <a:r>
              <a:rPr lang="en-US" sz="2000" dirty="0">
                <a:latin typeface="+mj-lt"/>
              </a:rPr>
              <a:t>Each phase has certain time limits for completion.</a:t>
            </a:r>
          </a:p>
          <a:p>
            <a:r>
              <a:rPr lang="en-US" sz="2000" dirty="0">
                <a:latin typeface="+mj-lt"/>
              </a:rPr>
              <a:t>Developers can change the default time.</a:t>
            </a:r>
          </a:p>
          <a:p>
            <a:pPr marL="0" indent="0">
              <a:buNone/>
            </a:pPr>
            <a:r>
              <a:rPr lang="en-US" sz="2000" dirty="0">
                <a:latin typeface="+mj-lt"/>
              </a:rPr>
              <a:t>The default time limits for the phases are as follows:</a:t>
            </a:r>
          </a:p>
          <a:p>
            <a:r>
              <a:rPr lang="en-US" sz="2000" dirty="0">
                <a:latin typeface="+mj-lt"/>
              </a:rPr>
              <a:t>Upload: 15 minutes</a:t>
            </a:r>
          </a:p>
          <a:p>
            <a:r>
              <a:rPr lang="en-US" sz="2000" dirty="0">
                <a:latin typeface="+mj-lt"/>
              </a:rPr>
              <a:t>Stage: 15 minutes</a:t>
            </a:r>
          </a:p>
          <a:p>
            <a:r>
              <a:rPr lang="en-US" sz="2000" dirty="0">
                <a:latin typeface="+mj-lt"/>
              </a:rPr>
              <a:t>Start: 60 seconds</a:t>
            </a:r>
          </a:p>
          <a:p>
            <a:pPr marL="0" indent="0">
              <a:buNone/>
            </a:pPr>
            <a:endParaRPr lang="en-US" sz="2000" dirty="0">
              <a:latin typeface="+mj-lt"/>
            </a:endParaRPr>
          </a:p>
          <a:p>
            <a:pPr marL="0" indent="0">
              <a:buNone/>
            </a:pPr>
            <a:endParaRPr lang="en-US" sz="2000" dirty="0">
              <a:latin typeface="+mj-lt"/>
            </a:endParaRPr>
          </a:p>
          <a:p>
            <a:endParaRPr lang="en-US" sz="2000" dirty="0">
              <a:latin typeface="+mj-lt"/>
            </a:endParaRPr>
          </a:p>
          <a:p>
            <a:pPr marL="3657368" lvl="8" indent="0">
              <a:buNone/>
            </a:pPr>
            <a:r>
              <a:rPr lang="en-US" sz="2600" dirty="0">
                <a:latin typeface="+mj-lt"/>
              </a:rPr>
              <a:t>						    </a:t>
            </a:r>
            <a:r>
              <a:rPr lang="en-US" sz="1600" dirty="0">
                <a:latin typeface="+mj-lt"/>
              </a:rPr>
              <a:t>contd..</a:t>
            </a:r>
            <a:endParaRPr lang="en-US" sz="2600" dirty="0">
              <a:latin typeface="+mj-lt"/>
            </a:endParaRPr>
          </a:p>
          <a:p>
            <a:endParaRPr lang="en-US" sz="2000" dirty="0">
              <a:latin typeface="+mj-lt"/>
            </a:endParaRPr>
          </a:p>
        </p:txBody>
      </p:sp>
    </p:spTree>
    <p:extLst>
      <p:ext uri="{BB962C8B-B14F-4D97-AF65-F5344CB8AC3E}">
        <p14:creationId xmlns:p14="http://schemas.microsoft.com/office/powerpoint/2010/main" val="3285592298"/>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F01-B56E-41C7-8C96-0FE32E710942}"/>
              </a:ext>
            </a:extLst>
          </p:cNvPr>
          <p:cNvSpPr>
            <a:spLocks noGrp="1"/>
          </p:cNvSpPr>
          <p:nvPr>
            <p:ph type="title"/>
          </p:nvPr>
        </p:nvSpPr>
        <p:spPr/>
        <p:txBody>
          <a:bodyPr/>
          <a:lstStyle/>
          <a:p>
            <a:r>
              <a:rPr lang="en-US" dirty="0"/>
              <a:t>Crash Events</a:t>
            </a:r>
          </a:p>
        </p:txBody>
      </p:sp>
      <p:sp>
        <p:nvSpPr>
          <p:cNvPr id="3" name="Content Placeholder 2">
            <a:extLst>
              <a:ext uri="{FF2B5EF4-FFF2-40B4-BE49-F238E27FC236}">
                <a16:creationId xmlns:a16="http://schemas.microsoft.com/office/drawing/2014/main" id="{FA384C75-AD98-442C-9177-A1E0B7506ED6}"/>
              </a:ext>
            </a:extLst>
          </p:cNvPr>
          <p:cNvSpPr>
            <a:spLocks noGrp="1"/>
          </p:cNvSpPr>
          <p:nvPr>
            <p:ph idx="1"/>
          </p:nvPr>
        </p:nvSpPr>
        <p:spPr/>
        <p:txBody>
          <a:bodyPr/>
          <a:lstStyle/>
          <a:p>
            <a:pPr marL="0" indent="0">
              <a:buNone/>
            </a:pPr>
            <a:r>
              <a:rPr lang="en-US" sz="2000" dirty="0">
                <a:latin typeface="+mj-lt"/>
              </a:rPr>
              <a:t>If an app instance is crashed, CF restarts it:</a:t>
            </a:r>
          </a:p>
          <a:p>
            <a:r>
              <a:rPr lang="en-US" sz="2000" dirty="0">
                <a:latin typeface="+mj-lt"/>
              </a:rPr>
              <a:t>by rescheduled the instance on other container </a:t>
            </a:r>
            <a:r>
              <a:rPr lang="en-US" sz="2000" b="1" dirty="0">
                <a:latin typeface="+mj-lt"/>
              </a:rPr>
              <a:t>three</a:t>
            </a:r>
            <a:r>
              <a:rPr lang="en-US" sz="2000" dirty="0">
                <a:latin typeface="+mj-lt"/>
              </a:rPr>
              <a:t> times.</a:t>
            </a:r>
          </a:p>
          <a:p>
            <a:r>
              <a:rPr lang="en-US" sz="2000" dirty="0">
                <a:latin typeface="+mj-lt"/>
              </a:rPr>
              <a:t>after three failed attempts, CF waits for another </a:t>
            </a:r>
            <a:r>
              <a:rPr lang="en-US" sz="2000" b="1" dirty="0">
                <a:latin typeface="+mj-lt"/>
              </a:rPr>
              <a:t>30</a:t>
            </a:r>
            <a:r>
              <a:rPr lang="en-US" sz="2000" dirty="0">
                <a:latin typeface="+mj-lt"/>
              </a:rPr>
              <a:t> seconds.</a:t>
            </a:r>
          </a:p>
          <a:p>
            <a:r>
              <a:rPr lang="en-US" sz="2000" dirty="0">
                <a:latin typeface="+mj-lt"/>
              </a:rPr>
              <a:t>the wait time doubles each restart until the ninth restart, and remains at that duration until the 200</a:t>
            </a:r>
            <a:r>
              <a:rPr lang="en-US" sz="2000" baseline="30000" dirty="0">
                <a:latin typeface="+mj-lt"/>
              </a:rPr>
              <a:t>th</a:t>
            </a:r>
            <a:r>
              <a:rPr lang="en-US" sz="2000" dirty="0">
                <a:latin typeface="+mj-lt"/>
              </a:rPr>
              <a:t> restart.</a:t>
            </a:r>
          </a:p>
          <a:p>
            <a:r>
              <a:rPr lang="en-US" sz="2000" dirty="0">
                <a:latin typeface="+mj-lt"/>
              </a:rPr>
              <a:t>After the 200th restart, CF stops trying to restart the app instance.</a:t>
            </a:r>
          </a:p>
          <a:p>
            <a:pPr marL="0" indent="0">
              <a:buNone/>
            </a:pPr>
            <a:endParaRPr lang="en-US" sz="2000" dirty="0">
              <a:latin typeface="+mj-lt"/>
            </a:endParaRPr>
          </a:p>
          <a:p>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1463440354"/>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6068-B1B9-4CBE-B983-5E25E0BADC89}"/>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22F18000-FDFE-47A0-BA41-63ECE6390566}"/>
              </a:ext>
            </a:extLst>
          </p:cNvPr>
          <p:cNvSpPr>
            <a:spLocks noGrp="1"/>
          </p:cNvSpPr>
          <p:nvPr>
            <p:ph idx="1"/>
          </p:nvPr>
        </p:nvSpPr>
        <p:spPr/>
        <p:txBody>
          <a:bodyPr/>
          <a:lstStyle/>
          <a:p>
            <a:r>
              <a:rPr lang="en-US" sz="2000" dirty="0">
                <a:latin typeface="+mj-lt"/>
              </a:rPr>
              <a:t>A stack is a prebuilt root filesystem (</a:t>
            </a:r>
            <a:r>
              <a:rPr lang="en-US" sz="2000" dirty="0" err="1">
                <a:latin typeface="+mj-lt"/>
              </a:rPr>
              <a:t>rootfs</a:t>
            </a:r>
            <a:r>
              <a:rPr lang="en-US" sz="2000" dirty="0">
                <a:latin typeface="+mj-lt"/>
              </a:rPr>
              <a:t>) that supports a specific operating system. Like Linux systems has /</a:t>
            </a:r>
            <a:r>
              <a:rPr lang="en-US" sz="2000" dirty="0" err="1">
                <a:latin typeface="+mj-lt"/>
              </a:rPr>
              <a:t>usr</a:t>
            </a:r>
            <a:r>
              <a:rPr lang="en-US" sz="2000" dirty="0">
                <a:latin typeface="+mj-lt"/>
              </a:rPr>
              <a:t> &amp; /bin.</a:t>
            </a:r>
          </a:p>
          <a:p>
            <a:r>
              <a:rPr lang="en-US" sz="2000" dirty="0">
                <a:latin typeface="+mj-lt"/>
              </a:rPr>
              <a:t>Cell VMs can support multiple stacks.</a:t>
            </a:r>
          </a:p>
          <a:p>
            <a:r>
              <a:rPr lang="en-US" sz="2000" dirty="0">
                <a:latin typeface="+mj-lt"/>
              </a:rPr>
              <a:t>Docker apps do not use stacks.</a:t>
            </a:r>
          </a:p>
          <a:p>
            <a:pPr marL="0" indent="0">
              <a:buNone/>
            </a:pPr>
            <a:endParaRPr lang="en-US" b="1" dirty="0"/>
          </a:p>
          <a:p>
            <a:pPr marL="0" indent="0">
              <a:buNone/>
            </a:pPr>
            <a:r>
              <a:rPr lang="en-US" sz="2400" dirty="0">
                <a:latin typeface="+mj-lt"/>
              </a:rPr>
              <a:t>Restaging Applications on a New Stack</a:t>
            </a:r>
          </a:p>
          <a:p>
            <a:r>
              <a:rPr lang="en-US" sz="2000" dirty="0">
                <a:latin typeface="+mj-lt"/>
              </a:rPr>
              <a:t>For deployment, default  stack is </a:t>
            </a:r>
            <a:r>
              <a:rPr lang="en-US" sz="2000" b="1" u="sng" dirty="0">
                <a:latin typeface="+mj-lt"/>
              </a:rPr>
              <a:t>cflinuxfs2.</a:t>
            </a:r>
          </a:p>
          <a:p>
            <a:r>
              <a:rPr lang="en-US" sz="2000" dirty="0">
                <a:latin typeface="+mj-lt"/>
              </a:rPr>
              <a:t>For using another stack append –s STACKNAME to the command</a:t>
            </a:r>
          </a:p>
          <a:p>
            <a:endParaRPr lang="en-US" sz="2400" dirty="0">
              <a:latin typeface="+mj-lt"/>
            </a:endParaRPr>
          </a:p>
          <a:p>
            <a:pPr marL="0" indent="0">
              <a:buNone/>
            </a:pPr>
            <a:endParaRPr lang="en-US" b="1" dirty="0"/>
          </a:p>
          <a:p>
            <a:pPr marL="0" indent="0">
              <a:buNone/>
            </a:pPr>
            <a:endParaRPr lang="en-US" sz="2000" dirty="0">
              <a:latin typeface="+mj-lt"/>
            </a:endParaRPr>
          </a:p>
          <a:p>
            <a:pPr marL="0" indent="0">
              <a:buNone/>
            </a:pPr>
            <a:endParaRPr lang="en-US" sz="2000" b="1" dirty="0">
              <a:latin typeface="+mj-lt"/>
            </a:endParaRPr>
          </a:p>
          <a:p>
            <a:pPr marL="0" indent="0">
              <a:buNone/>
            </a:pPr>
            <a:endParaRPr lang="en-US" sz="2000" b="1" dirty="0">
              <a:latin typeface="+mj-lt"/>
            </a:endParaRPr>
          </a:p>
        </p:txBody>
      </p:sp>
    </p:spTree>
    <p:extLst>
      <p:ext uri="{BB962C8B-B14F-4D97-AF65-F5344CB8AC3E}">
        <p14:creationId xmlns:p14="http://schemas.microsoft.com/office/powerpoint/2010/main" val="682036578"/>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41BB-3986-4E19-AB08-9C8DA453C089}"/>
              </a:ext>
            </a:extLst>
          </p:cNvPr>
          <p:cNvSpPr>
            <a:spLocks noGrp="1"/>
          </p:cNvSpPr>
          <p:nvPr>
            <p:ph type="title"/>
          </p:nvPr>
        </p:nvSpPr>
        <p:spPr/>
        <p:txBody>
          <a:bodyPr/>
          <a:lstStyle/>
          <a:p>
            <a:r>
              <a:rPr lang="en-US" dirty="0"/>
              <a:t>Routes</a:t>
            </a:r>
          </a:p>
        </p:txBody>
      </p:sp>
      <p:sp>
        <p:nvSpPr>
          <p:cNvPr id="3" name="Content Placeholder 2">
            <a:extLst>
              <a:ext uri="{FF2B5EF4-FFF2-40B4-BE49-F238E27FC236}">
                <a16:creationId xmlns:a16="http://schemas.microsoft.com/office/drawing/2014/main" id="{E3F58EA7-D7E6-485F-9090-2040A6DE66D6}"/>
              </a:ext>
            </a:extLst>
          </p:cNvPr>
          <p:cNvSpPr>
            <a:spLocks noGrp="1"/>
          </p:cNvSpPr>
          <p:nvPr>
            <p:ph idx="1"/>
          </p:nvPr>
        </p:nvSpPr>
        <p:spPr/>
        <p:txBody>
          <a:bodyPr/>
          <a:lstStyle/>
          <a:p>
            <a:r>
              <a:rPr lang="en-US" sz="2000" dirty="0">
                <a:latin typeface="+mj-lt"/>
              </a:rPr>
              <a:t>Each application is associated with an address known as route, which is called as mapping.</a:t>
            </a:r>
          </a:p>
          <a:p>
            <a:r>
              <a:rPr lang="en-US" sz="2000" dirty="0">
                <a:latin typeface="+mj-lt"/>
              </a:rPr>
              <a:t>Routes are globally unique.</a:t>
            </a:r>
          </a:p>
          <a:p>
            <a:r>
              <a:rPr lang="en-US" sz="2000" dirty="0">
                <a:latin typeface="+mj-lt"/>
              </a:rPr>
              <a:t>Routes are considered HTTP if they are created from HTTP domains, and TCP if they are created from TCP domains.</a:t>
            </a:r>
          </a:p>
          <a:p>
            <a:r>
              <a:rPr lang="en-US" sz="2000" dirty="0">
                <a:latin typeface="+mj-lt"/>
              </a:rPr>
              <a:t>By default routes are HTTP.</a:t>
            </a:r>
          </a:p>
          <a:p>
            <a:r>
              <a:rPr lang="en-US" sz="2000" dirty="0">
                <a:latin typeface="+mj-lt"/>
              </a:rPr>
              <a:t>Routes belong to a space, and developers can only map apps to a route in the same space.</a:t>
            </a:r>
          </a:p>
          <a:p>
            <a:r>
              <a:rPr lang="en-US" sz="2000" dirty="0">
                <a:latin typeface="+mj-lt"/>
              </a:rPr>
              <a:t>Developers can also map an individual app to multiple routes, enabling access to the app from many URLs.</a:t>
            </a:r>
          </a:p>
          <a:p>
            <a:pPr marL="0" indent="0">
              <a:buNone/>
            </a:pPr>
            <a:endParaRPr lang="en-US" sz="2000" dirty="0">
              <a:latin typeface="+mj-lt"/>
            </a:endParaRPr>
          </a:p>
        </p:txBody>
      </p:sp>
    </p:spTree>
    <p:extLst>
      <p:ext uri="{BB962C8B-B14F-4D97-AF65-F5344CB8AC3E}">
        <p14:creationId xmlns:p14="http://schemas.microsoft.com/office/powerpoint/2010/main" val="2551903204"/>
      </p:ext>
    </p:ext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5FFA-1F97-4BDE-B626-F88921004301}"/>
              </a:ext>
            </a:extLst>
          </p:cNvPr>
          <p:cNvSpPr>
            <a:spLocks noGrp="1"/>
          </p:cNvSpPr>
          <p:nvPr>
            <p:ph type="title"/>
          </p:nvPr>
        </p:nvSpPr>
        <p:spPr/>
        <p:txBody>
          <a:bodyPr/>
          <a:lstStyle/>
          <a:p>
            <a:r>
              <a:rPr lang="en-US" dirty="0"/>
              <a:t>Application Health Checks</a:t>
            </a:r>
          </a:p>
        </p:txBody>
      </p:sp>
      <p:sp>
        <p:nvSpPr>
          <p:cNvPr id="3" name="Content Placeholder 2">
            <a:extLst>
              <a:ext uri="{FF2B5EF4-FFF2-40B4-BE49-F238E27FC236}">
                <a16:creationId xmlns:a16="http://schemas.microsoft.com/office/drawing/2014/main" id="{30DA806C-8583-4B70-9C7A-FE2F2EC8A093}"/>
              </a:ext>
            </a:extLst>
          </p:cNvPr>
          <p:cNvSpPr>
            <a:spLocks noGrp="1"/>
          </p:cNvSpPr>
          <p:nvPr>
            <p:ph idx="1"/>
          </p:nvPr>
        </p:nvSpPr>
        <p:spPr/>
        <p:txBody>
          <a:bodyPr/>
          <a:lstStyle/>
          <a:p>
            <a:r>
              <a:rPr lang="en-US" sz="2000" dirty="0">
                <a:latin typeface="+mj-lt"/>
              </a:rPr>
              <a:t>An application health check is a monitoring process that continually checks the status of a running Cloud Foundry app.</a:t>
            </a:r>
          </a:p>
          <a:p>
            <a:r>
              <a:rPr lang="en-US" sz="2000" dirty="0">
                <a:latin typeface="+mj-lt"/>
              </a:rPr>
              <a:t>Developers can configure a health check using CLI or application manifest.</a:t>
            </a:r>
          </a:p>
          <a:p>
            <a:r>
              <a:rPr lang="en-US" sz="2000" dirty="0">
                <a:latin typeface="+mj-lt"/>
              </a:rPr>
              <a:t>Application health checks function as part of the app lifecycle managed by </a:t>
            </a:r>
            <a:r>
              <a:rPr lang="en-US" sz="2000" dirty="0">
                <a:solidFill>
                  <a:schemeClr val="tx1"/>
                </a:solidFill>
                <a:latin typeface="+mj-lt"/>
              </a:rPr>
              <a:t>Diego architecture.</a:t>
            </a:r>
          </a:p>
          <a:p>
            <a:pPr marL="0" indent="0">
              <a:buNone/>
            </a:pPr>
            <a:endParaRPr lang="en-US" sz="2000" dirty="0">
              <a:latin typeface="+mj-lt"/>
            </a:endParaRPr>
          </a:p>
          <a:p>
            <a:pPr marL="0" indent="0">
              <a:buNone/>
            </a:pPr>
            <a:r>
              <a:rPr lang="en-US" sz="2000" b="1" dirty="0">
                <a:latin typeface="+mj-lt"/>
              </a:rPr>
              <a:t>Health Check Timeouts</a:t>
            </a:r>
          </a:p>
          <a:p>
            <a:r>
              <a:rPr lang="en-US" sz="2000" dirty="0">
                <a:latin typeface="+mj-lt"/>
              </a:rPr>
              <a:t>amount of time allowed to elapse between starting up an app and the first healthy response from the app.</a:t>
            </a:r>
          </a:p>
          <a:p>
            <a:r>
              <a:rPr lang="en-US" sz="2000" dirty="0">
                <a:latin typeface="+mj-lt"/>
              </a:rPr>
              <a:t>If health check is not receiving a healthy response, then the app is declared unhealthy.</a:t>
            </a:r>
          </a:p>
          <a:p>
            <a:r>
              <a:rPr lang="en-US" sz="2000" dirty="0">
                <a:latin typeface="+mj-lt"/>
              </a:rPr>
              <a:t>the default timeout is 60 seconds and the maximum configurable timeout is 600 seconds</a:t>
            </a:r>
          </a:p>
          <a:p>
            <a:endParaRPr lang="en-US" sz="2000" dirty="0">
              <a:latin typeface="+mj-lt"/>
            </a:endParaRPr>
          </a:p>
        </p:txBody>
      </p:sp>
    </p:spTree>
    <p:extLst>
      <p:ext uri="{BB962C8B-B14F-4D97-AF65-F5344CB8AC3E}">
        <p14:creationId xmlns:p14="http://schemas.microsoft.com/office/powerpoint/2010/main" val="3592479134"/>
      </p:ext>
    </p:extLst>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0507" name="think-cell Slide" r:id="rId5" imgW="360" imgH="360" progId="">
                  <p:embed/>
                </p:oleObj>
              </mc:Choice>
              <mc:Fallback>
                <p:oleObj name="think-cell Slide" r:id="rId5" imgW="360" imgH="360" progId="">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680483"/>
          </a:xfrm>
        </p:spPr>
        <p:txBody>
          <a:bodyPr/>
          <a:lstStyle/>
          <a:p>
            <a:r>
              <a:rPr lang="en-US" dirty="0" err="1"/>
              <a:t>Buildpacks</a:t>
            </a:r>
            <a:endParaRPr lang="en-US" dirty="0"/>
          </a:p>
        </p:txBody>
      </p:sp>
      <p:graphicFrame>
        <p:nvGraphicFramePr>
          <p:cNvPr id="8" name="Content Placeholder 7"/>
          <p:cNvGraphicFramePr>
            <a:graphicFrameLocks noGrp="1"/>
          </p:cNvGraphicFramePr>
          <p:nvPr>
            <p:ph idx="1"/>
          </p:nvPr>
        </p:nvGraphicFramePr>
        <p:xfrm>
          <a:off x="548640" y="1456660"/>
          <a:ext cx="9875520" cy="2668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711842" y="4274289"/>
          <a:ext cx="3785190" cy="1903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6"/>
          <p:cNvSpPr/>
          <p:nvPr/>
        </p:nvSpPr>
        <p:spPr>
          <a:xfrm>
            <a:off x="6134986" y="4316817"/>
            <a:ext cx="3997842" cy="1531090"/>
          </a:xfrm>
          <a:prstGeom prst="rect">
            <a:avLst/>
          </a:prstGeom>
          <a:blipFill>
            <a:blip r:embed="rId12" cstate="print"/>
            <a:tile tx="0" ty="0" sx="100000" sy="100000" flip="none" algn="tl"/>
          </a:blipFill>
          <a:ln>
            <a:solidFill>
              <a:schemeClr val="accent5">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sz="1600" b="1" dirty="0">
                <a:solidFill>
                  <a:schemeClr val="tx2">
                    <a:lumMod val="50000"/>
                  </a:schemeClr>
                </a:solidFill>
              </a:rPr>
              <a:t>Types </a:t>
            </a:r>
          </a:p>
          <a:p>
            <a:pPr algn="ctr"/>
            <a:endParaRPr lang="en-US" sz="1600" b="1" dirty="0">
              <a:solidFill>
                <a:schemeClr val="tx2">
                  <a:lumMod val="50000"/>
                </a:schemeClr>
              </a:solidFill>
            </a:endParaRPr>
          </a:p>
          <a:p>
            <a:r>
              <a:rPr lang="en-US" sz="1600" dirty="0">
                <a:solidFill>
                  <a:schemeClr val="tx2">
                    <a:lumMod val="50000"/>
                  </a:schemeClr>
                </a:solidFill>
              </a:rPr>
              <a:t>System – Deployed with PCF</a:t>
            </a:r>
          </a:p>
          <a:p>
            <a:r>
              <a:rPr lang="en-US" sz="1600" dirty="0">
                <a:solidFill>
                  <a:schemeClr val="tx2">
                    <a:lumMod val="50000"/>
                  </a:schemeClr>
                </a:solidFill>
              </a:rPr>
              <a:t>Admin- Uploaded to PCF </a:t>
            </a:r>
          </a:p>
          <a:p>
            <a:endParaRPr lang="en-US" sz="1600" dirty="0">
              <a:solidFill>
                <a:schemeClr val="tx2">
                  <a:lumMod val="50000"/>
                </a:schemeClr>
              </a:solidFill>
            </a:endParaRPr>
          </a:p>
          <a:p>
            <a:r>
              <a:rPr lang="en-US" sz="1600" dirty="0">
                <a:solidFill>
                  <a:schemeClr val="tx2">
                    <a:lumMod val="50000"/>
                  </a:schemeClr>
                </a:solidFill>
              </a:rPr>
              <a:t>-b – During the application push </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Buildpacks</a:t>
            </a:r>
            <a:endParaRPr lang="en-US" dirty="0"/>
          </a:p>
        </p:txBody>
      </p:sp>
      <p:graphicFrame>
        <p:nvGraphicFramePr>
          <p:cNvPr id="4" name="Content Placeholder 3"/>
          <p:cNvGraphicFramePr>
            <a:graphicFrameLocks noGrp="1"/>
          </p:cNvGraphicFramePr>
          <p:nvPr>
            <p:ph idx="1"/>
          </p:nvPr>
        </p:nvGraphicFramePr>
        <p:xfrm>
          <a:off x="733646" y="2764465"/>
          <a:ext cx="3583172" cy="2806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914393" y="1669315"/>
            <a:ext cx="3274828" cy="435935"/>
          </a:xfrm>
          <a:prstGeom prst="roundRect">
            <a:avLst/>
          </a:prstGeom>
          <a:ln>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solidFill>
                  <a:schemeClr val="tx2">
                    <a:lumMod val="50000"/>
                  </a:schemeClr>
                </a:solidFill>
              </a:rPr>
              <a:t>Elements of </a:t>
            </a:r>
            <a:r>
              <a:rPr lang="en-US" sz="2400" dirty="0" err="1">
                <a:solidFill>
                  <a:schemeClr val="tx2">
                    <a:lumMod val="50000"/>
                  </a:schemeClr>
                </a:solidFill>
              </a:rPr>
              <a:t>Buildpack</a:t>
            </a:r>
            <a:endParaRPr lang="en-US" sz="2400" dirty="0">
              <a:solidFill>
                <a:schemeClr val="tx2">
                  <a:lumMod val="50000"/>
                </a:schemeClr>
              </a:solidFill>
            </a:endParaRPr>
          </a:p>
        </p:txBody>
      </p:sp>
      <p:sp>
        <p:nvSpPr>
          <p:cNvPr id="7" name="Rounded Rectangle 6"/>
          <p:cNvSpPr/>
          <p:nvPr/>
        </p:nvSpPr>
        <p:spPr>
          <a:xfrm>
            <a:off x="6223591" y="1651587"/>
            <a:ext cx="3274828" cy="435935"/>
          </a:xfrm>
          <a:prstGeom prst="roundRect">
            <a:avLst/>
          </a:prstGeom>
          <a:ln>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a:solidFill>
                  <a:schemeClr val="tx2">
                    <a:lumMod val="50000"/>
                  </a:schemeClr>
                </a:solidFill>
              </a:rPr>
              <a:t>Buildpack</a:t>
            </a:r>
            <a:r>
              <a:rPr lang="en-US" sz="2400" dirty="0">
                <a:solidFill>
                  <a:schemeClr val="tx2">
                    <a:lumMod val="50000"/>
                  </a:schemeClr>
                </a:solidFill>
              </a:rPr>
              <a:t> API</a:t>
            </a:r>
          </a:p>
        </p:txBody>
      </p:sp>
      <p:graphicFrame>
        <p:nvGraphicFramePr>
          <p:cNvPr id="8" name="Content Placeholder 3"/>
          <p:cNvGraphicFramePr>
            <a:graphicFrameLocks/>
          </p:cNvGraphicFramePr>
          <p:nvPr/>
        </p:nvGraphicFramePr>
        <p:xfrm>
          <a:off x="5433238" y="2374604"/>
          <a:ext cx="5082362" cy="31543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0" name="Straight Connector 9"/>
          <p:cNvCxnSpPr/>
          <p:nvPr/>
        </p:nvCxnSpPr>
        <p:spPr>
          <a:xfrm>
            <a:off x="4837814" y="1414130"/>
            <a:ext cx="0" cy="485153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Buildpack</a:t>
            </a:r>
            <a:endParaRPr lang="en-US" dirty="0"/>
          </a:p>
        </p:txBody>
      </p:sp>
      <p:pic>
        <p:nvPicPr>
          <p:cNvPr id="302082" name="Picture 2"/>
          <p:cNvPicPr>
            <a:picLocks noChangeAspect="1" noChangeArrowheads="1"/>
          </p:cNvPicPr>
          <p:nvPr/>
        </p:nvPicPr>
        <p:blipFill>
          <a:blip r:embed="rId2" cstate="print"/>
          <a:srcRect/>
          <a:stretch>
            <a:fillRect/>
          </a:stretch>
        </p:blipFill>
        <p:spPr bwMode="auto">
          <a:xfrm>
            <a:off x="5635257" y="1212112"/>
            <a:ext cx="4850660" cy="4851359"/>
          </a:xfrm>
          <a:prstGeom prst="rect">
            <a:avLst/>
          </a:prstGeom>
          <a:noFill/>
          <a:ln w="9525">
            <a:noFill/>
            <a:miter lim="800000"/>
            <a:headEnd/>
            <a:tailEnd/>
          </a:ln>
        </p:spPr>
      </p:pic>
      <p:pic>
        <p:nvPicPr>
          <p:cNvPr id="302083" name="Picture 3"/>
          <p:cNvPicPr>
            <a:picLocks noChangeAspect="1" noChangeArrowheads="1"/>
          </p:cNvPicPr>
          <p:nvPr/>
        </p:nvPicPr>
        <p:blipFill>
          <a:blip r:embed="rId3" cstate="print"/>
          <a:srcRect/>
          <a:stretch>
            <a:fillRect/>
          </a:stretch>
        </p:blipFill>
        <p:spPr bwMode="auto">
          <a:xfrm>
            <a:off x="853152" y="3172380"/>
            <a:ext cx="4524375" cy="2809875"/>
          </a:xfrm>
          <a:prstGeom prst="rect">
            <a:avLst/>
          </a:prstGeom>
          <a:noFill/>
          <a:ln w="9525">
            <a:noFill/>
            <a:miter lim="800000"/>
            <a:headEnd/>
            <a:tailEnd/>
          </a:ln>
        </p:spPr>
      </p:pic>
      <p:graphicFrame>
        <p:nvGraphicFramePr>
          <p:cNvPr id="11" name="Diagram 10"/>
          <p:cNvGraphicFramePr/>
          <p:nvPr/>
        </p:nvGraphicFramePr>
        <p:xfrm>
          <a:off x="818707" y="1212112"/>
          <a:ext cx="4571999" cy="6804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02084" name="Picture 4"/>
          <p:cNvPicPr>
            <a:picLocks noChangeAspect="1" noChangeArrowheads="1"/>
          </p:cNvPicPr>
          <p:nvPr/>
        </p:nvPicPr>
        <p:blipFill>
          <a:blip r:embed="rId9" cstate="print"/>
          <a:srcRect/>
          <a:stretch>
            <a:fillRect/>
          </a:stretch>
        </p:blipFill>
        <p:spPr bwMode="auto">
          <a:xfrm>
            <a:off x="907430" y="2053856"/>
            <a:ext cx="3629025" cy="1219200"/>
          </a:xfrm>
          <a:prstGeom prst="rect">
            <a:avLst/>
          </a:prstGeom>
          <a:noFill/>
          <a:ln w="9525">
            <a:noFill/>
            <a:miter lim="800000"/>
            <a:headEnd/>
            <a:tailEnd/>
          </a:ln>
        </p:spPr>
      </p:pic>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Buildpacks</a:t>
            </a:r>
            <a:endParaRPr lang="en-US" dirty="0"/>
          </a:p>
        </p:txBody>
      </p:sp>
      <p:sp>
        <p:nvSpPr>
          <p:cNvPr id="5" name="Rounded Rectangle 4"/>
          <p:cNvSpPr/>
          <p:nvPr/>
        </p:nvSpPr>
        <p:spPr>
          <a:xfrm>
            <a:off x="435935" y="1669315"/>
            <a:ext cx="4008474" cy="435935"/>
          </a:xfrm>
          <a:prstGeom prst="roundRect">
            <a:avLst/>
          </a:prstGeom>
          <a:ln>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tx2">
                    <a:lumMod val="50000"/>
                  </a:schemeClr>
                </a:solidFill>
              </a:rPr>
              <a:t>Framework Detection Criteria</a:t>
            </a:r>
          </a:p>
        </p:txBody>
      </p:sp>
      <p:sp>
        <p:nvSpPr>
          <p:cNvPr id="7" name="Rounded Rectangle 6"/>
          <p:cNvSpPr/>
          <p:nvPr/>
        </p:nvSpPr>
        <p:spPr>
          <a:xfrm>
            <a:off x="5624623" y="1651587"/>
            <a:ext cx="4678326" cy="435935"/>
          </a:xfrm>
          <a:prstGeom prst="roundRect">
            <a:avLst/>
          </a:prstGeom>
          <a:ln>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tx2">
                    <a:lumMod val="50000"/>
                  </a:schemeClr>
                </a:solidFill>
              </a:rPr>
              <a:t>Container Detection Criteria</a:t>
            </a:r>
          </a:p>
        </p:txBody>
      </p:sp>
      <p:cxnSp>
        <p:nvCxnSpPr>
          <p:cNvPr id="10" name="Straight Connector 9"/>
          <p:cNvCxnSpPr/>
          <p:nvPr/>
        </p:nvCxnSpPr>
        <p:spPr>
          <a:xfrm>
            <a:off x="4710218" y="1414130"/>
            <a:ext cx="0" cy="485153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10"/>
          <p:cNvGraphicFramePr>
            <a:graphicFrameLocks noGrp="1"/>
          </p:cNvGraphicFramePr>
          <p:nvPr>
            <p:ph idx="1"/>
          </p:nvPr>
        </p:nvGraphicFramePr>
        <p:xfrm>
          <a:off x="138223" y="2404160"/>
          <a:ext cx="4518836" cy="3698928"/>
        </p:xfrm>
        <a:graphic>
          <a:graphicData uri="http://schemas.openxmlformats.org/drawingml/2006/table">
            <a:tbl>
              <a:tblPr firstRow="1" bandRow="1">
                <a:tableStyleId>{5FD0F851-EC5A-4D38-B0AD-8093EC10F338}</a:tableStyleId>
              </a:tblPr>
              <a:tblGrid>
                <a:gridCol w="2259418">
                  <a:extLst>
                    <a:ext uri="{9D8B030D-6E8A-4147-A177-3AD203B41FA5}">
                      <a16:colId xmlns:a16="http://schemas.microsoft.com/office/drawing/2014/main" val="20000"/>
                    </a:ext>
                  </a:extLst>
                </a:gridCol>
                <a:gridCol w="2259418">
                  <a:extLst>
                    <a:ext uri="{9D8B030D-6E8A-4147-A177-3AD203B41FA5}">
                      <a16:colId xmlns:a16="http://schemas.microsoft.com/office/drawing/2014/main" val="20001"/>
                    </a:ext>
                  </a:extLst>
                </a:gridCol>
              </a:tblGrid>
              <a:tr h="456658">
                <a:tc>
                  <a:txBody>
                    <a:bodyPr/>
                    <a:lstStyle/>
                    <a:p>
                      <a:r>
                        <a:rPr lang="en-US" sz="1400" b="0" dirty="0"/>
                        <a:t>spring </a:t>
                      </a:r>
                    </a:p>
                  </a:txBody>
                  <a:tcPr/>
                </a:tc>
                <a:tc>
                  <a:txBody>
                    <a:bodyPr/>
                    <a:lstStyle/>
                    <a:p>
                      <a:r>
                        <a:rPr lang="en-US" sz="1400" b="0" dirty="0"/>
                        <a:t>spring-core*.jar exists</a:t>
                      </a:r>
                    </a:p>
                  </a:txBody>
                  <a:tcPr/>
                </a:tc>
                <a:extLst>
                  <a:ext uri="{0D108BD9-81ED-4DB2-BD59-A6C34878D82A}">
                    <a16:rowId xmlns:a16="http://schemas.microsoft.com/office/drawing/2014/main" val="10000"/>
                  </a:ext>
                </a:extLst>
              </a:tr>
              <a:tr h="456658">
                <a:tc>
                  <a:txBody>
                    <a:bodyPr/>
                    <a:lstStyle/>
                    <a:p>
                      <a:r>
                        <a:rPr lang="en-US" sz="1400" b="0" dirty="0"/>
                        <a:t>Play </a:t>
                      </a:r>
                      <a:r>
                        <a:rPr lang="en-US" sz="1400" b="0" dirty="0" err="1"/>
                        <a:t>config</a:t>
                      </a:r>
                      <a:endParaRPr lang="en-US" sz="1400" b="0" dirty="0"/>
                    </a:p>
                  </a:txBody>
                  <a:tcPr/>
                </a:tc>
                <a:tc>
                  <a:txBody>
                    <a:bodyPr/>
                    <a:lstStyle/>
                    <a:p>
                      <a:r>
                        <a:rPr lang="en-US" sz="1400" b="0" dirty="0"/>
                        <a:t>play application detected</a:t>
                      </a:r>
                    </a:p>
                  </a:txBody>
                  <a:tcPr/>
                </a:tc>
                <a:extLst>
                  <a:ext uri="{0D108BD9-81ED-4DB2-BD59-A6C34878D82A}">
                    <a16:rowId xmlns:a16="http://schemas.microsoft.com/office/drawing/2014/main" val="10001"/>
                  </a:ext>
                </a:extLst>
              </a:tr>
              <a:tr h="776318">
                <a:tc>
                  <a:txBody>
                    <a:bodyPr/>
                    <a:lstStyle/>
                    <a:p>
                      <a:r>
                        <a:rPr lang="en-US" sz="1400" b="0" dirty="0"/>
                        <a:t>play </a:t>
                      </a:r>
                      <a:r>
                        <a:rPr lang="en-US" sz="1400" b="0" dirty="0" err="1"/>
                        <a:t>jpaconfig</a:t>
                      </a:r>
                      <a:endParaRPr lang="en-US" sz="1400" b="0" dirty="0"/>
                    </a:p>
                  </a:txBody>
                  <a:tcPr/>
                </a:tc>
                <a:tc>
                  <a:txBody>
                    <a:bodyPr/>
                    <a:lstStyle/>
                    <a:p>
                      <a:r>
                        <a:rPr lang="en-US" sz="1400" b="0" dirty="0"/>
                        <a:t>play-java-</a:t>
                      </a:r>
                      <a:r>
                        <a:rPr lang="en-US" sz="1400" b="0" dirty="0" err="1"/>
                        <a:t>jpa</a:t>
                      </a:r>
                      <a:r>
                        <a:rPr lang="en-US" sz="1400" b="0" dirty="0"/>
                        <a:t> </a:t>
                      </a:r>
                      <a:r>
                        <a:rPr lang="en-US" sz="1400" b="0" dirty="0" err="1"/>
                        <a:t>plugin</a:t>
                      </a:r>
                      <a:r>
                        <a:rPr lang="en-US" sz="1400" b="0" dirty="0"/>
                        <a:t> exists in app</a:t>
                      </a:r>
                    </a:p>
                  </a:txBody>
                  <a:tcPr/>
                </a:tc>
                <a:extLst>
                  <a:ext uri="{0D108BD9-81ED-4DB2-BD59-A6C34878D82A}">
                    <a16:rowId xmlns:a16="http://schemas.microsoft.com/office/drawing/2014/main" val="10002"/>
                  </a:ext>
                </a:extLst>
              </a:tr>
              <a:tr h="776318">
                <a:tc>
                  <a:txBody>
                    <a:bodyPr/>
                    <a:lstStyle/>
                    <a:p>
                      <a:r>
                        <a:rPr lang="en-US" sz="1400" b="0" dirty="0"/>
                        <a:t>Spring</a:t>
                      </a:r>
                      <a:r>
                        <a:rPr lang="en-US" sz="1400" b="0" baseline="0" dirty="0"/>
                        <a:t> </a:t>
                      </a:r>
                      <a:r>
                        <a:rPr lang="en-US" sz="1400" b="0" dirty="0"/>
                        <a:t>insight</a:t>
                      </a:r>
                    </a:p>
                  </a:txBody>
                  <a:tcPr/>
                </a:tc>
                <a:tc>
                  <a:txBody>
                    <a:bodyPr/>
                    <a:lstStyle/>
                    <a:p>
                      <a:r>
                        <a:rPr lang="en-US" sz="1400" b="0" dirty="0"/>
                        <a:t>insight service bound to app</a:t>
                      </a:r>
                    </a:p>
                  </a:txBody>
                  <a:tcPr/>
                </a:tc>
                <a:extLst>
                  <a:ext uri="{0D108BD9-81ED-4DB2-BD59-A6C34878D82A}">
                    <a16:rowId xmlns:a16="http://schemas.microsoft.com/office/drawing/2014/main" val="10003"/>
                  </a:ext>
                </a:extLst>
              </a:tr>
              <a:tr h="456658">
                <a:tc>
                  <a:txBody>
                    <a:bodyPr/>
                    <a:lstStyle/>
                    <a:p>
                      <a:r>
                        <a:rPr lang="en-US" sz="1400" b="0" dirty="0"/>
                        <a:t> New Relic</a:t>
                      </a:r>
                    </a:p>
                  </a:txBody>
                  <a:tcPr/>
                </a:tc>
                <a:tc>
                  <a:txBody>
                    <a:bodyPr/>
                    <a:lstStyle/>
                    <a:p>
                      <a:r>
                        <a:rPr lang="en-US" sz="1400" b="0" dirty="0"/>
                        <a:t>service bound to app</a:t>
                      </a:r>
                    </a:p>
                  </a:txBody>
                  <a:tcPr/>
                </a:tc>
                <a:extLst>
                  <a:ext uri="{0D108BD9-81ED-4DB2-BD59-A6C34878D82A}">
                    <a16:rowId xmlns:a16="http://schemas.microsoft.com/office/drawing/2014/main" val="10004"/>
                  </a:ext>
                </a:extLst>
              </a:tr>
              <a:tr h="776318">
                <a:tc>
                  <a:txBody>
                    <a:bodyPr/>
                    <a:lstStyle/>
                    <a:p>
                      <a:r>
                        <a:rPr lang="en-US" sz="1400" b="0" dirty="0"/>
                        <a:t>App dynamics agent</a:t>
                      </a:r>
                    </a:p>
                  </a:txBody>
                  <a:tcPr/>
                </a:tc>
                <a:tc>
                  <a:txBody>
                    <a:bodyPr/>
                    <a:lstStyle/>
                    <a:p>
                      <a:r>
                        <a:rPr lang="en-US" sz="1400" b="0" dirty="0"/>
                        <a:t>App Dynamics service bound to app</a:t>
                      </a:r>
                    </a:p>
                  </a:txBody>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nvGraphicFramePr>
        <p:xfrm>
          <a:off x="4869712" y="2360838"/>
          <a:ext cx="5773479" cy="3749407"/>
        </p:xfrm>
        <a:graphic>
          <a:graphicData uri="http://schemas.openxmlformats.org/drawingml/2006/table">
            <a:tbl>
              <a:tblPr firstRow="1" bandRow="1">
                <a:tableStyleId>{5FD0F851-EC5A-4D38-B0AD-8093EC10F338}</a:tableStyleId>
              </a:tblPr>
              <a:tblGrid>
                <a:gridCol w="1368777">
                  <a:extLst>
                    <a:ext uri="{9D8B030D-6E8A-4147-A177-3AD203B41FA5}">
                      <a16:colId xmlns:a16="http://schemas.microsoft.com/office/drawing/2014/main" val="20000"/>
                    </a:ext>
                  </a:extLst>
                </a:gridCol>
                <a:gridCol w="4404702">
                  <a:extLst>
                    <a:ext uri="{9D8B030D-6E8A-4147-A177-3AD203B41FA5}">
                      <a16:colId xmlns:a16="http://schemas.microsoft.com/office/drawing/2014/main" val="20001"/>
                    </a:ext>
                  </a:extLst>
                </a:gridCol>
              </a:tblGrid>
              <a:tr h="637543">
                <a:tc>
                  <a:txBody>
                    <a:bodyPr/>
                    <a:lstStyle/>
                    <a:p>
                      <a:pPr algn="l"/>
                      <a:endParaRPr lang="en-US" sz="1400" b="0" dirty="0"/>
                    </a:p>
                    <a:p>
                      <a:pPr algn="l"/>
                      <a:r>
                        <a:rPr lang="en-US" sz="1400" b="0" dirty="0"/>
                        <a:t>Java main()</a:t>
                      </a:r>
                    </a:p>
                  </a:txBody>
                  <a:tcPr/>
                </a:tc>
                <a:tc>
                  <a:txBody>
                    <a:bodyPr/>
                    <a:lstStyle/>
                    <a:p>
                      <a:pPr algn="l"/>
                      <a:r>
                        <a:rPr lang="en-US" sz="1400" b="0" dirty="0"/>
                        <a:t>Main-Class attribute set in META-INF/MANIFEST.MF or </a:t>
                      </a:r>
                      <a:r>
                        <a:rPr lang="en-US" sz="1400" b="0" dirty="0" err="1"/>
                        <a:t>java_main_class</a:t>
                      </a:r>
                      <a:r>
                        <a:rPr lang="en-US" sz="1400" b="0" dirty="0"/>
                        <a:t> set in </a:t>
                      </a:r>
                      <a:r>
                        <a:rPr lang="en-US" sz="1400" b="0" dirty="0" err="1"/>
                        <a:t>config</a:t>
                      </a:r>
                      <a:r>
                        <a:rPr lang="en-US" sz="1400" b="0" dirty="0"/>
                        <a:t>/java_main.yml</a:t>
                      </a:r>
                    </a:p>
                  </a:txBody>
                  <a:tcPr/>
                </a:tc>
                <a:extLst>
                  <a:ext uri="{0D108BD9-81ED-4DB2-BD59-A6C34878D82A}">
                    <a16:rowId xmlns:a16="http://schemas.microsoft.com/office/drawing/2014/main" val="10000"/>
                  </a:ext>
                </a:extLst>
              </a:tr>
              <a:tr h="584791">
                <a:tc>
                  <a:txBody>
                    <a:bodyPr/>
                    <a:lstStyle/>
                    <a:p>
                      <a:pPr algn="l"/>
                      <a:r>
                        <a:rPr lang="en-US" sz="1400" b="0" dirty="0"/>
                        <a:t>Tomcat </a:t>
                      </a:r>
                    </a:p>
                  </a:txBody>
                  <a:tcPr/>
                </a:tc>
                <a:tc>
                  <a:txBody>
                    <a:bodyPr/>
                    <a:lstStyle/>
                    <a:p>
                      <a:pPr algn="l"/>
                      <a:r>
                        <a:rPr lang="en-US" sz="1400" b="0" dirty="0"/>
                        <a:t>Existence of a WEB-INF/ folder in the application directory and Java Main not detected</a:t>
                      </a:r>
                    </a:p>
                  </a:txBody>
                  <a:tcPr/>
                </a:tc>
                <a:extLst>
                  <a:ext uri="{0D108BD9-81ED-4DB2-BD59-A6C34878D82A}">
                    <a16:rowId xmlns:a16="http://schemas.microsoft.com/office/drawing/2014/main" val="10001"/>
                  </a:ext>
                </a:extLst>
              </a:tr>
              <a:tr h="786809">
                <a:tc>
                  <a:txBody>
                    <a:bodyPr/>
                    <a:lstStyle/>
                    <a:p>
                      <a:pPr algn="l"/>
                      <a:r>
                        <a:rPr lang="en-US" sz="1400" b="0" dirty="0"/>
                        <a:t>Groovy </a:t>
                      </a:r>
                    </a:p>
                  </a:txBody>
                  <a:tcPr/>
                </a:tc>
                <a:tc>
                  <a:txBody>
                    <a:bodyPr/>
                    <a:lstStyle/>
                    <a:p>
                      <a:pPr algn="l"/>
                      <a:r>
                        <a:rPr lang="en-US" sz="1400" b="0" dirty="0"/>
                        <a:t>A .groovy file exists which has a main() method, or which is not a POGO, or</a:t>
                      </a:r>
                    </a:p>
                    <a:p>
                      <a:pPr algn="l"/>
                      <a:r>
                        <a:rPr lang="en-US" sz="1400" b="0" dirty="0"/>
                        <a:t>which has a shebang (#!) declaration</a:t>
                      </a:r>
                    </a:p>
                  </a:txBody>
                  <a:tcPr/>
                </a:tc>
                <a:extLst>
                  <a:ext uri="{0D108BD9-81ED-4DB2-BD59-A6C34878D82A}">
                    <a16:rowId xmlns:a16="http://schemas.microsoft.com/office/drawing/2014/main" val="10002"/>
                  </a:ext>
                </a:extLst>
              </a:tr>
              <a:tr h="870132">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Spring Boot</a:t>
                      </a:r>
                    </a:p>
                    <a:p>
                      <a:pPr algn="l"/>
                      <a:endParaRPr lang="en-US" sz="1400" b="0" dirty="0"/>
                    </a:p>
                  </a:txBody>
                  <a:tcPr/>
                </a:tc>
                <a:tc>
                  <a:txBody>
                    <a:bodyPr/>
                    <a:lstStyle/>
                    <a:p>
                      <a:pPr algn="l"/>
                      <a:r>
                        <a:rPr lang="en-US" sz="1400" b="0" i="0" kern="1200" dirty="0">
                          <a:solidFill>
                            <a:schemeClr val="tx1"/>
                          </a:solidFill>
                          <a:latin typeface="+mn-lt"/>
                          <a:ea typeface="+mn-ea"/>
                          <a:cs typeface="+mn-cs"/>
                        </a:rPr>
                        <a:t>The </a:t>
                      </a:r>
                      <a:r>
                        <a:rPr lang="en-US" sz="1400" b="0" dirty="0"/>
                        <a:t>lib/spring-boot-.*.jar</a:t>
                      </a:r>
                      <a:r>
                        <a:rPr lang="en-US" sz="1400" b="0" i="0" kern="1200" dirty="0">
                          <a:solidFill>
                            <a:schemeClr val="tx1"/>
                          </a:solidFill>
                          <a:latin typeface="+mn-lt"/>
                          <a:ea typeface="+mn-ea"/>
                          <a:cs typeface="+mn-cs"/>
                        </a:rPr>
                        <a:t> file exists in either the top-level directory or an immediate subdirectory of the application.</a:t>
                      </a:r>
                      <a:endParaRPr lang="en-US" sz="1400" b="0" dirty="0"/>
                    </a:p>
                  </a:txBody>
                  <a:tcPr/>
                </a:tc>
                <a:extLst>
                  <a:ext uri="{0D108BD9-81ED-4DB2-BD59-A6C34878D82A}">
                    <a16:rowId xmlns:a16="http://schemas.microsoft.com/office/drawing/2014/main" val="10003"/>
                  </a:ext>
                </a:extLst>
              </a:tr>
              <a:tr h="870132">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400" b="0" i="0" kern="1200" dirty="0" err="1">
                          <a:solidFill>
                            <a:schemeClr val="tx1"/>
                          </a:solidFill>
                          <a:latin typeface="+mn-lt"/>
                          <a:ea typeface="+mn-ea"/>
                          <a:cs typeface="+mn-cs"/>
                        </a:rPr>
                        <a:t>Ratpack</a:t>
                      </a:r>
                      <a:r>
                        <a:rPr lang="en-US" sz="1400" b="0" i="0" kern="1200" dirty="0">
                          <a:solidFill>
                            <a:schemeClr val="tx1"/>
                          </a:solidFill>
                          <a:latin typeface="+mn-lt"/>
                          <a:ea typeface="+mn-ea"/>
                          <a:cs typeface="+mn-cs"/>
                        </a:rPr>
                        <a:t> </a:t>
                      </a:r>
                    </a:p>
                    <a:p>
                      <a:pPr algn="l"/>
                      <a:endParaRPr lang="en-US" sz="1400" b="0" i="0" kern="1200" dirty="0">
                        <a:solidFill>
                          <a:schemeClr val="tx1"/>
                        </a:solidFill>
                        <a:latin typeface="+mn-lt"/>
                        <a:ea typeface="+mn-ea"/>
                        <a:cs typeface="+mn-cs"/>
                      </a:endParaRPr>
                    </a:p>
                  </a:txBody>
                  <a:tcPr/>
                </a:tc>
                <a:tc>
                  <a:txBody>
                    <a:bodyPr/>
                    <a:lstStyle/>
                    <a:p>
                      <a:pPr algn="l"/>
                      <a:r>
                        <a:rPr lang="en-US" sz="1400" b="0" i="0" kern="1200" dirty="0">
                          <a:solidFill>
                            <a:schemeClr val="tx1"/>
                          </a:solidFill>
                          <a:latin typeface="+mn-lt"/>
                          <a:ea typeface="+mn-ea"/>
                          <a:cs typeface="+mn-cs"/>
                        </a:rPr>
                        <a:t>The lib/</a:t>
                      </a:r>
                      <a:r>
                        <a:rPr lang="en-US" sz="1400" b="0" i="0" kern="1200" dirty="0" err="1">
                          <a:solidFill>
                            <a:schemeClr val="tx1"/>
                          </a:solidFill>
                          <a:latin typeface="+mn-lt"/>
                          <a:ea typeface="+mn-ea"/>
                          <a:cs typeface="+mn-cs"/>
                        </a:rPr>
                        <a:t>ratpack</a:t>
                      </a:r>
                      <a:r>
                        <a:rPr lang="en-US" sz="1400" b="0" i="0" kern="1200" dirty="0">
                          <a:solidFill>
                            <a:schemeClr val="tx1"/>
                          </a:solidFill>
                          <a:latin typeface="+mn-lt"/>
                          <a:ea typeface="+mn-ea"/>
                          <a:cs typeface="+mn-cs"/>
                        </a:rPr>
                        <a:t>-core-.*.jar file exists in either the top-level directory or an immediate subdirectory of the application.</a:t>
                      </a:r>
                    </a:p>
                  </a:txBody>
                  <a:tcPr/>
                </a:tc>
                <a:extLst>
                  <a:ext uri="{0D108BD9-81ED-4DB2-BD59-A6C34878D82A}">
                    <a16:rowId xmlns:a16="http://schemas.microsoft.com/office/drawing/2014/main" val="10004"/>
                  </a:ext>
                </a:extLst>
              </a:tr>
            </a:tbl>
          </a:graphicData>
        </a:graphic>
      </p:graphicFrame>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https://docs.pivotal.io/pivotalcf/2-0/buildpacks/index.html</a:t>
            </a:r>
          </a:p>
        </p:txBody>
      </p:sp>
      <p:sp>
        <p:nvSpPr>
          <p:cNvPr id="4" name="TextBox 3"/>
          <p:cNvSpPr txBox="1"/>
          <p:nvPr/>
        </p:nvSpPr>
        <p:spPr>
          <a:xfrm rot="19615352">
            <a:off x="2028625" y="3363413"/>
            <a:ext cx="6220047" cy="1323439"/>
          </a:xfrm>
          <a:prstGeom prst="rect">
            <a:avLst/>
          </a:prstGeom>
          <a:noFill/>
        </p:spPr>
        <p:txBody>
          <a:bodyPr wrap="square" rtlCol="0">
            <a:spAutoFit/>
          </a:bodyPr>
          <a:lstStyle/>
          <a:p>
            <a:pPr algn="ctr"/>
            <a:r>
              <a:rPr lang="en-US" sz="4000"/>
              <a:t>Lab: Customizing Buildpacks</a:t>
            </a:r>
            <a:endParaRPr lang="en-US" sz="4000" dirty="0">
              <a:solidFill>
                <a:schemeClr val="tx2">
                  <a:lumMod val="50000"/>
                </a:schemeClr>
              </a:solidFill>
            </a:endParaRPr>
          </a:p>
        </p:txBody>
      </p:sp>
    </p:spTree>
    <p:extLst>
      <p:ext uri="{BB962C8B-B14F-4D97-AF65-F5344CB8AC3E}">
        <p14:creationId xmlns:p14="http://schemas.microsoft.com/office/powerpoint/2010/main" val="232752015"/>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786809"/>
          </a:xfrm>
        </p:spPr>
        <p:txBody>
          <a:bodyPr>
            <a:normAutofit/>
          </a:bodyPr>
          <a:lstStyle/>
          <a:p>
            <a:r>
              <a:rPr lang="en-US" sz="4000" dirty="0"/>
              <a:t>Cloud Foundry Environment Variables</a:t>
            </a:r>
          </a:p>
        </p:txBody>
      </p:sp>
      <p:sp>
        <p:nvSpPr>
          <p:cNvPr id="3" name="Content Placeholder 2"/>
          <p:cNvSpPr>
            <a:spLocks noGrp="1"/>
          </p:cNvSpPr>
          <p:nvPr>
            <p:ph idx="1"/>
          </p:nvPr>
        </p:nvSpPr>
        <p:spPr>
          <a:xfrm>
            <a:off x="548640" y="1676400"/>
            <a:ext cx="9875520" cy="4648200"/>
          </a:xfrm>
        </p:spPr>
        <p:txBody>
          <a:bodyPr>
            <a:normAutofit/>
          </a:bodyPr>
          <a:lstStyle/>
          <a:p>
            <a:r>
              <a:rPr lang="en-US" sz="1600" dirty="0">
                <a:latin typeface="+mj-lt"/>
              </a:rPr>
              <a:t>Environment variables are the means by which the Cloud Foundry runtime communicates with a deployed application about its environment.</a:t>
            </a:r>
          </a:p>
          <a:p>
            <a:endParaRPr lang="en-US" sz="1600" dirty="0">
              <a:latin typeface="+mj-lt"/>
            </a:endParaRPr>
          </a:p>
          <a:p>
            <a:pPr>
              <a:buNone/>
            </a:pPr>
            <a:r>
              <a:rPr lang="en-US" sz="1600" b="1" dirty="0">
                <a:latin typeface="+mj-lt"/>
              </a:rPr>
              <a:t>		</a:t>
            </a:r>
            <a:r>
              <a:rPr lang="en-US" sz="1600" b="1" u="sng" dirty="0">
                <a:latin typeface="+mj-lt"/>
              </a:rPr>
              <a:t>View Environment Variables</a:t>
            </a:r>
          </a:p>
          <a:p>
            <a:pPr>
              <a:buNone/>
            </a:pPr>
            <a:endParaRPr lang="en-US" sz="1600" b="1" u="sng" dirty="0">
              <a:latin typeface="+mj-lt"/>
            </a:endParaRPr>
          </a:p>
          <a:p>
            <a:pPr>
              <a:buNone/>
            </a:pPr>
            <a:endParaRPr lang="en-US" sz="1600" b="1" u="sng" dirty="0">
              <a:latin typeface="+mj-lt"/>
            </a:endParaRPr>
          </a:p>
          <a:p>
            <a:pPr>
              <a:buNone/>
            </a:pPr>
            <a:endParaRPr lang="en-US" sz="1600" b="1" u="sng" dirty="0">
              <a:latin typeface="+mj-lt"/>
            </a:endParaRPr>
          </a:p>
          <a:p>
            <a:pPr>
              <a:buNone/>
            </a:pPr>
            <a:endParaRPr lang="en-US" sz="1600" b="1" u="sng" dirty="0">
              <a:latin typeface="+mj-lt"/>
            </a:endParaRPr>
          </a:p>
          <a:p>
            <a:pPr>
              <a:buNone/>
            </a:pPr>
            <a:endParaRPr lang="en-US" sz="1600" b="1" u="sng" dirty="0">
              <a:latin typeface="+mj-lt"/>
            </a:endParaRPr>
          </a:p>
          <a:p>
            <a:pPr>
              <a:buNone/>
            </a:pPr>
            <a:endParaRPr lang="en-US" sz="1600" b="1" u="sng" dirty="0">
              <a:latin typeface="+mj-lt"/>
            </a:endParaRPr>
          </a:p>
          <a:p>
            <a:pPr>
              <a:buNone/>
            </a:pPr>
            <a:endParaRPr lang="en-US" sz="1600" b="1" u="sng" dirty="0">
              <a:latin typeface="+mj-lt"/>
            </a:endParaRPr>
          </a:p>
          <a:p>
            <a:pPr>
              <a:buNone/>
            </a:pPr>
            <a:endParaRPr lang="en-US" sz="1600" b="1" u="sng" dirty="0">
              <a:latin typeface="+mj-lt"/>
            </a:endParaRPr>
          </a:p>
          <a:p>
            <a:pPr>
              <a:buNone/>
            </a:pPr>
            <a:endParaRPr lang="en-US" sz="1600" b="1" u="sng" dirty="0">
              <a:latin typeface="+mj-lt"/>
            </a:endParaRPr>
          </a:p>
          <a:p>
            <a:endParaRPr lang="en-US" sz="2200" dirty="0">
              <a:latin typeface="+mj-lt"/>
            </a:endParaRPr>
          </a:p>
        </p:txBody>
      </p:sp>
      <p:pic>
        <p:nvPicPr>
          <p:cNvPr id="4" name="Picture 3" descr="cf_env_vars.PNG"/>
          <p:cNvPicPr>
            <a:picLocks noChangeAspect="1"/>
          </p:cNvPicPr>
          <p:nvPr/>
        </p:nvPicPr>
        <p:blipFill>
          <a:blip r:embed="rId2" cstate="print"/>
          <a:stretch>
            <a:fillRect/>
          </a:stretch>
        </p:blipFill>
        <p:spPr>
          <a:xfrm>
            <a:off x="1645920" y="3351028"/>
            <a:ext cx="6858595" cy="2461473"/>
          </a:xfrm>
          <a:prstGeom prst="rect">
            <a:avLst/>
          </a:prstGeom>
        </p:spPr>
      </p:pic>
    </p:spTree>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41121</TotalTime>
  <Words>1616</Words>
  <Application>Microsoft Office PowerPoint</Application>
  <PresentationFormat>Custom</PresentationFormat>
  <Paragraphs>289</Paragraphs>
  <Slides>38</Slides>
  <Notes>7</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38</vt:i4>
      </vt:variant>
    </vt:vector>
  </HeadingPairs>
  <TitlesOfParts>
    <vt:vector size="49" baseType="lpstr">
      <vt:lpstr>Arial</vt:lpstr>
      <vt:lpstr>Calibri</vt:lpstr>
      <vt:lpstr>Helvetica Light</vt:lpstr>
      <vt:lpstr>Verdana</vt:lpstr>
      <vt:lpstr>Wingdings</vt:lpstr>
      <vt:lpstr>Blank</vt:lpstr>
      <vt:lpstr>Closing slides</vt:lpstr>
      <vt:lpstr>Section break</vt:lpstr>
      <vt:lpstr>Custom Design</vt:lpstr>
      <vt:lpstr>PPT Template</vt:lpstr>
      <vt:lpstr>think-cell Slide</vt:lpstr>
      <vt:lpstr>Pivotal Cloud Foundry</vt:lpstr>
      <vt:lpstr> </vt:lpstr>
      <vt:lpstr>Buildpacks</vt:lpstr>
      <vt:lpstr>Buildpacks</vt:lpstr>
      <vt:lpstr>Buildpacks</vt:lpstr>
      <vt:lpstr>Java Buildpack</vt:lpstr>
      <vt:lpstr>Java Buildpacks</vt:lpstr>
      <vt:lpstr>PowerPoint Presentation</vt:lpstr>
      <vt:lpstr>Cloud Foundry Environment Variables</vt:lpstr>
      <vt:lpstr>Cloud Foundry Environment Variables</vt:lpstr>
      <vt:lpstr>Cloud Foundry Environment Variables</vt:lpstr>
      <vt:lpstr>Cloud Foundry Environment Variables</vt:lpstr>
      <vt:lpstr>PowerPoint Presentation</vt:lpstr>
      <vt:lpstr>Manifest.yml</vt:lpstr>
      <vt:lpstr>Sample Manifest file</vt:lpstr>
      <vt:lpstr>Create Manifest.yml</vt:lpstr>
      <vt:lpstr>PowerPoint Presentation</vt:lpstr>
      <vt:lpstr>Application Security Groups</vt:lpstr>
      <vt:lpstr>Staging Security Groups</vt:lpstr>
      <vt:lpstr>Running Security Groups</vt:lpstr>
      <vt:lpstr>Space Security Groups</vt:lpstr>
      <vt:lpstr>Security Groups File</vt:lpstr>
      <vt:lpstr>ASG-  Commands</vt:lpstr>
      <vt:lpstr>PowerPoint Presentation</vt:lpstr>
      <vt:lpstr>PowerPoint Presentation</vt:lpstr>
      <vt:lpstr>Blue-Green Deployment</vt:lpstr>
      <vt:lpstr>Blue-Green Deployment</vt:lpstr>
      <vt:lpstr>PowerPoint Presentation</vt:lpstr>
      <vt:lpstr>Implications</vt:lpstr>
      <vt:lpstr>Task</vt:lpstr>
      <vt:lpstr>Jobs performed</vt:lpstr>
      <vt:lpstr>Lifecycle of tasks</vt:lpstr>
      <vt:lpstr>Application Container Lifecycle</vt:lpstr>
      <vt:lpstr>Crash Events</vt:lpstr>
      <vt:lpstr>Stacks</vt:lpstr>
      <vt:lpstr>Routes</vt:lpstr>
      <vt:lpstr>Application Health Checks</vt:lpstr>
      <vt:lpstr>PowerPoint Presentation</vt:lpstr>
    </vt:vector>
  </TitlesOfParts>
  <Company>Capgemini GCC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Rajagopal, Umashankari</cp:lastModifiedBy>
  <cp:revision>721</cp:revision>
  <dcterms:created xsi:type="dcterms:W3CDTF">2013-04-01T04:45:56Z</dcterms:created>
  <dcterms:modified xsi:type="dcterms:W3CDTF">2018-03-07T13:58:52Z</dcterms:modified>
</cp:coreProperties>
</file>