
<file path=[Content_Types].xml><?xml version="1.0" encoding="utf-8"?>
<Types xmlns="http://schemas.openxmlformats.org/package/2006/content-types">
  <Override PartName="/ppt/slideMasters/slideMaster3.xml" ContentType="application/vnd.openxmlformats-officedocument.presentationml.slideMaster+xml"/>
  <Override PartName="/ppt/tags/tag8.xml" ContentType="application/vnd.openxmlformats-officedocument.presentationml.tags+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tags/tag4.xml" ContentType="application/vnd.openxmlformats-officedocument.presentationml.tags+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tags/tag38.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theme/themeOverride1.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slideLayouts/slideLayout20.xml" ContentType="application/vnd.openxmlformats-officedocument.presentationml.slideLayout+xml"/>
  <Override PartName="/ppt/tags/tag45.xml" ContentType="application/vnd.openxmlformats-officedocument.presentationml.tags+xml"/>
  <Override PartName="/ppt/tags/tag63.xml" ContentType="application/vnd.openxmlformats-officedocument.presentationml.tags+xml"/>
  <Override PartName="/ppt/tags/tag34.xml" ContentType="application/vnd.openxmlformats-officedocument.presentationml.tags+xml"/>
  <Override PartName="/ppt/tags/tag52.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tags/tag70.xml" ContentType="application/vnd.openxmlformats-officedocument.presentationml.tags+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Default Extension="bin" ContentType="application/vnd.openxmlformats-officedocument.oleObject"/>
  <Default Extension="png" ContentType="image/png"/>
  <Override PartName="/ppt/slideLayouts/slideLayout7.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presProps.xml" ContentType="application/vnd.openxmlformats-officedocument.presentationml.presProps+xml"/>
  <Override PartName="/ppt/tags/tag5.xml" ContentType="application/vnd.openxmlformats-officedocument.presentationml.tags+xml"/>
  <Override PartName="/ppt/theme/theme2.xml" ContentType="application/vnd.openxmlformats-officedocument.theme+xml"/>
  <Override PartName="/ppt/slideLayouts/slideLayout18.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slideLayouts/slideLayout25.xml" ContentType="application/vnd.openxmlformats-officedocument.presentationml.slideLayout+xml"/>
  <Override PartName="/ppt/tags/tag39.xml" ContentType="application/vnd.openxmlformats-officedocument.presentationml.tags+xml"/>
  <Override PartName="/ppt/tags/tag68.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slideLayouts/slideLayout14.xml" ContentType="application/vnd.openxmlformats-officedocument.presentationml.slideLayout+xml"/>
  <Override PartName="/ppt/tags/tag5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35.xml" ContentType="application/vnd.openxmlformats-officedocument.presentationml.tags+xml"/>
  <Override PartName="/ppt/slideLayouts/slideLayout21.xml" ContentType="application/vnd.openxmlformats-officedocument.presentationml.slideLayout+xml"/>
  <Override PartName="/ppt/tags/tag46.xml" ContentType="application/vnd.openxmlformats-officedocument.presentationml.tags+xml"/>
  <Override PartName="/ppt/tags/tag64.xml" ContentType="application/vnd.openxmlformats-officedocument.presentationml.tags+xml"/>
  <Override PartName="/ppt/notesSlides/notesSlide13.xml" ContentType="application/vnd.openxmlformats-officedocument.presentationml.notesSlide+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Default Extension="tiff" ContentType="image/tiff"/>
  <Default Extension="gif" ContentType="image/gif"/>
  <Override PartName="/ppt/tags/tag33.xml" ContentType="application/vnd.openxmlformats-officedocument.presentationml.tags+xml"/>
  <Override PartName="/ppt/slideLayouts/slideLayout10.xml" ContentType="application/vnd.openxmlformats-officedocument.presentationml.slideLayout+xml"/>
  <Override PartName="/ppt/tags/tag44.xml" ContentType="application/vnd.openxmlformats-officedocument.presentationml.tags+xml"/>
  <Override PartName="/ppt/tags/tag53.xml" ContentType="application/vnd.openxmlformats-officedocument.presentationml.tags+xml"/>
  <Override PartName="/ppt/tags/tag62.xml" ContentType="application/vnd.openxmlformats-officedocument.presentationml.tags+xml"/>
  <Override PartName="/ppt/tags/tag71.xml" ContentType="application/vnd.openxmlformats-officedocument.presentationml.tag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tags/tag6.xml" ContentType="application/vnd.openxmlformats-officedocument.presentationml.tags+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ags/tag58.xml" ContentType="application/vnd.openxmlformats-officedocument.presentationml.tags+xml"/>
  <Override PartName="/ppt/tags/tag69.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slideLayouts/slideLayout22.xml" ContentType="application/vnd.openxmlformats-officedocument.presentationml.slideLayout+xml"/>
  <Override PartName="/ppt/tags/tag47.xml" ContentType="application/vnd.openxmlformats-officedocument.presentationml.tags+xml"/>
  <Override PartName="/ppt/slides/slide12.xml" ContentType="application/vnd.openxmlformats-officedocument.presentationml.slide+xml"/>
  <Override PartName="/ppt/tags/tag18.xml" ContentType="application/vnd.openxmlformats-officedocument.presentationml.tags+xml"/>
  <Override PartName="/ppt/slideLayouts/slideLayout11.xml" ContentType="application/vnd.openxmlformats-officedocument.presentationml.slideLayout+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notesSlides/notesSlide9.xml" ContentType="application/vnd.openxmlformats-officedocument.presentationml.notesSlide+xml"/>
  <Override PartName="/ppt/tags/tag32.xml" ContentType="application/vnd.openxmlformats-officedocument.presentationml.tags+xml"/>
  <Override PartName="/ppt/tags/tag50.xml" ContentType="application/vnd.openxmlformats-officedocument.presentationml.tags+xml"/>
  <Override PartName="/ppt/notesSlides/notesSlide10.xml" ContentType="application/vnd.openxmlformats-officedocument.presentationml.notesSlide+xml"/>
  <Override PartName="/ppt/slides/slide7.xml" ContentType="application/vnd.openxmlformats-officedocument.presentationml.slide+xml"/>
  <Override PartName="/ppt/tags/tag10.xml" ContentType="application/vnd.openxmlformats-officedocument.presentationml.tags+xml"/>
  <Override PartName="/ppt/tags/tag21.xml" ContentType="application/vnd.openxmlformats-officedocument.presentationml.tag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s/slide24.xml" ContentType="application/vnd.openxmlformats-officedocument.presentationml.slide+xml"/>
  <Override PartName="/ppt/tags/tag3.xml" ContentType="application/vnd.openxmlformats-officedocument.presentationml.tags+xml"/>
  <Default Extension="jpeg" ContentType="image/jpeg"/>
  <Override PartName="/ppt/slideLayouts/slideLayout16.xml" ContentType="application/vnd.openxmlformats-officedocument.presentationml.slideLayout+xml"/>
  <Override PartName="/ppt/tags/tag59.xml" ContentType="application/vnd.openxmlformats-officedocument.presentationml.tags+xml"/>
  <Override PartName="/ppt/slides/slide13.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slideLayouts/slideLayout23.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slides/slide20.xml" ContentType="application/vnd.openxmlformats-officedocument.presentationml.slide+xml"/>
  <Override PartName="/ppt/tags/tag26.xml" ContentType="application/vnd.openxmlformats-officedocument.presentationml.tags+xml"/>
  <Override PartName="/ppt/slideLayouts/slideLayout12.xml" ContentType="application/vnd.openxmlformats-officedocument.presentationml.slideLayout+xml"/>
  <Override PartName="/ppt/tags/tag55.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 id="2147483972" r:id="rId4"/>
    <p:sldMasterId id="2147483997" r:id="rId5"/>
  </p:sldMasterIdLst>
  <p:notesMasterIdLst>
    <p:notesMasterId r:id="rId32"/>
  </p:notesMasterIdLst>
  <p:handoutMasterIdLst>
    <p:handoutMasterId r:id="rId33"/>
  </p:handoutMasterIdLst>
  <p:sldIdLst>
    <p:sldId id="311" r:id="rId6"/>
    <p:sldId id="337" r:id="rId7"/>
    <p:sldId id="370" r:id="rId8"/>
    <p:sldId id="364" r:id="rId9"/>
    <p:sldId id="365" r:id="rId10"/>
    <p:sldId id="390" r:id="rId11"/>
    <p:sldId id="366" r:id="rId12"/>
    <p:sldId id="386" r:id="rId13"/>
    <p:sldId id="367" r:id="rId14"/>
    <p:sldId id="368" r:id="rId15"/>
    <p:sldId id="369" r:id="rId16"/>
    <p:sldId id="371" r:id="rId17"/>
    <p:sldId id="375" r:id="rId18"/>
    <p:sldId id="377" r:id="rId19"/>
    <p:sldId id="376" r:id="rId20"/>
    <p:sldId id="378" r:id="rId21"/>
    <p:sldId id="387" r:id="rId22"/>
    <p:sldId id="379" r:id="rId23"/>
    <p:sldId id="381" r:id="rId24"/>
    <p:sldId id="382" r:id="rId25"/>
    <p:sldId id="380" r:id="rId26"/>
    <p:sldId id="388" r:id="rId27"/>
    <p:sldId id="389" r:id="rId28"/>
    <p:sldId id="362" r:id="rId29"/>
    <p:sldId id="391" r:id="rId30"/>
    <p:sldId id="329" r:id="rId31"/>
  </p:sldIdLst>
  <p:sldSz cx="10972800" cy="6858000"/>
  <p:notesSz cx="6797675" cy="9874250"/>
  <p:custDataLst>
    <p:tags r:id="rId34"/>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a:srgbClr val="FFC72C"/>
    <a:srgbClr val="AF1C63"/>
    <a:srgbClr val="005B7C"/>
    <a:srgbClr val="A2BFAF"/>
    <a:srgbClr val="ACB7B2"/>
    <a:srgbClr val="6A9529"/>
    <a:srgbClr val="00A0D6"/>
    <a:srgbClr val="0085B3"/>
    <a:srgbClr val="90909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3" autoAdjust="0"/>
    <p:restoredTop sz="98643" autoAdjust="0"/>
  </p:normalViewPr>
  <p:slideViewPr>
    <p:cSldViewPr snapToGrid="0">
      <p:cViewPr>
        <p:scale>
          <a:sx n="60" d="100"/>
          <a:sy n="60" d="100"/>
        </p:scale>
        <p:origin x="-1060" y="-252"/>
      </p:cViewPr>
      <p:guideLst>
        <p:guide orient="horz"/>
        <p:guide orient="horz" pos="952"/>
        <p:guide orient="horz" pos="3954"/>
        <p:guide orient="horz" pos="2447"/>
        <p:guide orient="horz" pos="2514"/>
        <p:guide orient="horz" pos="2391"/>
        <p:guide orient="horz" pos="504"/>
        <p:guide pos="3458"/>
        <p:guide pos="222"/>
        <p:guide pos="3555"/>
        <p:guide pos="3361"/>
        <p:guide pos="66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0" d="100"/>
          <a:sy n="50" d="100"/>
        </p:scale>
        <p:origin x="-2688" y="-84"/>
      </p:cViewPr>
      <p:guideLst>
        <p:guide orient="horz" pos="3110"/>
        <p:guide pos="214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2013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xmlns="" val="2139925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200">
                <a:latin typeface="Arial" pitchFamily="34" charset="0"/>
                <a:cs typeface="Arial" pitchFamily="34" charset="0"/>
              </a:defRPr>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200">
                <a:latin typeface="Arial" pitchFamily="34" charset="0"/>
                <a:cs typeface="Arial" pitchFamily="34" charset="0"/>
              </a:defRPr>
            </a:lvl1pPr>
          </a:lstStyle>
          <a:p>
            <a:fld id="{2FB4FF29-EE9A-4D47-9F1A-289A80693C0F}" type="datetimeFigureOut">
              <a:rPr lang="en-US" smtClean="0"/>
              <a:pPr/>
              <a:t>1/13/2017</a:t>
            </a:fld>
            <a:endParaRPr lang="en-US" dirty="0"/>
          </a:p>
        </p:txBody>
      </p:sp>
      <p:sp>
        <p:nvSpPr>
          <p:cNvPr id="4" name="Slide Image Placeholder 3"/>
          <p:cNvSpPr>
            <a:spLocks noGrp="1" noRot="1" noChangeAspect="1"/>
          </p:cNvSpPr>
          <p:nvPr>
            <p:ph type="sldImg" idx="2"/>
          </p:nvPr>
        </p:nvSpPr>
        <p:spPr>
          <a:xfrm>
            <a:off x="438150" y="741363"/>
            <a:ext cx="5921375"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2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200">
                <a:latin typeface="Arial" pitchFamily="34" charset="0"/>
                <a:cs typeface="Arial" pitchFamily="34" charset="0"/>
              </a:defRPr>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xmlns="" val="637692172"/>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All of this makes </a:t>
            </a:r>
            <a:r>
              <a:rPr lang="en-US" sz="1200" b="0" i="0" kern="1200" dirty="0" err="1" smtClean="0">
                <a:solidFill>
                  <a:schemeClr val="tx1"/>
                </a:solidFill>
                <a:latin typeface="+mn-lt"/>
                <a:ea typeface="+mn-ea"/>
                <a:cs typeface="+mn-cs"/>
              </a:rPr>
              <a:t>microservices</a:t>
            </a:r>
            <a:r>
              <a:rPr lang="en-US" sz="1200" b="0" i="0" kern="1200" dirty="0" smtClean="0">
                <a:solidFill>
                  <a:schemeClr val="tx1"/>
                </a:solidFill>
                <a:latin typeface="+mn-lt"/>
                <a:ea typeface="+mn-ea"/>
                <a:cs typeface="+mn-cs"/>
              </a:rPr>
              <a:t> useful for </a:t>
            </a:r>
            <a:r>
              <a:rPr lang="en-US" sz="1200" b="0" i="0" kern="1200" dirty="0" err="1" smtClean="0">
                <a:solidFill>
                  <a:schemeClr val="tx1"/>
                </a:solidFill>
                <a:latin typeface="+mn-lt"/>
                <a:ea typeface="+mn-ea"/>
                <a:cs typeface="+mn-cs"/>
              </a:rPr>
              <a:t>cloudnative</a:t>
            </a:r>
            <a:r>
              <a:rPr lang="en-US" sz="1200" b="0" i="0" kern="1200" dirty="0" smtClean="0">
                <a:solidFill>
                  <a:schemeClr val="tx1"/>
                </a:solidFill>
                <a:latin typeface="+mn-lt"/>
                <a:ea typeface="+mn-ea"/>
                <a:cs typeface="+mn-cs"/>
              </a:rPr>
              <a:t> applications, which are designed to run in cloud environments with lots of commodity hardware resources that can dynamically respond to fluctuations in demand for certain applications</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Event ---- Each service publish</a:t>
            </a:r>
            <a:r>
              <a:rPr lang="en-US" baseline="0" dirty="0" smtClean="0"/>
              <a:t> an event when it updates its data</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15</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26</a:t>
            </a:fld>
            <a:endParaRPr lang="en-US" dirty="0"/>
          </a:p>
        </p:txBody>
      </p:sp>
    </p:spTree>
    <p:extLst>
      <p:ext uri="{BB962C8B-B14F-4D97-AF65-F5344CB8AC3E}">
        <p14:creationId xmlns:p14="http://schemas.microsoft.com/office/powerpoint/2010/main" xmlns="" val="1024057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4.emf"/><Relationship Id="rId5" Type="http://schemas.openxmlformats.org/officeDocument/2006/relationships/tags" Target="../tags/tag13.xml"/><Relationship Id="rId10" Type="http://schemas.openxmlformats.org/officeDocument/2006/relationships/oleObject" Target="../embeddings/oleObject2.bin"/><Relationship Id="rId4" Type="http://schemas.openxmlformats.org/officeDocument/2006/relationships/tags" Target="../tags/tag12.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s>
</file>

<file path=ppt/slideLayouts/_rels/slideLayout20.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image" Target="../media/image5.png"/><Relationship Id="rId2" Type="http://schemas.openxmlformats.org/officeDocument/2006/relationships/tags" Target="../tags/tag44.xml"/><Relationship Id="rId1" Type="http://schemas.openxmlformats.org/officeDocument/2006/relationships/vmlDrawing" Target="../drawings/vmlDrawing13.vml"/><Relationship Id="rId6" Type="http://schemas.openxmlformats.org/officeDocument/2006/relationships/tags" Target="../tags/tag48.xml"/><Relationship Id="rId11" Type="http://schemas.openxmlformats.org/officeDocument/2006/relationships/image" Target="../media/image4.emf"/><Relationship Id="rId5" Type="http://schemas.openxmlformats.org/officeDocument/2006/relationships/tags" Target="../tags/tag47.xml"/><Relationship Id="rId10" Type="http://schemas.openxmlformats.org/officeDocument/2006/relationships/oleObject" Target="../embeddings/oleObject13.bin"/><Relationship Id="rId4" Type="http://schemas.openxmlformats.org/officeDocument/2006/relationships/tags" Target="../tags/tag46.xml"/><Relationship Id="rId9" Type="http://schemas.openxmlformats.org/officeDocument/2006/relationships/image" Target="../media/image15.jpeg"/></Relationships>
</file>

<file path=ppt/slideLayouts/_rels/slideLayout21.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image" Target="../media/image4.emf"/><Relationship Id="rId2" Type="http://schemas.openxmlformats.org/officeDocument/2006/relationships/tags" Target="../tags/tag50.xml"/><Relationship Id="rId1" Type="http://schemas.openxmlformats.org/officeDocument/2006/relationships/vmlDrawing" Target="../drawings/vmlDrawing14.vml"/><Relationship Id="rId6" Type="http://schemas.openxmlformats.org/officeDocument/2006/relationships/tags" Target="../tags/tag54.xml"/><Relationship Id="rId11" Type="http://schemas.openxmlformats.org/officeDocument/2006/relationships/image" Target="../media/image5.png"/><Relationship Id="rId5" Type="http://schemas.openxmlformats.org/officeDocument/2006/relationships/tags" Target="../tags/tag53.xml"/><Relationship Id="rId10" Type="http://schemas.openxmlformats.org/officeDocument/2006/relationships/oleObject" Target="../embeddings/oleObject14.bin"/><Relationship Id="rId4" Type="http://schemas.openxmlformats.org/officeDocument/2006/relationships/tags" Target="../tags/tag52.xml"/><Relationship Id="rId9" Type="http://schemas.openxmlformats.org/officeDocument/2006/relationships/image" Target="../media/image14.jpeg"/></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57.xml"/><Relationship Id="rId7" Type="http://schemas.openxmlformats.org/officeDocument/2006/relationships/oleObject" Target="../embeddings/oleObject15.bin"/><Relationship Id="rId2" Type="http://schemas.openxmlformats.org/officeDocument/2006/relationships/tags" Target="../tags/tag56.xml"/><Relationship Id="rId1" Type="http://schemas.openxmlformats.org/officeDocument/2006/relationships/vmlDrawing" Target="../drawings/vmlDrawing15.vml"/><Relationship Id="rId6" Type="http://schemas.openxmlformats.org/officeDocument/2006/relationships/image" Target="../media/image16.jpeg"/><Relationship Id="rId5" Type="http://schemas.openxmlformats.org/officeDocument/2006/relationships/slideMaster" Target="../slideMasters/slideMaster5.xml"/><Relationship Id="rId4" Type="http://schemas.openxmlformats.org/officeDocument/2006/relationships/tags" Target="../tags/tag58.xml"/></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9.xml"/><Relationship Id="rId1" Type="http://schemas.openxmlformats.org/officeDocument/2006/relationships/vmlDrawing" Target="../drawings/vmlDrawing16.vml"/><Relationship Id="rId4" Type="http://schemas.openxmlformats.org/officeDocument/2006/relationships/oleObject" Target="../embeddings/oleObject16.bin"/></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slideMaster" Target="../slideMasters/slideMaster5.xml"/><Relationship Id="rId4" Type="http://schemas.openxmlformats.org/officeDocument/2006/relationships/tags" Target="../tags/tag62.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18.vml"/><Relationship Id="rId6" Type="http://schemas.openxmlformats.org/officeDocument/2006/relationships/oleObject" Target="../embeddings/oleObject18.bin"/><Relationship Id="rId5" Type="http://schemas.openxmlformats.org/officeDocument/2006/relationships/slideMaster" Target="../slideMasters/slideMaster5.xml"/><Relationship Id="rId4" Type="http://schemas.openxmlformats.org/officeDocument/2006/relationships/tags" Target="../tags/tag65.xml"/></Relationships>
</file>

<file path=ppt/slideLayouts/_rels/slideLayout26.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tags" Target="../tags/tag67.xml"/><Relationship Id="rId7" Type="http://schemas.openxmlformats.org/officeDocument/2006/relationships/slideMaster" Target="../slideMasters/slideMaster5.xml"/><Relationship Id="rId2" Type="http://schemas.openxmlformats.org/officeDocument/2006/relationships/tags" Target="../tags/tag66.xml"/><Relationship Id="rId1" Type="http://schemas.openxmlformats.org/officeDocument/2006/relationships/vmlDrawing" Target="../drawings/vmlDrawing19.v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5.xml"/><Relationship Id="rId1" Type="http://schemas.openxmlformats.org/officeDocument/2006/relationships/vmlDrawing" Target="../drawings/vmlDrawing20.v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28.xml"/><Relationship Id="rId7" Type="http://schemas.openxmlformats.org/officeDocument/2006/relationships/oleObject" Target="../embeddings/oleObject6.bin"/><Relationship Id="rId2" Type="http://schemas.openxmlformats.org/officeDocument/2006/relationships/tags" Target="../tags/tag27.xml"/><Relationship Id="rId1" Type="http://schemas.openxmlformats.org/officeDocument/2006/relationships/vmlDrawing" Target="../drawings/vmlDrawing6.vml"/><Relationship Id="rId6" Type="http://schemas.openxmlformats.org/officeDocument/2006/relationships/slideMaster" Target="../slideMasters/slideMaster2.xml"/><Relationship Id="rId5" Type="http://schemas.openxmlformats.org/officeDocument/2006/relationships/tags" Target="../tags/tag30.xml"/><Relationship Id="rId4" Type="http://schemas.openxmlformats.org/officeDocument/2006/relationships/tags" Target="../tags/tag29.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1.xml"/><Relationship Id="rId1" Type="http://schemas.openxmlformats.org/officeDocument/2006/relationships/vmlDrawing" Target="../drawings/vmlDrawing7.vml"/><Relationship Id="rId5" Type="http://schemas.openxmlformats.org/officeDocument/2006/relationships/image" Target="../media/image12.png"/><Relationship Id="rId4" Type="http://schemas.openxmlformats.org/officeDocument/2006/relationships/oleObject" Target="../embeddings/oleObject7.bin"/></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2.xml"/><Relationship Id="rId1" Type="http://schemas.openxmlformats.org/officeDocument/2006/relationships/vmlDrawing" Target="../drawings/vmlDrawing8.v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vmlDrawing" Target="../drawings/vmlDrawing10.vml"/><Relationship Id="rId6" Type="http://schemas.openxmlformats.org/officeDocument/2006/relationships/image" Target="../media/image13.png"/><Relationship Id="rId5" Type="http://schemas.openxmlformats.org/officeDocument/2006/relationships/oleObject" Target="../embeddings/oleObject10.bin"/><Relationship Id="rId4"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image" Target="../media/image14.jpeg"/><Relationship Id="rId4"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4" name="Picture 13"/>
          <p:cNvPicPr>
            <a:picLocks noChangeAspect="1" noChangeArrowheads="1"/>
          </p:cNvPicPr>
          <p:nvPr userDrawn="1"/>
        </p:nvPicPr>
        <p:blipFill>
          <a:blip r:embed="rId9" cstate="screen"/>
          <a:srcRect/>
          <a:stretch>
            <a:fillRect/>
          </a:stretch>
        </p:blipFill>
        <p:spPr bwMode="auto">
          <a:xfrm>
            <a:off x="-1" y="881083"/>
            <a:ext cx="10981490" cy="5612339"/>
          </a:xfrm>
          <a:prstGeom prst="rect">
            <a:avLst/>
          </a:prstGeom>
          <a:noFill/>
          <a:ln w="9525">
            <a:noFill/>
            <a:miter lim="800000"/>
            <a:headEnd/>
            <a:tailEnd/>
          </a:ln>
          <a:effectLst/>
        </p:spPr>
      </p:pic>
      <p:sp>
        <p:nvSpPr>
          <p:cNvPr id="18" name="Rectangle 17"/>
          <p:cNvSpPr/>
          <p:nvPr userDrawn="1">
            <p:custDataLst>
              <p:tags r:id="rId2"/>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1" y="0"/>
          <a:ext cx="175846" cy="158750"/>
        </p:xfrm>
        <a:graphic>
          <a:graphicData uri="http://schemas.openxmlformats.org/presentationml/2006/ole">
            <p:oleObj spid="_x0000_s1219"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7277302" y="6520695"/>
            <a:ext cx="3324655" cy="239021"/>
          </a:xfrm>
          <a:prstGeom prst="rect">
            <a:avLst/>
          </a:prstGeom>
          <a:noFill/>
        </p:spPr>
      </p:pic>
      <p:sp>
        <p:nvSpPr>
          <p:cNvPr id="2" name="Title 1"/>
          <p:cNvSpPr>
            <a:spLocks noGrp="1"/>
          </p:cNvSpPr>
          <p:nvPr>
            <p:ph type="ctrTitle" hasCustomPrompt="1"/>
            <p:custDataLst>
              <p:tags r:id="rId5"/>
            </p:custDataLst>
          </p:nvPr>
        </p:nvSpPr>
        <p:spPr>
          <a:xfrm>
            <a:off x="0" y="2256613"/>
            <a:ext cx="10622867" cy="2261632"/>
          </a:xfrm>
        </p:spPr>
        <p:txBody>
          <a:bodyPr lIns="231412" tIns="33059" rIns="33059" bIns="33059"/>
          <a:lstStyle>
            <a:lvl1pPr algn="l">
              <a:lnSpc>
                <a:spcPct val="100000"/>
              </a:lnSpc>
              <a:defRPr sz="3300" b="0">
                <a:solidFill>
                  <a:schemeClr val="bg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5030286" cy="947750"/>
          </a:xfrm>
        </p:spPr>
        <p:txBody>
          <a:bodyPr lIns="231412" tIns="33059" rIns="33059" bIns="33059"/>
          <a:lstStyle>
            <a:lvl1pPr marL="0" indent="0" algn="l">
              <a:lnSpc>
                <a:spcPct val="100000"/>
              </a:lnSpc>
              <a:buNone/>
              <a:defRPr sz="2200" b="0">
                <a:solidFill>
                  <a:schemeClr val="bg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93367" y="653034"/>
            <a:ext cx="3324193" cy="694690"/>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2654518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5" y="4406900"/>
            <a:ext cx="9326563"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66775" y="2906713"/>
            <a:ext cx="932656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9845D0-71EC-4FAB-9362-88C8DE3E0EEE}" type="datetimeFigureOut">
              <a:rPr lang="en-US" smtClean="0"/>
              <a:pPr/>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418751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9275" y="1600200"/>
            <a:ext cx="48609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562600" y="1600200"/>
            <a:ext cx="48609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9845D0-71EC-4FAB-9362-88C8DE3E0EEE}" type="datetimeFigureOut">
              <a:rPr lang="en-US" smtClean="0"/>
              <a:pPr/>
              <a:t>1/13/2017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3289452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49275" y="1535113"/>
            <a:ext cx="48482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5" y="2174875"/>
            <a:ext cx="48482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573713" y="1535113"/>
            <a:ext cx="48498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73713" y="2174875"/>
            <a:ext cx="48498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9845D0-71EC-4FAB-9362-88C8DE3E0EEE}" type="datetimeFigureOut">
              <a:rPr lang="en-US" smtClean="0"/>
              <a:pPr/>
              <a:t>1/13/2017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3259190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9845D0-71EC-4FAB-9362-88C8DE3E0EEE}" type="datetimeFigureOut">
              <a:rPr lang="en-US" smtClean="0"/>
              <a:pPr/>
              <a:t>1/13/2017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2968992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9845D0-71EC-4FAB-9362-88C8DE3E0EEE}" type="datetimeFigureOut">
              <a:rPr lang="en-US" smtClean="0"/>
              <a:pPr/>
              <a:t>1/13/2017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3606808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9275" y="273050"/>
            <a:ext cx="360997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289425" y="273050"/>
            <a:ext cx="61341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49275" y="1435100"/>
            <a:ext cx="360997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9845D0-71EC-4FAB-9362-88C8DE3E0EEE}" type="datetimeFigureOut">
              <a:rPr lang="en-US" smtClean="0"/>
              <a:pPr/>
              <a:t>1/13/2017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39804511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1063" y="4800600"/>
            <a:ext cx="6583362"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151063" y="612775"/>
            <a:ext cx="6583362"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151063" y="5367338"/>
            <a:ext cx="6583362"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9845D0-71EC-4FAB-9362-88C8DE3E0EEE}" type="datetimeFigureOut">
              <a:rPr lang="en-US" smtClean="0"/>
              <a:pPr/>
              <a:t>1/13/2017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30870388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30698165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4963" y="274638"/>
            <a:ext cx="2468562"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49275" y="274638"/>
            <a:ext cx="7253288"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3802960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 y="1"/>
          <a:ext cx="162898" cy="143985"/>
        </p:xfrm>
        <a:graphic>
          <a:graphicData uri="http://schemas.openxmlformats.org/presentationml/2006/ole">
            <p:oleObj spid="_x0000_s76994"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6" descr="ppt_People_shutterstock_46801036.jpg"/>
          <p:cNvPicPr>
            <a:picLocks noChangeAspect="1"/>
          </p:cNvPicPr>
          <p:nvPr userDrawn="1"/>
        </p:nvPicPr>
        <p:blipFill>
          <a:blip r:embed="rId9" cstate="print">
            <a:lum bright="-38000" contrast="-52000"/>
          </a:blip>
          <a:srcRect l="16116" r="8450" b="15758"/>
          <a:stretch>
            <a:fillRect/>
          </a:stretch>
        </p:blipFill>
        <p:spPr bwMode="auto">
          <a:xfrm>
            <a:off x="0" y="1244600"/>
            <a:ext cx="10972800" cy="5613400"/>
          </a:xfrm>
          <a:prstGeom prst="rect">
            <a:avLst/>
          </a:prstGeom>
          <a:noFill/>
          <a:ln w="9525">
            <a:noFill/>
            <a:miter lim="800000"/>
            <a:headEnd/>
            <a:tailEnd/>
          </a:ln>
        </p:spPr>
      </p:pic>
      <p:sp>
        <p:nvSpPr>
          <p:cNvPr id="18" name="Rectangle 17"/>
          <p:cNvSpPr/>
          <p:nvPr userDrawn="1">
            <p:custDataLst>
              <p:tags r:id="rId2"/>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75846" cy="158750"/>
        </p:xfrm>
        <a:graphic>
          <a:graphicData uri="http://schemas.openxmlformats.org/presentationml/2006/ole">
            <p:oleObj spid="_x0000_s260098"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7277302" y="6520695"/>
            <a:ext cx="3324655" cy="239021"/>
          </a:xfrm>
          <a:prstGeom prst="rect">
            <a:avLst/>
          </a:prstGeom>
          <a:noFill/>
        </p:spPr>
      </p:pic>
      <p:sp>
        <p:nvSpPr>
          <p:cNvPr id="2" name="Title 1"/>
          <p:cNvSpPr>
            <a:spLocks noGrp="1"/>
          </p:cNvSpPr>
          <p:nvPr>
            <p:ph type="ctrTitle" hasCustomPrompt="1"/>
            <p:custDataLst>
              <p:tags r:id="rId5"/>
            </p:custDataLst>
          </p:nvPr>
        </p:nvSpPr>
        <p:spPr>
          <a:xfrm>
            <a:off x="0" y="2256613"/>
            <a:ext cx="5642904" cy="2261632"/>
          </a:xfrm>
        </p:spPr>
        <p:txBody>
          <a:bodyPr lIns="231412" tIns="33059" rIns="33059" bIns="33059"/>
          <a:lstStyle>
            <a:lvl1pPr algn="l">
              <a:lnSpc>
                <a:spcPct val="100000"/>
              </a:lnSpc>
              <a:defRPr sz="3300" b="0">
                <a:solidFill>
                  <a:schemeClr val="bg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5643584" cy="947750"/>
          </a:xfrm>
        </p:spPr>
        <p:txBody>
          <a:bodyPr lIns="231412" tIns="33059" rIns="33059" bIns="33059"/>
          <a:lstStyle>
            <a:lvl1pPr marL="0" indent="0" algn="l">
              <a:lnSpc>
                <a:spcPct val="100000"/>
              </a:lnSpc>
              <a:buNone/>
              <a:defRPr sz="2200" b="0">
                <a:solidFill>
                  <a:schemeClr val="bg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93367" y="653034"/>
            <a:ext cx="3324193" cy="694690"/>
          </a:xfrm>
          <a:prstGeom prst="rect">
            <a:avLst/>
          </a:prstGeom>
          <a:noFill/>
        </p:spPr>
      </p:pic>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10972800" cy="5807378"/>
          </a:xfrm>
          <a:prstGeom prst="rect">
            <a:avLst/>
          </a:prstGeom>
        </p:spPr>
      </p:pic>
      <p:graphicFrame>
        <p:nvGraphicFramePr>
          <p:cNvPr id="4" name="Object 3" hidden="1"/>
          <p:cNvGraphicFramePr>
            <a:graphicFrameLocks noChangeAspect="1"/>
          </p:cNvGraphicFramePr>
          <p:nvPr/>
        </p:nvGraphicFramePr>
        <p:xfrm>
          <a:off x="1" y="0"/>
          <a:ext cx="175846" cy="158750"/>
        </p:xfrm>
        <a:graphic>
          <a:graphicData uri="http://schemas.openxmlformats.org/presentationml/2006/ole">
            <p:oleObj spid="_x0000_s261122"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974371" y="1968817"/>
            <a:ext cx="5998429" cy="2414915"/>
          </a:xfrm>
        </p:spPr>
        <p:txBody>
          <a:bodyPr vert="horz" lIns="36000" tIns="36000" rIns="360000" bIns="36000" rtlCol="0" anchor="ctr">
            <a:noAutofit/>
          </a:bodyPr>
          <a:lstStyle>
            <a:lvl1pPr algn="r" defTabSz="995690" rtl="0" eaLnBrk="1" latinLnBrk="0" hangingPunct="1">
              <a:lnSpc>
                <a:spcPct val="100000"/>
              </a:lnSpc>
              <a:spcBef>
                <a:spcPct val="0"/>
              </a:spcBef>
              <a:buNone/>
              <a:defRPr lang="en-US" sz="3600" b="0" kern="1200" dirty="0">
                <a:solidFill>
                  <a:schemeClr val="bg1"/>
                </a:solidFill>
                <a:effectLst>
                  <a:outerShdw blurRad="38100" dist="38100" dir="2700000" algn="tl">
                    <a:srgbClr val="000000">
                      <a:alpha val="43137"/>
                    </a:srgbClr>
                  </a:outerShdw>
                </a:effectLst>
                <a:latin typeface="+mn-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911702" y="4609876"/>
            <a:ext cx="5061098" cy="1806302"/>
          </a:xfrm>
        </p:spPr>
        <p:txBody>
          <a:bodyPr vert="horz" lIns="36000" tIns="36000" rIns="360000" bIns="36000" rtlCol="0">
            <a:noAutofit/>
          </a:bodyPr>
          <a:lstStyle>
            <a:lvl1pPr marL="0" indent="0" algn="r" defTabSz="995690" rtl="0" eaLnBrk="1" latinLnBrk="0" hangingPunct="1">
              <a:lnSpc>
                <a:spcPct val="100000"/>
              </a:lnSpc>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5"/>
            </p:custDataLst>
          </p:nvPr>
        </p:nvPicPr>
        <p:blipFill>
          <a:blip r:embed="rId11" cstate="email"/>
          <a:srcRect/>
          <a:stretch>
            <a:fillRect/>
          </a:stretch>
        </p:blipFill>
        <p:spPr bwMode="auto">
          <a:xfrm>
            <a:off x="793367" y="653034"/>
            <a:ext cx="3324193" cy="694690"/>
          </a:xfrm>
          <a:prstGeom prst="rect">
            <a:avLst/>
          </a:prstGeom>
          <a:noFill/>
        </p:spPr>
      </p:pic>
      <p:sp>
        <p:nvSpPr>
          <p:cNvPr id="23" name="Rectangle 22"/>
          <p:cNvSpPr/>
          <p:nvPr userDrawn="1">
            <p:custDataLst>
              <p:tags r:id="rId6"/>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7277302" y="6520695"/>
            <a:ext cx="3324655" cy="239021"/>
          </a:xfrm>
          <a:prstGeom prst="rect">
            <a:avLst/>
          </a:prstGeom>
          <a:noFill/>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srcRect l="120" t="188" r="380" b="564"/>
          <a:stretch>
            <a:fillRect/>
          </a:stretch>
        </p:blipFill>
        <p:spPr>
          <a:xfrm>
            <a:off x="0" y="0"/>
            <a:ext cx="10972800" cy="6353298"/>
          </a:xfrm>
          <a:prstGeom prst="rect">
            <a:avLst/>
          </a:prstGeom>
        </p:spPr>
      </p:pic>
      <p:sp>
        <p:nvSpPr>
          <p:cNvPr id="8" name="Rectangle 7"/>
          <p:cNvSpPr/>
          <p:nvPr userDrawn="1"/>
        </p:nvSpPr>
        <p:spPr>
          <a:xfrm>
            <a:off x="0" y="1"/>
            <a:ext cx="10972800" cy="646903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rgbClr val="998C85">
                  <a:lumMod val="50000"/>
                </a:srgbClr>
              </a:solidFill>
            </a:endParaRPr>
          </a:p>
        </p:txBody>
      </p:sp>
      <p:graphicFrame>
        <p:nvGraphicFramePr>
          <p:cNvPr id="7" name="Object 6" hidden="1"/>
          <p:cNvGraphicFramePr>
            <a:graphicFrameLocks noChangeAspect="1"/>
          </p:cNvGraphicFramePr>
          <p:nvPr/>
        </p:nvGraphicFramePr>
        <p:xfrm>
          <a:off x="0" y="0"/>
          <a:ext cx="175846" cy="158750"/>
        </p:xfrm>
        <a:graphic>
          <a:graphicData uri="http://schemas.openxmlformats.org/presentationml/2006/ole">
            <p:oleObj spid="_x0000_s262146"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358324" y="1501978"/>
            <a:ext cx="7540783" cy="2950251"/>
          </a:xfrm>
        </p:spPr>
        <p:txBody>
          <a:bodyPr/>
          <a:lstStyle/>
          <a:p>
            <a:pPr lvl="0"/>
            <a:r>
              <a:rPr lang="en-US" noProof="0" dirty="0" smtClean="0"/>
              <a:t>Click to edit Master text style</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 y="1"/>
          <a:ext cx="162898" cy="143985"/>
        </p:xfrm>
        <a:graphic>
          <a:graphicData uri="http://schemas.openxmlformats.org/presentationml/2006/ole">
            <p:oleObj spid="_x0000_s263170" name="think-cell Slide" r:id="rId4"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8" name="Content Placeholder 7"/>
          <p:cNvSpPr>
            <a:spLocks noGrp="1"/>
          </p:cNvSpPr>
          <p:nvPr>
            <p:ph sz="quarter" idx="10"/>
          </p:nvPr>
        </p:nvSpPr>
        <p:spPr>
          <a:xfrm>
            <a:off x="351694" y="1511300"/>
            <a:ext cx="10265897" cy="45847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 y="1"/>
          <a:ext cx="162898" cy="143985"/>
        </p:xfrm>
        <a:graphic>
          <a:graphicData uri="http://schemas.openxmlformats.org/presentationml/2006/ole">
            <p:oleObj spid="_x0000_s264194"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58219" y="2111956"/>
            <a:ext cx="10614581"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58325" y="1495447"/>
            <a:ext cx="106323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75846" cy="158750"/>
        </p:xfrm>
        <a:graphic>
          <a:graphicData uri="http://schemas.openxmlformats.org/presentationml/2006/ole">
            <p:oleObj spid="_x0000_s265218"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48601" y="1533439"/>
            <a:ext cx="4986984" cy="471550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563759" y="1533440"/>
            <a:ext cx="4986984" cy="472558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75846" cy="158750"/>
        </p:xfrm>
        <a:graphic>
          <a:graphicData uri="http://schemas.openxmlformats.org/presentationml/2006/ole">
            <p:oleObj spid="_x0000_s266242"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48601" y="2206953"/>
            <a:ext cx="4986984" cy="404199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563759" y="2208394"/>
            <a:ext cx="4986984" cy="405063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48602" y="1542648"/>
            <a:ext cx="4986984"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564099" y="1533439"/>
            <a:ext cx="4986984"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351692" y="1511299"/>
            <a:ext cx="5057664"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351692" y="1902610"/>
            <a:ext cx="5057664"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595349" y="1511299"/>
            <a:ext cx="5022243"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595349" y="1902610"/>
            <a:ext cx="5022243"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351692" y="3894138"/>
            <a:ext cx="5057664"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351692" y="4286585"/>
            <a:ext cx="5057664"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595349" y="3894138"/>
            <a:ext cx="5022243"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595349" y="4286585"/>
            <a:ext cx="5022243"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 y="1"/>
          <a:ext cx="162898" cy="143985"/>
        </p:xfrm>
        <a:graphic>
          <a:graphicData uri="http://schemas.openxmlformats.org/presentationml/2006/ole">
            <p:oleObj spid="_x0000_s267266"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75846" cy="158750"/>
        </p:xfrm>
        <a:graphic>
          <a:graphicData uri="http://schemas.openxmlformats.org/presentationml/2006/ole">
            <p:oleObj spid="_x0000_s173160"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1" y="1"/>
          <a:ext cx="162898" cy="143985"/>
        </p:xfrm>
        <a:graphic>
          <a:graphicData uri="http://schemas.openxmlformats.org/presentationml/2006/ole">
            <p:oleObj spid="_x0000_s132290" name="think-cell Slide" r:id="rId7" imgW="360" imgH="360" progId="">
              <p:embed/>
            </p:oleObj>
          </a:graphicData>
        </a:graphic>
      </p:graphicFrame>
      <p:grpSp>
        <p:nvGrpSpPr>
          <p:cNvPr id="5" name="Group 351"/>
          <p:cNvGrpSpPr/>
          <p:nvPr userDrawn="1">
            <p:custDataLst>
              <p:tags r:id="rId2"/>
            </p:custDataLst>
          </p:nvPr>
        </p:nvGrpSpPr>
        <p:grpSpPr>
          <a:xfrm>
            <a:off x="6404598" y="3258545"/>
            <a:ext cx="4100184" cy="2118522"/>
            <a:chOff x="5511798" y="3584333"/>
            <a:chExt cx="4818106" cy="2816468"/>
          </a:xfrm>
        </p:grpSpPr>
        <p:grpSp>
          <p:nvGrpSpPr>
            <p:cNvPr id="6" name="Group 54"/>
            <p:cNvGrpSpPr/>
            <p:nvPr userDrawn="1">
              <p:custDataLst>
                <p:tags r:id="rId4"/>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21"/>
            <p:cNvGrpSpPr/>
            <p:nvPr userDrawn="1">
              <p:custDataLst>
                <p:tags r:id="rId5"/>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3"/>
            </p:custDataLst>
          </p:nvPr>
        </p:nvSpPr>
        <p:spPr bwMode="gray">
          <a:xfrm>
            <a:off x="1238359" y="3617150"/>
            <a:ext cx="4718592"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a:t>
            </a:r>
            <a:r>
              <a:rPr lang="en-US" sz="1000" dirty="0" smtClean="0">
                <a:solidFill>
                  <a:schemeClr val="bg1"/>
                </a:solidFill>
                <a:latin typeface="Arial" pitchFamily="34" charset="0"/>
                <a:cs typeface="Arial" pitchFamily="34" charset="0"/>
              </a:rPr>
              <a:t>125,000 </a:t>
            </a:r>
            <a:r>
              <a:rPr lang="en-US" sz="1000" dirty="0">
                <a:solidFill>
                  <a:schemeClr val="bg1"/>
                </a:solidFill>
                <a:latin typeface="Arial" pitchFamily="34" charset="0"/>
                <a:cs typeface="Arial" pitchFamily="34" charset="0"/>
              </a:rPr>
              <a:t>people in </a:t>
            </a:r>
            <a:r>
              <a:rPr lang="en-US" sz="1000" dirty="0" smtClean="0">
                <a:solidFill>
                  <a:schemeClr val="bg1"/>
                </a:solidFill>
                <a:latin typeface="Arial" pitchFamily="34" charset="0"/>
                <a:cs typeface="Arial" pitchFamily="34" charset="0"/>
              </a:rPr>
              <a:t>44 </a:t>
            </a:r>
            <a:r>
              <a:rPr lang="en-US" sz="1000" dirty="0">
                <a:solidFill>
                  <a:schemeClr val="bg1"/>
                </a:solidFill>
                <a:latin typeface="Arial" pitchFamily="34" charset="0"/>
                <a:cs typeface="Arial" pitchFamily="34" charset="0"/>
              </a:rPr>
              <a:t>countries, Capgemini is one of the world's foremost providers of consulting, technology and outsourcing services. The Group reported </a:t>
            </a:r>
            <a:r>
              <a:rPr lang="en-US" sz="1000" dirty="0" smtClean="0">
                <a:solidFill>
                  <a:schemeClr val="bg1"/>
                </a:solidFill>
                <a:latin typeface="Arial" pitchFamily="34" charset="0"/>
                <a:cs typeface="Arial" pitchFamily="34" charset="0"/>
              </a:rPr>
              <a:t>2012 </a:t>
            </a:r>
            <a:r>
              <a:rPr lang="en-US" sz="1000" dirty="0">
                <a:solidFill>
                  <a:schemeClr val="bg1"/>
                </a:solidFill>
                <a:latin typeface="Arial" pitchFamily="34" charset="0"/>
                <a:cs typeface="Arial" pitchFamily="34" charset="0"/>
              </a:rPr>
              <a:t>global revenues of EUR </a:t>
            </a:r>
            <a:r>
              <a:rPr lang="en-US" sz="1000" dirty="0" smtClean="0">
                <a:solidFill>
                  <a:schemeClr val="bg1"/>
                </a:solidFill>
                <a:latin typeface="Arial" pitchFamily="34" charset="0"/>
                <a:cs typeface="Arial" pitchFamily="34" charset="0"/>
              </a:rPr>
              <a:t>10.3 </a:t>
            </a:r>
            <a:r>
              <a:rPr lang="en-US" sz="1000" dirty="0">
                <a:solidFill>
                  <a:schemeClr val="bg1"/>
                </a:solidFill>
                <a:latin typeface="Arial" pitchFamily="34" charset="0"/>
                <a:cs typeface="Arial" pitchFamily="34" charset="0"/>
              </a:rPr>
              <a:t>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smtClean="0">
                <a:solidFill>
                  <a:schemeClr val="bg1"/>
                </a:solidFill>
                <a:latin typeface="Arial" pitchFamily="34" charset="0"/>
                <a:cs typeface="Arial" pitchFamily="34" charset="0"/>
              </a:rPr>
              <a:t>Experience™, </a:t>
            </a:r>
            <a:r>
              <a:rPr lang="en-US" sz="1000" dirty="0">
                <a:solidFill>
                  <a:schemeClr val="bg1"/>
                </a:solidFill>
                <a:latin typeface="Arial" pitchFamily="34" charset="0"/>
                <a:cs typeface="Arial" pitchFamily="34" charset="0"/>
              </a:rPr>
              <a:t>and draws on </a:t>
            </a:r>
            <a:r>
              <a:rPr lang="en-US" sz="1000" dirty="0" smtClean="0">
                <a:solidFill>
                  <a:schemeClr val="bg1"/>
                </a:solidFill>
                <a:latin typeface="Arial" pitchFamily="34" charset="0"/>
                <a:cs typeface="Arial" pitchFamily="34" charset="0"/>
              </a:rPr>
              <a:t>Rightshore</a:t>
            </a:r>
            <a:r>
              <a:rPr lang="en-US" sz="1000" b="1"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8" cstate="print"/>
          <a:stretch>
            <a:fillRect/>
          </a:stretch>
        </p:blipFill>
        <p:spPr>
          <a:xfrm>
            <a:off x="961172" y="3468294"/>
            <a:ext cx="575526" cy="522508"/>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1" y="1"/>
          <a:ext cx="162898" cy="143985"/>
        </p:xfrm>
        <a:graphic>
          <a:graphicData uri="http://schemas.openxmlformats.org/presentationml/2006/ole">
            <p:oleObj spid="_x0000_s131266" name="think-cell Slide" r:id="rId4" imgW="360" imgH="360" progId="">
              <p:embed/>
            </p:oleObj>
          </a:graphicData>
        </a:graphic>
      </p:graphicFrame>
      <p:sp>
        <p:nvSpPr>
          <p:cNvPr id="5" name="Rectangle 9"/>
          <p:cNvSpPr>
            <a:spLocks noChangeArrowheads="1"/>
          </p:cNvSpPr>
          <p:nvPr userDrawn="1">
            <p:custDataLst>
              <p:tags r:id="rId2"/>
            </p:custDataLst>
          </p:nvPr>
        </p:nvSpPr>
        <p:spPr bwMode="gray">
          <a:xfrm>
            <a:off x="5855485" y="2940256"/>
            <a:ext cx="4718592"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125,000 people in 44 countries, Capgemini is one of the world's foremost providers of consulting, technology and outsourcing services. The Group reported 2012 global revenues of EUR 10.3 billion.</a:t>
            </a:r>
          </a:p>
          <a:p>
            <a:pPr marL="0" indent="0" algn="just"/>
            <a:r>
              <a:rPr lang="en-US" sz="1000" dirty="0" smtClean="0">
                <a:solidFill>
                  <a:schemeClr val="bg1"/>
                </a:solidFill>
                <a:latin typeface="Arial" pitchFamily="34" charset="0"/>
                <a:cs typeface="Arial" pitchFamily="34" charset="0"/>
              </a:rPr>
              <a:t>Together </a:t>
            </a:r>
            <a:r>
              <a:rPr lang="en-US" sz="1000" dirty="0">
                <a:solidFill>
                  <a:schemeClr val="bg1"/>
                </a:solidFill>
                <a:latin typeface="Arial" pitchFamily="34" charset="0"/>
                <a:cs typeface="Arial" pitchFamily="34" charset="0"/>
              </a:rPr>
              <a:t>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smtClean="0">
                <a:solidFill>
                  <a:schemeClr val="bg1"/>
                </a:solidFill>
                <a:latin typeface="Arial" pitchFamily="34" charset="0"/>
                <a:cs typeface="Arial" pitchFamily="34" charset="0"/>
              </a:rPr>
              <a:t>Experience™, </a:t>
            </a:r>
            <a:r>
              <a:rPr lang="en-US" sz="1000" dirty="0">
                <a:solidFill>
                  <a:schemeClr val="bg1"/>
                </a:solidFill>
                <a:latin typeface="Arial" pitchFamily="34" charset="0"/>
                <a:cs typeface="Arial" pitchFamily="34" charset="0"/>
              </a:rPr>
              <a:t>and draws on </a:t>
            </a:r>
            <a:r>
              <a:rPr lang="en-US" sz="1000" dirty="0" smtClean="0">
                <a:solidFill>
                  <a:schemeClr val="bg1"/>
                </a:solidFill>
                <a:latin typeface="Arial" pitchFamily="34" charset="0"/>
                <a:cs typeface="Arial" pitchFamily="34" charset="0"/>
              </a:rPr>
              <a:t>Rightshore</a:t>
            </a:r>
            <a:r>
              <a:rPr lang="en-US" sz="1000" b="1"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5" cstate="print"/>
          <a:stretch>
            <a:fillRect/>
          </a:stretch>
        </p:blipFill>
        <p:spPr>
          <a:xfrm>
            <a:off x="5578299" y="2791400"/>
            <a:ext cx="575526" cy="522508"/>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75846" cy="158750"/>
        </p:xfrm>
        <a:graphic>
          <a:graphicData uri="http://schemas.openxmlformats.org/presentationml/2006/ole">
            <p:oleObj spid="_x0000_s130242"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1">
    <p:bg>
      <p:bgPr>
        <a:gradFill rotWithShape="1">
          <a:gsLst>
            <a:gs pos="0">
              <a:schemeClr val="bg1">
                <a:tint val="80000"/>
                <a:satMod val="300000"/>
              </a:schemeClr>
            </a:gs>
            <a:gs pos="100000">
              <a:schemeClr val="accent5">
                <a:lumMod val="75000"/>
              </a:schemeClr>
            </a:gs>
          </a:gsLst>
          <a:path path="circle">
            <a:fillToRect l="50000" t="50000" r="50000" b="50000"/>
          </a:path>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75846" cy="158750"/>
        </p:xfrm>
        <a:graphic>
          <a:graphicData uri="http://schemas.openxmlformats.org/presentationml/2006/ole">
            <p:oleObj spid="_x0000_s142532" name="think-cell Slide" r:id="rId5" imgW="360" imgH="360" progId="">
              <p:embed/>
            </p:oleObj>
          </a:graphicData>
        </a:graphic>
      </p:graphicFrame>
      <p:sp>
        <p:nvSpPr>
          <p:cNvPr id="7" name="Rectangle 7"/>
          <p:cNvSpPr/>
          <p:nvPr userDrawn="1">
            <p:custDataLst>
              <p:tags r:id="rId2"/>
            </p:custDataLst>
          </p:nvPr>
        </p:nvSpPr>
        <p:spPr bwMode="auto">
          <a:xfrm flipV="1">
            <a:off x="-1302" y="3384912"/>
            <a:ext cx="10974103"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4686300"/>
            <a:ext cx="10972800" cy="1052000"/>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32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pic>
        <p:nvPicPr>
          <p:cNvPr id="10" name="Image 9" descr="shutterstock_80837125.png"/>
          <p:cNvPicPr>
            <a:picLocks noChangeAspect="1"/>
          </p:cNvPicPr>
          <p:nvPr userDrawn="1"/>
        </p:nvPicPr>
        <p:blipFill>
          <a:blip r:embed="rId6" cstate="email"/>
          <a:stretch>
            <a:fillRect/>
          </a:stretch>
        </p:blipFill>
        <p:spPr>
          <a:xfrm>
            <a:off x="1078449" y="971046"/>
            <a:ext cx="7974034" cy="4797156"/>
          </a:xfrm>
          <a:prstGeom prst="rect">
            <a:avLst/>
          </a:prstGeom>
        </p:spPr>
      </p:pic>
      <p:sp>
        <p:nvSpPr>
          <p:cNvPr id="12" name="Rectangle 4"/>
          <p:cNvSpPr>
            <a:spLocks noGrp="1" noChangeArrowheads="1"/>
          </p:cNvSpPr>
          <p:nvPr>
            <p:ph type="subTitle" idx="1"/>
          </p:nvPr>
        </p:nvSpPr>
        <p:spPr bwMode="gray">
          <a:xfrm>
            <a:off x="0" y="5740401"/>
            <a:ext cx="10972800" cy="536575"/>
          </a:xfrm>
          <a:prstGeom prst="rect">
            <a:avLst/>
          </a:prstGeom>
        </p:spPr>
        <p:txBody>
          <a:bodyPr vert="horz" lIns="826470" tIns="33059" rIns="66118" bIns="33059" rtlCol="0" anchor="ctr" anchorCtr="0">
            <a:noAutofit/>
          </a:bodyPr>
          <a:lstStyle>
            <a:lvl1pPr algn="l" fontAlgn="t">
              <a:spcAft>
                <a:spcPct val="0"/>
              </a:spcAft>
              <a:buClrTx/>
              <a:buFontTx/>
              <a:buNone/>
              <a:defRPr lang="en-US" sz="2000" b="0" kern="1200" cap="none" baseline="0" noProof="0" dirty="0">
                <a:solidFill>
                  <a:schemeClr val="tx1"/>
                </a:solidFill>
                <a:latin typeface="Arial" pitchFamily="34" charset="0"/>
                <a:ea typeface="+mj-ea"/>
                <a:cs typeface="Arial" pitchFamily="34" charset="0"/>
              </a:defRPr>
            </a:lvl1pPr>
          </a:lstStyle>
          <a:p>
            <a:pPr lvl="0" algn="l" defTabSz="914342" rtl="0" eaLnBrk="1" latinLnBrk="0" hangingPunct="1">
              <a:spcBef>
                <a:spcPct val="0"/>
              </a:spcBef>
              <a:buNone/>
            </a:pPr>
            <a:r>
              <a:rPr lang="en-US" dirty="0" smtClean="0"/>
              <a:t>Click to edit Master subtitle style</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5" cstate="print"/>
          <a:srcRect l="240" t="179" r="380" b="511"/>
          <a:stretch>
            <a:fillRect/>
          </a:stretch>
        </p:blipFill>
        <p:spPr>
          <a:xfrm>
            <a:off x="0" y="1050622"/>
            <a:ext cx="10972800" cy="5807378"/>
          </a:xfrm>
          <a:prstGeom prst="rect">
            <a:avLst/>
          </a:prstGeom>
        </p:spPr>
      </p:pic>
      <p:graphicFrame>
        <p:nvGraphicFramePr>
          <p:cNvPr id="5" name="Object 4" hidden="1"/>
          <p:cNvGraphicFramePr>
            <a:graphicFrameLocks noChangeAspect="1"/>
          </p:cNvGraphicFramePr>
          <p:nvPr/>
        </p:nvGraphicFramePr>
        <p:xfrm>
          <a:off x="0" y="0"/>
          <a:ext cx="175846" cy="158750"/>
        </p:xfrm>
        <a:graphic>
          <a:graphicData uri="http://schemas.openxmlformats.org/presentationml/2006/ole">
            <p:oleObj spid="_x0000_s127170" name="think-cell Slide" r:id="rId6" imgW="360" imgH="360" progId="">
              <p:embed/>
            </p:oleObj>
          </a:graphicData>
        </a:graphic>
      </p:graphicFrame>
      <p:sp>
        <p:nvSpPr>
          <p:cNvPr id="4" name="Rectangle 7"/>
          <p:cNvSpPr/>
          <p:nvPr userDrawn="1">
            <p:custDataLst>
              <p:tags r:id="rId2"/>
            </p:custDataLst>
          </p:nvPr>
        </p:nvSpPr>
        <p:spPr bwMode="auto">
          <a:xfrm>
            <a:off x="-2274" y="0"/>
            <a:ext cx="10975607"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482600"/>
            <a:ext cx="10972800" cy="113030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
        <p:nvSpPr>
          <p:cNvPr id="7" name="Rectangle 4"/>
          <p:cNvSpPr>
            <a:spLocks noGrp="1" noChangeArrowheads="1"/>
          </p:cNvSpPr>
          <p:nvPr>
            <p:ph type="subTitle" idx="1"/>
          </p:nvPr>
        </p:nvSpPr>
        <p:spPr bwMode="gray">
          <a:xfrm>
            <a:off x="0" y="1625600"/>
            <a:ext cx="10972800" cy="774700"/>
          </a:xfrm>
          <a:prstGeom prst="rect">
            <a:avLst/>
          </a:prstGeom>
        </p:spPr>
        <p:txBody>
          <a:bodyPr lIns="330588" tIns="33059" rIns="33059" bIns="33059" anchor="ctr" anchorCtr="0"/>
          <a:lstStyle>
            <a:lvl1pPr algn="l" fontAlgn="t">
              <a:spcAft>
                <a:spcPct val="0"/>
              </a:spcAft>
              <a:buClrTx/>
              <a:buFontTx/>
              <a:buNone/>
              <a:defRPr lang="en-US" sz="2000" kern="1200" noProof="0" dirty="0">
                <a:solidFill>
                  <a:schemeClr val="tx1"/>
                </a:solidFill>
                <a:latin typeface="Arial" pitchFamily="34" charset="0"/>
                <a:ea typeface="+mj-ea"/>
                <a:cs typeface="Arial" pitchFamily="34" charset="0"/>
              </a:defRPr>
            </a:lvl1pPr>
          </a:lstStyle>
          <a:p>
            <a:pPr lvl="0" algn="l" defTabSz="839694" rtl="0" eaLnBrk="1" latinLnBrk="0" hangingPunct="1">
              <a:spcBef>
                <a:spcPct val="0"/>
              </a:spcBef>
              <a:buNone/>
            </a:pPr>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325" y="2130425"/>
            <a:ext cx="932815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646238" y="3886200"/>
            <a:ext cx="768032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2159398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3" Type="http://schemas.openxmlformats.org/officeDocument/2006/relationships/slideLayout" Target="../slideLayouts/slideLayout3.xml"/><Relationship Id="rId7" Type="http://schemas.openxmlformats.org/officeDocument/2006/relationships/tags" Target="../tags/tag3.xml"/><Relationship Id="rId12" Type="http://schemas.openxmlformats.org/officeDocument/2006/relationships/tags" Target="../tags/tag8.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5" Type="http://schemas.openxmlformats.org/officeDocument/2006/relationships/vmlDrawing" Target="../drawings/vmlDrawing1.vml"/><Relationship Id="rId15" Type="http://schemas.openxmlformats.org/officeDocument/2006/relationships/image" Target="../media/image2.png"/><Relationship Id="rId10" Type="http://schemas.openxmlformats.org/officeDocument/2006/relationships/tags" Target="../tags/tag6.xml"/><Relationship Id="rId4" Type="http://schemas.openxmlformats.org/officeDocument/2006/relationships/theme" Target="../theme/theme1.xml"/><Relationship Id="rId9" Type="http://schemas.openxmlformats.org/officeDocument/2006/relationships/tags" Target="../tags/tag5.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tags" Target="../tags/tag24.xml"/><Relationship Id="rId18" Type="http://schemas.openxmlformats.org/officeDocument/2006/relationships/image" Target="../media/image4.emf"/><Relationship Id="rId26" Type="http://schemas.openxmlformats.org/officeDocument/2006/relationships/image" Target="../media/image10.png"/><Relationship Id="rId3" Type="http://schemas.openxmlformats.org/officeDocument/2006/relationships/slideLayout" Target="../slideLayouts/slideLayout6.xml"/><Relationship Id="rId21" Type="http://schemas.openxmlformats.org/officeDocument/2006/relationships/hyperlink" Target="http://www.linkedin.com/company/capgemini" TargetMode="External"/><Relationship Id="rId7" Type="http://schemas.openxmlformats.org/officeDocument/2006/relationships/tags" Target="../tags/tag18.xml"/><Relationship Id="rId12" Type="http://schemas.openxmlformats.org/officeDocument/2006/relationships/tags" Target="../tags/tag23.xml"/><Relationship Id="rId17" Type="http://schemas.openxmlformats.org/officeDocument/2006/relationships/image" Target="../media/image6.tiff"/><Relationship Id="rId25" Type="http://schemas.openxmlformats.org/officeDocument/2006/relationships/hyperlink" Target="http://www.youtube.com/capgemini" TargetMode="External"/><Relationship Id="rId2" Type="http://schemas.openxmlformats.org/officeDocument/2006/relationships/slideLayout" Target="../slideLayouts/slideLayout5.xml"/><Relationship Id="rId16" Type="http://schemas.openxmlformats.org/officeDocument/2006/relationships/oleObject" Target="../embeddings/oleObject5.bin"/><Relationship Id="rId20"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tags" Target="../tags/tag17.xml"/><Relationship Id="rId11" Type="http://schemas.openxmlformats.org/officeDocument/2006/relationships/tags" Target="../tags/tag22.xml"/><Relationship Id="rId24" Type="http://schemas.openxmlformats.org/officeDocument/2006/relationships/image" Target="../media/image9.png"/><Relationship Id="rId5" Type="http://schemas.openxmlformats.org/officeDocument/2006/relationships/vmlDrawing" Target="../drawings/vmlDrawing5.vml"/><Relationship Id="rId15" Type="http://schemas.openxmlformats.org/officeDocument/2006/relationships/tags" Target="../tags/tag26.xml"/><Relationship Id="rId23" Type="http://schemas.openxmlformats.org/officeDocument/2006/relationships/hyperlink" Target="http://www.twitter.com/capgemini" TargetMode="External"/><Relationship Id="rId28" Type="http://schemas.openxmlformats.org/officeDocument/2006/relationships/image" Target="../media/image11.gif"/><Relationship Id="rId10" Type="http://schemas.openxmlformats.org/officeDocument/2006/relationships/tags" Target="../tags/tag21.xml"/><Relationship Id="rId19" Type="http://schemas.openxmlformats.org/officeDocument/2006/relationships/hyperlink" Target="http://www.facebook.com/Capgemini" TargetMode="External"/><Relationship Id="rId4" Type="http://schemas.openxmlformats.org/officeDocument/2006/relationships/theme" Target="../theme/theme2.xml"/><Relationship Id="rId9" Type="http://schemas.openxmlformats.org/officeDocument/2006/relationships/tags" Target="../tags/tag20.xml"/><Relationship Id="rId14" Type="http://schemas.openxmlformats.org/officeDocument/2006/relationships/tags" Target="../tags/tag25.xml"/><Relationship Id="rId22" Type="http://schemas.openxmlformats.org/officeDocument/2006/relationships/image" Target="../media/image8.png"/><Relationship Id="rId27" Type="http://schemas.openxmlformats.org/officeDocument/2006/relationships/hyperlink" Target="http://www.slideshare.net/capgemini" TargetMode="Externa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oleObject" Target="../embeddings/oleObject9.bin"/><Relationship Id="rId4" Type="http://schemas.openxmlformats.org/officeDocument/2006/relationships/vmlDrawing" Target="../drawings/vmlDrawing9.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4.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ags" Target="../tags/tag37.xml"/><Relationship Id="rId18" Type="http://schemas.openxmlformats.org/officeDocument/2006/relationships/tags" Target="../tags/tag42.xml"/><Relationship Id="rId3" Type="http://schemas.openxmlformats.org/officeDocument/2006/relationships/slideLayout" Target="../slideLayouts/slideLayout22.xml"/><Relationship Id="rId21" Type="http://schemas.openxmlformats.org/officeDocument/2006/relationships/image" Target="../media/image2.png"/><Relationship Id="rId7" Type="http://schemas.openxmlformats.org/officeDocument/2006/relationships/slideLayout" Target="../slideLayouts/slideLayout26.xml"/><Relationship Id="rId12" Type="http://schemas.openxmlformats.org/officeDocument/2006/relationships/tags" Target="../tags/tag36.xml"/><Relationship Id="rId17" Type="http://schemas.openxmlformats.org/officeDocument/2006/relationships/tags" Target="../tags/tag41.xml"/><Relationship Id="rId2" Type="http://schemas.openxmlformats.org/officeDocument/2006/relationships/slideLayout" Target="../slideLayouts/slideLayout21.xml"/><Relationship Id="rId16" Type="http://schemas.openxmlformats.org/officeDocument/2006/relationships/tags" Target="../tags/tag40.xml"/><Relationship Id="rId20" Type="http://schemas.openxmlformats.org/officeDocument/2006/relationships/oleObject" Target="../embeddings/oleObject12.bin"/><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vmlDrawing" Target="../drawings/vmlDrawing12.vml"/><Relationship Id="rId5" Type="http://schemas.openxmlformats.org/officeDocument/2006/relationships/slideLayout" Target="../slideLayouts/slideLayout24.xml"/><Relationship Id="rId15" Type="http://schemas.openxmlformats.org/officeDocument/2006/relationships/tags" Target="../tags/tag39.xml"/><Relationship Id="rId10" Type="http://schemas.openxmlformats.org/officeDocument/2006/relationships/theme" Target="../theme/theme5.xml"/><Relationship Id="rId19" Type="http://schemas.openxmlformats.org/officeDocument/2006/relationships/tags" Target="../tags/tag43.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ags" Target="../tags/tag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75846" cy="158750"/>
        </p:xfrm>
        <a:graphic>
          <a:graphicData uri="http://schemas.openxmlformats.org/presentationml/2006/ole">
            <p:oleObj spid="_x0000_s2243" name="think-cell Slide" r:id="rId14" imgW="360" imgH="360" progId="">
              <p:embed/>
            </p:oleObj>
          </a:graphicData>
        </a:graphic>
      </p:graphicFrame>
      <p:sp>
        <p:nvSpPr>
          <p:cNvPr id="2" name="Title Placeholder 1"/>
          <p:cNvSpPr>
            <a:spLocks noGrp="1"/>
          </p:cNvSpPr>
          <p:nvPr>
            <p:ph type="title"/>
            <p:custDataLst>
              <p:tags r:id="rId6"/>
            </p:custDataLst>
          </p:nvPr>
        </p:nvSpPr>
        <p:spPr>
          <a:xfrm>
            <a:off x="2" y="1"/>
            <a:ext cx="109727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7"/>
            </p:custDataLst>
          </p:nvPr>
        </p:nvSpPr>
        <p:spPr>
          <a:xfrm>
            <a:off x="358219" y="1501977"/>
            <a:ext cx="10259372"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8"/>
            </p:custDataLst>
          </p:nvPr>
        </p:nvSpPr>
        <p:spPr>
          <a:xfrm>
            <a:off x="10603790"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latin typeface="+mn-lt"/>
              </a:rPr>
              <a:pPr algn="ctr"/>
              <a:t>‹#›</a:t>
            </a:fld>
            <a:endParaRPr lang="en-US" sz="700" dirty="0">
              <a:solidFill>
                <a:schemeClr val="tx2"/>
              </a:solidFill>
              <a:latin typeface="+mn-lt"/>
            </a:endParaRPr>
          </a:p>
        </p:txBody>
      </p:sp>
      <p:sp>
        <p:nvSpPr>
          <p:cNvPr id="9" name="Freeform 4"/>
          <p:cNvSpPr>
            <a:spLocks/>
          </p:cNvSpPr>
          <p:nvPr>
            <p:custDataLst>
              <p:tags r:id="rId9"/>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0"/>
            </p:custDataLst>
          </p:nvPr>
        </p:nvSpPr>
        <p:spPr bwMode="auto">
          <a:xfrm>
            <a:off x="7467873" y="6623404"/>
            <a:ext cx="2947175"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n-lt"/>
                <a:cs typeface="Helvetica Light"/>
              </a:rPr>
              <a:t>Copyright © Capgemini 2015. All Rights Reserved</a:t>
            </a:r>
          </a:p>
        </p:txBody>
      </p:sp>
      <p:sp>
        <p:nvSpPr>
          <p:cNvPr id="13" name="Rectangle 12"/>
          <p:cNvSpPr/>
          <p:nvPr>
            <p:custDataLst>
              <p:tags r:id="rId11"/>
            </p:custDataLst>
          </p:nvPr>
        </p:nvSpPr>
        <p:spPr>
          <a:xfrm>
            <a:off x="3411415" y="6427223"/>
            <a:ext cx="7003633" cy="195814"/>
          </a:xfrm>
          <a:prstGeom prst="rect">
            <a:avLst/>
          </a:prstGeom>
        </p:spPr>
        <p:txBody>
          <a:bodyPr wrap="none" lIns="35997" tIns="35997" rIns="35997" bIns="35997" anchor="b" anchorCtr="0">
            <a:noAutofit/>
          </a:bodyPr>
          <a:lstStyle/>
          <a:p>
            <a:pPr algn="r"/>
            <a:r>
              <a:rPr lang="en-US" sz="700" dirty="0" smtClean="0">
                <a:solidFill>
                  <a:schemeClr val="tx2"/>
                </a:solidFill>
                <a:latin typeface="+mn-lt"/>
              </a:rPr>
              <a:t>Cloud Foundation</a:t>
            </a:r>
            <a:r>
              <a:rPr lang="en-US" sz="700" baseline="0" dirty="0" smtClean="0">
                <a:solidFill>
                  <a:schemeClr val="tx2"/>
                </a:solidFill>
                <a:latin typeface="+mn-lt"/>
              </a:rPr>
              <a:t> Services</a:t>
            </a:r>
            <a:r>
              <a:rPr lang="en-US" sz="700" kern="1200" dirty="0" smtClean="0">
                <a:solidFill>
                  <a:schemeClr val="tx2"/>
                </a:solidFill>
                <a:latin typeface="+mn-lt"/>
                <a:ea typeface="+mn-ea"/>
                <a:cs typeface="+mn-cs"/>
              </a:rPr>
              <a:t>| </a:t>
            </a:r>
            <a:r>
              <a:rPr lang="en-US" sz="700" dirty="0" smtClean="0">
                <a:solidFill>
                  <a:schemeClr val="tx2"/>
                </a:solidFill>
                <a:latin typeface="+mn-lt"/>
              </a:rPr>
              <a:t>Financial Services</a:t>
            </a:r>
            <a:endParaRPr lang="en-US" sz="700" dirty="0">
              <a:solidFill>
                <a:schemeClr val="tx2"/>
              </a:solidFill>
              <a:latin typeface="+mn-lt"/>
            </a:endParaRPr>
          </a:p>
        </p:txBody>
      </p:sp>
      <p:pic>
        <p:nvPicPr>
          <p:cNvPr id="14" name="Picture 103" descr="C:\Users\UserSim\Desktop\Capgemini\Capgemini_logo_cmyk.png"/>
          <p:cNvPicPr>
            <a:picLocks noChangeAspect="1" noChangeArrowheads="1"/>
          </p:cNvPicPr>
          <p:nvPr>
            <p:custDataLst>
              <p:tags r:id="rId12"/>
            </p:custDataLst>
          </p:nvPr>
        </p:nvPicPr>
        <p:blipFill>
          <a:blip r:embed="rId15" cstate="email"/>
          <a:srcRect/>
          <a:stretch>
            <a:fillRect/>
          </a:stretch>
        </p:blipFill>
        <p:spPr bwMode="auto">
          <a:xfrm>
            <a:off x="176089" y="6443187"/>
            <a:ext cx="1451758" cy="320682"/>
          </a:xfrm>
          <a:prstGeom prst="rect">
            <a:avLst/>
          </a:prstGeom>
          <a:noFill/>
        </p:spPr>
      </p:pic>
      <p:cxnSp>
        <p:nvCxnSpPr>
          <p:cNvPr id="15" name="Straight Connector 5"/>
          <p:cNvCxnSpPr/>
          <p:nvPr>
            <p:custDataLst>
              <p:tags r:id="rId13"/>
            </p:custDataLst>
          </p:nvPr>
        </p:nvCxnSpPr>
        <p:spPr>
          <a:xfrm flipH="1">
            <a:off x="3" y="6362700"/>
            <a:ext cx="109727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28" r:id="rId1"/>
    <p:sldLayoutId id="2147483934" r:id="rId2"/>
    <p:sldLayoutId id="2147483971" r:id="rId3"/>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75846" cy="158750"/>
        </p:xfrm>
        <a:graphic>
          <a:graphicData uri="http://schemas.openxmlformats.org/presentationml/2006/ole">
            <p:oleObj spid="_x0000_s133314" name="think-cell Slide" r:id="rId16" imgW="360" imgH="360" progId="">
              <p:embed/>
            </p:oleObj>
          </a:graphicData>
        </a:graphic>
      </p:graphicFrame>
      <p:sp>
        <p:nvSpPr>
          <p:cNvPr id="357" name="Rectangle 7"/>
          <p:cNvSpPr/>
          <p:nvPr>
            <p:custDataLst>
              <p:tags r:id="rId6"/>
            </p:custDataLst>
          </p:nvPr>
        </p:nvSpPr>
        <p:spPr bwMode="auto">
          <a:xfrm flipV="1">
            <a:off x="-1835" y="1677994"/>
            <a:ext cx="10974635"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7"/>
            </p:custDataLst>
          </p:nvPr>
        </p:nvPicPr>
        <p:blipFill>
          <a:blip r:embed="rId17" cstate="email"/>
          <a:stretch>
            <a:fillRect/>
          </a:stretch>
        </p:blipFill>
        <p:spPr>
          <a:xfrm>
            <a:off x="764938" y="930776"/>
            <a:ext cx="3494509" cy="776000"/>
          </a:xfrm>
          <a:prstGeom prst="rect">
            <a:avLst/>
          </a:prstGeom>
        </p:spPr>
      </p:pic>
      <p:pic>
        <p:nvPicPr>
          <p:cNvPr id="9" name="Picture 104" descr="C:\Users\UserSim\Desktop\Capgemini\moto.emf"/>
          <p:cNvPicPr>
            <a:picLocks noChangeAspect="1" noChangeArrowheads="1"/>
          </p:cNvPicPr>
          <p:nvPr>
            <p:custDataLst>
              <p:tags r:id="rId8"/>
            </p:custDataLst>
          </p:nvPr>
        </p:nvPicPr>
        <p:blipFill>
          <a:blip r:embed="rId18" cstate="email"/>
          <a:srcRect/>
          <a:stretch>
            <a:fillRect/>
          </a:stretch>
        </p:blipFill>
        <p:spPr bwMode="auto">
          <a:xfrm>
            <a:off x="6083038" y="1173628"/>
            <a:ext cx="4037863" cy="290298"/>
          </a:xfrm>
          <a:prstGeom prst="rect">
            <a:avLst/>
          </a:prstGeom>
          <a:noFill/>
        </p:spPr>
      </p:pic>
      <p:sp>
        <p:nvSpPr>
          <p:cNvPr id="13" name="Rectangle 12"/>
          <p:cNvSpPr/>
          <p:nvPr>
            <p:custDataLst>
              <p:tags r:id="rId9"/>
            </p:custDataLst>
          </p:nvPr>
        </p:nvSpPr>
        <p:spPr>
          <a:xfrm>
            <a:off x="6118801" y="6379669"/>
            <a:ext cx="4854000"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2013 </a:t>
            </a:r>
            <a:r>
              <a:rPr lang="en-US" sz="700" dirty="0">
                <a:solidFill>
                  <a:schemeClr val="bg1"/>
                </a:solidFill>
                <a:latin typeface="Arial"/>
                <a:cs typeface="Arial"/>
              </a:rPr>
              <a:t>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5" name="Rectangle 14"/>
          <p:cNvSpPr/>
          <p:nvPr>
            <p:custDataLst>
              <p:tags r:id="rId10"/>
            </p:custDataLst>
          </p:nvPr>
        </p:nvSpPr>
        <p:spPr>
          <a:xfrm>
            <a:off x="80496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9"/>
          </p:cNvPr>
          <p:cNvPicPr>
            <a:picLocks noChangeAspect="1" noChangeArrowheads="1"/>
          </p:cNvPicPr>
          <p:nvPr>
            <p:custDataLst>
              <p:tags r:id="rId11"/>
            </p:custDataLst>
          </p:nvPr>
        </p:nvPicPr>
        <p:blipFill>
          <a:blip r:embed="rId20" cstate="email"/>
          <a:srcRect/>
          <a:stretch>
            <a:fillRect/>
          </a:stretch>
        </p:blipFill>
        <p:spPr bwMode="auto">
          <a:xfrm>
            <a:off x="8794249" y="5932547"/>
            <a:ext cx="308185" cy="263770"/>
          </a:xfrm>
          <a:prstGeom prst="rect">
            <a:avLst/>
          </a:prstGeom>
          <a:noFill/>
        </p:spPr>
      </p:pic>
      <p:pic>
        <p:nvPicPr>
          <p:cNvPr id="17" name="Picture 4" descr="C:\Users\UserSim\Desktop\DS_icons\128x128 shadows\linkedin.png">
            <a:hlinkClick r:id="rId21"/>
          </p:cNvPr>
          <p:cNvPicPr>
            <a:picLocks noChangeAspect="1" noChangeArrowheads="1"/>
          </p:cNvPicPr>
          <p:nvPr>
            <p:custDataLst>
              <p:tags r:id="rId12"/>
            </p:custDataLst>
          </p:nvPr>
        </p:nvPicPr>
        <p:blipFill>
          <a:blip r:embed="rId22" cstate="email"/>
          <a:srcRect/>
          <a:stretch>
            <a:fillRect/>
          </a:stretch>
        </p:blipFill>
        <p:spPr bwMode="auto">
          <a:xfrm>
            <a:off x="9165783" y="5932547"/>
            <a:ext cx="311608" cy="266700"/>
          </a:xfrm>
          <a:prstGeom prst="rect">
            <a:avLst/>
          </a:prstGeom>
          <a:noFill/>
        </p:spPr>
      </p:pic>
      <p:pic>
        <p:nvPicPr>
          <p:cNvPr id="18" name="Picture 5" descr="C:\Users\UserSim\Desktop\DS_icons\128x128 shadows\twitter.png">
            <a:hlinkClick r:id="rId23"/>
          </p:cNvPr>
          <p:cNvPicPr>
            <a:picLocks noChangeAspect="1" noChangeArrowheads="1"/>
          </p:cNvPicPr>
          <p:nvPr>
            <p:custDataLst>
              <p:tags r:id="rId13"/>
            </p:custDataLst>
          </p:nvPr>
        </p:nvPicPr>
        <p:blipFill>
          <a:blip r:embed="rId24" cstate="email"/>
          <a:srcRect/>
          <a:stretch>
            <a:fillRect/>
          </a:stretch>
        </p:blipFill>
        <p:spPr bwMode="auto">
          <a:xfrm>
            <a:off x="9862583" y="5932547"/>
            <a:ext cx="311608" cy="266700"/>
          </a:xfrm>
          <a:prstGeom prst="rect">
            <a:avLst/>
          </a:prstGeom>
          <a:noFill/>
        </p:spPr>
      </p:pic>
      <p:pic>
        <p:nvPicPr>
          <p:cNvPr id="19" name="Picture 6" descr="C:\Users\UserSim\Desktop\DS_icons\128x128 shadows\youtube.png">
            <a:hlinkClick r:id="rId25"/>
          </p:cNvPr>
          <p:cNvPicPr>
            <a:picLocks noChangeAspect="1" noChangeArrowheads="1"/>
          </p:cNvPicPr>
          <p:nvPr>
            <p:custDataLst>
              <p:tags r:id="rId14"/>
            </p:custDataLst>
          </p:nvPr>
        </p:nvPicPr>
        <p:blipFill>
          <a:blip r:embed="rId26" cstate="email"/>
          <a:srcRect/>
          <a:stretch>
            <a:fillRect/>
          </a:stretch>
        </p:blipFill>
        <p:spPr bwMode="auto">
          <a:xfrm>
            <a:off x="10237540" y="5932547"/>
            <a:ext cx="311608" cy="266700"/>
          </a:xfrm>
          <a:prstGeom prst="rect">
            <a:avLst/>
          </a:prstGeom>
          <a:noFill/>
        </p:spPr>
      </p:pic>
      <p:pic>
        <p:nvPicPr>
          <p:cNvPr id="20" name="Image 22" descr="Picto_Slideshare.gif">
            <a:hlinkClick r:id="rId27"/>
          </p:cNvPr>
          <p:cNvPicPr preferRelativeResize="0">
            <a:picLocks/>
          </p:cNvPicPr>
          <p:nvPr>
            <p:custDataLst>
              <p:tags r:id="rId15"/>
            </p:custDataLst>
          </p:nvPr>
        </p:nvPicPr>
        <p:blipFill>
          <a:blip r:embed="rId28" cstate="email"/>
          <a:srcRect l="4793" t="6316" r="5718" b="7969"/>
          <a:stretch>
            <a:fillRect/>
          </a:stretch>
        </p:blipFill>
        <p:spPr>
          <a:xfrm>
            <a:off x="9540740" y="5932548"/>
            <a:ext cx="258493"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40" r:id="rId1"/>
    <p:sldLayoutId id="2147483945" r:id="rId2"/>
    <p:sldLayoutId id="2147483961" r:id="rId3"/>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75846" cy="158750"/>
        </p:xfrm>
        <a:graphic>
          <a:graphicData uri="http://schemas.openxmlformats.org/presentationml/2006/ole">
            <p:oleObj spid="_x0000_s129219" name="think-cell Slide" r:id="rId5"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3969" r:id="rId1"/>
    <p:sldLayoutId id="2147483957" r:id="rId2"/>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274638"/>
            <a:ext cx="987425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49275" y="1600200"/>
            <a:ext cx="98742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49275" y="6356350"/>
            <a:ext cx="25590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845D0-71EC-4FAB-9362-88C8DE3E0EEE}" type="datetimeFigureOut">
              <a:rPr lang="en-US" smtClean="0"/>
              <a:pPr/>
              <a:t>1/13/2017</a:t>
            </a:fld>
            <a:endParaRPr lang="en-US" dirty="0"/>
          </a:p>
        </p:txBody>
      </p:sp>
      <p:sp>
        <p:nvSpPr>
          <p:cNvPr id="5" name="Footer Placeholder 4"/>
          <p:cNvSpPr>
            <a:spLocks noGrp="1"/>
          </p:cNvSpPr>
          <p:nvPr>
            <p:ph type="ftr" sz="quarter" idx="3"/>
          </p:nvPr>
        </p:nvSpPr>
        <p:spPr>
          <a:xfrm>
            <a:off x="3749675" y="6356350"/>
            <a:ext cx="34734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64475" y="6356350"/>
            <a:ext cx="25590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1549416607"/>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75846" cy="158750"/>
        </p:xfrm>
        <a:graphic>
          <a:graphicData uri="http://schemas.openxmlformats.org/presentationml/2006/ole">
            <p:oleObj spid="_x0000_s259074" name="think-cell Slide" r:id="rId20" imgW="360" imgH="360" progId="">
              <p:embed/>
            </p:oleObj>
          </a:graphicData>
        </a:graphic>
      </p:graphicFrame>
      <p:sp>
        <p:nvSpPr>
          <p:cNvPr id="2" name="Title Placeholder 1"/>
          <p:cNvSpPr>
            <a:spLocks noGrp="1"/>
          </p:cNvSpPr>
          <p:nvPr>
            <p:ph type="title"/>
            <p:custDataLst>
              <p:tags r:id="rId12"/>
            </p:custDataLst>
          </p:nvPr>
        </p:nvSpPr>
        <p:spPr>
          <a:xfrm>
            <a:off x="2" y="1"/>
            <a:ext cx="109727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3"/>
            </p:custDataLst>
          </p:nvPr>
        </p:nvSpPr>
        <p:spPr>
          <a:xfrm>
            <a:off x="358219" y="1501977"/>
            <a:ext cx="10259372"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4"/>
            </p:custDataLst>
          </p:nvPr>
        </p:nvSpPr>
        <p:spPr>
          <a:xfrm>
            <a:off x="10603790"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5"/>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6"/>
            </p:custDataLst>
          </p:nvPr>
        </p:nvSpPr>
        <p:spPr bwMode="auto">
          <a:xfrm>
            <a:off x="7467873" y="6623404"/>
            <a:ext cx="2947175"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2016. All Rights Reserved</a:t>
            </a:r>
          </a:p>
        </p:txBody>
      </p:sp>
      <p:sp>
        <p:nvSpPr>
          <p:cNvPr id="13" name="Rectangle 12"/>
          <p:cNvSpPr/>
          <p:nvPr>
            <p:custDataLst>
              <p:tags r:id="rId17"/>
            </p:custDataLst>
          </p:nvPr>
        </p:nvSpPr>
        <p:spPr>
          <a:xfrm>
            <a:off x="7716050" y="6439771"/>
            <a:ext cx="2596573" cy="183633"/>
          </a:xfrm>
          <a:prstGeom prst="rect">
            <a:avLst/>
          </a:prstGeom>
        </p:spPr>
        <p:txBody>
          <a:bodyPr wrap="none" lIns="35997" tIns="35997" rIns="35997" bIns="35997" anchor="b" anchorCtr="0">
            <a:noAutofit/>
          </a:bodyPr>
          <a:lstStyle/>
          <a:p>
            <a:pPr algn="r"/>
            <a:r>
              <a:rPr lang="en-US" sz="700" dirty="0" smtClean="0">
                <a:solidFill>
                  <a:srgbClr val="998C85"/>
                </a:solidFill>
              </a:rPr>
              <a:t>Cloud Foundry Training| Oct 2016 | Financial Services</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8"/>
            </p:custDataLst>
          </p:nvPr>
        </p:nvPicPr>
        <p:blipFill>
          <a:blip r:embed="rId21" cstate="email"/>
          <a:srcRect/>
          <a:stretch>
            <a:fillRect/>
          </a:stretch>
        </p:blipFill>
        <p:spPr bwMode="auto">
          <a:xfrm>
            <a:off x="176089" y="6443187"/>
            <a:ext cx="1451758" cy="320682"/>
          </a:xfrm>
          <a:prstGeom prst="rect">
            <a:avLst/>
          </a:prstGeom>
          <a:noFill/>
        </p:spPr>
      </p:pic>
      <p:cxnSp>
        <p:nvCxnSpPr>
          <p:cNvPr id="15" name="Straight Connector 5"/>
          <p:cNvCxnSpPr/>
          <p:nvPr>
            <p:custDataLst>
              <p:tags r:id="rId19"/>
            </p:custDataLst>
          </p:nvPr>
        </p:nvCxnSpPr>
        <p:spPr>
          <a:xfrm flipH="1">
            <a:off x="3" y="6362700"/>
            <a:ext cx="109727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vmlDrawing" Target="../drawings/vmlDrawing21.vml"/><Relationship Id="rId6" Type="http://schemas.openxmlformats.org/officeDocument/2006/relationships/oleObject" Target="../embeddings/oleObject21.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localhost:8888/"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martinfowler.com/bliki/CircuitBreaker.html" TargetMode="External"/><Relationship Id="rId2" Type="http://schemas.openxmlformats.org/officeDocument/2006/relationships/hyperlink" Target="https://github.com/Netflix/hystrix"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0.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dzone.com/articles/microservice-architecture-with-spring-cloud-and-do" TargetMode="External"/><Relationship Id="rId2" Type="http://schemas.openxmlformats.org/officeDocument/2006/relationships/hyperlink" Target="http://projects.spring.io/spring-cloud/"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vmlDrawing" Target="../drawings/vmlDrawing22.vml"/><Relationship Id="rId4" Type="http://schemas.openxmlformats.org/officeDocument/2006/relationships/oleObject" Target="../embeddings/oleObject22.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Netflix/eureka"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9.jpeg"/></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nvGraphicFramePr>
        <p:xfrm>
          <a:off x="1" y="0"/>
          <a:ext cx="175846" cy="158750"/>
        </p:xfrm>
        <a:graphic>
          <a:graphicData uri="http://schemas.openxmlformats.org/presentationml/2006/ole">
            <p:oleObj spid="_x0000_s75972" name="think-cell Slide" r:id="rId6" imgW="360" imgH="360" progId="">
              <p:embed/>
            </p:oleObj>
          </a:graphicData>
        </a:graphic>
      </p:graphicFrame>
      <p:sp>
        <p:nvSpPr>
          <p:cNvPr id="10" name="Title 9"/>
          <p:cNvSpPr>
            <a:spLocks noGrp="1"/>
          </p:cNvSpPr>
          <p:nvPr>
            <p:ph type="ctrTitle"/>
            <p:custDataLst>
              <p:tags r:id="rId2"/>
            </p:custDataLst>
          </p:nvPr>
        </p:nvSpPr>
        <p:spPr>
          <a:xfrm>
            <a:off x="-1" y="2256615"/>
            <a:ext cx="8022606" cy="2227075"/>
          </a:xfrm>
        </p:spPr>
        <p:txBody>
          <a:bodyPr/>
          <a:lstStyle/>
          <a:p>
            <a:r>
              <a:rPr lang="en-US" dirty="0" smtClean="0"/>
              <a:t>Spring Cloud  </a:t>
            </a:r>
            <a:endParaRPr lang="en-US" dirty="0"/>
          </a:p>
        </p:txBody>
      </p:sp>
      <p:sp>
        <p:nvSpPr>
          <p:cNvPr id="13" name="Subtitle 12"/>
          <p:cNvSpPr>
            <a:spLocks noGrp="1"/>
          </p:cNvSpPr>
          <p:nvPr>
            <p:ph type="subTitle" idx="1"/>
            <p:custDataLst>
              <p:tags r:id="rId3"/>
            </p:custDataLst>
          </p:nvPr>
        </p:nvSpPr>
        <p:spPr>
          <a:xfrm>
            <a:off x="1" y="4534519"/>
            <a:ext cx="5030286" cy="947750"/>
          </a:xfrm>
        </p:spPr>
        <p:txBody>
          <a:bodyPr/>
          <a:lstStyle/>
          <a:p>
            <a:r>
              <a:rPr lang="en-US" dirty="0" smtClean="0"/>
              <a:t>Oct 2016</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r>
              <a:rPr lang="fr-FR" sz="2800" dirty="0" smtClean="0">
                <a:solidFill>
                  <a:srgbClr val="000000"/>
                </a:solidFill>
              </a:rPr>
              <a:t>Config Server</a:t>
            </a:r>
            <a:endParaRPr lang="fr-FR" sz="2800" dirty="0">
              <a:solidFill>
                <a:srgbClr val="000000"/>
              </a:solidFill>
            </a:endParaRPr>
          </a:p>
        </p:txBody>
      </p:sp>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7" name="Rectangle 1"/>
          <p:cNvSpPr>
            <a:spLocks noChangeArrowheads="1"/>
          </p:cNvSpPr>
          <p:nvPr/>
        </p:nvSpPr>
        <p:spPr bwMode="auto">
          <a:xfrm>
            <a:off x="622300" y="1359781"/>
            <a:ext cx="10972800" cy="48013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tab pos="228600" algn="l"/>
                <a:tab pos="457200" algn="l"/>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To</a:t>
            </a:r>
            <a:r>
              <a:rPr kumimoji="0" lang="en-US" sz="1800" b="0" i="0" u="none" strike="noStrike" cap="none" normalizeH="0" dirty="0" smtClean="0">
                <a:ln>
                  <a:noFill/>
                </a:ln>
                <a:solidFill>
                  <a:schemeClr val="tx1"/>
                </a:solidFill>
                <a:effectLst/>
                <a:latin typeface="Arial" pitchFamily="34" charset="0"/>
                <a:cs typeface="Arial" pitchFamily="34" charset="0"/>
              </a:rPr>
              <a:t> Setup the server </a:t>
            </a:r>
          </a:p>
          <a:p>
            <a:pPr lvl="1" defTabSz="914400" fontAlgn="base">
              <a:spcBef>
                <a:spcPct val="0"/>
              </a:spcBef>
              <a:spcAft>
                <a:spcPct val="0"/>
              </a:spcAft>
              <a:buFont typeface="Arial" pitchFamily="34" charset="0"/>
              <a:buChar char="•"/>
              <a:tabLst>
                <a:tab pos="228600" algn="l"/>
                <a:tab pos="457200" algn="l"/>
              </a:tabLst>
            </a:pPr>
            <a:r>
              <a:rPr lang="en-US" sz="1800" dirty="0" smtClean="0"/>
              <a:t>  annotate the main application with </a:t>
            </a:r>
            <a:r>
              <a:rPr lang="en-US" sz="1800" b="1" dirty="0" smtClean="0"/>
              <a:t>@</a:t>
            </a:r>
            <a:r>
              <a:rPr lang="en-US" sz="1800" b="1" dirty="0" err="1" smtClean="0"/>
              <a:t>EnableConfigServer</a:t>
            </a:r>
            <a:endParaRPr lang="en-US" sz="1800" b="1" dirty="0" smtClean="0"/>
          </a:p>
          <a:p>
            <a:pPr lvl="1" defTabSz="914400" fontAlgn="base">
              <a:spcBef>
                <a:spcPct val="0"/>
              </a:spcBef>
              <a:spcAft>
                <a:spcPct val="0"/>
              </a:spcAft>
              <a:buFont typeface="Arial" pitchFamily="34" charset="0"/>
              <a:buChar char="•"/>
              <a:tabLst>
                <a:tab pos="228600" algn="l"/>
                <a:tab pos="457200" algn="l"/>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  </a:t>
            </a:r>
            <a:r>
              <a:rPr kumimoji="0" lang="en-US" sz="1800" b="1" i="0" u="none" strike="noStrike" cap="none" normalizeH="0" dirty="0" smtClean="0">
                <a:ln>
                  <a:noFill/>
                </a:ln>
                <a:solidFill>
                  <a:schemeClr val="tx1"/>
                </a:solidFill>
                <a:effectLst/>
                <a:latin typeface="Arial" pitchFamily="34" charset="0"/>
                <a:cs typeface="Arial" pitchFamily="34" charset="0"/>
              </a:rPr>
              <a:t> </a:t>
            </a:r>
            <a:r>
              <a:rPr kumimoji="0" lang="en-US" sz="1800" i="0" u="none" strike="noStrike" cap="none" normalizeH="0" baseline="0" dirty="0" smtClean="0">
                <a:ln>
                  <a:noFill/>
                </a:ln>
                <a:solidFill>
                  <a:schemeClr val="tx1"/>
                </a:solidFill>
                <a:effectLst/>
                <a:latin typeface="Arial" pitchFamily="34" charset="0"/>
                <a:cs typeface="Arial" pitchFamily="34" charset="0"/>
              </a:rPr>
              <a:t>add</a:t>
            </a:r>
            <a:r>
              <a:rPr kumimoji="0" lang="en-US" sz="1800" i="0" u="none" strike="noStrike" cap="none" normalizeH="0" dirty="0" smtClean="0">
                <a:ln>
                  <a:noFill/>
                </a:ln>
                <a:solidFill>
                  <a:schemeClr val="tx1"/>
                </a:solidFill>
                <a:effectLst/>
                <a:latin typeface="Arial" pitchFamily="34" charset="0"/>
                <a:cs typeface="Arial" pitchFamily="34" charset="0"/>
              </a:rPr>
              <a:t> bootstrap.yml</a:t>
            </a:r>
          </a:p>
          <a:p>
            <a:pPr lvl="1" defTabSz="914400" fontAlgn="base">
              <a:spcBef>
                <a:spcPct val="0"/>
              </a:spcBef>
              <a:spcAft>
                <a:spcPct val="0"/>
              </a:spcAft>
              <a:buFont typeface="Arial" pitchFamily="34" charset="0"/>
              <a:buChar char="•"/>
              <a:tabLst>
                <a:tab pos="228600" algn="l"/>
                <a:tab pos="457200" algn="l"/>
              </a:tabLst>
            </a:pPr>
            <a:r>
              <a:rPr lang="en-US" sz="1800" b="1" dirty="0" smtClean="0">
                <a:latin typeface="Arial" pitchFamily="34" charset="0"/>
                <a:cs typeface="Arial" pitchFamily="34" charset="0"/>
              </a:rPr>
              <a:t>   </a:t>
            </a:r>
            <a:r>
              <a:rPr lang="en-US" sz="1800" dirty="0" smtClean="0"/>
              <a:t>add the repository </a:t>
            </a:r>
            <a:r>
              <a:rPr lang="en-US" sz="1800" dirty="0" err="1" smtClean="0"/>
              <a:t>uri</a:t>
            </a:r>
            <a:r>
              <a:rPr lang="en-US" sz="1800" dirty="0" smtClean="0"/>
              <a:t> in the key.  </a:t>
            </a:r>
            <a:r>
              <a:rPr lang="en-US" sz="1800" dirty="0" err="1" smtClean="0"/>
              <a:t>spring.cloud.config.server.git.uri</a:t>
            </a:r>
            <a:r>
              <a:rPr lang="en-US" sz="1800" dirty="0" smtClean="0"/>
              <a:t> = </a:t>
            </a:r>
          </a:p>
          <a:p>
            <a:pPr lvl="1" defTabSz="914400" fontAlgn="base">
              <a:spcBef>
                <a:spcPct val="0"/>
              </a:spcBef>
              <a:spcAft>
                <a:spcPct val="0"/>
              </a:spcAft>
              <a:buFont typeface="Arial" pitchFamily="34" charset="0"/>
              <a:buChar char="•"/>
              <a:tabLst>
                <a:tab pos="228600" algn="l"/>
                <a:tab pos="457200" algn="l"/>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   </a:t>
            </a:r>
            <a:r>
              <a:rPr kumimoji="0" lang="en-US" sz="1800" i="0" u="none" strike="noStrike" cap="none" normalizeH="0" baseline="0" dirty="0" smtClean="0">
                <a:ln>
                  <a:noFill/>
                </a:ln>
                <a:solidFill>
                  <a:schemeClr val="tx1"/>
                </a:solidFill>
                <a:effectLst/>
                <a:latin typeface="Arial" pitchFamily="34" charset="0"/>
                <a:cs typeface="Arial" pitchFamily="34" charset="0"/>
              </a:rPr>
              <a:t>set</a:t>
            </a:r>
            <a:r>
              <a:rPr kumimoji="0" lang="en-US" sz="1800" i="0" u="none" strike="noStrike" cap="none" normalizeH="0" dirty="0" smtClean="0">
                <a:ln>
                  <a:noFill/>
                </a:ln>
                <a:solidFill>
                  <a:schemeClr val="tx1"/>
                </a:solidFill>
                <a:effectLst/>
                <a:latin typeface="Arial" pitchFamily="34" charset="0"/>
                <a:cs typeface="Arial" pitchFamily="34" charset="0"/>
              </a:rPr>
              <a:t> the application name  . spring.application.name=</a:t>
            </a:r>
            <a:r>
              <a:rPr kumimoji="0" lang="en-US" sz="1800" i="0" u="none" strike="noStrike" cap="none" normalizeH="0" dirty="0" err="1" smtClean="0">
                <a:ln>
                  <a:noFill/>
                </a:ln>
                <a:solidFill>
                  <a:schemeClr val="tx1"/>
                </a:solidFill>
                <a:effectLst/>
                <a:latin typeface="Arial" pitchFamily="34" charset="0"/>
                <a:cs typeface="Arial" pitchFamily="34" charset="0"/>
              </a:rPr>
              <a:t>config</a:t>
            </a:r>
            <a:r>
              <a:rPr kumimoji="0" lang="en-US" sz="1800" i="0" u="none" strike="noStrike" cap="none" normalizeH="0" dirty="0" smtClean="0">
                <a:ln>
                  <a:noFill/>
                </a:ln>
                <a:solidFill>
                  <a:schemeClr val="tx1"/>
                </a:solidFill>
                <a:effectLst/>
                <a:latin typeface="Arial" pitchFamily="34" charset="0"/>
                <a:cs typeface="Arial" pitchFamily="34" charset="0"/>
              </a:rPr>
              <a:t>-service</a:t>
            </a:r>
          </a:p>
          <a:p>
            <a:pPr lvl="1" defTabSz="914400" fontAlgn="base">
              <a:spcBef>
                <a:spcPct val="0"/>
              </a:spcBef>
              <a:spcAft>
                <a:spcPct val="0"/>
              </a:spcAft>
              <a:buFont typeface="Arial" pitchFamily="34" charset="0"/>
              <a:buChar char="•"/>
              <a:tabLst>
                <a:tab pos="228600" algn="l"/>
                <a:tab pos="457200" algn="l"/>
              </a:tabLst>
            </a:pPr>
            <a:r>
              <a:rPr lang="en-US" sz="1800" dirty="0" smtClean="0">
                <a:latin typeface="Arial" pitchFamily="34" charset="0"/>
                <a:cs typeface="Arial" pitchFamily="34" charset="0"/>
              </a:rPr>
              <a:t> and the port . </a:t>
            </a:r>
            <a:r>
              <a:rPr lang="en-US" sz="1800" dirty="0" err="1" smtClean="0">
                <a:latin typeface="Arial" pitchFamily="34" charset="0"/>
                <a:cs typeface="Arial" pitchFamily="34" charset="0"/>
              </a:rPr>
              <a:t>Server.port</a:t>
            </a:r>
            <a:r>
              <a:rPr lang="en-US" sz="1800" dirty="0" smtClean="0">
                <a:latin typeface="Arial" pitchFamily="34" charset="0"/>
                <a:cs typeface="Arial" pitchFamily="34" charset="0"/>
              </a:rPr>
              <a:t>=8888</a:t>
            </a:r>
          </a:p>
          <a:p>
            <a:pPr lvl="1" defTabSz="914400" fontAlgn="base">
              <a:spcBef>
                <a:spcPct val="0"/>
              </a:spcBef>
              <a:spcAft>
                <a:spcPct val="0"/>
              </a:spcAft>
              <a:tabLst>
                <a:tab pos="228600" algn="l"/>
                <a:tab pos="457200" algn="l"/>
              </a:tabLst>
            </a:pPr>
            <a:endParaRPr lang="en-US" sz="1800" dirty="0" smtClean="0">
              <a:latin typeface="Arial" pitchFamily="34" charset="0"/>
              <a:cs typeface="Arial" pitchFamily="34" charset="0"/>
            </a:endParaRPr>
          </a:p>
          <a:p>
            <a:pPr lvl="1" defTabSz="914400" fontAlgn="base">
              <a:spcBef>
                <a:spcPct val="0"/>
              </a:spcBef>
              <a:spcAft>
                <a:spcPct val="0"/>
              </a:spcAft>
              <a:tabLst>
                <a:tab pos="228600" algn="l"/>
                <a:tab pos="457200" algn="l"/>
              </a:tabLst>
            </a:pPr>
            <a:r>
              <a:rPr kumimoji="0" lang="en-US" sz="1800" i="0" u="none" strike="noStrike" cap="none" normalizeH="0" dirty="0" smtClean="0">
                <a:ln>
                  <a:noFill/>
                </a:ln>
                <a:solidFill>
                  <a:schemeClr val="tx1"/>
                </a:solidFill>
                <a:effectLst/>
                <a:latin typeface="Arial" pitchFamily="34" charset="0"/>
                <a:cs typeface="Arial" pitchFamily="34" charset="0"/>
              </a:rPr>
              <a:t>Example : </a:t>
            </a:r>
          </a:p>
          <a:p>
            <a:pPr lvl="1" defTabSz="914400" fontAlgn="base">
              <a:spcBef>
                <a:spcPct val="0"/>
              </a:spcBef>
              <a:spcAft>
                <a:spcPct val="0"/>
              </a:spcAft>
              <a:tabLst>
                <a:tab pos="228600" algn="l"/>
                <a:tab pos="457200" algn="l"/>
              </a:tabLst>
            </a:pPr>
            <a:endParaRPr lang="en-US" sz="1800" dirty="0" smtClean="0">
              <a:latin typeface="Arial" pitchFamily="34" charset="0"/>
              <a:cs typeface="Arial" pitchFamily="34" charset="0"/>
            </a:endParaRPr>
          </a:p>
          <a:p>
            <a:pPr lvl="1" defTabSz="914400" fontAlgn="base">
              <a:spcBef>
                <a:spcPct val="0"/>
              </a:spcBef>
              <a:spcAft>
                <a:spcPct val="0"/>
              </a:spcAft>
              <a:tabLst>
                <a:tab pos="228600" algn="l"/>
                <a:tab pos="457200" algn="l"/>
              </a:tabLst>
            </a:pPr>
            <a:r>
              <a:rPr lang="en-US" sz="1400" dirty="0" smtClean="0"/>
              <a:t>@</a:t>
            </a:r>
            <a:r>
              <a:rPr lang="en-US" sz="1400" dirty="0" err="1" smtClean="0"/>
              <a:t>SpringBootApplication</a:t>
            </a:r>
            <a:endParaRPr lang="en-US" sz="1400" dirty="0" smtClean="0"/>
          </a:p>
          <a:p>
            <a:pPr lvl="1" defTabSz="914400" fontAlgn="base">
              <a:spcBef>
                <a:spcPct val="0"/>
              </a:spcBef>
              <a:spcAft>
                <a:spcPct val="0"/>
              </a:spcAft>
              <a:tabLst>
                <a:tab pos="228600" algn="l"/>
                <a:tab pos="457200" algn="l"/>
              </a:tabLst>
            </a:pPr>
            <a:r>
              <a:rPr lang="en-US" sz="1400" b="1" dirty="0" smtClean="0"/>
              <a:t>@</a:t>
            </a:r>
            <a:r>
              <a:rPr lang="en-US" sz="1400" b="1" dirty="0" err="1" smtClean="0"/>
              <a:t>EnableConfigServer</a:t>
            </a:r>
            <a:endParaRPr lang="en-US" sz="1400" b="1" dirty="0" smtClean="0"/>
          </a:p>
          <a:p>
            <a:pPr lvl="1" defTabSz="914400" fontAlgn="base">
              <a:spcBef>
                <a:spcPct val="0"/>
              </a:spcBef>
              <a:spcAft>
                <a:spcPct val="0"/>
              </a:spcAft>
              <a:tabLst>
                <a:tab pos="228600" algn="l"/>
                <a:tab pos="457200" algn="l"/>
              </a:tabLst>
            </a:pPr>
            <a:r>
              <a:rPr lang="en-US" sz="1400" dirty="0" smtClean="0"/>
              <a:t>public class </a:t>
            </a:r>
            <a:r>
              <a:rPr lang="en-US" sz="1400" dirty="0" err="1" smtClean="0"/>
              <a:t>ConfigserverApplication</a:t>
            </a:r>
            <a:endParaRPr lang="en-US" sz="1400" dirty="0" smtClean="0"/>
          </a:p>
          <a:p>
            <a:pPr lvl="1" defTabSz="914400" fontAlgn="base">
              <a:spcBef>
                <a:spcPct val="0"/>
              </a:spcBef>
              <a:spcAft>
                <a:spcPct val="0"/>
              </a:spcAft>
              <a:tabLst>
                <a:tab pos="228600" algn="l"/>
                <a:tab pos="457200" algn="l"/>
              </a:tabLst>
            </a:pPr>
            <a:r>
              <a:rPr lang="en-US" sz="1400" dirty="0" smtClean="0"/>
              <a:t> {</a:t>
            </a:r>
          </a:p>
          <a:p>
            <a:pPr lvl="1" defTabSz="914400" fontAlgn="base">
              <a:spcBef>
                <a:spcPct val="0"/>
              </a:spcBef>
              <a:spcAft>
                <a:spcPct val="0"/>
              </a:spcAft>
              <a:tabLst>
                <a:tab pos="228600" algn="l"/>
                <a:tab pos="457200" algn="l"/>
              </a:tabLst>
            </a:pPr>
            <a:r>
              <a:rPr lang="en-US" sz="1400" dirty="0" smtClean="0"/>
              <a:t> 	public static void main(String[] </a:t>
            </a:r>
            <a:r>
              <a:rPr lang="en-US" sz="1400" dirty="0" err="1" smtClean="0"/>
              <a:t>args</a:t>
            </a:r>
            <a:r>
              <a:rPr lang="en-US" sz="1400" dirty="0" smtClean="0"/>
              <a:t>)</a:t>
            </a:r>
          </a:p>
          <a:p>
            <a:pPr lvl="1" defTabSz="914400" fontAlgn="base">
              <a:spcBef>
                <a:spcPct val="0"/>
              </a:spcBef>
              <a:spcAft>
                <a:spcPct val="0"/>
              </a:spcAft>
              <a:tabLst>
                <a:tab pos="228600" algn="l"/>
                <a:tab pos="457200" algn="l"/>
              </a:tabLst>
            </a:pPr>
            <a:r>
              <a:rPr lang="en-US" sz="1400" dirty="0" smtClean="0"/>
              <a:t> 	{	 </a:t>
            </a:r>
          </a:p>
          <a:p>
            <a:pPr lvl="1" defTabSz="914400" fontAlgn="base">
              <a:spcBef>
                <a:spcPct val="0"/>
              </a:spcBef>
              <a:spcAft>
                <a:spcPct val="0"/>
              </a:spcAft>
              <a:tabLst>
                <a:tab pos="228600" algn="l"/>
                <a:tab pos="457200" algn="l"/>
              </a:tabLst>
            </a:pPr>
            <a:r>
              <a:rPr lang="en-US" sz="1400" dirty="0" smtClean="0"/>
              <a:t>	</a:t>
            </a:r>
            <a:r>
              <a:rPr lang="en-US" sz="1400" dirty="0" err="1" smtClean="0"/>
              <a:t>SpringApplication.run</a:t>
            </a:r>
            <a:r>
              <a:rPr lang="en-US" sz="1400" dirty="0" smtClean="0"/>
              <a:t>(</a:t>
            </a:r>
            <a:r>
              <a:rPr lang="en-US" sz="1400" dirty="0" err="1" smtClean="0"/>
              <a:t>ConfigserverApplication.class</a:t>
            </a:r>
            <a:r>
              <a:rPr lang="en-US" sz="1400" dirty="0" smtClean="0"/>
              <a:t>, </a:t>
            </a:r>
            <a:r>
              <a:rPr lang="en-US" sz="1400" dirty="0" err="1" smtClean="0"/>
              <a:t>args</a:t>
            </a:r>
            <a:r>
              <a:rPr lang="en-US" sz="1400" dirty="0" smtClean="0"/>
              <a:t>);</a:t>
            </a:r>
          </a:p>
          <a:p>
            <a:pPr lvl="1" defTabSz="914400" fontAlgn="base">
              <a:spcBef>
                <a:spcPct val="0"/>
              </a:spcBef>
              <a:spcAft>
                <a:spcPct val="0"/>
              </a:spcAft>
              <a:tabLst>
                <a:tab pos="228600" algn="l"/>
                <a:tab pos="457200" algn="l"/>
              </a:tabLst>
            </a:pPr>
            <a:r>
              <a:rPr lang="en-US" sz="1400" dirty="0" smtClean="0"/>
              <a:t> 	}</a:t>
            </a:r>
          </a:p>
          <a:p>
            <a:pPr lvl="1" defTabSz="914400" fontAlgn="base">
              <a:spcBef>
                <a:spcPct val="0"/>
              </a:spcBef>
              <a:spcAft>
                <a:spcPct val="0"/>
              </a:spcAft>
              <a:tabLst>
                <a:tab pos="228600" algn="l"/>
                <a:tab pos="457200" algn="l"/>
              </a:tabLst>
            </a:pPr>
            <a:r>
              <a:rPr lang="en-US" sz="1400" dirty="0" smtClean="0"/>
              <a:t>}</a:t>
            </a:r>
            <a:endParaRPr kumimoji="0" lang="en-US" sz="1400" i="0" u="none" strike="noStrike" cap="none" normalizeH="0" dirty="0" smtClean="0">
              <a:ln>
                <a:noFill/>
              </a:ln>
              <a:solidFill>
                <a:schemeClr val="tx1"/>
              </a:solidFill>
              <a:effectLst/>
              <a:latin typeface="Arial" pitchFamily="34" charset="0"/>
              <a:cs typeface="Arial" pitchFamily="34" charset="0"/>
            </a:endParaRPr>
          </a:p>
          <a:p>
            <a:pPr lvl="1" defTabSz="914400" fontAlgn="base">
              <a:spcBef>
                <a:spcPct val="0"/>
              </a:spcBef>
              <a:spcAft>
                <a:spcPct val="0"/>
              </a:spcAft>
              <a:tabLst>
                <a:tab pos="228600" algn="l"/>
                <a:tab pos="457200" algn="l"/>
              </a:tabLst>
            </a:pP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19482950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r>
              <a:rPr lang="fr-FR" sz="2800" dirty="0" smtClean="0">
                <a:solidFill>
                  <a:srgbClr val="000000"/>
                </a:solidFill>
              </a:rPr>
              <a:t>Config Client</a:t>
            </a:r>
            <a:endParaRPr lang="fr-FR" sz="2800" dirty="0">
              <a:solidFill>
                <a:srgbClr val="000000"/>
              </a:solidFill>
            </a:endParaRPr>
          </a:p>
        </p:txBody>
      </p:sp>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6" name="Rectangle 1"/>
          <p:cNvSpPr>
            <a:spLocks noChangeArrowheads="1"/>
          </p:cNvSpPr>
          <p:nvPr/>
        </p:nvSpPr>
        <p:spPr bwMode="auto">
          <a:xfrm>
            <a:off x="0" y="1639472"/>
            <a:ext cx="10972800" cy="42165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tab pos="228600" algn="l"/>
                <a:tab pos="457200" algn="l"/>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To</a:t>
            </a:r>
            <a:r>
              <a:rPr kumimoji="0" lang="en-US" sz="1800" b="0" i="0" u="none" strike="noStrike" cap="none" normalizeH="0" dirty="0" smtClean="0">
                <a:ln>
                  <a:noFill/>
                </a:ln>
                <a:solidFill>
                  <a:schemeClr val="tx1"/>
                </a:solidFill>
                <a:effectLst/>
                <a:latin typeface="Arial" pitchFamily="34" charset="0"/>
                <a:cs typeface="Arial" pitchFamily="34" charset="0"/>
              </a:rPr>
              <a:t> Setup the client </a:t>
            </a:r>
          </a:p>
          <a:p>
            <a:pPr lvl="1" defTabSz="914400" fontAlgn="base">
              <a:spcBef>
                <a:spcPct val="0"/>
              </a:spcBef>
              <a:spcAft>
                <a:spcPct val="0"/>
              </a:spcAft>
              <a:buFont typeface="Arial" pitchFamily="34" charset="0"/>
              <a:buChar char="•"/>
              <a:tabLst>
                <a:tab pos="228600" algn="l"/>
                <a:tab pos="457200" algn="l"/>
              </a:tabLst>
            </a:pPr>
            <a:r>
              <a:rPr kumimoji="0" lang="en-US" sz="1800" i="0" u="none" strike="noStrike" cap="none" normalizeH="0" dirty="0" smtClean="0">
                <a:ln>
                  <a:noFill/>
                </a:ln>
                <a:solidFill>
                  <a:schemeClr val="tx1"/>
                </a:solidFill>
                <a:effectLst/>
                <a:latin typeface="Arial" pitchFamily="34" charset="0"/>
                <a:cs typeface="Arial" pitchFamily="34" charset="0"/>
              </a:rPr>
              <a:t>   </a:t>
            </a:r>
            <a:r>
              <a:rPr kumimoji="0" lang="en-US" sz="1800" i="0" u="none" strike="noStrike" cap="none" normalizeH="0" baseline="0" dirty="0" smtClean="0">
                <a:ln>
                  <a:noFill/>
                </a:ln>
                <a:solidFill>
                  <a:schemeClr val="tx1"/>
                </a:solidFill>
                <a:effectLst/>
                <a:latin typeface="Arial" pitchFamily="34" charset="0"/>
                <a:cs typeface="Arial" pitchFamily="34" charset="0"/>
              </a:rPr>
              <a:t>add</a:t>
            </a:r>
            <a:r>
              <a:rPr kumimoji="0" lang="en-US" sz="1800" i="0" u="none" strike="noStrike" cap="none" normalizeH="0" dirty="0" smtClean="0">
                <a:ln>
                  <a:noFill/>
                </a:ln>
                <a:solidFill>
                  <a:schemeClr val="tx1"/>
                </a:solidFill>
                <a:effectLst/>
                <a:latin typeface="Arial" pitchFamily="34" charset="0"/>
                <a:cs typeface="Arial" pitchFamily="34" charset="0"/>
              </a:rPr>
              <a:t> bootstrap.yml</a:t>
            </a:r>
          </a:p>
          <a:p>
            <a:pPr lvl="1" defTabSz="914400" fontAlgn="base">
              <a:spcBef>
                <a:spcPct val="0"/>
              </a:spcBef>
              <a:spcAft>
                <a:spcPct val="0"/>
              </a:spcAft>
              <a:buFont typeface="Arial" pitchFamily="34" charset="0"/>
              <a:buChar char="•"/>
              <a:tabLst>
                <a:tab pos="228600" algn="l"/>
                <a:tab pos="457200" algn="l"/>
              </a:tabLst>
            </a:pPr>
            <a:r>
              <a:rPr kumimoji="0" lang="en-US" sz="1800" i="0" u="none" strike="noStrike" cap="none" normalizeH="0" dirty="0" smtClean="0">
                <a:ln>
                  <a:noFill/>
                </a:ln>
                <a:solidFill>
                  <a:schemeClr val="tx1"/>
                </a:solidFill>
                <a:effectLst/>
                <a:latin typeface="Arial" pitchFamily="34" charset="0"/>
                <a:cs typeface="Arial" pitchFamily="34" charset="0"/>
              </a:rPr>
              <a:t>   </a:t>
            </a:r>
            <a:r>
              <a:rPr kumimoji="0" lang="en-US" sz="1800" i="0" u="none" strike="noStrike" cap="none" normalizeH="0" baseline="0" dirty="0" smtClean="0">
                <a:ln>
                  <a:noFill/>
                </a:ln>
                <a:solidFill>
                  <a:schemeClr val="tx1"/>
                </a:solidFill>
                <a:effectLst/>
                <a:latin typeface="Arial" pitchFamily="34" charset="0"/>
                <a:cs typeface="Arial" pitchFamily="34" charset="0"/>
              </a:rPr>
              <a:t>set</a:t>
            </a:r>
            <a:r>
              <a:rPr kumimoji="0" lang="en-US" sz="1800" i="0" u="none" strike="noStrike" cap="none" normalizeH="0" dirty="0" smtClean="0">
                <a:ln>
                  <a:noFill/>
                </a:ln>
                <a:solidFill>
                  <a:schemeClr val="tx1"/>
                </a:solidFill>
                <a:effectLst/>
                <a:latin typeface="Arial" pitchFamily="34" charset="0"/>
                <a:cs typeface="Arial" pitchFamily="34" charset="0"/>
              </a:rPr>
              <a:t> the application name. spring.application.name=</a:t>
            </a:r>
            <a:r>
              <a:rPr kumimoji="0" lang="en-US" sz="1800" i="0" u="none" strike="noStrike" cap="none" normalizeH="0" dirty="0" err="1" smtClean="0">
                <a:ln>
                  <a:noFill/>
                </a:ln>
                <a:solidFill>
                  <a:schemeClr val="tx1"/>
                </a:solidFill>
                <a:effectLst/>
                <a:latin typeface="Arial" pitchFamily="34" charset="0"/>
                <a:cs typeface="Arial" pitchFamily="34" charset="0"/>
              </a:rPr>
              <a:t>config</a:t>
            </a:r>
            <a:r>
              <a:rPr kumimoji="0" lang="en-US" sz="1800" i="0" u="none" strike="noStrike" cap="none" normalizeH="0" dirty="0" smtClean="0">
                <a:ln>
                  <a:noFill/>
                </a:ln>
                <a:solidFill>
                  <a:schemeClr val="tx1"/>
                </a:solidFill>
                <a:effectLst/>
                <a:latin typeface="Arial" pitchFamily="34" charset="0"/>
                <a:cs typeface="Arial" pitchFamily="34" charset="0"/>
              </a:rPr>
              <a:t>-client</a:t>
            </a:r>
          </a:p>
          <a:p>
            <a:pPr lvl="1" defTabSz="914400" fontAlgn="base">
              <a:spcBef>
                <a:spcPct val="0"/>
              </a:spcBef>
              <a:spcAft>
                <a:spcPct val="0"/>
              </a:spcAft>
              <a:buFont typeface="Arial" pitchFamily="34" charset="0"/>
              <a:buChar char="•"/>
              <a:tabLst>
                <a:tab pos="228600" algn="l"/>
                <a:tab pos="457200" algn="l"/>
              </a:tabLst>
            </a:pPr>
            <a:r>
              <a:rPr lang="en-US" sz="1800" dirty="0" smtClean="0">
                <a:latin typeface="Arial" pitchFamily="34" charset="0"/>
                <a:cs typeface="Arial" pitchFamily="34" charset="0"/>
              </a:rPr>
              <a:t>   </a:t>
            </a:r>
            <a:r>
              <a:rPr lang="en-US" sz="1800" dirty="0" smtClean="0"/>
              <a:t>add the </a:t>
            </a:r>
            <a:r>
              <a:rPr lang="en-US" sz="1800" dirty="0" err="1" smtClean="0"/>
              <a:t>uri</a:t>
            </a:r>
            <a:r>
              <a:rPr lang="en-US" sz="1800" dirty="0" smtClean="0"/>
              <a:t> to the cloud </a:t>
            </a:r>
            <a:r>
              <a:rPr lang="en-US" sz="1800" dirty="0" err="1" smtClean="0"/>
              <a:t>config</a:t>
            </a:r>
            <a:r>
              <a:rPr lang="en-US" sz="1800" dirty="0" smtClean="0"/>
              <a:t> server as below </a:t>
            </a:r>
            <a:endParaRPr kumimoji="0" lang="en-US" sz="1800" i="0" u="none" strike="noStrike" cap="none" normalizeH="0" dirty="0" smtClean="0">
              <a:ln>
                <a:noFill/>
              </a:ln>
              <a:solidFill>
                <a:schemeClr val="tx1"/>
              </a:solidFill>
              <a:effectLst/>
              <a:latin typeface="Arial" pitchFamily="34" charset="0"/>
              <a:cs typeface="Arial" pitchFamily="34" charset="0"/>
            </a:endParaRPr>
          </a:p>
          <a:p>
            <a:pPr lvl="1" defTabSz="914400" fontAlgn="base">
              <a:spcBef>
                <a:spcPct val="0"/>
              </a:spcBef>
              <a:spcAft>
                <a:spcPct val="0"/>
              </a:spcAft>
              <a:buFont typeface="Arial" pitchFamily="34" charset="0"/>
              <a:buChar char="•"/>
              <a:tabLst>
                <a:tab pos="228600" algn="l"/>
                <a:tab pos="457200" algn="l"/>
              </a:tabLst>
            </a:pPr>
            <a:endParaRPr lang="en-US" sz="1800" dirty="0" smtClean="0">
              <a:latin typeface="Arial" pitchFamily="34" charset="0"/>
              <a:cs typeface="Arial" pitchFamily="34" charset="0"/>
            </a:endParaRPr>
          </a:p>
          <a:p>
            <a:pPr lvl="1" defTabSz="914400" fontAlgn="base">
              <a:spcBef>
                <a:spcPct val="0"/>
              </a:spcBef>
              <a:spcAft>
                <a:spcPct val="0"/>
              </a:spcAft>
              <a:tabLst>
                <a:tab pos="228600" algn="l"/>
                <a:tab pos="457200" algn="l"/>
              </a:tabLst>
            </a:pPr>
            <a:r>
              <a:rPr lang="en-US" sz="1600" dirty="0" smtClean="0"/>
              <a:t>spring: </a:t>
            </a:r>
          </a:p>
          <a:p>
            <a:pPr lvl="1" defTabSz="914400" fontAlgn="base">
              <a:spcBef>
                <a:spcPct val="0"/>
              </a:spcBef>
              <a:spcAft>
                <a:spcPct val="0"/>
              </a:spcAft>
              <a:tabLst>
                <a:tab pos="228600" algn="l"/>
                <a:tab pos="457200" algn="l"/>
              </a:tabLst>
            </a:pPr>
            <a:r>
              <a:rPr lang="en-US" sz="1600" dirty="0" smtClean="0"/>
              <a:t>	application:</a:t>
            </a:r>
          </a:p>
          <a:p>
            <a:pPr lvl="1" defTabSz="914400" fontAlgn="base">
              <a:spcBef>
                <a:spcPct val="0"/>
              </a:spcBef>
              <a:spcAft>
                <a:spcPct val="0"/>
              </a:spcAft>
              <a:tabLst>
                <a:tab pos="228600" algn="l"/>
                <a:tab pos="457200" algn="l"/>
              </a:tabLst>
            </a:pPr>
            <a:r>
              <a:rPr lang="en-US" sz="1600" dirty="0" smtClean="0"/>
              <a:t>                name: </a:t>
            </a:r>
            <a:r>
              <a:rPr lang="en-US" sz="1600" dirty="0" err="1" smtClean="0"/>
              <a:t>configclient</a:t>
            </a:r>
            <a:r>
              <a:rPr lang="en-US" sz="1600" dirty="0" smtClean="0"/>
              <a:t> </a:t>
            </a:r>
          </a:p>
          <a:p>
            <a:pPr lvl="1" defTabSz="914400" fontAlgn="base">
              <a:spcBef>
                <a:spcPct val="0"/>
              </a:spcBef>
              <a:spcAft>
                <a:spcPct val="0"/>
              </a:spcAft>
              <a:tabLst>
                <a:tab pos="228600" algn="l"/>
                <a:tab pos="457200" algn="l"/>
              </a:tabLst>
            </a:pPr>
            <a:r>
              <a:rPr lang="en-US" sz="1600" dirty="0" smtClean="0"/>
              <a:t>        cloud:</a:t>
            </a:r>
          </a:p>
          <a:p>
            <a:pPr lvl="1" defTabSz="914400" fontAlgn="base">
              <a:spcBef>
                <a:spcPct val="0"/>
              </a:spcBef>
              <a:spcAft>
                <a:spcPct val="0"/>
              </a:spcAft>
              <a:tabLst>
                <a:tab pos="228600" algn="l"/>
                <a:tab pos="457200" algn="l"/>
              </a:tabLst>
            </a:pPr>
            <a:r>
              <a:rPr lang="en-US" sz="1600" dirty="0" smtClean="0"/>
              <a:t>            </a:t>
            </a:r>
            <a:r>
              <a:rPr lang="en-US" sz="1600" dirty="0" err="1" smtClean="0"/>
              <a:t>config</a:t>
            </a:r>
            <a:r>
              <a:rPr lang="en-US" sz="1600" dirty="0" smtClean="0"/>
              <a:t>:</a:t>
            </a:r>
          </a:p>
          <a:p>
            <a:pPr lvl="1" defTabSz="914400" fontAlgn="base">
              <a:spcBef>
                <a:spcPct val="0"/>
              </a:spcBef>
              <a:spcAft>
                <a:spcPct val="0"/>
              </a:spcAft>
              <a:tabLst>
                <a:tab pos="228600" algn="l"/>
                <a:tab pos="457200" algn="l"/>
              </a:tabLst>
            </a:pPr>
            <a:r>
              <a:rPr lang="en-US" sz="1600" dirty="0" smtClean="0"/>
              <a:t>                 </a:t>
            </a:r>
            <a:r>
              <a:rPr lang="en-US" sz="1600" dirty="0" err="1" smtClean="0"/>
              <a:t>uri</a:t>
            </a:r>
            <a:r>
              <a:rPr lang="en-US" sz="1600" dirty="0" smtClean="0"/>
              <a:t>: </a:t>
            </a:r>
            <a:r>
              <a:rPr lang="en-US" sz="1600" dirty="0" smtClean="0">
                <a:hlinkClick r:id="rId3"/>
              </a:rPr>
              <a:t>http://localhost:8888</a:t>
            </a:r>
            <a:endParaRPr lang="en-US" sz="1600" dirty="0" smtClean="0"/>
          </a:p>
          <a:p>
            <a:pPr lvl="1" defTabSz="914400" fontAlgn="base">
              <a:spcBef>
                <a:spcPct val="0"/>
              </a:spcBef>
              <a:spcAft>
                <a:spcPct val="0"/>
              </a:spcAft>
              <a:tabLst>
                <a:tab pos="228600" algn="l"/>
                <a:tab pos="457200" algn="l"/>
              </a:tabLst>
            </a:pPr>
            <a:endParaRPr lang="en-US" sz="1600" dirty="0" smtClean="0">
              <a:latin typeface="Arial" pitchFamily="34" charset="0"/>
              <a:cs typeface="Arial" pitchFamily="34" charset="0"/>
            </a:endParaRPr>
          </a:p>
          <a:p>
            <a:pPr lvl="1" defTabSz="914400" fontAlgn="base">
              <a:spcBef>
                <a:spcPct val="0"/>
              </a:spcBef>
              <a:spcAft>
                <a:spcPct val="0"/>
              </a:spcAft>
              <a:tabLst>
                <a:tab pos="228600" algn="l"/>
                <a:tab pos="457200" algn="l"/>
              </a:tabLst>
            </a:pPr>
            <a:endParaRPr lang="en-US" sz="1600" dirty="0" smtClean="0">
              <a:latin typeface="Arial" pitchFamily="34" charset="0"/>
              <a:cs typeface="Arial" pitchFamily="34" charset="0"/>
            </a:endParaRPr>
          </a:p>
          <a:p>
            <a:pPr lvl="1" defTabSz="914400" fontAlgn="base">
              <a:spcBef>
                <a:spcPct val="0"/>
              </a:spcBef>
              <a:spcAft>
                <a:spcPct val="0"/>
              </a:spcAft>
              <a:tabLst>
                <a:tab pos="228600" algn="l"/>
                <a:tab pos="457200" algn="l"/>
              </a:tabLst>
            </a:pPr>
            <a:endParaRPr lang="en-US" sz="1600" dirty="0" smtClean="0">
              <a:latin typeface="Arial" pitchFamily="34" charset="0"/>
              <a:cs typeface="Arial" pitchFamily="34" charset="0"/>
            </a:endParaRPr>
          </a:p>
          <a:p>
            <a:pPr lvl="1" defTabSz="914400" fontAlgn="base">
              <a:spcBef>
                <a:spcPct val="0"/>
              </a:spcBef>
              <a:spcAft>
                <a:spcPct val="0"/>
              </a:spcAft>
              <a:tabLst>
                <a:tab pos="228600" algn="l"/>
                <a:tab pos="457200" algn="l"/>
              </a:tabLst>
            </a:pPr>
            <a:endParaRPr lang="en-US" sz="1600" dirty="0" smtClean="0">
              <a:latin typeface="Arial" pitchFamily="34" charset="0"/>
              <a:cs typeface="Arial" pitchFamily="34" charset="0"/>
            </a:endParaRPr>
          </a:p>
          <a:p>
            <a:pPr lvl="1" defTabSz="914400" fontAlgn="base">
              <a:spcBef>
                <a:spcPct val="0"/>
              </a:spcBef>
              <a:spcAft>
                <a:spcPct val="0"/>
              </a:spcAft>
              <a:tabLst>
                <a:tab pos="228600" algn="l"/>
                <a:tab pos="457200" algn="l"/>
              </a:tabLst>
            </a:pP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19482950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 y="1"/>
            <a:ext cx="10972799" cy="1002135"/>
          </a:xfrm>
        </p:spPr>
        <p:txBody>
          <a:bodyPr/>
          <a:lstStyle/>
          <a:p>
            <a:r>
              <a:rPr lang="en-US" sz="2800" dirty="0" smtClean="0"/>
              <a:t>Spring Cloud Bus</a:t>
            </a:r>
            <a:endParaRPr lang="fr-FR" sz="2800" dirty="0">
              <a:solidFill>
                <a:srgbClr val="000000"/>
              </a:solidFill>
            </a:endParaRPr>
          </a:p>
        </p:txBody>
      </p:sp>
      <p:sp>
        <p:nvSpPr>
          <p:cNvPr id="6" name="Rectangle 1"/>
          <p:cNvSpPr>
            <a:spLocks noChangeArrowheads="1"/>
          </p:cNvSpPr>
          <p:nvPr/>
        </p:nvSpPr>
        <p:spPr bwMode="auto">
          <a:xfrm>
            <a:off x="0" y="1382276"/>
            <a:ext cx="10972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defTabSz="914400" fontAlgn="base">
              <a:spcBef>
                <a:spcPct val="0"/>
              </a:spcBef>
              <a:spcAft>
                <a:spcPct val="0"/>
              </a:spcAft>
              <a:buFont typeface="Arial" pitchFamily="34" charset="0"/>
              <a:buChar char="•"/>
              <a:tabLst>
                <a:tab pos="228600" algn="l"/>
                <a:tab pos="457200" algn="l"/>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Powerful </a:t>
            </a:r>
            <a:r>
              <a:rPr lang="en-US" sz="1800" dirty="0" smtClean="0">
                <a:latin typeface="Arial" pitchFamily="34" charset="0"/>
                <a:cs typeface="Arial" pitchFamily="34" charset="0"/>
              </a:rPr>
              <a:t>mechanism for distributing configuration consistently across a set of application instances .</a:t>
            </a:r>
          </a:p>
          <a:p>
            <a:pPr lvl="0" defTabSz="914400" fontAlgn="base">
              <a:spcBef>
                <a:spcPct val="0"/>
              </a:spcBef>
              <a:spcAft>
                <a:spcPct val="0"/>
              </a:spcAft>
              <a:buFont typeface="Arial" pitchFamily="34" charset="0"/>
              <a:buChar char="•"/>
              <a:tabLst>
                <a:tab pos="228600" algn="l"/>
                <a:tab pos="457200" algn="l"/>
              </a:tabLst>
            </a:pPr>
            <a:r>
              <a:rPr lang="en-US" sz="1800" dirty="0" smtClean="0">
                <a:latin typeface="Arial" pitchFamily="34" charset="0"/>
                <a:cs typeface="Arial" pitchFamily="34" charset="0"/>
              </a:rPr>
              <a:t> Provides ability to refresh application’s configuration without restart.</a:t>
            </a:r>
          </a:p>
          <a:p>
            <a:pPr lvl="0" defTabSz="914400" fontAlgn="base">
              <a:spcBef>
                <a:spcPct val="0"/>
              </a:spcBef>
              <a:spcAft>
                <a:spcPct val="0"/>
              </a:spcAft>
              <a:buFont typeface="Arial" pitchFamily="34" charset="0"/>
              <a:buChar char="•"/>
              <a:tabLst>
                <a:tab pos="228600" algn="l"/>
                <a:tab pos="457200" algn="l"/>
              </a:tabLst>
            </a:pPr>
            <a:r>
              <a:rPr lang="en-US" sz="1800" dirty="0" smtClean="0">
                <a:latin typeface="Arial" pitchFamily="34" charset="0"/>
                <a:cs typeface="Arial" pitchFamily="34" charset="0"/>
              </a:rPr>
              <a:t> Links the services in a distributed system with a lightweight message broker (AMQP) </a:t>
            </a:r>
          </a:p>
          <a:p>
            <a:pPr lvl="1" defTabSz="914400" fontAlgn="base">
              <a:spcBef>
                <a:spcPct val="0"/>
              </a:spcBef>
              <a:spcAft>
                <a:spcPct val="0"/>
              </a:spcAft>
              <a:tabLst>
                <a:tab pos="228600" algn="l"/>
                <a:tab pos="457200" algn="l"/>
              </a:tabLst>
            </a:pP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pic>
        <p:nvPicPr>
          <p:cNvPr id="296961" name="Picture 1" descr="Spring Cloud Config Server with Spring Cloud Bus"/>
          <p:cNvPicPr>
            <a:picLocks noChangeAspect="1" noChangeArrowheads="1"/>
          </p:cNvPicPr>
          <p:nvPr/>
        </p:nvPicPr>
        <p:blipFill>
          <a:blip r:embed="rId2" cstate="print"/>
          <a:srcRect/>
          <a:stretch>
            <a:fillRect/>
          </a:stretch>
        </p:blipFill>
        <p:spPr bwMode="auto">
          <a:xfrm>
            <a:off x="1714499" y="2590800"/>
            <a:ext cx="7116463" cy="37284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Bus</a:t>
            </a:r>
            <a:endParaRPr lang="en-US" dirty="0"/>
          </a:p>
        </p:txBody>
      </p:sp>
      <p:sp>
        <p:nvSpPr>
          <p:cNvPr id="4" name="Rectangle 3"/>
          <p:cNvSpPr/>
          <p:nvPr/>
        </p:nvSpPr>
        <p:spPr>
          <a:xfrm>
            <a:off x="733648" y="1897321"/>
            <a:ext cx="9696892" cy="2031325"/>
          </a:xfrm>
          <a:prstGeom prst="rect">
            <a:avLst/>
          </a:prstGeom>
        </p:spPr>
        <p:txBody>
          <a:bodyPr wrap="square">
            <a:spAutoFit/>
          </a:bodyPr>
          <a:lstStyle/>
          <a:p>
            <a:pPr lvl="0">
              <a:buFont typeface="Arial" pitchFamily="34" charset="0"/>
              <a:buChar char="•"/>
            </a:pPr>
            <a:r>
              <a:rPr lang="en-US" sz="1800" dirty="0" smtClean="0">
                <a:latin typeface="Arial" pitchFamily="34" charset="0"/>
                <a:cs typeface="Arial" pitchFamily="34" charset="0"/>
              </a:rPr>
              <a:t>  App A requests the latest configuration from the </a:t>
            </a:r>
            <a:r>
              <a:rPr lang="en-US" sz="1800" dirty="0" err="1" smtClean="0">
                <a:latin typeface="Arial" pitchFamily="34" charset="0"/>
                <a:cs typeface="Arial" pitchFamily="34" charset="0"/>
              </a:rPr>
              <a:t>Config</a:t>
            </a:r>
            <a:r>
              <a:rPr lang="en-US" sz="1800" dirty="0" smtClean="0">
                <a:latin typeface="Arial" pitchFamily="34" charset="0"/>
                <a:cs typeface="Arial" pitchFamily="34" charset="0"/>
              </a:rPr>
              <a:t> Server. Any Spring Beans annotated   with @</a:t>
            </a:r>
            <a:r>
              <a:rPr lang="en-US" sz="1800" dirty="0" err="1" smtClean="0">
                <a:latin typeface="Arial" pitchFamily="34" charset="0"/>
                <a:cs typeface="Arial" pitchFamily="34" charset="0"/>
              </a:rPr>
              <a:t>RefreshScope</a:t>
            </a:r>
            <a:r>
              <a:rPr lang="en-US" sz="1800" dirty="0" smtClean="0">
                <a:latin typeface="Arial" pitchFamily="34" charset="0"/>
                <a:cs typeface="Arial" pitchFamily="34" charset="0"/>
              </a:rPr>
              <a:t> are reinitialized with the new configuration.</a:t>
            </a:r>
          </a:p>
          <a:p>
            <a:pPr lvl="0">
              <a:buFont typeface="Arial" pitchFamily="34" charset="0"/>
              <a:buChar char="•"/>
            </a:pPr>
            <a:endParaRPr lang="en-US" sz="1800" dirty="0" smtClean="0">
              <a:latin typeface="Arial" pitchFamily="34" charset="0"/>
              <a:cs typeface="Arial" pitchFamily="34" charset="0"/>
            </a:endParaRPr>
          </a:p>
          <a:p>
            <a:pPr lvl="0">
              <a:buFont typeface="Arial" pitchFamily="34" charset="0"/>
              <a:buChar char="•"/>
            </a:pPr>
            <a:r>
              <a:rPr lang="en-US" sz="1800" dirty="0" smtClean="0">
                <a:latin typeface="Arial" pitchFamily="34" charset="0"/>
                <a:cs typeface="Arial" pitchFamily="34" charset="0"/>
              </a:rPr>
              <a:t>  App A sends a message to the AMQP exchange indicating it has received a refresh event.</a:t>
            </a:r>
          </a:p>
          <a:p>
            <a:pPr lvl="0"/>
            <a:endParaRPr lang="en-US" sz="1800" dirty="0" smtClean="0">
              <a:latin typeface="Arial" pitchFamily="34" charset="0"/>
              <a:cs typeface="Arial" pitchFamily="34" charset="0"/>
            </a:endParaRPr>
          </a:p>
          <a:p>
            <a:pPr>
              <a:buFont typeface="Arial" pitchFamily="34" charset="0"/>
              <a:buChar char="•"/>
            </a:pPr>
            <a:r>
              <a:rPr lang="en-US" sz="1800" dirty="0" smtClean="0">
                <a:latin typeface="Arial" pitchFamily="34" charset="0"/>
                <a:cs typeface="Arial" pitchFamily="34" charset="0"/>
              </a:rPr>
              <a:t>  Apps B and C, participating on the Cloud Bus by listening to the appropriate AMQP queue, receive the message and update their configuration in the same manner as App A.</a:t>
            </a:r>
            <a:endParaRPr lang="en-US" sz="1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API gateway : Spring Cloud </a:t>
            </a:r>
            <a:r>
              <a:rPr lang="en-US" b="1" u="sng" dirty="0" err="1" smtClean="0"/>
              <a:t>Zuul</a:t>
            </a:r>
            <a:endParaRPr lang="en-US" dirty="0"/>
          </a:p>
        </p:txBody>
      </p:sp>
      <p:sp>
        <p:nvSpPr>
          <p:cNvPr id="4" name="Rectangle 1"/>
          <p:cNvSpPr>
            <a:spLocks noChangeArrowheads="1"/>
          </p:cNvSpPr>
          <p:nvPr/>
        </p:nvSpPr>
        <p:spPr bwMode="auto">
          <a:xfrm>
            <a:off x="0" y="860887"/>
            <a:ext cx="10972800"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defTabSz="914400" fontAlgn="base">
              <a:spcBef>
                <a:spcPct val="0"/>
              </a:spcBef>
              <a:spcAft>
                <a:spcPct val="0"/>
              </a:spcAft>
              <a:buFont typeface="Arial" pitchFamily="34" charset="0"/>
              <a:buChar char="•"/>
              <a:tabLst>
                <a:tab pos="228600" algn="l"/>
                <a:tab pos="457200" algn="l"/>
              </a:tabLst>
            </a:pPr>
            <a:endParaRPr lang="en-US" sz="1800" dirty="0" smtClean="0"/>
          </a:p>
          <a:p>
            <a:pPr lvl="0" defTabSz="914400" fontAlgn="base">
              <a:spcBef>
                <a:spcPct val="0"/>
              </a:spcBef>
              <a:spcAft>
                <a:spcPct val="0"/>
              </a:spcAft>
              <a:tabLst>
                <a:tab pos="228600" algn="l"/>
                <a:tab pos="457200" algn="l"/>
              </a:tabLst>
            </a:pPr>
            <a:r>
              <a:rPr lang="en-US" sz="1800" dirty="0" smtClean="0"/>
              <a:t>   </a:t>
            </a:r>
          </a:p>
          <a:p>
            <a:pPr lvl="0" defTabSz="914400" fontAlgn="base">
              <a:spcBef>
                <a:spcPct val="0"/>
              </a:spcBef>
              <a:spcAft>
                <a:spcPct val="0"/>
              </a:spcAft>
              <a:buFont typeface="Arial" pitchFamily="34" charset="0"/>
              <a:buChar char="•"/>
              <a:tabLst>
                <a:tab pos="228600" algn="l"/>
                <a:tab pos="457200" algn="l"/>
              </a:tabLst>
            </a:pPr>
            <a:r>
              <a:rPr lang="en-US" sz="1800" dirty="0" smtClean="0"/>
              <a:t>   The name '</a:t>
            </a:r>
            <a:r>
              <a:rPr lang="en-US" sz="1800" dirty="0" err="1" smtClean="0"/>
              <a:t>Zuul</a:t>
            </a:r>
            <a:r>
              <a:rPr lang="en-US" sz="1800" dirty="0" smtClean="0"/>
              <a:t>' originates from the movie Ghostbusters where it appears as the Gatekeeper of </a:t>
            </a:r>
            <a:r>
              <a:rPr lang="en-US" sz="1800" dirty="0" err="1" smtClean="0"/>
              <a:t>Gozer</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p>
          <a:p>
            <a:pPr lvl="0" defTabSz="914400" fontAlgn="base">
              <a:spcBef>
                <a:spcPct val="0"/>
              </a:spcBef>
              <a:spcAft>
                <a:spcPct val="0"/>
              </a:spcAft>
              <a:tabLst>
                <a:tab pos="228600" algn="l"/>
                <a:tab pos="4572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lvl="0" defTabSz="914400" fontAlgn="base">
              <a:spcBef>
                <a:spcPct val="0"/>
              </a:spcBef>
              <a:spcAft>
                <a:spcPct val="0"/>
              </a:spcAft>
              <a:buFont typeface="Arial" pitchFamily="34" charset="0"/>
              <a:buChar char="•"/>
              <a:tabLst>
                <a:tab pos="228600" algn="l"/>
                <a:tab pos="457200" algn="l"/>
              </a:tabLst>
            </a:pPr>
            <a:r>
              <a:rPr lang="en-US" sz="1800" dirty="0" smtClean="0">
                <a:latin typeface="Arial" pitchFamily="34" charset="0"/>
                <a:cs typeface="Arial" pitchFamily="34" charset="0"/>
              </a:rPr>
              <a:t>   Implementation of API Gateway pattern.</a:t>
            </a:r>
          </a:p>
          <a:p>
            <a:pPr lvl="0" defTabSz="914400" fontAlgn="base">
              <a:spcBef>
                <a:spcPct val="0"/>
              </a:spcBef>
              <a:spcAft>
                <a:spcPct val="0"/>
              </a:spcAft>
              <a:buFont typeface="Arial" pitchFamily="34" charset="0"/>
              <a:buChar char="•"/>
              <a:tabLst>
                <a:tab pos="228600" algn="l"/>
                <a:tab pos="457200" algn="l"/>
              </a:tabLst>
            </a:pPr>
            <a:endParaRPr lang="en-US" sz="1800" dirty="0" smtClean="0">
              <a:latin typeface="Arial" pitchFamily="34" charset="0"/>
              <a:cs typeface="Arial" pitchFamily="34" charset="0"/>
            </a:endParaRPr>
          </a:p>
          <a:p>
            <a:pPr lvl="0" defTabSz="914400" fontAlgn="base">
              <a:spcBef>
                <a:spcPct val="0"/>
              </a:spcBef>
              <a:spcAft>
                <a:spcPct val="0"/>
              </a:spcAft>
              <a:buFont typeface="Arial" pitchFamily="34" charset="0"/>
              <a:buChar char="•"/>
              <a:tabLst>
                <a:tab pos="228600" algn="l"/>
                <a:tab pos="457200" algn="l"/>
              </a:tabLst>
            </a:pPr>
            <a:r>
              <a:rPr lang="en-US" sz="1800" b="1" dirty="0" smtClean="0"/>
              <a:t>   </a:t>
            </a:r>
            <a:r>
              <a:rPr lang="en-US" sz="1800" dirty="0" err="1" smtClean="0"/>
              <a:t>Security</a:t>
            </a:r>
            <a:r>
              <a:rPr lang="en-US" sz="1800" b="1" dirty="0" err="1" smtClean="0"/>
              <a:t>,</a:t>
            </a:r>
            <a:r>
              <a:rPr lang="en-US" sz="1800" dirty="0" err="1" smtClean="0"/>
              <a:t>Insights</a:t>
            </a:r>
            <a:r>
              <a:rPr lang="en-US" sz="1800" dirty="0" smtClean="0"/>
              <a:t> and monitoring</a:t>
            </a:r>
          </a:p>
          <a:p>
            <a:pPr lvl="0" defTabSz="914400" fontAlgn="base">
              <a:spcBef>
                <a:spcPct val="0"/>
              </a:spcBef>
              <a:spcAft>
                <a:spcPct val="0"/>
              </a:spcAft>
              <a:buFont typeface="Arial" pitchFamily="34" charset="0"/>
              <a:buChar char="•"/>
              <a:tabLst>
                <a:tab pos="228600" algn="l"/>
                <a:tab pos="457200" algn="l"/>
              </a:tabLst>
            </a:pPr>
            <a:endParaRPr lang="en-US" sz="1800" dirty="0" smtClean="0">
              <a:latin typeface="Arial" pitchFamily="34" charset="0"/>
              <a:cs typeface="Arial" pitchFamily="34" charset="0"/>
            </a:endParaRPr>
          </a:p>
          <a:p>
            <a:pPr lvl="0" defTabSz="914400" fontAlgn="base">
              <a:spcBef>
                <a:spcPct val="0"/>
              </a:spcBef>
              <a:spcAft>
                <a:spcPct val="0"/>
              </a:spcAft>
              <a:buFont typeface="Arial" pitchFamily="34" charset="0"/>
              <a:buChar char="•"/>
              <a:tabLst>
                <a:tab pos="228600" algn="l"/>
                <a:tab pos="457200" algn="l"/>
              </a:tabLst>
            </a:pPr>
            <a:r>
              <a:rPr lang="en-US" sz="1800" b="1" dirty="0" smtClean="0"/>
              <a:t>   </a:t>
            </a:r>
            <a:r>
              <a:rPr lang="en-US" sz="1800" dirty="0" smtClean="0"/>
              <a:t>Dynamic routing</a:t>
            </a:r>
          </a:p>
          <a:p>
            <a:pPr lvl="0" defTabSz="914400" fontAlgn="base">
              <a:spcBef>
                <a:spcPct val="0"/>
              </a:spcBef>
              <a:spcAft>
                <a:spcPct val="0"/>
              </a:spcAft>
              <a:buFont typeface="Arial" pitchFamily="34" charset="0"/>
              <a:buChar char="•"/>
              <a:tabLst>
                <a:tab pos="228600" algn="l"/>
                <a:tab pos="457200" algn="l"/>
              </a:tabLst>
            </a:pPr>
            <a:endParaRPr lang="en-US" sz="1800" dirty="0" smtClean="0">
              <a:latin typeface="Arial" pitchFamily="34" charset="0"/>
              <a:cs typeface="Arial" pitchFamily="34" charset="0"/>
            </a:endParaRPr>
          </a:p>
          <a:p>
            <a:pPr lvl="0" defTabSz="914400" fontAlgn="base">
              <a:spcBef>
                <a:spcPct val="0"/>
              </a:spcBef>
              <a:spcAft>
                <a:spcPct val="0"/>
              </a:spcAft>
              <a:buFont typeface="Arial" pitchFamily="34" charset="0"/>
              <a:buChar char="•"/>
              <a:tabLst>
                <a:tab pos="228600" algn="l"/>
                <a:tab pos="457200" algn="l"/>
              </a:tabLst>
            </a:pPr>
            <a:r>
              <a:rPr lang="en-US" sz="1800" dirty="0" smtClean="0">
                <a:latin typeface="Arial" pitchFamily="34" charset="0"/>
                <a:cs typeface="Arial" pitchFamily="34" charset="0"/>
              </a:rPr>
              <a:t>  Static response handling</a:t>
            </a:r>
          </a:p>
          <a:p>
            <a:pPr lvl="0" defTabSz="914400" fontAlgn="base">
              <a:spcBef>
                <a:spcPct val="0"/>
              </a:spcBef>
              <a:spcAft>
                <a:spcPct val="0"/>
              </a:spcAft>
              <a:buFont typeface="Arial" pitchFamily="34" charset="0"/>
              <a:buChar char="•"/>
              <a:tabLst>
                <a:tab pos="228600" algn="l"/>
                <a:tab pos="457200" algn="l"/>
              </a:tabLst>
            </a:pPr>
            <a:endParaRPr lang="en-US" sz="1800" dirty="0" smtClean="0">
              <a:latin typeface="Arial" pitchFamily="34" charset="0"/>
              <a:cs typeface="Arial" pitchFamily="34" charset="0"/>
            </a:endParaRPr>
          </a:p>
          <a:p>
            <a:pPr lvl="0" defTabSz="914400" fontAlgn="base">
              <a:spcBef>
                <a:spcPct val="0"/>
              </a:spcBef>
              <a:spcAft>
                <a:spcPct val="0"/>
              </a:spcAft>
              <a:tabLst>
                <a:tab pos="228600" algn="l"/>
                <a:tab pos="457200" algn="l"/>
              </a:tabLst>
            </a:pPr>
            <a:endParaRPr lang="en-US" sz="1800" dirty="0" smtClean="0">
              <a:latin typeface="Arial" pitchFamily="34" charset="0"/>
              <a:cs typeface="Arial" pitchFamily="34" charset="0"/>
            </a:endParaRPr>
          </a:p>
          <a:p>
            <a:pPr lvl="1" defTabSz="914400" fontAlgn="base">
              <a:spcBef>
                <a:spcPct val="0"/>
              </a:spcBef>
              <a:spcAft>
                <a:spcPct val="0"/>
              </a:spcAft>
              <a:tabLst>
                <a:tab pos="228600" algn="l"/>
                <a:tab pos="457200" algn="l"/>
              </a:tabLst>
            </a:pP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pic>
        <p:nvPicPr>
          <p:cNvPr id="293892" name="Picture 4" descr="API gateway pattern"/>
          <p:cNvPicPr>
            <a:picLocks noChangeAspect="1" noChangeArrowheads="1"/>
          </p:cNvPicPr>
          <p:nvPr/>
        </p:nvPicPr>
        <p:blipFill>
          <a:blip r:embed="rId2" cstate="print"/>
          <a:srcRect/>
          <a:stretch>
            <a:fillRect/>
          </a:stretch>
        </p:blipFill>
        <p:spPr bwMode="auto">
          <a:xfrm>
            <a:off x="3660775" y="2954141"/>
            <a:ext cx="6321425" cy="295136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t>
            </a:r>
            <a:r>
              <a:rPr lang="en-US" dirty="0" err="1" smtClean="0"/>
              <a:t>Zuul</a:t>
            </a:r>
            <a:r>
              <a:rPr lang="en-US" dirty="0" smtClean="0"/>
              <a:t> Proxy</a:t>
            </a:r>
            <a:endParaRPr lang="en-US" dirty="0"/>
          </a:p>
        </p:txBody>
      </p:sp>
      <p:sp>
        <p:nvSpPr>
          <p:cNvPr id="4" name="Rectangle 3"/>
          <p:cNvSpPr/>
          <p:nvPr/>
        </p:nvSpPr>
        <p:spPr>
          <a:xfrm>
            <a:off x="469900" y="1471881"/>
            <a:ext cx="9156700" cy="5170646"/>
          </a:xfrm>
          <a:prstGeom prst="rect">
            <a:avLst/>
          </a:prstGeom>
        </p:spPr>
        <p:txBody>
          <a:bodyPr wrap="square">
            <a:spAutoFit/>
          </a:bodyPr>
          <a:lstStyle/>
          <a:p>
            <a:pPr>
              <a:buFont typeface="Arial" pitchFamily="34" charset="0"/>
              <a:buChar char="•"/>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EnableZuulProxy</a:t>
            </a:r>
            <a:endParaRPr lang="en-US" sz="2000" dirty="0" smtClean="0">
              <a:latin typeface="Arial" pitchFamily="34" charset="0"/>
              <a:cs typeface="Arial" pitchFamily="34" charset="0"/>
            </a:endParaRPr>
          </a:p>
          <a:p>
            <a:pPr>
              <a:buFont typeface="Arial" pitchFamily="34" charset="0"/>
              <a:buChar char="•"/>
            </a:pPr>
            <a:endParaRPr lang="en-US" sz="2000" dirty="0" smtClean="0">
              <a:latin typeface="Arial" pitchFamily="34" charset="0"/>
              <a:cs typeface="Arial" pitchFamily="34" charset="0"/>
            </a:endParaRPr>
          </a:p>
          <a:p>
            <a:pPr>
              <a:buFont typeface="Arial" pitchFamily="34" charset="0"/>
              <a:buChar char="•"/>
            </a:pPr>
            <a:r>
              <a:rPr lang="en-US" sz="2000" dirty="0" smtClean="0">
                <a:latin typeface="Arial" pitchFamily="34" charset="0"/>
                <a:cs typeface="Arial" pitchFamily="34" charset="0"/>
              </a:rPr>
              <a:t>  Add below in application.yml </a:t>
            </a:r>
          </a:p>
          <a:p>
            <a:pPr lvl="1"/>
            <a:r>
              <a:rPr lang="fr-FR" sz="1600" dirty="0" err="1" smtClean="0"/>
              <a:t>zuul</a:t>
            </a:r>
            <a:r>
              <a:rPr lang="fr-FR" sz="1600" dirty="0" smtClean="0"/>
              <a:t>: </a:t>
            </a:r>
          </a:p>
          <a:p>
            <a:pPr lvl="1"/>
            <a:r>
              <a:rPr lang="fr-FR" sz="1600" dirty="0" smtClean="0"/>
              <a:t>routes:</a:t>
            </a:r>
          </a:p>
          <a:p>
            <a:pPr lvl="1"/>
            <a:r>
              <a:rPr lang="fr-FR" sz="1600" dirty="0" smtClean="0"/>
              <a:t>	 </a:t>
            </a:r>
            <a:r>
              <a:rPr lang="fr-FR" sz="1600" dirty="0" err="1" smtClean="0"/>
              <a:t>serviceA</a:t>
            </a:r>
            <a:r>
              <a:rPr lang="fr-FR" sz="1600" dirty="0" smtClean="0"/>
              <a:t>: /service-a/** </a:t>
            </a:r>
          </a:p>
          <a:p>
            <a:pPr lvl="1"/>
            <a:r>
              <a:rPr lang="fr-FR" sz="1600" dirty="0" smtClean="0"/>
              <a:t>         </a:t>
            </a:r>
            <a:r>
              <a:rPr lang="fr-FR" sz="1600" dirty="0" err="1" smtClean="0"/>
              <a:t>serviceB</a:t>
            </a:r>
            <a:r>
              <a:rPr lang="fr-FR" sz="1600" dirty="0" smtClean="0"/>
              <a:t>: /service-b/**</a:t>
            </a:r>
          </a:p>
          <a:p>
            <a:pPr lvl="1"/>
            <a:endParaRPr lang="en-US" sz="1600" dirty="0" smtClean="0"/>
          </a:p>
          <a:p>
            <a:pPr lvl="1"/>
            <a:r>
              <a:rPr lang="en-US" sz="1600" dirty="0" smtClean="0"/>
              <a:t>Example :</a:t>
            </a:r>
          </a:p>
          <a:p>
            <a:pPr lvl="1"/>
            <a:endParaRPr lang="en-US" sz="1600" dirty="0" smtClean="0"/>
          </a:p>
          <a:p>
            <a:pPr lvl="1"/>
            <a:r>
              <a:rPr lang="en-US" sz="1400" dirty="0" smtClean="0"/>
              <a:t>@</a:t>
            </a:r>
            <a:r>
              <a:rPr lang="en-US" sz="1400" dirty="0" err="1" smtClean="0"/>
              <a:t>SpringBootApplication</a:t>
            </a:r>
            <a:endParaRPr lang="en-US" sz="1400" dirty="0" smtClean="0"/>
          </a:p>
          <a:p>
            <a:pPr lvl="1"/>
            <a:r>
              <a:rPr lang="en-US" sz="1400" dirty="0" smtClean="0"/>
              <a:t> @</a:t>
            </a:r>
            <a:r>
              <a:rPr lang="en-US" sz="1400" dirty="0" err="1" smtClean="0"/>
              <a:t>EnableZuulProxy</a:t>
            </a:r>
            <a:r>
              <a:rPr lang="en-US" sz="1400" dirty="0" smtClean="0"/>
              <a:t> </a:t>
            </a:r>
          </a:p>
          <a:p>
            <a:pPr lvl="1"/>
            <a:r>
              <a:rPr lang="en-US" sz="1400" b="1" dirty="0" smtClean="0"/>
              <a:t>public</a:t>
            </a:r>
            <a:r>
              <a:rPr lang="en-US" sz="1400" dirty="0" smtClean="0"/>
              <a:t> </a:t>
            </a:r>
            <a:r>
              <a:rPr lang="en-US" sz="1400" b="1" dirty="0" smtClean="0"/>
              <a:t>class</a:t>
            </a:r>
            <a:r>
              <a:rPr lang="en-US" sz="1400" dirty="0" smtClean="0"/>
              <a:t> </a:t>
            </a:r>
            <a:r>
              <a:rPr lang="en-US" sz="1400" b="1" dirty="0" err="1" smtClean="0"/>
              <a:t>ApiGatewayApplication</a:t>
            </a:r>
            <a:endParaRPr lang="en-US" sz="1400" b="1" dirty="0" smtClean="0"/>
          </a:p>
          <a:p>
            <a:pPr lvl="1"/>
            <a:r>
              <a:rPr lang="en-US" sz="1400" dirty="0" smtClean="0"/>
              <a:t> {</a:t>
            </a:r>
          </a:p>
          <a:p>
            <a:pPr lvl="1"/>
            <a:r>
              <a:rPr lang="en-US" sz="1400" dirty="0" smtClean="0"/>
              <a:t>	 </a:t>
            </a:r>
            <a:r>
              <a:rPr lang="en-US" sz="1400" b="1" dirty="0" smtClean="0"/>
              <a:t>public</a:t>
            </a:r>
            <a:r>
              <a:rPr lang="en-US" sz="1400" dirty="0" smtClean="0"/>
              <a:t> </a:t>
            </a:r>
            <a:r>
              <a:rPr lang="en-US" sz="1400" b="1" dirty="0" smtClean="0"/>
              <a:t>static</a:t>
            </a:r>
            <a:r>
              <a:rPr lang="en-US" sz="1400" dirty="0" smtClean="0"/>
              <a:t> </a:t>
            </a:r>
            <a:r>
              <a:rPr lang="en-US" sz="1400" b="1" dirty="0" smtClean="0"/>
              <a:t>void</a:t>
            </a:r>
            <a:r>
              <a:rPr lang="en-US" sz="1400" dirty="0" smtClean="0"/>
              <a:t> </a:t>
            </a:r>
            <a:r>
              <a:rPr lang="en-US" sz="1400" b="1" dirty="0" smtClean="0"/>
              <a:t>main</a:t>
            </a:r>
            <a:r>
              <a:rPr lang="en-US" sz="1400" dirty="0" smtClean="0"/>
              <a:t>(String[] </a:t>
            </a:r>
            <a:r>
              <a:rPr lang="en-US" sz="1400" dirty="0" err="1" smtClean="0"/>
              <a:t>args</a:t>
            </a:r>
            <a:r>
              <a:rPr lang="en-US" sz="1400" dirty="0" smtClean="0"/>
              <a:t>) </a:t>
            </a:r>
          </a:p>
          <a:p>
            <a:pPr lvl="1"/>
            <a:r>
              <a:rPr lang="en-US" sz="1400" dirty="0" smtClean="0"/>
              <a:t>	{</a:t>
            </a:r>
          </a:p>
          <a:p>
            <a:pPr lvl="1"/>
            <a:r>
              <a:rPr lang="en-US" sz="1400" dirty="0" smtClean="0"/>
              <a:t> 	    </a:t>
            </a:r>
            <a:r>
              <a:rPr lang="en-US" sz="1400" dirty="0" err="1" smtClean="0"/>
              <a:t>SpringApplication.run</a:t>
            </a:r>
            <a:r>
              <a:rPr lang="en-US" sz="1400" dirty="0" smtClean="0"/>
              <a:t>(</a:t>
            </a:r>
            <a:r>
              <a:rPr lang="en-US" sz="1400" dirty="0" err="1" smtClean="0"/>
              <a:t>ApiGatewayApplication.class</a:t>
            </a:r>
            <a:r>
              <a:rPr lang="en-US" sz="1400" dirty="0" smtClean="0"/>
              <a:t>, </a:t>
            </a:r>
            <a:r>
              <a:rPr lang="en-US" sz="1400" dirty="0" err="1" smtClean="0"/>
              <a:t>args</a:t>
            </a:r>
            <a:r>
              <a:rPr lang="en-US" sz="1400" dirty="0" smtClean="0"/>
              <a:t>);</a:t>
            </a:r>
          </a:p>
          <a:p>
            <a:pPr lvl="1"/>
            <a:r>
              <a:rPr lang="en-US" sz="1400" dirty="0" smtClean="0"/>
              <a:t> 	}</a:t>
            </a:r>
          </a:p>
          <a:p>
            <a:pPr lvl="1"/>
            <a:r>
              <a:rPr lang="en-US" sz="1400" dirty="0" smtClean="0"/>
              <a:t> }</a:t>
            </a:r>
          </a:p>
          <a:p>
            <a:pPr lvl="1"/>
            <a:endParaRPr lang="en-US" sz="1600" dirty="0" smtClean="0">
              <a:latin typeface="Arial" pitchFamily="34" charset="0"/>
              <a:cs typeface="Arial" pitchFamily="34" charset="0"/>
            </a:endParaRPr>
          </a:p>
          <a:p>
            <a:pPr lvl="1"/>
            <a:endParaRPr lang="en-US" sz="16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Client-side load balancing : Spring Cloud Ribbon </a:t>
            </a:r>
            <a:endParaRPr lang="en-US" dirty="0"/>
          </a:p>
        </p:txBody>
      </p:sp>
      <p:sp>
        <p:nvSpPr>
          <p:cNvPr id="3" name="Rectangle 2"/>
          <p:cNvSpPr/>
          <p:nvPr/>
        </p:nvSpPr>
        <p:spPr>
          <a:xfrm>
            <a:off x="265814" y="1616148"/>
            <a:ext cx="10558130" cy="4278094"/>
          </a:xfrm>
          <a:prstGeom prst="rect">
            <a:avLst/>
          </a:prstGeom>
        </p:spPr>
        <p:txBody>
          <a:bodyPr wrap="square">
            <a:spAutoFit/>
          </a:bodyPr>
          <a:lstStyle/>
          <a:p>
            <a:pPr fontAlgn="base">
              <a:buFont typeface="Arial" pitchFamily="34" charset="0"/>
              <a:buChar char="•"/>
            </a:pPr>
            <a:r>
              <a:rPr lang="en-US" sz="1600" dirty="0" smtClean="0"/>
              <a:t>   Provides library for configurable load balancing and fault tolerance .</a:t>
            </a:r>
          </a:p>
          <a:p>
            <a:pPr fontAlgn="base">
              <a:buFont typeface="Arial" pitchFamily="34" charset="0"/>
              <a:buChar char="•"/>
            </a:pPr>
            <a:endParaRPr lang="en-US" sz="1600" dirty="0" smtClean="0"/>
          </a:p>
          <a:p>
            <a:pPr fontAlgn="base">
              <a:buFont typeface="Arial" pitchFamily="34" charset="0"/>
              <a:buChar char="•"/>
            </a:pPr>
            <a:r>
              <a:rPr lang="en-US" sz="1600" dirty="0" smtClean="0"/>
              <a:t>    Enable load balancing algorithms like availability filtering , weighted response times and others .</a:t>
            </a:r>
          </a:p>
          <a:p>
            <a:pPr fontAlgn="base">
              <a:buFont typeface="Arial" pitchFamily="34" charset="0"/>
              <a:buChar char="•"/>
            </a:pPr>
            <a:endParaRPr lang="en-US" sz="1600" dirty="0" smtClean="0"/>
          </a:p>
          <a:p>
            <a:pPr fontAlgn="base">
              <a:buFont typeface="Arial" pitchFamily="34" charset="0"/>
              <a:buChar char="•"/>
            </a:pPr>
            <a:r>
              <a:rPr lang="en-US" sz="1600" dirty="0" smtClean="0"/>
              <a:t>    Property File configuration</a:t>
            </a:r>
          </a:p>
          <a:p>
            <a:pPr lvl="2" fontAlgn="base"/>
            <a:r>
              <a:rPr lang="en-US" sz="1600" dirty="0" smtClean="0"/>
              <a:t>say-hello:</a:t>
            </a:r>
          </a:p>
          <a:p>
            <a:pPr lvl="2" fontAlgn="base"/>
            <a:r>
              <a:rPr lang="en-US" sz="1600" dirty="0" smtClean="0"/>
              <a:t>  ribbon:</a:t>
            </a:r>
          </a:p>
          <a:p>
            <a:pPr lvl="2" fontAlgn="base"/>
            <a:r>
              <a:rPr lang="en-US" sz="1600" dirty="0" smtClean="0"/>
              <a:t>    eureka:</a:t>
            </a:r>
          </a:p>
          <a:p>
            <a:pPr lvl="2" fontAlgn="base"/>
            <a:r>
              <a:rPr lang="en-US" sz="1600" dirty="0" smtClean="0"/>
              <a:t>      enabled: false</a:t>
            </a:r>
          </a:p>
          <a:p>
            <a:pPr lvl="2" fontAlgn="base"/>
            <a:r>
              <a:rPr lang="en-US" sz="1600" dirty="0" smtClean="0"/>
              <a:t>    </a:t>
            </a:r>
            <a:r>
              <a:rPr lang="en-US" sz="1600" dirty="0" err="1" smtClean="0"/>
              <a:t>listOfServers</a:t>
            </a:r>
            <a:r>
              <a:rPr lang="en-US" sz="1600" dirty="0" smtClean="0"/>
              <a:t>: localhost:8090,localhost:9092,localhost:9999</a:t>
            </a:r>
          </a:p>
          <a:p>
            <a:pPr lvl="2" fontAlgn="base"/>
            <a:r>
              <a:rPr lang="en-US" sz="1600" dirty="0" smtClean="0"/>
              <a:t>    </a:t>
            </a:r>
            <a:r>
              <a:rPr lang="en-US" sz="1600" dirty="0" err="1" smtClean="0"/>
              <a:t>ServerListRefreshInterval</a:t>
            </a:r>
            <a:r>
              <a:rPr lang="en-US" sz="1600" dirty="0" smtClean="0"/>
              <a:t>: 15000</a:t>
            </a:r>
          </a:p>
          <a:p>
            <a:pPr fontAlgn="base">
              <a:buFont typeface="Arial" pitchFamily="34" charset="0"/>
              <a:buChar char="•"/>
            </a:pPr>
            <a:endParaRPr lang="en-US" sz="1600" dirty="0" smtClean="0"/>
          </a:p>
          <a:p>
            <a:pPr fontAlgn="base">
              <a:buFont typeface="Arial" pitchFamily="34" charset="0"/>
              <a:buChar char="•"/>
            </a:pPr>
            <a:endParaRPr lang="en-US" sz="1600" dirty="0" smtClean="0"/>
          </a:p>
          <a:p>
            <a:pPr fontAlgn="base">
              <a:buFont typeface="Arial" pitchFamily="34" charset="0"/>
              <a:buChar char="•"/>
            </a:pPr>
            <a:endParaRPr lang="en-US" sz="1600" dirty="0" smtClean="0"/>
          </a:p>
          <a:p>
            <a:pPr fontAlgn="base">
              <a:buFont typeface="Arial" pitchFamily="34" charset="0"/>
              <a:buChar char="•"/>
            </a:pPr>
            <a:endParaRPr lang="en-US" sz="1600" dirty="0" smtClean="0"/>
          </a:p>
          <a:p>
            <a:pPr fontAlgn="base">
              <a:buFont typeface="Arial" pitchFamily="34" charset="0"/>
              <a:buChar char="•"/>
            </a:pPr>
            <a:endParaRPr lang="en-US" sz="1600" dirty="0" smtClean="0"/>
          </a:p>
          <a:p>
            <a:pPr fontAlgn="base"/>
            <a:endParaRPr lang="en-US" sz="1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Ribbon</a:t>
            </a:r>
            <a:endParaRPr lang="en-US" dirty="0"/>
          </a:p>
        </p:txBody>
      </p:sp>
      <p:sp>
        <p:nvSpPr>
          <p:cNvPr id="3" name="Rectangle 2"/>
          <p:cNvSpPr/>
          <p:nvPr/>
        </p:nvSpPr>
        <p:spPr>
          <a:xfrm>
            <a:off x="736600" y="1282700"/>
            <a:ext cx="10071100" cy="5016758"/>
          </a:xfrm>
          <a:prstGeom prst="rect">
            <a:avLst/>
          </a:prstGeom>
        </p:spPr>
        <p:txBody>
          <a:bodyPr wrap="square">
            <a:spAutoFit/>
          </a:bodyPr>
          <a:lstStyle/>
          <a:p>
            <a:pPr fontAlgn="base"/>
            <a:r>
              <a:rPr lang="en-US" sz="2000" dirty="0" smtClean="0"/>
              <a:t>public class </a:t>
            </a:r>
            <a:r>
              <a:rPr lang="en-US" sz="2000" dirty="0" err="1" smtClean="0"/>
              <a:t>Config</a:t>
            </a:r>
            <a:r>
              <a:rPr lang="en-US" sz="2000" dirty="0" smtClean="0"/>
              <a:t> {</a:t>
            </a:r>
          </a:p>
          <a:p>
            <a:pPr fontAlgn="base"/>
            <a:r>
              <a:rPr lang="en-US" sz="2000" dirty="0" smtClean="0"/>
              <a:t> </a:t>
            </a:r>
          </a:p>
          <a:p>
            <a:pPr fontAlgn="base"/>
            <a:r>
              <a:rPr lang="en-US" sz="2000" dirty="0" smtClean="0"/>
              <a:t>    @</a:t>
            </a:r>
            <a:r>
              <a:rPr lang="en-US" sz="2000" dirty="0" err="1" smtClean="0"/>
              <a:t>LoadBalanced</a:t>
            </a:r>
            <a:endParaRPr lang="en-US" sz="2000" dirty="0" smtClean="0"/>
          </a:p>
          <a:p>
            <a:pPr fontAlgn="base"/>
            <a:r>
              <a:rPr lang="en-US" sz="2000" dirty="0" smtClean="0"/>
              <a:t>    @Bean</a:t>
            </a:r>
          </a:p>
          <a:p>
            <a:pPr fontAlgn="base"/>
            <a:r>
              <a:rPr lang="en-US" sz="2000" dirty="0" smtClean="0"/>
              <a:t>    public </a:t>
            </a:r>
            <a:r>
              <a:rPr lang="en-US" sz="2000" dirty="0" err="1" smtClean="0"/>
              <a:t>RestTemplate</a:t>
            </a:r>
            <a:r>
              <a:rPr lang="en-US" sz="2000" dirty="0" smtClean="0"/>
              <a:t> </a:t>
            </a:r>
            <a:r>
              <a:rPr lang="en-US" sz="2000" dirty="0" err="1" smtClean="0"/>
              <a:t>restTemplate</a:t>
            </a:r>
            <a:r>
              <a:rPr lang="en-US" sz="2000" dirty="0" smtClean="0"/>
              <a:t>() {</a:t>
            </a:r>
          </a:p>
          <a:p>
            <a:pPr fontAlgn="base"/>
            <a:r>
              <a:rPr lang="en-US" sz="2000" dirty="0" smtClean="0"/>
              <a:t>        return new </a:t>
            </a:r>
            <a:r>
              <a:rPr lang="en-US" sz="2000" dirty="0" err="1" smtClean="0"/>
              <a:t>RestTemplate</a:t>
            </a:r>
            <a:r>
              <a:rPr lang="en-US" sz="2000" dirty="0" smtClean="0"/>
              <a:t>();</a:t>
            </a:r>
          </a:p>
          <a:p>
            <a:pPr fontAlgn="base"/>
            <a:r>
              <a:rPr lang="en-US" sz="2000" dirty="0" smtClean="0"/>
              <a:t>    }</a:t>
            </a:r>
          </a:p>
          <a:p>
            <a:pPr fontAlgn="base"/>
            <a:r>
              <a:rPr lang="en-US" sz="2000" dirty="0" smtClean="0"/>
              <a:t>}</a:t>
            </a:r>
          </a:p>
          <a:p>
            <a:pPr fontAlgn="base">
              <a:buFont typeface="Arial" pitchFamily="34" charset="0"/>
              <a:buChar char="•"/>
            </a:pPr>
            <a:endParaRPr lang="en-US" sz="2000" dirty="0" smtClean="0"/>
          </a:p>
          <a:p>
            <a:pPr fontAlgn="base">
              <a:buFont typeface="Arial" pitchFamily="34" charset="0"/>
              <a:buChar char="•"/>
            </a:pPr>
            <a:r>
              <a:rPr lang="en-US" sz="2000" dirty="0" smtClean="0"/>
              <a:t>@</a:t>
            </a:r>
            <a:r>
              <a:rPr lang="en-US" sz="2000" dirty="0" err="1" smtClean="0"/>
              <a:t>RequestMapping</a:t>
            </a:r>
            <a:r>
              <a:rPr lang="en-US" sz="2000" dirty="0" smtClean="0"/>
              <a:t>("/hi")</a:t>
            </a:r>
          </a:p>
          <a:p>
            <a:pPr fontAlgn="base">
              <a:buFont typeface="Arial" pitchFamily="34" charset="0"/>
              <a:buChar char="•"/>
            </a:pPr>
            <a:r>
              <a:rPr lang="en-US" sz="2000" dirty="0" smtClean="0"/>
              <a:t>  public String hi(@</a:t>
            </a:r>
            <a:r>
              <a:rPr lang="en-US" sz="2000" dirty="0" err="1" smtClean="0"/>
              <a:t>RequestParam</a:t>
            </a:r>
            <a:r>
              <a:rPr lang="en-US" sz="2000" dirty="0" smtClean="0"/>
              <a:t>(value="name", </a:t>
            </a:r>
            <a:r>
              <a:rPr lang="en-US" sz="2000" dirty="0" err="1" smtClean="0"/>
              <a:t>defaultValue</a:t>
            </a:r>
            <a:r>
              <a:rPr lang="en-US" sz="2000" dirty="0" smtClean="0"/>
              <a:t>="</a:t>
            </a:r>
            <a:r>
              <a:rPr lang="en-US" sz="2000" dirty="0" err="1" smtClean="0"/>
              <a:t>Artaban</a:t>
            </a:r>
            <a:r>
              <a:rPr lang="en-US" sz="2000" dirty="0" smtClean="0"/>
              <a:t>") String name) {</a:t>
            </a:r>
          </a:p>
          <a:p>
            <a:pPr fontAlgn="base">
              <a:buFont typeface="Arial" pitchFamily="34" charset="0"/>
              <a:buChar char="•"/>
            </a:pPr>
            <a:r>
              <a:rPr lang="en-US" sz="2000" dirty="0" smtClean="0"/>
              <a:t>    String greeting = </a:t>
            </a:r>
            <a:r>
              <a:rPr lang="en-US" sz="2000" dirty="0" err="1" smtClean="0"/>
              <a:t>this.restTemplate.getForObject</a:t>
            </a:r>
            <a:r>
              <a:rPr lang="en-US" sz="2000" dirty="0" smtClean="0"/>
              <a:t>("</a:t>
            </a:r>
            <a:r>
              <a:rPr lang="en-US" sz="2000" b="1" dirty="0" smtClean="0"/>
              <a:t>http://say-hello/greeting</a:t>
            </a:r>
            <a:r>
              <a:rPr lang="en-US" sz="2000" dirty="0" smtClean="0"/>
              <a:t>", </a:t>
            </a:r>
            <a:r>
              <a:rPr lang="en-US" sz="2000" dirty="0" err="1" smtClean="0"/>
              <a:t>String.class</a:t>
            </a:r>
            <a:r>
              <a:rPr lang="en-US" sz="2000" dirty="0" smtClean="0"/>
              <a:t>);</a:t>
            </a:r>
          </a:p>
          <a:p>
            <a:pPr fontAlgn="base">
              <a:buFont typeface="Arial" pitchFamily="34" charset="0"/>
              <a:buChar char="•"/>
            </a:pPr>
            <a:r>
              <a:rPr lang="en-US" sz="2000" dirty="0" smtClean="0"/>
              <a:t>    return </a:t>
            </a:r>
            <a:r>
              <a:rPr lang="en-US" sz="2000" dirty="0" err="1" smtClean="0"/>
              <a:t>String.format</a:t>
            </a:r>
            <a:r>
              <a:rPr lang="en-US" sz="2000" dirty="0" smtClean="0"/>
              <a:t>("%s, %s!", greeting, name);</a:t>
            </a:r>
          </a:p>
          <a:p>
            <a:pPr fontAlgn="base">
              <a:buFont typeface="Arial" pitchFamily="34" charset="0"/>
              <a:buChar char="•"/>
            </a:pPr>
            <a:r>
              <a:rPr lang="en-US" sz="2000" dirty="0" smtClean="0"/>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Declarative Rest Client : Spring Cloud Feign</a:t>
            </a:r>
            <a:endParaRPr lang="en-US" dirty="0"/>
          </a:p>
        </p:txBody>
      </p:sp>
      <p:sp>
        <p:nvSpPr>
          <p:cNvPr id="4" name="Rectangle 3"/>
          <p:cNvSpPr/>
          <p:nvPr/>
        </p:nvSpPr>
        <p:spPr>
          <a:xfrm>
            <a:off x="265814" y="1616148"/>
            <a:ext cx="10558130" cy="5124480"/>
          </a:xfrm>
          <a:prstGeom prst="rect">
            <a:avLst/>
          </a:prstGeom>
        </p:spPr>
        <p:txBody>
          <a:bodyPr wrap="square">
            <a:spAutoFit/>
          </a:bodyPr>
          <a:lstStyle/>
          <a:p>
            <a:pPr fontAlgn="base">
              <a:buFont typeface="Arial" pitchFamily="34" charset="0"/>
              <a:buChar char="•"/>
            </a:pPr>
            <a:r>
              <a:rPr lang="en-US" sz="1600" dirty="0" smtClean="0"/>
              <a:t>   </a:t>
            </a:r>
            <a:r>
              <a:rPr lang="en-US" dirty="0" smtClean="0"/>
              <a:t>Declarative web service client</a:t>
            </a:r>
          </a:p>
          <a:p>
            <a:pPr fontAlgn="base">
              <a:buFont typeface="Arial" pitchFamily="34" charset="0"/>
              <a:buChar char="•"/>
            </a:pPr>
            <a:r>
              <a:rPr lang="en-US" dirty="0" smtClean="0"/>
              <a:t>   It makes writing web service clients easier.</a:t>
            </a:r>
          </a:p>
          <a:p>
            <a:pPr fontAlgn="base">
              <a:buFont typeface="Arial" pitchFamily="34" charset="0"/>
              <a:buChar char="•"/>
            </a:pPr>
            <a:r>
              <a:rPr lang="en-US" dirty="0" smtClean="0"/>
              <a:t>   Uses Ribbon internally for load balancing .</a:t>
            </a:r>
          </a:p>
          <a:p>
            <a:pPr fontAlgn="base">
              <a:buFont typeface="Arial" pitchFamily="34" charset="0"/>
              <a:buChar char="•"/>
            </a:pPr>
            <a:r>
              <a:rPr lang="en-US" dirty="0" smtClean="0"/>
              <a:t>   @</a:t>
            </a:r>
            <a:r>
              <a:rPr lang="en-US" dirty="0" err="1" smtClean="0"/>
              <a:t>EnableFeignClients</a:t>
            </a:r>
            <a:r>
              <a:rPr lang="en-US" dirty="0" smtClean="0"/>
              <a:t>  enables  full suite of a load balancer, circuit breaker, and HTTP client with a sensible ready-to-go default configuration.</a:t>
            </a:r>
          </a:p>
          <a:p>
            <a:pPr fontAlgn="base">
              <a:buFont typeface="Arial" pitchFamily="34" charset="0"/>
              <a:buChar char="•"/>
            </a:pPr>
            <a:r>
              <a:rPr lang="en-US" dirty="0" smtClean="0"/>
              <a:t>   To use Feign create an interface and annotate it  as below </a:t>
            </a:r>
          </a:p>
          <a:p>
            <a:pPr fontAlgn="base"/>
            <a:r>
              <a:rPr lang="en-US" dirty="0" smtClean="0"/>
              <a:t> </a:t>
            </a:r>
          </a:p>
          <a:p>
            <a:pPr lvl="2" fontAlgn="base"/>
            <a:r>
              <a:rPr lang="en-US" dirty="0" smtClean="0"/>
              <a:t>@</a:t>
            </a:r>
            <a:r>
              <a:rPr lang="en-US" dirty="0" err="1" smtClean="0"/>
              <a:t>FeignClient</a:t>
            </a:r>
            <a:r>
              <a:rPr lang="en-US" dirty="0" smtClean="0"/>
              <a:t>("participants-service")</a:t>
            </a:r>
          </a:p>
          <a:p>
            <a:pPr lvl="2" fontAlgn="base"/>
            <a:r>
              <a:rPr lang="en-US" dirty="0" smtClean="0"/>
              <a:t>interface </a:t>
            </a:r>
            <a:r>
              <a:rPr lang="en-US" dirty="0" err="1" smtClean="0"/>
              <a:t>ParticipantsClient</a:t>
            </a:r>
            <a:r>
              <a:rPr lang="en-US" dirty="0" smtClean="0"/>
              <a:t> {</a:t>
            </a:r>
          </a:p>
          <a:p>
            <a:pPr lvl="2" fontAlgn="base"/>
            <a:r>
              <a:rPr lang="en-US" dirty="0" smtClean="0"/>
              <a:t>	</a:t>
            </a:r>
          </a:p>
          <a:p>
            <a:pPr lvl="2" fontAlgn="base"/>
            <a:r>
              <a:rPr lang="en-US" dirty="0" smtClean="0"/>
              <a:t>	@</a:t>
            </a:r>
            <a:r>
              <a:rPr lang="en-US" dirty="0" err="1" smtClean="0"/>
              <a:t>RequestMapping</a:t>
            </a:r>
            <a:r>
              <a:rPr lang="en-US" dirty="0" smtClean="0"/>
              <a:t>(method = </a:t>
            </a:r>
            <a:r>
              <a:rPr lang="en-US" dirty="0" err="1" smtClean="0"/>
              <a:t>RequestMethod.GET</a:t>
            </a:r>
            <a:r>
              <a:rPr lang="en-US" dirty="0" smtClean="0"/>
              <a:t>, value="/races/{</a:t>
            </a:r>
            <a:r>
              <a:rPr lang="en-US" dirty="0" err="1" smtClean="0"/>
              <a:t>raceId</a:t>
            </a:r>
            <a:r>
              <a:rPr lang="en-US" dirty="0" smtClean="0"/>
              <a:t>}")</a:t>
            </a:r>
          </a:p>
          <a:p>
            <a:pPr lvl="2" fontAlgn="base"/>
            <a:r>
              <a:rPr lang="en-US" dirty="0" smtClean="0"/>
              <a:t>	List&lt;Participant&gt; </a:t>
            </a:r>
            <a:r>
              <a:rPr lang="en-US" dirty="0" err="1" smtClean="0"/>
              <a:t>getParticipants</a:t>
            </a:r>
            <a:r>
              <a:rPr lang="en-US" dirty="0" smtClean="0"/>
              <a:t>(@</a:t>
            </a:r>
            <a:r>
              <a:rPr lang="en-US" dirty="0" err="1" smtClean="0"/>
              <a:t>PathVariable</a:t>
            </a:r>
            <a:r>
              <a:rPr lang="en-US" dirty="0" smtClean="0"/>
              <a:t>("</a:t>
            </a:r>
            <a:r>
              <a:rPr lang="en-US" dirty="0" err="1" smtClean="0"/>
              <a:t>raceId</a:t>
            </a:r>
            <a:r>
              <a:rPr lang="en-US" dirty="0" smtClean="0"/>
              <a:t>") String </a:t>
            </a:r>
            <a:r>
              <a:rPr lang="en-US" dirty="0" err="1" smtClean="0"/>
              <a:t>raceId</a:t>
            </a:r>
            <a:r>
              <a:rPr lang="en-US" dirty="0" smtClean="0"/>
              <a:t>);</a:t>
            </a:r>
          </a:p>
          <a:p>
            <a:pPr lvl="2" fontAlgn="base"/>
            <a:r>
              <a:rPr lang="en-US" dirty="0" smtClean="0"/>
              <a:t>	</a:t>
            </a:r>
          </a:p>
          <a:p>
            <a:pPr lvl="2" fontAlgn="base"/>
            <a:r>
              <a:rPr lang="en-US" dirty="0" smtClean="0"/>
              <a:t>}   </a:t>
            </a:r>
          </a:p>
          <a:p>
            <a:pPr fontAlgn="base">
              <a:buFont typeface="Arial" pitchFamily="34" charset="0"/>
              <a:buChar char="•"/>
            </a:pPr>
            <a:endParaRPr lang="en-US" sz="1600" dirty="0" smtClean="0"/>
          </a:p>
          <a:p>
            <a:pPr fontAlgn="base">
              <a:buFont typeface="Arial" pitchFamily="34" charset="0"/>
              <a:buChar char="•"/>
            </a:pPr>
            <a:endParaRPr lang="en-US" sz="1600" dirty="0" smtClean="0"/>
          </a:p>
          <a:p>
            <a:pPr fontAlgn="base">
              <a:buFont typeface="Arial" pitchFamily="34" charset="0"/>
              <a:buChar char="•"/>
            </a:pPr>
            <a:endParaRPr lang="en-US" sz="1600" dirty="0" smtClean="0"/>
          </a:p>
          <a:p>
            <a:pPr fontAlgn="base"/>
            <a:endParaRPr lang="en-US" sz="1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 breaker : Spring Cloud </a:t>
            </a:r>
            <a:r>
              <a:rPr lang="en-US" dirty="0" err="1" smtClean="0"/>
              <a:t>Hystrix</a:t>
            </a:r>
            <a:endParaRPr lang="en-US" dirty="0"/>
          </a:p>
        </p:txBody>
      </p:sp>
      <p:sp>
        <p:nvSpPr>
          <p:cNvPr id="4" name="Rectangle 3"/>
          <p:cNvSpPr/>
          <p:nvPr/>
        </p:nvSpPr>
        <p:spPr>
          <a:xfrm>
            <a:off x="368300" y="1500257"/>
            <a:ext cx="10414000" cy="3939540"/>
          </a:xfrm>
          <a:prstGeom prst="rect">
            <a:avLst/>
          </a:prstGeom>
        </p:spPr>
        <p:txBody>
          <a:bodyPr wrap="square">
            <a:spAutoFit/>
          </a:bodyPr>
          <a:lstStyle/>
          <a:p>
            <a:pPr>
              <a:buFont typeface="Arial" pitchFamily="34" charset="0"/>
              <a:buChar char="•"/>
            </a:pPr>
            <a:r>
              <a:rPr lang="en-US" sz="2000" dirty="0" smtClean="0">
                <a:hlinkClick r:id="rId2"/>
              </a:rPr>
              <a:t>  </a:t>
            </a:r>
            <a:r>
              <a:rPr lang="en-US" sz="2000" dirty="0" err="1" smtClean="0">
                <a:hlinkClick r:id="rId2"/>
              </a:rPr>
              <a:t>Hystrix</a:t>
            </a:r>
            <a:r>
              <a:rPr lang="en-US" sz="2000" dirty="0" smtClean="0"/>
              <a:t> provides an implementation of common fault-tolerance patterns for distributed systems such as </a:t>
            </a:r>
            <a:r>
              <a:rPr lang="en-US" sz="2000" dirty="0" smtClean="0">
                <a:hlinkClick r:id="rId3"/>
              </a:rPr>
              <a:t>circuit breakers</a:t>
            </a:r>
            <a:r>
              <a:rPr lang="en-US" sz="2000" dirty="0" smtClean="0"/>
              <a:t> .</a:t>
            </a:r>
          </a:p>
          <a:p>
            <a:endParaRPr lang="en-US" sz="2000" dirty="0" smtClean="0"/>
          </a:p>
          <a:p>
            <a:pPr>
              <a:buFont typeface="Arial" pitchFamily="34" charset="0"/>
              <a:buChar char="•"/>
            </a:pPr>
            <a:r>
              <a:rPr lang="en-US" dirty="0" smtClean="0"/>
              <a:t>  Use of the Circuit Breaker pattern can allow a </a:t>
            </a:r>
            <a:r>
              <a:rPr lang="en-US" dirty="0" err="1" smtClean="0"/>
              <a:t>microservice</a:t>
            </a:r>
            <a:r>
              <a:rPr lang="en-US" dirty="0" smtClean="0"/>
              <a:t> to continue operating when a related service fails, preventing the failure from cascading and giving the failing service time to recover.</a:t>
            </a:r>
          </a:p>
          <a:p>
            <a:pPr>
              <a:buFont typeface="Arial" pitchFamily="34" charset="0"/>
              <a:buChar char="•"/>
            </a:pPr>
            <a:endParaRPr lang="en-US" dirty="0" smtClean="0"/>
          </a:p>
          <a:p>
            <a:pPr>
              <a:buFont typeface="Arial" pitchFamily="34" charset="0"/>
              <a:buChar char="•"/>
            </a:pPr>
            <a:r>
              <a:rPr lang="en-US" dirty="0" smtClean="0"/>
              <a:t>  When we apply a circuit breaker to a method, </a:t>
            </a:r>
            <a:r>
              <a:rPr lang="en-US" dirty="0" err="1" smtClean="0"/>
              <a:t>Hystrix</a:t>
            </a:r>
            <a:r>
              <a:rPr lang="en-US" dirty="0" smtClean="0"/>
              <a:t> watches for failing calls to that method, and if failures build up to a threshold, </a:t>
            </a:r>
            <a:r>
              <a:rPr lang="en-US" dirty="0" err="1" smtClean="0"/>
              <a:t>Hystrix</a:t>
            </a:r>
            <a:r>
              <a:rPr lang="en-US" dirty="0" smtClean="0"/>
              <a:t> opens the circuit so that subsequent calls automatically fail. While the circuit is open, </a:t>
            </a:r>
            <a:r>
              <a:rPr lang="en-US" dirty="0" err="1" smtClean="0"/>
              <a:t>Hystrix</a:t>
            </a:r>
            <a:r>
              <a:rPr lang="en-US" dirty="0" smtClean="0"/>
              <a:t> redirects calls to the method, and they’re passed on to our specified fallback method.</a:t>
            </a:r>
          </a:p>
          <a:p>
            <a:pPr>
              <a:buFont typeface="Arial" pitchFamily="34" charset="0"/>
              <a:buChar char="•"/>
            </a:pPr>
            <a:endParaRPr lang="en-US" dirty="0" smtClean="0"/>
          </a:p>
          <a:p>
            <a:pPr>
              <a:buFont typeface="Arial" pitchFamily="34" charset="0"/>
              <a:buChar char="•"/>
            </a:pPr>
            <a:r>
              <a:rPr lang="en-US" dirty="0" smtClean="0"/>
              <a:t> @</a:t>
            </a:r>
            <a:r>
              <a:rPr lang="en-US" dirty="0" err="1" smtClean="0"/>
              <a:t>EnableCircuitBreaker</a:t>
            </a:r>
            <a:r>
              <a:rPr lang="en-US" dirty="0" smtClean="0"/>
              <a:t>  , @</a:t>
            </a:r>
            <a:r>
              <a:rPr lang="en-US" dirty="0" err="1" smtClean="0"/>
              <a:t>HystrixCommand</a:t>
            </a:r>
            <a:r>
              <a:rPr lang="en-US" dirty="0" smtClean="0"/>
              <a:t> , @</a:t>
            </a:r>
            <a:r>
              <a:rPr lang="en-US" dirty="0" err="1" smtClean="0"/>
              <a:t>EnableHystrixDashboard</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r>
              <a:rPr lang="en-US" sz="2800" b="1" u="sng" dirty="0" smtClean="0"/>
              <a:t>About Spring Cloud </a:t>
            </a:r>
            <a:endParaRPr lang="fr-FR" sz="2800" dirty="0">
              <a:solidFill>
                <a:srgbClr val="000000"/>
              </a:solidFill>
            </a:endParaRPr>
          </a:p>
        </p:txBody>
      </p:sp>
      <p:sp>
        <p:nvSpPr>
          <p:cNvPr id="2" name="Rounded Rectangle 1"/>
          <p:cNvSpPr/>
          <p:nvPr/>
        </p:nvSpPr>
        <p:spPr>
          <a:xfrm>
            <a:off x="5381011" y="1447963"/>
            <a:ext cx="4872251" cy="4353636"/>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buFont typeface="Wingdings" pitchFamily="2" charset="2"/>
              <a:buChar char="Ø"/>
            </a:pPr>
            <a:r>
              <a:rPr lang="en-US" sz="1800" dirty="0" smtClean="0"/>
              <a:t> An open-source library–makes it easy    to develop JVM applications for the cloud.</a:t>
            </a:r>
          </a:p>
          <a:p>
            <a:pPr>
              <a:buFont typeface="Wingdings" pitchFamily="2" charset="2"/>
              <a:buChar char="Ø"/>
            </a:pPr>
            <a:endParaRPr lang="en-US" sz="1800" dirty="0" smtClean="0"/>
          </a:p>
          <a:p>
            <a:pPr>
              <a:buFont typeface="Wingdings" pitchFamily="2" charset="2"/>
              <a:buChar char="Ø"/>
            </a:pPr>
            <a:r>
              <a:rPr lang="en-US" sz="1800" dirty="0" smtClean="0"/>
              <a:t> Provides tools for developers to quickly build some of the common patterns in distributed systems.</a:t>
            </a:r>
          </a:p>
          <a:p>
            <a:endParaRPr lang="en-US" sz="1800" dirty="0" smtClean="0"/>
          </a:p>
          <a:p>
            <a:pPr>
              <a:buFont typeface="Wingdings" pitchFamily="2" charset="2"/>
              <a:buChar char="Ø"/>
            </a:pPr>
            <a:r>
              <a:rPr lang="en-US" sz="1800" dirty="0" smtClean="0"/>
              <a:t> Helps in building self healing distributed systems. </a:t>
            </a:r>
          </a:p>
          <a:p>
            <a:pPr>
              <a:buFont typeface="Wingdings" pitchFamily="2" charset="2"/>
              <a:buChar char="Ø"/>
            </a:pPr>
            <a:endParaRPr lang="en-US" sz="1800" dirty="0" smtClean="0"/>
          </a:p>
          <a:p>
            <a:pPr>
              <a:buFont typeface="Wingdings" pitchFamily="2" charset="2"/>
              <a:buChar char="Ø"/>
            </a:pPr>
            <a:endParaRPr lang="en-US" sz="1800" dirty="0" smtClean="0"/>
          </a:p>
          <a:p>
            <a:pPr>
              <a:buFont typeface="Wingdings" pitchFamily="2" charset="2"/>
              <a:buChar char="Ø"/>
            </a:pPr>
            <a:endParaRPr lang="en-US" sz="1800" dirty="0" smtClean="0"/>
          </a:p>
          <a:p>
            <a:pPr>
              <a:buFont typeface="Wingdings" pitchFamily="2" charset="2"/>
              <a:buChar char="Ø"/>
            </a:pPr>
            <a:endParaRPr lang="en-US" sz="1800" dirty="0" smtClean="0"/>
          </a:p>
        </p:txBody>
      </p:sp>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294916" name="Picture 4" descr="Image result for cloud images"/>
          <p:cNvPicPr>
            <a:picLocks noChangeAspect="1" noChangeArrowheads="1"/>
          </p:cNvPicPr>
          <p:nvPr/>
        </p:nvPicPr>
        <p:blipFill>
          <a:blip r:embed="rId3" cstate="print"/>
          <a:srcRect/>
          <a:stretch>
            <a:fillRect/>
          </a:stretch>
        </p:blipFill>
        <p:spPr bwMode="auto">
          <a:xfrm>
            <a:off x="520995" y="1376953"/>
            <a:ext cx="3742290" cy="2660535"/>
          </a:xfrm>
          <a:prstGeom prst="rect">
            <a:avLst/>
          </a:prstGeom>
          <a:noFill/>
        </p:spPr>
      </p:pic>
      <p:pic>
        <p:nvPicPr>
          <p:cNvPr id="313349" name="Picture 5" descr="D:\Users\rahulcho\Desktop\spring-by-pivotal.png"/>
          <p:cNvPicPr>
            <a:picLocks noChangeAspect="1" noChangeArrowheads="1"/>
          </p:cNvPicPr>
          <p:nvPr/>
        </p:nvPicPr>
        <p:blipFill>
          <a:blip r:embed="rId4" cstate="print"/>
          <a:srcRect/>
          <a:stretch>
            <a:fillRect/>
          </a:stretch>
        </p:blipFill>
        <p:spPr bwMode="auto">
          <a:xfrm>
            <a:off x="1143977" y="2296795"/>
            <a:ext cx="2272323" cy="738505"/>
          </a:xfrm>
          <a:prstGeom prst="rect">
            <a:avLst/>
          </a:prstGeom>
          <a:noFill/>
        </p:spPr>
      </p:pic>
    </p:spTree>
    <p:extLst>
      <p:ext uri="{BB962C8B-B14F-4D97-AF65-F5344CB8AC3E}">
        <p14:creationId xmlns:p14="http://schemas.microsoft.com/office/powerpoint/2010/main" xmlns="" val="1948295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dirty="0" smtClean="0"/>
              <a:t>Spring Cloud </a:t>
            </a:r>
            <a:r>
              <a:rPr lang="en-US" dirty="0" err="1" smtClean="0"/>
              <a:t>Hystrix</a:t>
            </a:r>
            <a:r>
              <a:rPr lang="en-US" b="1" dirty="0" smtClean="0"/>
              <a:t/>
            </a:r>
            <a:br>
              <a:rPr lang="en-US" b="1" dirty="0" smtClean="0"/>
            </a:br>
            <a:endParaRPr lang="en-US" dirty="0"/>
          </a:p>
        </p:txBody>
      </p:sp>
      <p:sp>
        <p:nvSpPr>
          <p:cNvPr id="309250" name="AutoShape 2" descr="The Power of the Platfor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9252" name="AutoShape 4" descr="The Power of the Platfor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368300" y="1512956"/>
            <a:ext cx="9613900" cy="2677656"/>
          </a:xfrm>
          <a:prstGeom prst="rect">
            <a:avLst/>
          </a:prstGeom>
        </p:spPr>
        <p:txBody>
          <a:bodyPr wrap="square">
            <a:spAutoFit/>
          </a:bodyPr>
          <a:lstStyle/>
          <a:p>
            <a:r>
              <a:rPr lang="en-US" sz="1400" dirty="0" smtClean="0"/>
              <a:t>@</a:t>
            </a:r>
            <a:r>
              <a:rPr lang="en-US" sz="1400" dirty="0" err="1" smtClean="0"/>
              <a:t>HystrixCommand</a:t>
            </a:r>
            <a:r>
              <a:rPr lang="en-US" sz="1400" dirty="0" smtClean="0"/>
              <a:t>(</a:t>
            </a:r>
            <a:r>
              <a:rPr lang="en-US" sz="1400" dirty="0" err="1" smtClean="0"/>
              <a:t>fallbackMethod</a:t>
            </a:r>
            <a:r>
              <a:rPr lang="en-US" sz="1400" dirty="0" smtClean="0"/>
              <a:t> = "</a:t>
            </a:r>
            <a:r>
              <a:rPr lang="en-US" sz="1400" b="1" dirty="0" err="1" smtClean="0"/>
              <a:t>getProducerFallback</a:t>
            </a:r>
            <a:r>
              <a:rPr lang="en-US" sz="1400" dirty="0" smtClean="0"/>
              <a:t>")</a:t>
            </a:r>
          </a:p>
          <a:p>
            <a:r>
              <a:rPr lang="en-US" sz="1400" dirty="0" smtClean="0"/>
              <a:t>public </a:t>
            </a:r>
            <a:r>
              <a:rPr lang="en-US" sz="1400" dirty="0" err="1" smtClean="0"/>
              <a:t>ProducerResponse</a:t>
            </a:r>
            <a:r>
              <a:rPr lang="en-US" sz="1400" dirty="0" smtClean="0"/>
              <a:t> </a:t>
            </a:r>
            <a:r>
              <a:rPr lang="en-US" sz="1400" dirty="0" err="1" smtClean="0"/>
              <a:t>getValue</a:t>
            </a:r>
            <a:r>
              <a:rPr lang="en-US" sz="1400" dirty="0" smtClean="0"/>
              <a:t>() {</a:t>
            </a:r>
          </a:p>
          <a:p>
            <a:r>
              <a:rPr lang="en-US" sz="1400" dirty="0" smtClean="0"/>
              <a:t>   return </a:t>
            </a:r>
            <a:r>
              <a:rPr lang="en-US" sz="1400" dirty="0" err="1" smtClean="0"/>
              <a:t>restTemplate.getForObject</a:t>
            </a:r>
            <a:r>
              <a:rPr lang="en-US" sz="1400" dirty="0" smtClean="0"/>
              <a:t>("http://producer", </a:t>
            </a:r>
            <a:r>
              <a:rPr lang="en-US" sz="1400" dirty="0" err="1" smtClean="0"/>
              <a:t>ProducerResponse.class</a:t>
            </a:r>
            <a:r>
              <a:rPr lang="en-US" sz="1400" dirty="0" smtClean="0"/>
              <a:t>);</a:t>
            </a:r>
          </a:p>
          <a:p>
            <a:r>
              <a:rPr lang="en-US" sz="1400" dirty="0" smtClean="0"/>
              <a:t>}</a:t>
            </a:r>
          </a:p>
          <a:p>
            <a:endParaRPr lang="en-US" sz="1400" dirty="0" smtClean="0"/>
          </a:p>
          <a:p>
            <a:r>
              <a:rPr lang="en-US" sz="1400" dirty="0" smtClean="0"/>
              <a:t>private </a:t>
            </a:r>
            <a:r>
              <a:rPr lang="en-US" sz="1400" dirty="0" err="1" smtClean="0"/>
              <a:t>ProducerResponse</a:t>
            </a:r>
            <a:r>
              <a:rPr lang="en-US" sz="1400" dirty="0" smtClean="0"/>
              <a:t> </a:t>
            </a:r>
            <a:r>
              <a:rPr lang="en-US" sz="1400" b="1" dirty="0" err="1" smtClean="0"/>
              <a:t>getProducerFallback</a:t>
            </a:r>
            <a:r>
              <a:rPr lang="en-US" sz="1400" dirty="0" smtClean="0"/>
              <a:t>() {</a:t>
            </a:r>
          </a:p>
          <a:p>
            <a:r>
              <a:rPr lang="en-US" sz="1400" dirty="0" smtClean="0"/>
              <a:t>   return new </a:t>
            </a:r>
            <a:r>
              <a:rPr lang="en-US" sz="1400" dirty="0" err="1" smtClean="0"/>
              <a:t>ProducerResponse</a:t>
            </a:r>
            <a:r>
              <a:rPr lang="en-US" sz="1400" dirty="0" smtClean="0"/>
              <a:t>(42);</a:t>
            </a:r>
          </a:p>
          <a:p>
            <a:r>
              <a:rPr lang="en-US" sz="1400" dirty="0" smtClean="0"/>
              <a:t>}</a:t>
            </a:r>
          </a:p>
          <a:p>
            <a:endParaRPr lang="en-US" sz="1400" dirty="0" smtClean="0"/>
          </a:p>
          <a:p>
            <a:endParaRPr lang="en-US" sz="1400" dirty="0" smtClean="0"/>
          </a:p>
          <a:p>
            <a:endParaRPr lang="en-US" sz="1400" dirty="0" smtClean="0"/>
          </a:p>
          <a:p>
            <a:r>
              <a:rPr lang="en-US" sz="1400" dirty="0" smtClean="0"/>
              <a:t>*</a:t>
            </a:r>
            <a:r>
              <a:rPr lang="en-US" sz="1400" dirty="0" err="1" smtClean="0">
                <a:solidFill>
                  <a:srgbClr val="00B050"/>
                </a:solidFill>
              </a:rPr>
              <a:t>Success|</a:t>
            </a:r>
            <a:r>
              <a:rPr lang="en-US" sz="1400" dirty="0" err="1" smtClean="0">
                <a:solidFill>
                  <a:srgbClr val="0070C0"/>
                </a:solidFill>
              </a:rPr>
              <a:t>Short-Circuited</a:t>
            </a:r>
            <a:r>
              <a:rPr lang="en-US" sz="1400" dirty="0" err="1" smtClean="0">
                <a:solidFill>
                  <a:srgbClr val="00B050"/>
                </a:solidFill>
              </a:rPr>
              <a:t>|</a:t>
            </a:r>
            <a:r>
              <a:rPr lang="en-US" sz="1400" dirty="0" err="1" smtClean="0">
                <a:solidFill>
                  <a:srgbClr val="FFC72C"/>
                </a:solidFill>
              </a:rPr>
              <a:t>Timeout|</a:t>
            </a:r>
            <a:r>
              <a:rPr lang="en-US" sz="1400" dirty="0" err="1" smtClean="0">
                <a:solidFill>
                  <a:srgbClr val="7030A0"/>
                </a:solidFill>
              </a:rPr>
              <a:t>Rejected|</a:t>
            </a:r>
            <a:r>
              <a:rPr lang="en-US" sz="1400" dirty="0" err="1" smtClean="0">
                <a:solidFill>
                  <a:srgbClr val="FF0000"/>
                </a:solidFill>
              </a:rPr>
              <a:t>Failure|</a:t>
            </a:r>
            <a:r>
              <a:rPr lang="en-US" sz="1400" dirty="0" err="1" smtClean="0">
                <a:solidFill>
                  <a:srgbClr val="000000"/>
                </a:solidFill>
              </a:rPr>
              <a:t>Error</a:t>
            </a:r>
            <a:r>
              <a:rPr lang="en-US" sz="1400" dirty="0" smtClean="0">
                <a:solidFill>
                  <a:srgbClr val="000000"/>
                </a:solidFill>
              </a:rPr>
              <a:t>%</a:t>
            </a:r>
            <a:endParaRPr lang="en-US" sz="1400" dirty="0">
              <a:solidFill>
                <a:srgbClr val="000000"/>
              </a:solidFill>
            </a:endParaRPr>
          </a:p>
        </p:txBody>
      </p:sp>
      <p:pic>
        <p:nvPicPr>
          <p:cNvPr id="287745" name="Picture 1" descr="21e6ed40-f628-11e5-9fa4-ed527bf35129"/>
          <p:cNvPicPr>
            <a:picLocks noChangeAspect="1" noChangeArrowheads="1"/>
          </p:cNvPicPr>
          <p:nvPr/>
        </p:nvPicPr>
        <p:blipFill>
          <a:blip r:embed="rId3" cstate="print"/>
          <a:srcRect/>
          <a:stretch>
            <a:fillRect/>
          </a:stretch>
        </p:blipFill>
        <p:spPr bwMode="auto">
          <a:xfrm>
            <a:off x="7162800" y="1846262"/>
            <a:ext cx="3429000" cy="4389438"/>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dirty="0" smtClean="0"/>
              <a:t>Tracing : Spring Cloud </a:t>
            </a:r>
            <a:r>
              <a:rPr lang="en-US" dirty="0" err="1" smtClean="0"/>
              <a:t>Slueth</a:t>
            </a:r>
            <a:r>
              <a:rPr lang="en-US" b="1" dirty="0" smtClean="0"/>
              <a:t/>
            </a:r>
            <a:br>
              <a:rPr lang="en-US" b="1" dirty="0" smtClean="0"/>
            </a:br>
            <a:endParaRPr lang="en-US" dirty="0"/>
          </a:p>
        </p:txBody>
      </p:sp>
      <p:sp>
        <p:nvSpPr>
          <p:cNvPr id="4" name="Rectangle 3"/>
          <p:cNvSpPr/>
          <p:nvPr/>
        </p:nvSpPr>
        <p:spPr>
          <a:xfrm>
            <a:off x="368300" y="1512956"/>
            <a:ext cx="9613900" cy="4447371"/>
          </a:xfrm>
          <a:prstGeom prst="rect">
            <a:avLst/>
          </a:prstGeom>
        </p:spPr>
        <p:txBody>
          <a:bodyPr wrap="square">
            <a:spAutoFit/>
          </a:bodyPr>
          <a:lstStyle/>
          <a:p>
            <a:pPr>
              <a:buFont typeface="Arial" pitchFamily="34" charset="0"/>
              <a:buChar char="•"/>
            </a:pPr>
            <a:r>
              <a:rPr lang="en-US" dirty="0" smtClean="0"/>
              <a:t>  Implements a distributed tracing solution .</a:t>
            </a:r>
          </a:p>
          <a:p>
            <a:pPr>
              <a:buFont typeface="Arial" pitchFamily="34" charset="0"/>
              <a:buChar char="•"/>
            </a:pPr>
            <a:r>
              <a:rPr lang="en-US" dirty="0" smtClean="0"/>
              <a:t>  Introduces unique IDs to your logging which are consistent between </a:t>
            </a:r>
            <a:r>
              <a:rPr lang="en-US" dirty="0" err="1" smtClean="0"/>
              <a:t>microservice</a:t>
            </a:r>
            <a:r>
              <a:rPr lang="en-US" dirty="0" smtClean="0"/>
              <a:t> calls which makes it possible to find how a single request travels from one </a:t>
            </a:r>
            <a:r>
              <a:rPr lang="en-US" dirty="0" err="1" smtClean="0"/>
              <a:t>microservice</a:t>
            </a:r>
            <a:r>
              <a:rPr lang="en-US" dirty="0" smtClean="0"/>
              <a:t> to the next. </a:t>
            </a:r>
          </a:p>
          <a:p>
            <a:pPr>
              <a:buFont typeface="Arial" pitchFamily="34" charset="0"/>
              <a:buChar char="•"/>
            </a:pPr>
            <a:r>
              <a:rPr lang="en-US" dirty="0" smtClean="0"/>
              <a:t>  Trace ID and Span ID </a:t>
            </a:r>
          </a:p>
          <a:p>
            <a:pPr>
              <a:buFont typeface="Arial" pitchFamily="34" charset="0"/>
              <a:buChar char="•"/>
            </a:pPr>
            <a:endParaRPr lang="en-US" dirty="0" smtClean="0"/>
          </a:p>
          <a:p>
            <a:pPr>
              <a:buFont typeface="Arial" pitchFamily="34" charset="0"/>
              <a:buChar char="•"/>
            </a:pPr>
            <a:r>
              <a:rPr lang="en-US" sz="1400" dirty="0" smtClean="0"/>
              <a:t> 2016-06-17 16:12:36.902 INFO </a:t>
            </a:r>
            <a:r>
              <a:rPr lang="en-US" sz="1400" b="1" dirty="0" smtClean="0"/>
              <a:t>[slueth-sample,432943172b958030,432943172b958030</a:t>
            </a:r>
            <a:r>
              <a:rPr lang="en-US" sz="1400" dirty="0" smtClean="0"/>
              <a:t>,false] 12157 --- </a:t>
            </a:r>
            <a:r>
              <a:rPr lang="en-US" sz="1400" b="1" dirty="0" smtClean="0"/>
              <a:t>[</a:t>
            </a:r>
            <a:r>
              <a:rPr lang="en-US" sz="1400" dirty="0" smtClean="0"/>
              <a:t>nio-8080-exec-2] </a:t>
            </a:r>
            <a:r>
              <a:rPr lang="en-US" sz="1400" dirty="0" err="1" smtClean="0"/>
              <a:t>com.example.SleuthSampleApplication</a:t>
            </a:r>
            <a:r>
              <a:rPr lang="en-US" sz="1400" dirty="0" smtClean="0"/>
              <a:t> : calling home</a:t>
            </a:r>
          </a:p>
          <a:p>
            <a:r>
              <a:rPr lang="en-US" sz="1400" dirty="0" smtClean="0"/>
              <a:t> 2016-06-17 16:12:36.940 INFO </a:t>
            </a:r>
            <a:r>
              <a:rPr lang="en-US" sz="1400" b="1" dirty="0" smtClean="0"/>
              <a:t>[slueth-sample,432943172b958030,b4d88156bc6a49ec</a:t>
            </a:r>
            <a:r>
              <a:rPr lang="en-US" sz="1400" dirty="0" smtClean="0"/>
              <a:t>,false] 12157 --- </a:t>
            </a:r>
            <a:r>
              <a:rPr lang="en-US" sz="1400" b="1" dirty="0" smtClean="0"/>
              <a:t>[</a:t>
            </a:r>
            <a:r>
              <a:rPr lang="en-US" sz="1400" dirty="0" smtClean="0"/>
              <a:t>nio-8080-exec-3] </a:t>
            </a:r>
            <a:r>
              <a:rPr lang="en-US" sz="1400" dirty="0" err="1" smtClean="0"/>
              <a:t>com.example.SleuthSampleApplication</a:t>
            </a:r>
            <a:r>
              <a:rPr lang="en-US" sz="1400" dirty="0" smtClean="0"/>
              <a:t> : you called home</a:t>
            </a:r>
          </a:p>
          <a:p>
            <a:endParaRPr lang="en-US" sz="1400" dirty="0" smtClean="0"/>
          </a:p>
          <a:p>
            <a:pPr>
              <a:buFont typeface="Arial" pitchFamily="34" charset="0"/>
              <a:buChar char="•"/>
            </a:pPr>
            <a:r>
              <a:rPr lang="en-US" sz="1400" dirty="0" smtClean="0"/>
              <a:t> X-B3-SpanId: </a:t>
            </a:r>
          </a:p>
          <a:p>
            <a:r>
              <a:rPr lang="en-US" sz="1400" dirty="0" smtClean="0"/>
              <a:t>  X-B3-TraceId:</a:t>
            </a:r>
          </a:p>
          <a:p>
            <a:endParaRPr lang="en-US" sz="1400" dirty="0" smtClean="0"/>
          </a:p>
          <a:p>
            <a:pPr>
              <a:buFont typeface="Arial" pitchFamily="34" charset="0"/>
              <a:buChar char="•"/>
            </a:pPr>
            <a:r>
              <a:rPr lang="en-US" dirty="0" smtClean="0"/>
              <a:t>  Spring Cloud Sleuth will send tracing information to any </a:t>
            </a:r>
            <a:r>
              <a:rPr lang="en-US" dirty="0" err="1" smtClean="0"/>
              <a:t>Zipkin</a:t>
            </a:r>
            <a:r>
              <a:rPr lang="en-US" dirty="0" smtClean="0"/>
              <a:t> server [or </a:t>
            </a:r>
            <a:r>
              <a:rPr lang="en-US" dirty="0" err="1" smtClean="0"/>
              <a:t>ELK,Splunk</a:t>
            </a:r>
            <a:r>
              <a:rPr lang="en-US" dirty="0" smtClean="0"/>
              <a:t>] you point it to when you include the dependency spring-cloud-sleuth-</a:t>
            </a:r>
            <a:r>
              <a:rPr lang="en-US" dirty="0" err="1" smtClean="0"/>
              <a:t>zipkin</a:t>
            </a:r>
            <a:endParaRPr lang="en-US" dirty="0" smtClean="0"/>
          </a:p>
          <a:p>
            <a:pPr>
              <a:buFont typeface="Arial" pitchFamily="34" charset="0"/>
              <a:buChar char="•"/>
            </a:pPr>
            <a:r>
              <a:rPr lang="en-US" dirty="0" smtClean="0"/>
              <a:t>  Default </a:t>
            </a:r>
            <a:r>
              <a:rPr lang="en-US" dirty="0" err="1" smtClean="0"/>
              <a:t>Zipkin</a:t>
            </a:r>
            <a:r>
              <a:rPr lang="en-US" dirty="0" smtClean="0"/>
              <a:t>  server port  9411</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Zipkin</a:t>
            </a:r>
            <a:endParaRPr lang="en-US" dirty="0"/>
          </a:p>
        </p:txBody>
      </p:sp>
      <p:pic>
        <p:nvPicPr>
          <p:cNvPr id="320514" name="Picture 2" descr="Zipkin UI"/>
          <p:cNvPicPr>
            <a:picLocks noChangeAspect="1" noChangeArrowheads="1"/>
          </p:cNvPicPr>
          <p:nvPr/>
        </p:nvPicPr>
        <p:blipFill>
          <a:blip r:embed="rId2" cstate="print"/>
          <a:srcRect/>
          <a:stretch>
            <a:fillRect/>
          </a:stretch>
        </p:blipFill>
        <p:spPr bwMode="auto">
          <a:xfrm>
            <a:off x="1778000" y="1133476"/>
            <a:ext cx="7531100" cy="3096544"/>
          </a:xfrm>
          <a:prstGeom prst="rect">
            <a:avLst/>
          </a:prstGeom>
          <a:noFill/>
        </p:spPr>
      </p:pic>
      <p:pic>
        <p:nvPicPr>
          <p:cNvPr id="320516" name="Picture 4" descr="Request Details"/>
          <p:cNvPicPr>
            <a:picLocks noChangeAspect="1" noChangeArrowheads="1"/>
          </p:cNvPicPr>
          <p:nvPr/>
        </p:nvPicPr>
        <p:blipFill>
          <a:blip r:embed="rId3" cstate="print"/>
          <a:srcRect/>
          <a:stretch>
            <a:fillRect/>
          </a:stretch>
        </p:blipFill>
        <p:spPr bwMode="auto">
          <a:xfrm>
            <a:off x="1752600" y="4093366"/>
            <a:ext cx="7747000" cy="2205834"/>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Architecture</a:t>
            </a:r>
            <a:endParaRPr lang="en-US" dirty="0"/>
          </a:p>
        </p:txBody>
      </p:sp>
      <p:pic>
        <p:nvPicPr>
          <p:cNvPr id="321538" name="Picture 2" descr="1858172-365c0d94-eefa-11e5-90ad-9d74804ca412-2"/>
          <p:cNvPicPr>
            <a:picLocks noChangeAspect="1" noChangeArrowheads="1"/>
          </p:cNvPicPr>
          <p:nvPr/>
        </p:nvPicPr>
        <p:blipFill>
          <a:blip r:embed="rId2" cstate="print"/>
          <a:srcRect/>
          <a:stretch>
            <a:fillRect/>
          </a:stretch>
        </p:blipFill>
        <p:spPr bwMode="auto">
          <a:xfrm>
            <a:off x="1231900" y="1358899"/>
            <a:ext cx="8511592" cy="482159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1299" y="2862239"/>
            <a:ext cx="8324602" cy="2123658"/>
          </a:xfrm>
          <a:prstGeom prst="rect">
            <a:avLst/>
          </a:prstGeom>
          <a:noFill/>
        </p:spPr>
        <p:txBody>
          <a:bodyPr wrap="square" rtlCol="0">
            <a:spAutoFit/>
          </a:bodyPr>
          <a:lstStyle/>
          <a:p>
            <a:r>
              <a:rPr lang="en-US" dirty="0" smtClean="0">
                <a:solidFill>
                  <a:schemeClr val="bg1"/>
                </a:solidFill>
              </a:rPr>
              <a:t>References</a:t>
            </a:r>
          </a:p>
          <a:p>
            <a:endParaRPr lang="en-US" dirty="0" smtClean="0">
              <a:solidFill>
                <a:schemeClr val="bg1"/>
              </a:solidFill>
            </a:endParaRPr>
          </a:p>
          <a:p>
            <a:pPr marL="457200" indent="-457200">
              <a:buAutoNum type="arabicParenR"/>
            </a:pPr>
            <a:r>
              <a:rPr lang="en-US" sz="1400" i="1" dirty="0" smtClean="0">
                <a:solidFill>
                  <a:schemeClr val="bg1"/>
                </a:solidFill>
                <a:hlinkClick r:id="rId2"/>
              </a:rPr>
              <a:t>http://projects.spring.io/spring-cloud/#quick-start</a:t>
            </a:r>
            <a:endParaRPr lang="en-US" sz="1400" i="1" dirty="0" smtClean="0">
              <a:solidFill>
                <a:schemeClr val="bg1"/>
              </a:solidFill>
            </a:endParaRPr>
          </a:p>
          <a:p>
            <a:pPr marL="457200" indent="-457200">
              <a:buAutoNum type="arabicParenR"/>
            </a:pPr>
            <a:r>
              <a:rPr lang="en-US" sz="1400" i="1" dirty="0" smtClean="0">
                <a:solidFill>
                  <a:schemeClr val="bg1"/>
                </a:solidFill>
                <a:hlinkClick r:id="rId3"/>
              </a:rPr>
              <a:t>https://dzone.com/articles/microservice-architecture-with-spring-cloud-and-do</a:t>
            </a:r>
            <a:endParaRPr lang="en-US" sz="1400" i="1" dirty="0" smtClean="0">
              <a:solidFill>
                <a:schemeClr val="bg1"/>
              </a:solidFill>
            </a:endParaRPr>
          </a:p>
          <a:p>
            <a:pPr marL="457200" indent="-457200"/>
            <a:endParaRPr lang="en-US" sz="1400" i="1" dirty="0" smtClean="0">
              <a:solidFill>
                <a:schemeClr val="bg1"/>
              </a:solidFill>
            </a:endParaRPr>
          </a:p>
          <a:p>
            <a:pPr marL="457200" indent="-457200"/>
            <a:endParaRPr lang="en-US" sz="1400" i="1" dirty="0" smtClean="0">
              <a:solidFill>
                <a:schemeClr val="bg1"/>
              </a:solidFill>
            </a:endParaRPr>
          </a:p>
          <a:p>
            <a:pPr marL="457200" indent="-457200">
              <a:buAutoNum type="arabicParenR"/>
            </a:pPr>
            <a:endParaRPr lang="en-US" dirty="0" smtClean="0">
              <a:solidFill>
                <a:schemeClr val="bg1"/>
              </a:solidFill>
            </a:endParaRPr>
          </a:p>
          <a:p>
            <a:pPr marL="457200" indent="-457200">
              <a:buAutoNum type="arabicParenR"/>
            </a:pPr>
            <a:endParaRPr lang="en-US" dirty="0">
              <a:solidFill>
                <a:schemeClr val="bg1"/>
              </a:solidFill>
            </a:endParaRPr>
          </a:p>
        </p:txBody>
      </p:sp>
    </p:spTree>
    <p:extLst>
      <p:ext uri="{BB962C8B-B14F-4D97-AF65-F5344CB8AC3E}">
        <p14:creationId xmlns:p14="http://schemas.microsoft.com/office/powerpoint/2010/main" xmlns="" val="25479002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1299" y="2862239"/>
            <a:ext cx="8324602" cy="2154436"/>
          </a:xfrm>
          <a:prstGeom prst="rect">
            <a:avLst/>
          </a:prstGeom>
          <a:noFill/>
        </p:spPr>
        <p:txBody>
          <a:bodyPr wrap="square" rtlCol="0">
            <a:spAutoFit/>
          </a:bodyPr>
          <a:lstStyle/>
          <a:p>
            <a:r>
              <a:rPr lang="en-US" dirty="0" smtClean="0">
                <a:solidFill>
                  <a:schemeClr val="bg1"/>
                </a:solidFill>
              </a:rPr>
              <a:t>		</a:t>
            </a:r>
          </a:p>
          <a:p>
            <a:endParaRPr lang="en-US" dirty="0" smtClean="0">
              <a:solidFill>
                <a:schemeClr val="bg1"/>
              </a:solidFill>
            </a:endParaRPr>
          </a:p>
          <a:p>
            <a:r>
              <a:rPr lang="en-US" dirty="0" smtClean="0">
                <a:solidFill>
                  <a:schemeClr val="bg1"/>
                </a:solidFill>
              </a:rPr>
              <a:t>		</a:t>
            </a:r>
            <a:r>
              <a:rPr lang="en-US" sz="4400" dirty="0" smtClean="0">
                <a:solidFill>
                  <a:schemeClr val="bg1"/>
                </a:solidFill>
              </a:rPr>
              <a:t>Thank You !!!</a:t>
            </a:r>
            <a:r>
              <a:rPr lang="en-US" dirty="0" smtClean="0">
                <a:solidFill>
                  <a:schemeClr val="bg1"/>
                </a:solidFill>
              </a:rPr>
              <a:t> </a:t>
            </a:r>
            <a:endParaRPr lang="en-US" sz="1400" i="1" dirty="0" smtClean="0">
              <a:solidFill>
                <a:schemeClr val="bg1"/>
              </a:solidFill>
            </a:endParaRPr>
          </a:p>
          <a:p>
            <a:pPr marL="457200" indent="-457200"/>
            <a:endParaRPr lang="en-US" sz="1400" i="1" dirty="0" smtClean="0">
              <a:solidFill>
                <a:schemeClr val="bg1"/>
              </a:solidFill>
            </a:endParaRPr>
          </a:p>
          <a:p>
            <a:pPr marL="457200" indent="-457200">
              <a:buAutoNum type="arabicParenR"/>
            </a:pPr>
            <a:endParaRPr lang="en-US" dirty="0" smtClean="0">
              <a:solidFill>
                <a:schemeClr val="bg1"/>
              </a:solidFill>
            </a:endParaRPr>
          </a:p>
          <a:p>
            <a:pPr marL="457200" indent="-457200">
              <a:buAutoNum type="arabicParenR"/>
            </a:pPr>
            <a:endParaRPr lang="en-US" dirty="0">
              <a:solidFill>
                <a:schemeClr val="bg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75846" cy="158750"/>
        </p:xfrm>
        <a:graphic>
          <a:graphicData uri="http://schemas.openxmlformats.org/presentationml/2006/ole">
            <p:oleObj spid="_x0000_s140483" name="think-cell Slide" r:id="rId4" imgW="360" imgH="360" progId="">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r>
              <a:rPr lang="en-US" sz="2800" b="1" u="sng" dirty="0" smtClean="0"/>
              <a:t>Common challenges for building Distributed System</a:t>
            </a:r>
            <a:endParaRPr lang="en-US" sz="2800" dirty="0"/>
          </a:p>
        </p:txBody>
      </p:sp>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6" name="Rectangle 5"/>
          <p:cNvSpPr/>
          <p:nvPr/>
        </p:nvSpPr>
        <p:spPr>
          <a:xfrm>
            <a:off x="749300" y="1576457"/>
            <a:ext cx="9893300" cy="5632311"/>
          </a:xfrm>
          <a:prstGeom prst="rect">
            <a:avLst/>
          </a:prstGeom>
        </p:spPr>
        <p:txBody>
          <a:bodyPr wrap="square">
            <a:spAutoFit/>
          </a:bodyPr>
          <a:lstStyle/>
          <a:p>
            <a:pPr lvl="0">
              <a:buFont typeface="Wingdings" pitchFamily="2" charset="2"/>
              <a:buChar char="Ø"/>
            </a:pPr>
            <a:r>
              <a:rPr lang="en-US" sz="2000" dirty="0" smtClean="0"/>
              <a:t>As we decompose the system into many distributed processes, how do we consistently and reliably distribute configuration to these processes?</a:t>
            </a:r>
          </a:p>
          <a:p>
            <a:pPr lvl="0">
              <a:buFont typeface="Wingdings" pitchFamily="2" charset="2"/>
              <a:buChar char="Ø"/>
            </a:pPr>
            <a:endParaRPr lang="en-US" sz="2000" dirty="0" smtClean="0"/>
          </a:p>
          <a:p>
            <a:pPr>
              <a:buFont typeface="Wingdings" pitchFamily="2" charset="2"/>
              <a:buChar char="Ø"/>
            </a:pPr>
            <a:r>
              <a:rPr lang="en-US" sz="2000" dirty="0" smtClean="0"/>
              <a:t>When that configuration needs to change, how do we update that configuration without redeploying all of the processes?</a:t>
            </a:r>
          </a:p>
          <a:p>
            <a:pPr>
              <a:buFont typeface="Wingdings" pitchFamily="2" charset="2"/>
              <a:buChar char="Ø"/>
            </a:pPr>
            <a:endParaRPr lang="en-US" sz="2000" dirty="0" smtClean="0"/>
          </a:p>
          <a:p>
            <a:pPr lvl="0">
              <a:buFont typeface="Wingdings" pitchFamily="2" charset="2"/>
              <a:buChar char="Ø"/>
            </a:pPr>
            <a:r>
              <a:rPr lang="en-US" sz="2000" dirty="0" smtClean="0"/>
              <a:t>Once deployed in a cloud environment, processes will come and go and change their locations. How do we determine the locations of the processes that my process needs to collaborate with?</a:t>
            </a:r>
          </a:p>
          <a:p>
            <a:pPr lvl="0">
              <a:buFont typeface="Wingdings" pitchFamily="2" charset="2"/>
              <a:buChar char="Ø"/>
            </a:pPr>
            <a:endParaRPr lang="en-US" sz="2000" dirty="0" smtClean="0"/>
          </a:p>
          <a:p>
            <a:pPr>
              <a:buFont typeface="Wingdings" pitchFamily="2" charset="2"/>
              <a:buChar char="Ø"/>
            </a:pPr>
            <a:r>
              <a:rPr lang="en-US" sz="2000" dirty="0" smtClean="0"/>
              <a:t>Once we’ve determined a set of possible locations of one of my process’s dependencies, how do we choose which process instance to communicate with next?</a:t>
            </a:r>
          </a:p>
          <a:p>
            <a:pPr>
              <a:buFont typeface="Wingdings" pitchFamily="2" charset="2"/>
              <a:buChar char="Ø"/>
            </a:pPr>
            <a:endParaRPr lang="en-US" sz="2000" dirty="0" smtClean="0"/>
          </a:p>
          <a:p>
            <a:pPr>
              <a:buFont typeface="Wingdings" pitchFamily="2" charset="2"/>
              <a:buChar char="Ø"/>
            </a:pPr>
            <a:r>
              <a:rPr lang="en-US" sz="2000" dirty="0" smtClean="0"/>
              <a:t>How do we prevent faults (when instances communicates), from cascading into a failure?</a:t>
            </a:r>
          </a:p>
          <a:p>
            <a:pPr>
              <a:buFont typeface="Wingdings" pitchFamily="2" charset="2"/>
              <a:buChar char="Ø"/>
            </a:pPr>
            <a:endParaRPr lang="en-US" sz="2000" dirty="0" smtClean="0"/>
          </a:p>
          <a:p>
            <a:pPr lvl="0">
              <a:buFont typeface="Wingdings" pitchFamily="2" charset="2"/>
              <a:buChar char="Ø"/>
            </a:pPr>
            <a:endParaRPr lang="en-US" sz="2000" dirty="0" smtClean="0"/>
          </a:p>
          <a:p>
            <a:pPr>
              <a:buFont typeface="Wingdings" pitchFamily="2" charset="2"/>
              <a:buChar char="Ø"/>
            </a:pPr>
            <a:endParaRPr lang="en-US" sz="2000" dirty="0" smtClean="0"/>
          </a:p>
        </p:txBody>
      </p:sp>
    </p:spTree>
    <p:extLst>
      <p:ext uri="{BB962C8B-B14F-4D97-AF65-F5344CB8AC3E}">
        <p14:creationId xmlns:p14="http://schemas.microsoft.com/office/powerpoint/2010/main" xmlns="" val="19482950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Spring Cloud Components</a:t>
            </a:r>
            <a:endParaRPr lang="en-US" sz="2400" dirty="0"/>
          </a:p>
        </p:txBody>
      </p:sp>
      <p:sp>
        <p:nvSpPr>
          <p:cNvPr id="9" name="Rectangle 8"/>
          <p:cNvSpPr/>
          <p:nvPr/>
        </p:nvSpPr>
        <p:spPr>
          <a:xfrm>
            <a:off x="914400" y="1495792"/>
            <a:ext cx="9906000" cy="4708981"/>
          </a:xfrm>
          <a:prstGeom prst="rect">
            <a:avLst/>
          </a:prstGeom>
        </p:spPr>
        <p:txBody>
          <a:bodyPr wrap="square">
            <a:spAutoFit/>
          </a:bodyPr>
          <a:lstStyle/>
          <a:p>
            <a:pPr>
              <a:buFont typeface="Wingdings" pitchFamily="2" charset="2"/>
              <a:buChar char="ü"/>
            </a:pPr>
            <a:r>
              <a:rPr lang="en-US" sz="2000" dirty="0" smtClean="0"/>
              <a:t>Service discovery : Spring Cloud  Eureka</a:t>
            </a:r>
          </a:p>
          <a:p>
            <a:pPr>
              <a:buFont typeface="Wingdings" pitchFamily="2" charset="2"/>
              <a:buChar char="ü"/>
            </a:pPr>
            <a:endParaRPr lang="en-US" sz="2000" dirty="0" smtClean="0"/>
          </a:p>
          <a:p>
            <a:pPr>
              <a:buFont typeface="Wingdings" pitchFamily="2" charset="2"/>
              <a:buChar char="ü"/>
            </a:pPr>
            <a:r>
              <a:rPr lang="en-US" sz="2000" dirty="0" smtClean="0"/>
              <a:t>Client-side load balancing : Spring Cloud Ribbon</a:t>
            </a:r>
          </a:p>
          <a:p>
            <a:pPr>
              <a:buFont typeface="Wingdings" pitchFamily="2" charset="2"/>
              <a:buChar char="ü"/>
            </a:pPr>
            <a:endParaRPr lang="en-US" sz="2000" dirty="0" smtClean="0"/>
          </a:p>
          <a:p>
            <a:pPr>
              <a:buFont typeface="Wingdings" pitchFamily="2" charset="2"/>
              <a:buChar char="ü"/>
            </a:pPr>
            <a:r>
              <a:rPr lang="en-US" sz="2000" dirty="0" smtClean="0"/>
              <a:t>Declarative Rest Client : Spring Cloud Feign</a:t>
            </a:r>
          </a:p>
          <a:p>
            <a:pPr>
              <a:buFont typeface="Wingdings" pitchFamily="2" charset="2"/>
              <a:buChar char="ü"/>
            </a:pPr>
            <a:endParaRPr lang="en-US" sz="2000" dirty="0" smtClean="0"/>
          </a:p>
          <a:p>
            <a:pPr>
              <a:buFont typeface="Wingdings" pitchFamily="2" charset="2"/>
              <a:buChar char="ü"/>
            </a:pPr>
            <a:r>
              <a:rPr lang="en-US" sz="2000" dirty="0" smtClean="0"/>
              <a:t>Circuit breaker : Spring Cloud </a:t>
            </a:r>
            <a:r>
              <a:rPr lang="en-US" sz="2000" dirty="0" err="1" smtClean="0"/>
              <a:t>Hystrix</a:t>
            </a:r>
            <a:endParaRPr lang="en-US" sz="2000" dirty="0" smtClean="0"/>
          </a:p>
          <a:p>
            <a:pPr>
              <a:buFont typeface="Wingdings" pitchFamily="2" charset="2"/>
              <a:buChar char="ü"/>
            </a:pPr>
            <a:endParaRPr lang="en-US" sz="2000" dirty="0" smtClean="0"/>
          </a:p>
          <a:p>
            <a:pPr>
              <a:buFont typeface="Wingdings" pitchFamily="2" charset="2"/>
              <a:buChar char="ü"/>
            </a:pPr>
            <a:r>
              <a:rPr lang="en-US" sz="2000" dirty="0" smtClean="0"/>
              <a:t>API gateway : Spring Cloud </a:t>
            </a:r>
            <a:r>
              <a:rPr lang="en-US" sz="2000" dirty="0" err="1" smtClean="0"/>
              <a:t>Zuul</a:t>
            </a:r>
            <a:endParaRPr lang="en-US" sz="2000" dirty="0" smtClean="0"/>
          </a:p>
          <a:p>
            <a:pPr>
              <a:buFont typeface="Wingdings" pitchFamily="2" charset="2"/>
              <a:buChar char="ü"/>
            </a:pPr>
            <a:endParaRPr lang="en-US" sz="2000" dirty="0" smtClean="0"/>
          </a:p>
          <a:p>
            <a:pPr>
              <a:buFont typeface="Wingdings" pitchFamily="2" charset="2"/>
              <a:buChar char="ü"/>
            </a:pPr>
            <a:r>
              <a:rPr lang="en-US" sz="2000" dirty="0" smtClean="0"/>
              <a:t>Configuration : Spring Cloud </a:t>
            </a:r>
            <a:r>
              <a:rPr lang="en-US" sz="2000" dirty="0" err="1" smtClean="0"/>
              <a:t>Config</a:t>
            </a:r>
            <a:endParaRPr lang="en-US" sz="2000" dirty="0" smtClean="0"/>
          </a:p>
          <a:p>
            <a:pPr>
              <a:buFont typeface="Wingdings" pitchFamily="2" charset="2"/>
              <a:buChar char="ü"/>
            </a:pPr>
            <a:endParaRPr lang="en-US" sz="2000" dirty="0" smtClean="0"/>
          </a:p>
          <a:p>
            <a:pPr>
              <a:buFont typeface="Wingdings" pitchFamily="2" charset="2"/>
              <a:buChar char="ü"/>
            </a:pPr>
            <a:r>
              <a:rPr lang="en-US" sz="2000" dirty="0" smtClean="0"/>
              <a:t>Tracing : Spring Cloud </a:t>
            </a:r>
            <a:r>
              <a:rPr lang="en-US" sz="2000" dirty="0" err="1" smtClean="0"/>
              <a:t>Slueth</a:t>
            </a:r>
            <a:r>
              <a:rPr lang="en-US" sz="2000" dirty="0" smtClean="0"/>
              <a:t> &amp; </a:t>
            </a:r>
            <a:r>
              <a:rPr lang="en-US" sz="2000" dirty="0" err="1" smtClean="0"/>
              <a:t>Zipkin</a:t>
            </a:r>
            <a:endParaRPr lang="en-US" sz="2000" dirty="0" smtClean="0"/>
          </a:p>
          <a:p>
            <a:pPr>
              <a:buFont typeface="Wingdings" pitchFamily="2" charset="2"/>
              <a:buChar char="ü"/>
            </a:pPr>
            <a:endParaRPr lang="en-US" sz="2000" dirty="0" smtClean="0"/>
          </a:p>
          <a:p>
            <a:pPr algn="ctr">
              <a:buFont typeface="Wingdings" pitchFamily="2" charset="2"/>
              <a:buChar char="ü"/>
            </a:pPr>
            <a:endParaRPr lang="en-US" sz="2000" dirty="0" smtClean="0"/>
          </a:p>
        </p:txBody>
      </p:sp>
    </p:spTree>
    <p:extLst>
      <p:ext uri="{BB962C8B-B14F-4D97-AF65-F5344CB8AC3E}">
        <p14:creationId xmlns:p14="http://schemas.microsoft.com/office/powerpoint/2010/main" xmlns="" val="21893993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r>
              <a:rPr lang="en-US" sz="2800" b="1" u="sng" dirty="0" smtClean="0"/>
              <a:t>Service discovery : Spring Cloud  Eureka</a:t>
            </a:r>
            <a:endParaRPr lang="fr-FR" sz="2800" dirty="0">
              <a:solidFill>
                <a:srgbClr val="000000"/>
              </a:solidFill>
            </a:endParaRPr>
          </a:p>
        </p:txBody>
      </p:sp>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8" name="Rectangle 7"/>
          <p:cNvSpPr/>
          <p:nvPr/>
        </p:nvSpPr>
        <p:spPr>
          <a:xfrm>
            <a:off x="718879" y="955303"/>
            <a:ext cx="9601200" cy="3170099"/>
          </a:xfrm>
          <a:prstGeom prst="rect">
            <a:avLst/>
          </a:prstGeom>
        </p:spPr>
        <p:txBody>
          <a:bodyPr wrap="square">
            <a:spAutoFit/>
          </a:bodyPr>
          <a:lstStyle/>
          <a:p>
            <a:endParaRPr lang="en-US" sz="2000" u="sng" dirty="0" smtClean="0"/>
          </a:p>
          <a:p>
            <a:r>
              <a:rPr lang="en-US" sz="2000" dirty="0" smtClean="0"/>
              <a:t>Problem : How does the client of a service - the API gateway or another service - discover the location of a service instance?</a:t>
            </a:r>
          </a:p>
          <a:p>
            <a:endParaRPr lang="en-US" sz="2000" u="sng" dirty="0" smtClean="0">
              <a:hlinkClick r:id="rId3"/>
            </a:endParaRPr>
          </a:p>
          <a:p>
            <a:r>
              <a:rPr lang="en-US" sz="2000" u="sng" dirty="0" smtClean="0">
                <a:hlinkClick r:id="rId3"/>
              </a:rPr>
              <a:t>Eureka</a:t>
            </a:r>
            <a:r>
              <a:rPr lang="en-US" sz="2000" dirty="0" smtClean="0"/>
              <a:t> is a resilient service registry implementation. A service registry is one mechanism for implementing the Service Discovery pattern.</a:t>
            </a:r>
          </a:p>
          <a:p>
            <a:endParaRPr lang="en-US" sz="2000" dirty="0" smtClean="0"/>
          </a:p>
          <a:p>
            <a:endParaRPr lang="en-US" sz="2000" dirty="0" smtClean="0"/>
          </a:p>
          <a:p>
            <a:endParaRPr lang="en-US" sz="2000" dirty="0" smtClean="0"/>
          </a:p>
          <a:p>
            <a:endParaRPr lang="en-US" sz="2000" dirty="0"/>
          </a:p>
        </p:txBody>
      </p:sp>
      <p:pic>
        <p:nvPicPr>
          <p:cNvPr id="307203" name="Picture 3" descr="http://microservices.io/i/servicediscovery/client-side-discovery.jpg"/>
          <p:cNvPicPr>
            <a:picLocks noChangeAspect="1" noChangeArrowheads="1"/>
          </p:cNvPicPr>
          <p:nvPr/>
        </p:nvPicPr>
        <p:blipFill>
          <a:blip r:embed="rId4" cstate="print"/>
          <a:srcRect/>
          <a:stretch>
            <a:fillRect/>
          </a:stretch>
        </p:blipFill>
        <p:spPr bwMode="auto">
          <a:xfrm>
            <a:off x="2362200" y="3056804"/>
            <a:ext cx="4838700" cy="3307196"/>
          </a:xfrm>
          <a:prstGeom prst="rect">
            <a:avLst/>
          </a:prstGeom>
          <a:noFill/>
        </p:spPr>
      </p:pic>
    </p:spTree>
    <p:extLst>
      <p:ext uri="{BB962C8B-B14F-4D97-AF65-F5344CB8AC3E}">
        <p14:creationId xmlns:p14="http://schemas.microsoft.com/office/powerpoint/2010/main" xmlns="" val="19482950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152401"/>
            <a:ext cx="10972799" cy="1002135"/>
          </a:xfrm>
        </p:spPr>
        <p:txBody>
          <a:bodyPr/>
          <a:lstStyle/>
          <a:p>
            <a:r>
              <a:rPr lang="en-US" dirty="0" smtClean="0"/>
              <a:t>Eureka Server </a:t>
            </a:r>
            <a:endParaRPr lang="en-US" dirty="0"/>
          </a:p>
        </p:txBody>
      </p:sp>
      <p:sp>
        <p:nvSpPr>
          <p:cNvPr id="3" name="Rectangle 2"/>
          <p:cNvSpPr/>
          <p:nvPr/>
        </p:nvSpPr>
        <p:spPr>
          <a:xfrm>
            <a:off x="718879" y="917912"/>
            <a:ext cx="9601200" cy="6247864"/>
          </a:xfrm>
          <a:prstGeom prst="rect">
            <a:avLst/>
          </a:prstGeom>
        </p:spPr>
        <p:txBody>
          <a:bodyPr wrap="square">
            <a:spAutoFit/>
          </a:bodyPr>
          <a:lstStyle/>
          <a:p>
            <a:endParaRPr lang="en-US" sz="2000" u="sng" dirty="0" smtClean="0"/>
          </a:p>
          <a:p>
            <a:pPr>
              <a:buFont typeface="Arial" pitchFamily="34" charset="0"/>
              <a:buChar char="•"/>
            </a:pPr>
            <a:r>
              <a:rPr lang="en-US" sz="2000" dirty="0" smtClean="0"/>
              <a:t>  Services register themselves with Eureka Server .</a:t>
            </a:r>
          </a:p>
          <a:p>
            <a:pPr>
              <a:buFont typeface="Arial" pitchFamily="34" charset="0"/>
              <a:buChar char="•"/>
            </a:pPr>
            <a:endParaRPr lang="en-US" sz="2000" dirty="0" smtClean="0"/>
          </a:p>
          <a:p>
            <a:pPr>
              <a:buFont typeface="Arial" pitchFamily="34" charset="0"/>
              <a:buChar char="•"/>
            </a:pPr>
            <a:r>
              <a:rPr lang="en-US" sz="2000" dirty="0" smtClean="0"/>
              <a:t>  Provide meta-data, such as host and port, health indicator URL, home page, etc</a:t>
            </a:r>
          </a:p>
          <a:p>
            <a:pPr>
              <a:buFont typeface="Arial" pitchFamily="34" charset="0"/>
              <a:buChar char="•"/>
            </a:pPr>
            <a:endParaRPr lang="en-US" sz="2000" dirty="0" smtClean="0"/>
          </a:p>
          <a:p>
            <a:pPr>
              <a:buFont typeface="Arial" pitchFamily="34" charset="0"/>
              <a:buChar char="•"/>
            </a:pPr>
            <a:r>
              <a:rPr lang="en-US" sz="2000" dirty="0" smtClean="0"/>
              <a:t>   Eureka receives heartbeat messages from each instance belonging to a service. If the heartbeat fails over a configurable timetable, the instance will be removed from the registry.</a:t>
            </a:r>
          </a:p>
          <a:p>
            <a:pPr>
              <a:buFont typeface="Arial" pitchFamily="34" charset="0"/>
              <a:buChar char="•"/>
            </a:pPr>
            <a:endParaRPr lang="en-US" sz="2000" dirty="0" smtClean="0"/>
          </a:p>
          <a:p>
            <a:pPr>
              <a:buFont typeface="Arial" pitchFamily="34" charset="0"/>
              <a:buChar char="•"/>
            </a:pPr>
            <a:r>
              <a:rPr lang="en-US" sz="2000" dirty="0" smtClean="0"/>
              <a:t>  Provides Simple</a:t>
            </a:r>
          </a:p>
          <a:p>
            <a:r>
              <a:rPr lang="en-US" sz="2000" dirty="0" smtClean="0"/>
              <a:t>    Interface .</a:t>
            </a:r>
          </a:p>
          <a:p>
            <a:pPr>
              <a:buFont typeface="Arial" pitchFamily="34" charset="0"/>
              <a:buChar char="•"/>
            </a:pPr>
            <a:endParaRPr lang="en-US" sz="2000" dirty="0" smtClean="0"/>
          </a:p>
          <a:p>
            <a:pPr>
              <a:buFont typeface="Arial" pitchFamily="34" charset="0"/>
              <a:buChar char="•"/>
            </a:pPr>
            <a:endParaRPr lang="en-US" sz="2000" dirty="0" smtClean="0"/>
          </a:p>
          <a:p>
            <a:endParaRPr lang="en-US" sz="2000" dirty="0" smtClean="0"/>
          </a:p>
          <a:p>
            <a:r>
              <a:rPr lang="en-US" sz="2000" dirty="0" smtClean="0"/>
              <a:t> </a:t>
            </a:r>
          </a:p>
          <a:p>
            <a:pPr>
              <a:buFont typeface="Arial" pitchFamily="34" charset="0"/>
              <a:buChar char="•"/>
            </a:pPr>
            <a:endParaRPr lang="en-US" sz="2000" dirty="0" smtClean="0"/>
          </a:p>
          <a:p>
            <a:endParaRPr lang="en-US" sz="2000" dirty="0" smtClean="0"/>
          </a:p>
          <a:p>
            <a:endParaRPr lang="en-US" sz="2000" dirty="0" smtClean="0"/>
          </a:p>
          <a:p>
            <a:endParaRPr lang="en-US" sz="2000" dirty="0" smtClean="0"/>
          </a:p>
          <a:p>
            <a:endParaRPr lang="en-US" sz="2000" dirty="0"/>
          </a:p>
        </p:txBody>
      </p:sp>
      <p:sp>
        <p:nvSpPr>
          <p:cNvPr id="322562" name="AutoShape 2" descr="Image tit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22564" name="AutoShape 4" descr="Image tit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22566" name="Picture 6" descr="Picture of an example Eureka Dashboard."/>
          <p:cNvPicPr>
            <a:picLocks noChangeAspect="1" noChangeArrowheads="1"/>
          </p:cNvPicPr>
          <p:nvPr/>
        </p:nvPicPr>
        <p:blipFill>
          <a:blip r:embed="rId2" cstate="print"/>
          <a:srcRect/>
          <a:stretch>
            <a:fillRect/>
          </a:stretch>
        </p:blipFill>
        <p:spPr bwMode="auto">
          <a:xfrm>
            <a:off x="3486068" y="3132137"/>
            <a:ext cx="7169233" cy="3421063"/>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r>
              <a:rPr lang="fr-FR" sz="2800" dirty="0" smtClean="0">
                <a:solidFill>
                  <a:srgbClr val="000000"/>
                </a:solidFill>
              </a:rPr>
              <a:t>Eureka Server</a:t>
            </a:r>
            <a:endParaRPr lang="fr-FR" sz="2800" dirty="0">
              <a:solidFill>
                <a:srgbClr val="000000"/>
              </a:solidFill>
            </a:endParaRPr>
          </a:p>
        </p:txBody>
      </p:sp>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3" name="Rectangle 1"/>
          <p:cNvSpPr>
            <a:spLocks noChangeArrowheads="1"/>
          </p:cNvSpPr>
          <p:nvPr/>
        </p:nvSpPr>
        <p:spPr bwMode="auto">
          <a:xfrm>
            <a:off x="63500" y="1962842"/>
            <a:ext cx="10744200" cy="5724644"/>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effectLst/>
                <a:latin typeface="Monaco"/>
                <a:cs typeface="Arial" pitchFamily="34" charset="0"/>
              </a:rPr>
              <a:t> </a:t>
            </a:r>
            <a:r>
              <a:rPr kumimoji="0" lang="en-US" sz="2000" b="1" i="0" u="none" strike="noStrike" cap="none" normalizeH="0" baseline="0" dirty="0" smtClean="0">
                <a:ln>
                  <a:noFill/>
                </a:ln>
                <a:effectLst/>
                <a:latin typeface="Monaco"/>
                <a:cs typeface="Arial" pitchFamily="34" charset="0"/>
              </a:rPr>
              <a:t>spring-cloud-starter-eureka-server</a:t>
            </a:r>
            <a:r>
              <a:rPr kumimoji="0" lang="en-US" sz="2000" b="0" i="0" u="none" strike="noStrike" cap="none" normalizeH="0" baseline="0" dirty="0" smtClean="0">
                <a:ln>
                  <a:noFill/>
                </a:ln>
                <a:effectLst/>
                <a:latin typeface="Monaco"/>
                <a:cs typeface="Arial" pitchFamily="34" charset="0"/>
              </a:rPr>
              <a:t> as </a:t>
            </a:r>
            <a:r>
              <a:rPr kumimoji="0" lang="en-US" sz="2000" b="0" i="0" u="none" strike="noStrike" cap="none" normalizeH="0" baseline="0" dirty="0" smtClean="0">
                <a:ln>
                  <a:noFill/>
                </a:ln>
                <a:effectLst/>
                <a:latin typeface="PT Sans"/>
                <a:cs typeface="Arial" pitchFamily="34" charset="0"/>
              </a:rPr>
              <a:t>dependency </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effectLst/>
                <a:latin typeface="PT Sans"/>
                <a:cs typeface="Arial" pitchFamily="34" charset="0"/>
              </a:rPr>
              <a:t> </a:t>
            </a:r>
            <a:r>
              <a:rPr kumimoji="0" lang="en-US" sz="2000" b="0" i="0" u="none" strike="noStrike" cap="none" normalizeH="0" baseline="0" dirty="0" smtClean="0">
                <a:ln>
                  <a:noFill/>
                </a:ln>
                <a:effectLst/>
                <a:latin typeface="Monaco"/>
                <a:cs typeface="Arial" pitchFamily="34" charset="0"/>
              </a:rPr>
              <a:t>@</a:t>
            </a:r>
            <a:r>
              <a:rPr kumimoji="0" lang="en-US" sz="2000" b="0" i="0" u="none" strike="noStrike" cap="none" normalizeH="0" baseline="0" dirty="0" err="1" smtClean="0">
                <a:ln>
                  <a:noFill/>
                </a:ln>
                <a:effectLst/>
                <a:latin typeface="Monaco"/>
                <a:cs typeface="Arial" pitchFamily="34" charset="0"/>
              </a:rPr>
              <a:t>EnableEurekaServer</a:t>
            </a:r>
            <a:endParaRPr kumimoji="0" lang="en-US" sz="2000" b="0" i="0" u="none" strike="noStrike" cap="none" normalizeH="0" baseline="0" dirty="0" smtClean="0">
              <a:ln>
                <a:noFill/>
              </a:ln>
              <a:effectLst/>
              <a:latin typeface="Monaco"/>
              <a:cs typeface="Arial" pitchFamily="34" charset="0"/>
            </a:endParaRPr>
          </a:p>
          <a:p>
            <a:pPr defTabSz="914400" fontAlgn="base">
              <a:spcBef>
                <a:spcPct val="0"/>
              </a:spcBef>
              <a:spcAft>
                <a:spcPct val="0"/>
              </a:spcAft>
              <a:buFont typeface="Arial" pitchFamily="34" charset="0"/>
              <a:buChar char="•"/>
            </a:pPr>
            <a:r>
              <a:rPr lang="en-US" sz="2000" dirty="0" smtClean="0"/>
              <a:t> Default port : 8761 </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lang="en-US" sz="2000" dirty="0" smtClean="0">
                <a:latin typeface="Arial" pitchFamily="34" charset="0"/>
                <a:cs typeface="Arial" pitchFamily="34" charset="0"/>
              </a:rPr>
              <a:t> Properties  configuration</a:t>
            </a:r>
          </a:p>
          <a:p>
            <a:pPr lvl="0" defTabSz="914400" fontAlgn="base">
              <a:spcBef>
                <a:spcPct val="0"/>
              </a:spcBef>
              <a:spcAft>
                <a:spcPct val="0"/>
              </a:spcAft>
            </a:pPr>
            <a:r>
              <a:rPr lang="en-US" sz="1400" b="1" dirty="0" smtClean="0"/>
              <a:t>	</a:t>
            </a:r>
            <a:r>
              <a:rPr lang="en-US" sz="1400" dirty="0" err="1" smtClean="0"/>
              <a:t>server.port</a:t>
            </a:r>
            <a:r>
              <a:rPr lang="en-US" sz="1400" dirty="0" smtClean="0"/>
              <a:t>=8761</a:t>
            </a:r>
          </a:p>
          <a:p>
            <a:pPr lvl="0" defTabSz="914400" fontAlgn="base">
              <a:spcBef>
                <a:spcPct val="0"/>
              </a:spcBef>
              <a:spcAft>
                <a:spcPct val="0"/>
              </a:spcAft>
            </a:pPr>
            <a:r>
              <a:rPr lang="en-US" sz="1400" dirty="0" smtClean="0"/>
              <a:t>	</a:t>
            </a:r>
            <a:r>
              <a:rPr lang="en-US" sz="1400" dirty="0" err="1" smtClean="0"/>
              <a:t>eureka.client.register</a:t>
            </a:r>
            <a:r>
              <a:rPr lang="en-US" sz="1400" dirty="0" smtClean="0"/>
              <a:t>-with-eureka=false </a:t>
            </a:r>
          </a:p>
          <a:p>
            <a:pPr lvl="0" defTabSz="914400" fontAlgn="base">
              <a:spcBef>
                <a:spcPct val="0"/>
              </a:spcBef>
              <a:spcAft>
                <a:spcPct val="0"/>
              </a:spcAft>
            </a:pPr>
            <a:r>
              <a:rPr lang="en-US" sz="1400" dirty="0" smtClean="0"/>
              <a:t>	</a:t>
            </a:r>
            <a:endParaRPr lang="en-US" sz="2000" dirty="0" smtClean="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2000" dirty="0" smtClean="0">
                <a:latin typeface="Arial" pitchFamily="34" charset="0"/>
                <a:cs typeface="Arial" pitchFamily="34" charset="0"/>
              </a:rPr>
              <a:t>Example :</a:t>
            </a:r>
          </a:p>
          <a:p>
            <a:pPr lvl="1"/>
            <a:r>
              <a:rPr lang="en-US" sz="1800" dirty="0" smtClean="0"/>
              <a:t>@</a:t>
            </a:r>
            <a:r>
              <a:rPr lang="en-US" sz="1800" dirty="0" err="1" smtClean="0"/>
              <a:t>SpringBootApplication</a:t>
            </a:r>
            <a:endParaRPr lang="en-US" sz="1800" dirty="0" smtClean="0"/>
          </a:p>
          <a:p>
            <a:pPr lvl="1"/>
            <a:r>
              <a:rPr lang="en-US" sz="1800" b="1" dirty="0" smtClean="0"/>
              <a:t>@</a:t>
            </a:r>
            <a:r>
              <a:rPr lang="en-US" sz="1800" b="1" dirty="0" err="1" smtClean="0"/>
              <a:t>EnableEurekaServer</a:t>
            </a:r>
            <a:endParaRPr lang="en-US" sz="1800" dirty="0" smtClean="0"/>
          </a:p>
          <a:p>
            <a:pPr lvl="1"/>
            <a:r>
              <a:rPr lang="en-US" sz="1800" dirty="0" smtClean="0"/>
              <a:t>public class </a:t>
            </a:r>
            <a:r>
              <a:rPr lang="en-US" sz="1800" dirty="0" err="1" smtClean="0"/>
              <a:t>EurekaApplication</a:t>
            </a:r>
            <a:r>
              <a:rPr lang="en-US" sz="1800" dirty="0" smtClean="0"/>
              <a:t> {</a:t>
            </a:r>
          </a:p>
          <a:p>
            <a:pPr lvl="1"/>
            <a:r>
              <a:rPr lang="en-US" sz="1800" dirty="0" smtClean="0"/>
              <a:t> </a:t>
            </a:r>
          </a:p>
          <a:p>
            <a:pPr lvl="1"/>
            <a:r>
              <a:rPr lang="en-US" sz="1800" dirty="0" smtClean="0"/>
              <a:t>    public static void main(String[] </a:t>
            </a:r>
            <a:r>
              <a:rPr lang="en-US" sz="1800" dirty="0" err="1" smtClean="0"/>
              <a:t>args</a:t>
            </a:r>
            <a:r>
              <a:rPr lang="en-US" sz="1800" dirty="0" smtClean="0"/>
              <a:t>) {</a:t>
            </a:r>
          </a:p>
          <a:p>
            <a:pPr lvl="1"/>
            <a:r>
              <a:rPr lang="en-US" sz="1800" dirty="0" smtClean="0"/>
              <a:t>        </a:t>
            </a:r>
            <a:r>
              <a:rPr lang="en-US" sz="1800" dirty="0" err="1" smtClean="0"/>
              <a:t>SpringApplication.run</a:t>
            </a:r>
            <a:r>
              <a:rPr lang="en-US" sz="1800" dirty="0" smtClean="0"/>
              <a:t>(</a:t>
            </a:r>
            <a:r>
              <a:rPr lang="en-US" sz="1800" dirty="0" err="1" smtClean="0"/>
              <a:t>EurekaApplication.class</a:t>
            </a:r>
            <a:r>
              <a:rPr lang="en-US" sz="1800" dirty="0" smtClean="0"/>
              <a:t>, </a:t>
            </a:r>
            <a:r>
              <a:rPr lang="en-US" sz="1800" dirty="0" err="1" smtClean="0"/>
              <a:t>args</a:t>
            </a:r>
            <a:r>
              <a:rPr lang="en-US" sz="1800" dirty="0" smtClean="0"/>
              <a:t>);</a:t>
            </a:r>
          </a:p>
          <a:p>
            <a:pPr lvl="1"/>
            <a:r>
              <a:rPr lang="en-US" sz="1800" dirty="0" smtClean="0"/>
              <a:t>    }</a:t>
            </a:r>
          </a:p>
          <a:p>
            <a:pPr lvl="1"/>
            <a:r>
              <a:rPr lang="en-US" sz="1800" dirty="0" smtClean="0"/>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latin typeface="Arial" pitchFamily="34" charset="0"/>
              <a:cs typeface="Arial" pitchFamily="34" charset="0"/>
            </a:endParaRPr>
          </a:p>
        </p:txBody>
      </p:sp>
    </p:spTree>
    <p:extLst>
      <p:ext uri="{BB962C8B-B14F-4D97-AF65-F5344CB8AC3E}">
        <p14:creationId xmlns:p14="http://schemas.microsoft.com/office/powerpoint/2010/main" xmlns="" val="19482950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r>
              <a:rPr lang="fr-FR" sz="2800" dirty="0" smtClean="0">
                <a:solidFill>
                  <a:srgbClr val="000000"/>
                </a:solidFill>
              </a:rPr>
              <a:t>Eureka Client</a:t>
            </a:r>
            <a:endParaRPr lang="fr-FR" sz="2800" dirty="0">
              <a:solidFill>
                <a:srgbClr val="000000"/>
              </a:solidFill>
            </a:endParaRPr>
          </a:p>
        </p:txBody>
      </p:sp>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3" name="Rectangle 1"/>
          <p:cNvSpPr>
            <a:spLocks noChangeArrowheads="1"/>
          </p:cNvSpPr>
          <p:nvPr/>
        </p:nvSpPr>
        <p:spPr bwMode="auto">
          <a:xfrm>
            <a:off x="114300" y="1468285"/>
            <a:ext cx="10744200" cy="5570756"/>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defTabSz="914400" fontAlgn="base">
              <a:spcBef>
                <a:spcPct val="0"/>
              </a:spcBef>
              <a:spcAft>
                <a:spcPct val="0"/>
              </a:spcAft>
              <a:buFont typeface="Arial" pitchFamily="34" charset="0"/>
              <a:buChar char="•"/>
            </a:pPr>
            <a:r>
              <a:rPr kumimoji="0" lang="en-US" sz="2000" b="0" i="0" u="none" strike="noStrike" cap="none" normalizeH="0" baseline="0" dirty="0" smtClean="0">
                <a:ln>
                  <a:noFill/>
                </a:ln>
                <a:effectLst/>
                <a:latin typeface="Monaco"/>
                <a:cs typeface="Arial" pitchFamily="34" charset="0"/>
              </a:rPr>
              <a:t>  </a:t>
            </a:r>
            <a:r>
              <a:rPr lang="en-US" sz="2000" b="1" dirty="0" smtClean="0"/>
              <a:t>spring-cloud-starter-eureka</a:t>
            </a:r>
            <a:r>
              <a:rPr kumimoji="0" lang="en-US" sz="2000" b="0" i="0" u="none" strike="noStrike" cap="none" normalizeH="0" baseline="0" dirty="0" smtClean="0">
                <a:ln>
                  <a:noFill/>
                </a:ln>
                <a:effectLst/>
                <a:latin typeface="Monaco"/>
                <a:cs typeface="Arial" pitchFamily="34" charset="0"/>
              </a:rPr>
              <a:t> as </a:t>
            </a:r>
            <a:r>
              <a:rPr kumimoji="0" lang="en-US" sz="2000" b="0" i="0" u="none" strike="noStrike" cap="none" normalizeH="0" baseline="0" dirty="0" smtClean="0">
                <a:ln>
                  <a:noFill/>
                </a:ln>
                <a:effectLst/>
                <a:latin typeface="PT Sans"/>
                <a:cs typeface="Arial" pitchFamily="34" charset="0"/>
              </a:rPr>
              <a:t>dependency </a:t>
            </a:r>
          </a:p>
          <a:p>
            <a:pPr lvl="0" defTabSz="914400" fontAlgn="base">
              <a:spcBef>
                <a:spcPct val="0"/>
              </a:spcBef>
              <a:spcAft>
                <a:spcPct val="0"/>
              </a:spcAft>
              <a:buFont typeface="Arial" pitchFamily="34" charset="0"/>
              <a:buChar char="•"/>
            </a:pPr>
            <a:r>
              <a:rPr kumimoji="0" lang="en-US" sz="2000" b="0" i="0" u="none" strike="noStrike" cap="none" normalizeH="0" baseline="0" dirty="0" smtClean="0">
                <a:ln>
                  <a:noFill/>
                </a:ln>
                <a:effectLst/>
                <a:latin typeface="PT Sans"/>
                <a:cs typeface="Arial" pitchFamily="34" charset="0"/>
              </a:rPr>
              <a:t> </a:t>
            </a:r>
            <a:r>
              <a:rPr lang="en-US" sz="2000" dirty="0" smtClean="0"/>
              <a:t> @</a:t>
            </a:r>
            <a:r>
              <a:rPr lang="en-US" sz="2000" dirty="0" err="1" smtClean="0"/>
              <a:t>EnableEurekaClient</a:t>
            </a:r>
            <a:endParaRPr lang="en-US" sz="2000" dirty="0" smtClean="0"/>
          </a:p>
          <a:p>
            <a:pPr lvl="0" defTabSz="914400" fontAlgn="base">
              <a:spcBef>
                <a:spcPct val="0"/>
              </a:spcBef>
              <a:spcAft>
                <a:spcPct val="0"/>
              </a:spcAft>
              <a:buFont typeface="Arial" pitchFamily="34" charset="0"/>
              <a:buChar char="•"/>
            </a:pPr>
            <a:r>
              <a:rPr lang="en-US" sz="2000" dirty="0" smtClean="0"/>
              <a:t>  Property Configuration</a:t>
            </a:r>
          </a:p>
          <a:p>
            <a:pPr lvl="0" defTabSz="914400" fontAlgn="base">
              <a:spcBef>
                <a:spcPct val="0"/>
              </a:spcBef>
              <a:spcAft>
                <a:spcPct val="0"/>
              </a:spcAft>
            </a:pPr>
            <a:r>
              <a:rPr lang="en-US" sz="1600" dirty="0" smtClean="0"/>
              <a:t>	</a:t>
            </a:r>
            <a:r>
              <a:rPr lang="en-US" sz="1600" dirty="0" err="1" smtClean="0"/>
              <a:t>server.port</a:t>
            </a:r>
            <a:r>
              <a:rPr lang="en-US" sz="1600" dirty="0" smtClean="0"/>
              <a:t>=8761</a:t>
            </a:r>
          </a:p>
          <a:p>
            <a:pPr lvl="0" defTabSz="914400" fontAlgn="base">
              <a:spcBef>
                <a:spcPct val="0"/>
              </a:spcBef>
              <a:spcAft>
                <a:spcPct val="0"/>
              </a:spcAft>
            </a:pPr>
            <a:r>
              <a:rPr lang="en-US" sz="1600" dirty="0" smtClean="0"/>
              <a:t>	</a:t>
            </a:r>
            <a:r>
              <a:rPr lang="en-US" sz="1600" dirty="0" err="1" smtClean="0"/>
              <a:t>eureka.client.serviceUrl.defaultZone</a:t>
            </a:r>
            <a:r>
              <a:rPr lang="en-US" sz="1600" dirty="0" smtClean="0"/>
              <a:t>=</a:t>
            </a:r>
            <a:r>
              <a:rPr lang="fr-FR" sz="1600" dirty="0" smtClean="0"/>
              <a:t> http://localhost:8761/eureka/</a:t>
            </a:r>
            <a:r>
              <a:rPr lang="en-US" sz="1600" dirty="0" smtClean="0"/>
              <a:t> </a:t>
            </a:r>
          </a:p>
          <a:p>
            <a:pPr lvl="0" defTabSz="914400" fontAlgn="base">
              <a:spcBef>
                <a:spcPct val="0"/>
              </a:spcBef>
              <a:spcAft>
                <a:spcPct val="0"/>
              </a:spcAft>
            </a:pPr>
            <a:endParaRPr lang="en-US" sz="2000" dirty="0" smtClean="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2000" dirty="0" smtClean="0">
                <a:latin typeface="Arial" pitchFamily="34" charset="0"/>
                <a:cs typeface="Arial" pitchFamily="34" charset="0"/>
              </a:rPr>
              <a:t>Example :</a:t>
            </a:r>
          </a:p>
          <a:p>
            <a:r>
              <a:rPr lang="en-US" sz="1800" dirty="0" smtClean="0"/>
              <a:t>@</a:t>
            </a:r>
            <a:r>
              <a:rPr lang="en-US" sz="1800" dirty="0" err="1" smtClean="0"/>
              <a:t>SpringBootApplication</a:t>
            </a:r>
            <a:endParaRPr lang="en-US" sz="1800" dirty="0" smtClean="0"/>
          </a:p>
          <a:p>
            <a:r>
              <a:rPr lang="en-US" sz="1800" b="1" dirty="0" smtClean="0"/>
              <a:t>@</a:t>
            </a:r>
            <a:r>
              <a:rPr lang="en-US" sz="1800" b="1" dirty="0" err="1" smtClean="0"/>
              <a:t>EnableEurekaClient</a:t>
            </a:r>
            <a:endParaRPr lang="en-US" sz="1800" b="1" dirty="0" smtClean="0"/>
          </a:p>
          <a:p>
            <a:r>
              <a:rPr lang="en-US" sz="1800" dirty="0" smtClean="0"/>
              <a:t>public class </a:t>
            </a:r>
            <a:r>
              <a:rPr lang="en-US" sz="1800" dirty="0" err="1" smtClean="0"/>
              <a:t>EurekaApplication</a:t>
            </a:r>
            <a:r>
              <a:rPr lang="en-US" sz="1800" dirty="0" smtClean="0"/>
              <a:t> {</a:t>
            </a:r>
          </a:p>
          <a:p>
            <a:r>
              <a:rPr lang="en-US" sz="1800" dirty="0" smtClean="0"/>
              <a:t> </a:t>
            </a:r>
          </a:p>
          <a:p>
            <a:r>
              <a:rPr lang="en-US" sz="1800" dirty="0" smtClean="0"/>
              <a:t>    public static void main(String[] </a:t>
            </a:r>
            <a:r>
              <a:rPr lang="en-US" sz="1800" dirty="0" err="1" smtClean="0"/>
              <a:t>args</a:t>
            </a:r>
            <a:r>
              <a:rPr lang="en-US" sz="1800" dirty="0" smtClean="0"/>
              <a:t>) {</a:t>
            </a:r>
          </a:p>
          <a:p>
            <a:r>
              <a:rPr lang="en-US" sz="1800" dirty="0" smtClean="0"/>
              <a:t>        </a:t>
            </a:r>
            <a:r>
              <a:rPr lang="en-US" sz="1800" dirty="0" err="1" smtClean="0"/>
              <a:t>SpringApplication.run</a:t>
            </a:r>
            <a:r>
              <a:rPr lang="en-US" sz="1800" dirty="0" smtClean="0"/>
              <a:t>(</a:t>
            </a:r>
            <a:r>
              <a:rPr lang="en-US" sz="1800" dirty="0" err="1" smtClean="0"/>
              <a:t>EurekaApplication.class</a:t>
            </a:r>
            <a:r>
              <a:rPr lang="en-US" sz="1800" dirty="0" smtClean="0"/>
              <a:t>, </a:t>
            </a:r>
            <a:r>
              <a:rPr lang="en-US" sz="1800" dirty="0" err="1" smtClean="0"/>
              <a:t>args</a:t>
            </a:r>
            <a:r>
              <a:rPr lang="en-US" sz="1800" dirty="0" smtClean="0"/>
              <a:t>);</a:t>
            </a:r>
          </a:p>
          <a:p>
            <a:r>
              <a:rPr lang="en-US" sz="1800" dirty="0" smtClean="0"/>
              <a:t>    }</a:t>
            </a:r>
          </a:p>
          <a:p>
            <a:r>
              <a:rPr lang="en-US" sz="1800" dirty="0" smtClean="0"/>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latin typeface="Arial" pitchFamily="34" charset="0"/>
              <a:cs typeface="Arial" pitchFamily="34" charset="0"/>
            </a:endParaRPr>
          </a:p>
        </p:txBody>
      </p:sp>
      <p:sp>
        <p:nvSpPr>
          <p:cNvPr id="318466" name="AutoShape 2" descr="Image tit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19482950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r>
              <a:rPr lang="en-US" sz="2800" b="1" u="sng" dirty="0" smtClean="0"/>
              <a:t>Configuration : Spring Cloud </a:t>
            </a:r>
            <a:r>
              <a:rPr lang="en-US" sz="2800" b="1" u="sng" dirty="0" err="1" smtClean="0"/>
              <a:t>Config</a:t>
            </a:r>
            <a:endParaRPr lang="fr-FR" sz="2800" dirty="0">
              <a:solidFill>
                <a:srgbClr val="000000"/>
              </a:solidFill>
            </a:endParaRPr>
          </a:p>
        </p:txBody>
      </p:sp>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3105" name="Rectangle 1"/>
          <p:cNvSpPr>
            <a:spLocks noChangeArrowheads="1"/>
          </p:cNvSpPr>
          <p:nvPr/>
        </p:nvSpPr>
        <p:spPr bwMode="auto">
          <a:xfrm>
            <a:off x="114300" y="1381523"/>
            <a:ext cx="10972800" cy="13542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tab pos="228600" algn="l"/>
                <a:tab pos="457200" algn="l"/>
              </a:tabLst>
            </a:pPr>
            <a:r>
              <a:rPr lang="en-US" sz="1800" dirty="0" smtClean="0">
                <a:solidFill>
                  <a:srgbClr val="000000"/>
                </a:solidFill>
                <a:latin typeface="Verdana" pitchFamily="34" charset="0"/>
                <a:ea typeface="Times New Roman" pitchFamily="18" charset="0"/>
                <a:cs typeface="Courier New" pitchFamily="49" charset="0"/>
              </a:rPr>
              <a:t> </a:t>
            </a:r>
            <a:r>
              <a:rPr kumimoji="0" lang="en-US" sz="1800" b="0" i="0" u="none" strike="noStrike" cap="none" normalizeH="0" baseline="0" dirty="0" smtClean="0">
                <a:ln>
                  <a:noFill/>
                </a:ln>
                <a:solidFill>
                  <a:srgbClr val="000000"/>
                </a:solidFill>
                <a:effectLst/>
                <a:latin typeface="Verdana" pitchFamily="34" charset="0"/>
                <a:ea typeface="Times New Roman" pitchFamily="18" charset="0"/>
                <a:cs typeface="Courier New" pitchFamily="49" charset="0"/>
              </a:rPr>
              <a:t>Spring Cloud </a:t>
            </a:r>
            <a:r>
              <a:rPr kumimoji="0" lang="en-US" sz="1800" b="0" i="0" u="none" strike="noStrike" cap="none" normalizeH="0" baseline="0" dirty="0" err="1" smtClean="0">
                <a:ln>
                  <a:noFill/>
                </a:ln>
                <a:solidFill>
                  <a:srgbClr val="000000"/>
                </a:solidFill>
                <a:effectLst/>
                <a:latin typeface="Verdana" pitchFamily="34" charset="0"/>
                <a:ea typeface="Times New Roman" pitchFamily="18" charset="0"/>
                <a:cs typeface="Courier New" pitchFamily="49" charset="0"/>
              </a:rPr>
              <a:t>Config</a:t>
            </a:r>
            <a:r>
              <a:rPr kumimoji="0" lang="en-US" sz="1800" b="0" i="0" u="none" strike="noStrike" cap="none" normalizeH="0" baseline="0" dirty="0" smtClean="0">
                <a:ln>
                  <a:noFill/>
                </a:ln>
                <a:solidFill>
                  <a:srgbClr val="000000"/>
                </a:solidFill>
                <a:effectLst/>
                <a:latin typeface="Verdana" pitchFamily="34" charset="0"/>
                <a:ea typeface="Times New Roman" pitchFamily="18" charset="0"/>
                <a:cs typeface="Courier New" pitchFamily="49" charset="0"/>
              </a:rPr>
              <a:t> provides server and client-side support for externalized configuration in a distributed system</a:t>
            </a:r>
            <a:r>
              <a:rPr kumimoji="0" lang="en-US" sz="1000" b="0" i="0" u="none" strike="noStrike" cap="none" normalizeH="0" baseline="0" dirty="0" smtClean="0">
                <a:ln>
                  <a:noFill/>
                </a:ln>
                <a:solidFill>
                  <a:srgbClr val="000000"/>
                </a:solidFill>
                <a:effectLst/>
                <a:latin typeface="Verdana" pitchFamily="34"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Char char="•"/>
              <a:tabLst>
                <a:tab pos="228600" algn="l"/>
                <a:tab pos="457200" algn="l"/>
              </a:tabLst>
            </a:pPr>
            <a:endParaRPr kumimoji="0" lang="en-US" sz="1000" b="0" i="0" u="none" strike="noStrike" cap="none" normalizeH="0" baseline="0" dirty="0" smtClean="0">
              <a:ln>
                <a:noFill/>
              </a:ln>
              <a:solidFill>
                <a:srgbClr val="000000"/>
              </a:solidFill>
              <a:effectLst/>
              <a:latin typeface="Verdana" pitchFamily="34" charset="0"/>
              <a:ea typeface="Times New Roman" pitchFamily="18" charset="0"/>
              <a:cs typeface="Courier New" pitchFamily="49" charset="0"/>
            </a:endParaRPr>
          </a:p>
          <a:p>
            <a:pPr lvl="0" defTabSz="914400" fontAlgn="base">
              <a:spcBef>
                <a:spcPct val="0"/>
              </a:spcBef>
              <a:spcAft>
                <a:spcPct val="0"/>
              </a:spcAft>
              <a:buFont typeface="Arial" pitchFamily="34" charset="0"/>
              <a:buChar char="•"/>
              <a:tabLst>
                <a:tab pos="228600" algn="l"/>
                <a:tab pos="457200" algn="l"/>
              </a:tabLst>
            </a:pPr>
            <a:r>
              <a:rPr lang="en-US" sz="1800" dirty="0" smtClean="0"/>
              <a:t>  Leverage a version control system as a configuration store, developers can easily version and audit configuration changes.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03106" name="Picture 2" descr="Spring Cloud Config illustration"/>
          <p:cNvPicPr>
            <a:picLocks noChangeAspect="1" noChangeArrowheads="1"/>
          </p:cNvPicPr>
          <p:nvPr/>
        </p:nvPicPr>
        <p:blipFill>
          <a:blip r:embed="rId3" cstate="print"/>
          <a:srcRect/>
          <a:stretch>
            <a:fillRect/>
          </a:stretch>
        </p:blipFill>
        <p:spPr bwMode="auto">
          <a:xfrm>
            <a:off x="1800091" y="2984500"/>
            <a:ext cx="6764315" cy="3416300"/>
          </a:xfrm>
          <a:prstGeom prst="rect">
            <a:avLst/>
          </a:prstGeom>
          <a:noFill/>
          <a:ln w="9525">
            <a:noFill/>
            <a:miter lim="800000"/>
            <a:headEnd/>
            <a:tailEnd/>
          </a:ln>
        </p:spPr>
      </p:pic>
    </p:spTree>
    <p:extLst>
      <p:ext uri="{BB962C8B-B14F-4D97-AF65-F5344CB8AC3E}">
        <p14:creationId xmlns:p14="http://schemas.microsoft.com/office/powerpoint/2010/main" xmlns="" val="194829505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Blan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PPT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themeOverride>
</file>

<file path=docProps/app.xml><?xml version="1.0" encoding="utf-8"?>
<Properties xmlns="http://schemas.openxmlformats.org/officeDocument/2006/extended-properties" xmlns:vt="http://schemas.openxmlformats.org/officeDocument/2006/docPropsVTypes">
  <Template>blank</Template>
  <TotalTime>45896</TotalTime>
  <Words>754</Words>
  <Application>Microsoft Office PowerPoint</Application>
  <PresentationFormat>Custom</PresentationFormat>
  <Paragraphs>285</Paragraphs>
  <Slides>26</Slides>
  <Notes>13</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26</vt:i4>
      </vt:variant>
    </vt:vector>
  </HeadingPairs>
  <TitlesOfParts>
    <vt:vector size="32" baseType="lpstr">
      <vt:lpstr>Blank</vt:lpstr>
      <vt:lpstr>Closing slides</vt:lpstr>
      <vt:lpstr>Section break</vt:lpstr>
      <vt:lpstr>Custom Design</vt:lpstr>
      <vt:lpstr>PPT Template</vt:lpstr>
      <vt:lpstr>think-cell Slide</vt:lpstr>
      <vt:lpstr>Spring Cloud  </vt:lpstr>
      <vt:lpstr>About Spring Cloud </vt:lpstr>
      <vt:lpstr>Common challenges for building Distributed System</vt:lpstr>
      <vt:lpstr>Spring Cloud Components</vt:lpstr>
      <vt:lpstr>Service discovery : Spring Cloud  Eureka</vt:lpstr>
      <vt:lpstr>Eureka Server </vt:lpstr>
      <vt:lpstr>Eureka Server</vt:lpstr>
      <vt:lpstr>Eureka Client</vt:lpstr>
      <vt:lpstr>Configuration : Spring Cloud Config</vt:lpstr>
      <vt:lpstr>Config Server</vt:lpstr>
      <vt:lpstr>Config Client</vt:lpstr>
      <vt:lpstr>Spring Cloud Bus</vt:lpstr>
      <vt:lpstr>Spring Cloud Bus</vt:lpstr>
      <vt:lpstr>API gateway : Spring Cloud Zuul</vt:lpstr>
      <vt:lpstr>Configuring Zuul Proxy</vt:lpstr>
      <vt:lpstr>Client-side load balancing : Spring Cloud Ribbon </vt:lpstr>
      <vt:lpstr>Spring Cloud Ribbon</vt:lpstr>
      <vt:lpstr>Declarative Rest Client : Spring Cloud Feign</vt:lpstr>
      <vt:lpstr>Circuit breaker : Spring Cloud Hystrix</vt:lpstr>
      <vt:lpstr> Spring Cloud Hystrix </vt:lpstr>
      <vt:lpstr> Tracing : Spring Cloud Slueth </vt:lpstr>
      <vt:lpstr>Zipkin</vt:lpstr>
      <vt:lpstr>Sample Architecture</vt:lpstr>
      <vt:lpstr>Slide 24</vt:lpstr>
      <vt:lpstr>Slide 25</vt:lpstr>
      <vt:lpstr>Slide 26</vt:lpstr>
    </vt:vector>
  </TitlesOfParts>
  <Company>Capgemini GCC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vakkired</dc:creator>
  <cp:lastModifiedBy>ukannan</cp:lastModifiedBy>
  <cp:revision>674</cp:revision>
  <dcterms:created xsi:type="dcterms:W3CDTF">2013-04-01T04:45:56Z</dcterms:created>
  <dcterms:modified xsi:type="dcterms:W3CDTF">2017-01-13T05:17:30Z</dcterms:modified>
</cp:coreProperties>
</file>