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7"/>
  </p:notesMasterIdLst>
  <p:sldIdLst>
    <p:sldId id="259" r:id="rId3"/>
    <p:sldId id="258" r:id="rId4"/>
    <p:sldId id="260" r:id="rId5"/>
    <p:sldId id="261" r:id="rId6"/>
    <p:sldId id="277" r:id="rId7"/>
    <p:sldId id="278" r:id="rId8"/>
    <p:sldId id="264" r:id="rId9"/>
    <p:sldId id="265" r:id="rId10"/>
    <p:sldId id="287" r:id="rId11"/>
    <p:sldId id="299" r:id="rId12"/>
    <p:sldId id="273" r:id="rId13"/>
    <p:sldId id="298" r:id="rId14"/>
    <p:sldId id="300" r:id="rId15"/>
    <p:sldId id="301" r:id="rId16"/>
    <p:sldId id="302" r:id="rId17"/>
    <p:sldId id="303" r:id="rId18"/>
    <p:sldId id="282" r:id="rId19"/>
    <p:sldId id="283" r:id="rId20"/>
    <p:sldId id="284" r:id="rId21"/>
    <p:sldId id="285" r:id="rId22"/>
    <p:sldId id="288" r:id="rId23"/>
    <p:sldId id="275" r:id="rId24"/>
    <p:sldId id="276"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404BDF-5F3B-443E-B13C-C3D7AA474527}" v="208" dt="2025-06-02T14:25:31.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415"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02-06-2025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extLst>
      <p:ext uri="{BB962C8B-B14F-4D97-AF65-F5344CB8AC3E}">
        <p14:creationId xmlns:p14="http://schemas.microsoft.com/office/powerpoint/2010/main"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D62AB-55FA-4179-8C2F-DC1A56BD9E7B}" type="slidenum">
              <a:rPr lang="en-IN" smtClean="0"/>
              <a:t>1</a:t>
            </a:fld>
            <a:endParaRPr lang="en-IN"/>
          </a:p>
        </p:txBody>
      </p:sp>
    </p:spTree>
    <p:extLst>
      <p:ext uri="{BB962C8B-B14F-4D97-AF65-F5344CB8AC3E}">
        <p14:creationId xmlns:p14="http://schemas.microsoft.com/office/powerpoint/2010/main" val="208340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2-Jun-25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2-Jun-25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2-Jun-25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11E3-5514-B519-31CC-B63252DDA26B}"/>
              </a:ext>
            </a:extLst>
          </p:cNvPr>
          <p:cNvSpPr>
            <a:spLocks noGrp="1"/>
          </p:cNvSpPr>
          <p:nvPr>
            <p:ph type="dt" sz="half" idx="10"/>
          </p:nvPr>
        </p:nvSpPr>
        <p:spPr/>
        <p:txBody>
          <a:bodyPr/>
          <a:lstStyle/>
          <a:p>
            <a:fld id="{04F05852-2F84-49EC-88AD-3B02F6D7B016}" type="datetime5">
              <a:rPr lang="en-US" smtClean="0"/>
              <a:t>2-Jun-25</a:t>
            </a:fld>
            <a:endParaRPr lang="en-IN"/>
          </a:p>
        </p:txBody>
      </p:sp>
      <p:sp>
        <p:nvSpPr>
          <p:cNvPr id="5" name="Footer Placeholder 4">
            <a:extLst>
              <a:ext uri="{FF2B5EF4-FFF2-40B4-BE49-F238E27FC236}">
                <a16:creationId xmlns:a16="http://schemas.microsoft.com/office/drawing/2014/main"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3E456E59-5A58-57D3-C741-F5259EC8F0C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77BE7-5AFF-E67E-87D2-AAFBE55187C8}"/>
              </a:ext>
            </a:extLst>
          </p:cNvPr>
          <p:cNvSpPr>
            <a:spLocks noGrp="1"/>
          </p:cNvSpPr>
          <p:nvPr>
            <p:ph type="dt" sz="half" idx="10"/>
          </p:nvPr>
        </p:nvSpPr>
        <p:spPr/>
        <p:txBody>
          <a:bodyPr/>
          <a:lstStyle/>
          <a:p>
            <a:fld id="{63F24D60-CAE6-46AD-9D0B-C02F7B1293EF}" type="datetime5">
              <a:rPr lang="en-US" smtClean="0"/>
              <a:t>2-Jun-25</a:t>
            </a:fld>
            <a:endParaRPr lang="en-IN"/>
          </a:p>
        </p:txBody>
      </p:sp>
      <p:sp>
        <p:nvSpPr>
          <p:cNvPr id="5" name="Footer Placeholder 4">
            <a:extLst>
              <a:ext uri="{FF2B5EF4-FFF2-40B4-BE49-F238E27FC236}">
                <a16:creationId xmlns:a16="http://schemas.microsoft.com/office/drawing/2014/main"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6031653-BE36-FD22-0B04-316981D5B6D8}"/>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7F858-7773-9663-FCE5-089445D415F2}"/>
              </a:ext>
            </a:extLst>
          </p:cNvPr>
          <p:cNvSpPr>
            <a:spLocks noGrp="1"/>
          </p:cNvSpPr>
          <p:nvPr>
            <p:ph type="dt" sz="half" idx="10"/>
          </p:nvPr>
        </p:nvSpPr>
        <p:spPr/>
        <p:txBody>
          <a:bodyPr/>
          <a:lstStyle/>
          <a:p>
            <a:fld id="{EFD16E8C-EB8A-425C-9BA2-E4B539351587}" type="datetime5">
              <a:rPr lang="en-US" smtClean="0"/>
              <a:t>2-Jun-25</a:t>
            </a:fld>
            <a:endParaRPr lang="en-IN"/>
          </a:p>
        </p:txBody>
      </p:sp>
      <p:sp>
        <p:nvSpPr>
          <p:cNvPr id="5" name="Footer Placeholder 4">
            <a:extLst>
              <a:ext uri="{FF2B5EF4-FFF2-40B4-BE49-F238E27FC236}">
                <a16:creationId xmlns:a16="http://schemas.microsoft.com/office/drawing/2014/main"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8542971-A244-EB6B-464F-8296A59C16AC}"/>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E0B08-CC50-D204-852B-0010E640E5CF}"/>
              </a:ext>
            </a:extLst>
          </p:cNvPr>
          <p:cNvSpPr>
            <a:spLocks noGrp="1"/>
          </p:cNvSpPr>
          <p:nvPr>
            <p:ph type="dt" sz="half" idx="10"/>
          </p:nvPr>
        </p:nvSpPr>
        <p:spPr/>
        <p:txBody>
          <a:bodyPr/>
          <a:lstStyle/>
          <a:p>
            <a:fld id="{DC0D1A98-9E99-4DBE-BE49-5C29F2DAD81F}" type="datetime5">
              <a:rPr lang="en-US" smtClean="0"/>
              <a:t>2-Jun-25</a:t>
            </a:fld>
            <a:endParaRPr lang="en-IN"/>
          </a:p>
        </p:txBody>
      </p:sp>
      <p:sp>
        <p:nvSpPr>
          <p:cNvPr id="6" name="Footer Placeholder 5">
            <a:extLst>
              <a:ext uri="{FF2B5EF4-FFF2-40B4-BE49-F238E27FC236}">
                <a16:creationId xmlns:a16="http://schemas.microsoft.com/office/drawing/2014/main"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F5394B72-AD65-8931-E273-A0AE320D22B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34281-F7FA-45B9-E92A-12FA35019C4B}"/>
              </a:ext>
            </a:extLst>
          </p:cNvPr>
          <p:cNvSpPr>
            <a:spLocks noGrp="1"/>
          </p:cNvSpPr>
          <p:nvPr>
            <p:ph type="dt" sz="half" idx="10"/>
          </p:nvPr>
        </p:nvSpPr>
        <p:spPr/>
        <p:txBody>
          <a:bodyPr/>
          <a:lstStyle/>
          <a:p>
            <a:fld id="{D55E2BA5-1E09-47F1-9112-70406D5B8D86}" type="datetime5">
              <a:rPr lang="en-US" smtClean="0"/>
              <a:t>2-Jun-25</a:t>
            </a:fld>
            <a:endParaRPr lang="en-IN"/>
          </a:p>
        </p:txBody>
      </p:sp>
      <p:sp>
        <p:nvSpPr>
          <p:cNvPr id="8" name="Footer Placeholder 7">
            <a:extLst>
              <a:ext uri="{FF2B5EF4-FFF2-40B4-BE49-F238E27FC236}">
                <a16:creationId xmlns:a16="http://schemas.microsoft.com/office/drawing/2014/main"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id="{87D1354D-57E8-0EA9-CF51-A57F500B191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8DF2-2D67-1469-50A2-225232CAD934}"/>
              </a:ext>
            </a:extLst>
          </p:cNvPr>
          <p:cNvSpPr>
            <a:spLocks noGrp="1"/>
          </p:cNvSpPr>
          <p:nvPr>
            <p:ph type="dt" sz="half" idx="10"/>
          </p:nvPr>
        </p:nvSpPr>
        <p:spPr/>
        <p:txBody>
          <a:bodyPr/>
          <a:lstStyle/>
          <a:p>
            <a:fld id="{2F32384F-C4AE-4D39-8526-1E50E83AE1C8}" type="datetime5">
              <a:rPr lang="en-US" smtClean="0"/>
              <a:t>2-Jun-25</a:t>
            </a:fld>
            <a:endParaRPr lang="en-IN"/>
          </a:p>
        </p:txBody>
      </p:sp>
      <p:sp>
        <p:nvSpPr>
          <p:cNvPr id="4" name="Footer Placeholder 3">
            <a:extLst>
              <a:ext uri="{FF2B5EF4-FFF2-40B4-BE49-F238E27FC236}">
                <a16:creationId xmlns:a16="http://schemas.microsoft.com/office/drawing/2014/main"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id="{6451E0E7-9101-3C35-5B09-1BB8AE140E6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1DFE-B520-6D1A-5DCD-D9C59E7C730A}"/>
              </a:ext>
            </a:extLst>
          </p:cNvPr>
          <p:cNvSpPr>
            <a:spLocks noGrp="1"/>
          </p:cNvSpPr>
          <p:nvPr>
            <p:ph type="dt" sz="half" idx="10"/>
          </p:nvPr>
        </p:nvSpPr>
        <p:spPr/>
        <p:txBody>
          <a:bodyPr/>
          <a:lstStyle/>
          <a:p>
            <a:fld id="{8EFEB1EC-7644-46B1-B043-E77E363DD1BF}" type="datetime5">
              <a:rPr lang="en-US" smtClean="0"/>
              <a:t>2-Jun-25</a:t>
            </a:fld>
            <a:endParaRPr lang="en-IN"/>
          </a:p>
        </p:txBody>
      </p:sp>
      <p:sp>
        <p:nvSpPr>
          <p:cNvPr id="3" name="Footer Placeholder 2">
            <a:extLst>
              <a:ext uri="{FF2B5EF4-FFF2-40B4-BE49-F238E27FC236}">
                <a16:creationId xmlns:a16="http://schemas.microsoft.com/office/drawing/2014/main"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id="{DC0C6BBF-67A2-E781-7CC4-B44D9F1214AD}"/>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4811-8709-FEE8-E3AA-152BE035BAD8}"/>
              </a:ext>
            </a:extLst>
          </p:cNvPr>
          <p:cNvSpPr>
            <a:spLocks noGrp="1"/>
          </p:cNvSpPr>
          <p:nvPr>
            <p:ph type="dt" sz="half" idx="10"/>
          </p:nvPr>
        </p:nvSpPr>
        <p:spPr/>
        <p:txBody>
          <a:bodyPr/>
          <a:lstStyle/>
          <a:p>
            <a:fld id="{3ED24307-004F-4D63-97B7-8D6DE685304F}" type="datetime5">
              <a:rPr lang="en-US" smtClean="0"/>
              <a:t>2-Jun-25</a:t>
            </a:fld>
            <a:endParaRPr lang="en-IN"/>
          </a:p>
        </p:txBody>
      </p:sp>
      <p:sp>
        <p:nvSpPr>
          <p:cNvPr id="6" name="Footer Placeholder 5">
            <a:extLst>
              <a:ext uri="{FF2B5EF4-FFF2-40B4-BE49-F238E27FC236}">
                <a16:creationId xmlns:a16="http://schemas.microsoft.com/office/drawing/2014/main"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83B82F7A-D730-DB34-424D-A74232B6169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2-Jun-25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9ED8-AE95-E121-E80A-20B9F5BAA344}"/>
              </a:ext>
            </a:extLst>
          </p:cNvPr>
          <p:cNvSpPr>
            <a:spLocks noGrp="1"/>
          </p:cNvSpPr>
          <p:nvPr>
            <p:ph type="dt" sz="half" idx="10"/>
          </p:nvPr>
        </p:nvSpPr>
        <p:spPr/>
        <p:txBody>
          <a:bodyPr/>
          <a:lstStyle/>
          <a:p>
            <a:fld id="{83E9C8EC-8C69-4057-B3C8-663916D34427}" type="datetime5">
              <a:rPr lang="en-US" smtClean="0"/>
              <a:t>2-Jun-25</a:t>
            </a:fld>
            <a:endParaRPr lang="en-IN"/>
          </a:p>
        </p:txBody>
      </p:sp>
      <p:sp>
        <p:nvSpPr>
          <p:cNvPr id="6" name="Footer Placeholder 5">
            <a:extLst>
              <a:ext uri="{FF2B5EF4-FFF2-40B4-BE49-F238E27FC236}">
                <a16:creationId xmlns:a16="http://schemas.microsoft.com/office/drawing/2014/main"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1236C606-DF8B-8BC3-03E0-F3CE8F9CE957}"/>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5F120-2072-20C6-108E-01B759631CA9}"/>
              </a:ext>
            </a:extLst>
          </p:cNvPr>
          <p:cNvSpPr>
            <a:spLocks noGrp="1"/>
          </p:cNvSpPr>
          <p:nvPr>
            <p:ph type="dt" sz="half" idx="10"/>
          </p:nvPr>
        </p:nvSpPr>
        <p:spPr/>
        <p:txBody>
          <a:bodyPr/>
          <a:lstStyle/>
          <a:p>
            <a:fld id="{78A367C9-BD22-43D1-A5E7-BAE29681C0FC}" type="datetime5">
              <a:rPr lang="en-US" smtClean="0"/>
              <a:t>2-Jun-25</a:t>
            </a:fld>
            <a:endParaRPr lang="en-IN"/>
          </a:p>
        </p:txBody>
      </p:sp>
      <p:sp>
        <p:nvSpPr>
          <p:cNvPr id="5" name="Footer Placeholder 4">
            <a:extLst>
              <a:ext uri="{FF2B5EF4-FFF2-40B4-BE49-F238E27FC236}">
                <a16:creationId xmlns:a16="http://schemas.microsoft.com/office/drawing/2014/main"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289B1D60-956B-1AA4-5AAD-6C2FC44A509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2871D-220A-BD07-8B6E-A6360FDF2B75}"/>
              </a:ext>
            </a:extLst>
          </p:cNvPr>
          <p:cNvSpPr>
            <a:spLocks noGrp="1"/>
          </p:cNvSpPr>
          <p:nvPr>
            <p:ph type="dt" sz="half" idx="10"/>
          </p:nvPr>
        </p:nvSpPr>
        <p:spPr/>
        <p:txBody>
          <a:bodyPr/>
          <a:lstStyle/>
          <a:p>
            <a:fld id="{625545D5-DA7C-4AA1-872D-DAC5E7C7168B}" type="datetime5">
              <a:rPr lang="en-US" smtClean="0"/>
              <a:t>2-Jun-25</a:t>
            </a:fld>
            <a:endParaRPr lang="en-IN"/>
          </a:p>
        </p:txBody>
      </p:sp>
      <p:sp>
        <p:nvSpPr>
          <p:cNvPr id="5" name="Footer Placeholder 4">
            <a:extLst>
              <a:ext uri="{FF2B5EF4-FFF2-40B4-BE49-F238E27FC236}">
                <a16:creationId xmlns:a16="http://schemas.microsoft.com/office/drawing/2014/main"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46FB347-512E-E758-E0BF-CB0564AC7D8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2-Jun-25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2-Jun-25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2-Jun-25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2-Jun-25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2-Jun-25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2-Jun-25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2-Jun-25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2-Jun-25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2-Jun-25</a:t>
            </a:fld>
            <a:endParaRPr lang="en-IN"/>
          </a:p>
        </p:txBody>
      </p:sp>
      <p:sp>
        <p:nvSpPr>
          <p:cNvPr id="5" name="Footer Placeholder 4">
            <a:extLst>
              <a:ext uri="{FF2B5EF4-FFF2-40B4-BE49-F238E27FC236}">
                <a16:creationId xmlns:a16="http://schemas.microsoft.com/office/drawing/2014/main"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7A71532-38FB-FFC4-8CCA-6E0B4B52034F}"/>
              </a:ext>
            </a:extLst>
          </p:cNvPr>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a:extLst>
              <a:ext uri="{FF2B5EF4-FFF2-40B4-BE49-F238E27FC236}">
                <a16:creationId xmlns:a16="http://schemas.microsoft.com/office/drawing/2014/main" id="{D2823C4A-1994-0014-302E-2DFA9D46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id="{BD2139F8-605B-6CAF-FFE9-78DFAC072B78}"/>
              </a:ext>
            </a:extLst>
          </p:cNvPr>
          <p:cNvPicPr>
            <a:picLocks noChangeAspect="1"/>
          </p:cNvPicPr>
          <p:nvPr/>
        </p:nvPicPr>
        <p:blipFill>
          <a:blip r:embed="rId4"/>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id="{907B4567-98DF-146E-AC41-6B7B19AB6C99}"/>
              </a:ext>
            </a:extLst>
          </p:cNvPr>
          <p:cNvSpPr txBox="1"/>
          <p:nvPr/>
        </p:nvSpPr>
        <p:spPr>
          <a:xfrm>
            <a:off x="1828800" y="2119233"/>
            <a:ext cx="8646160" cy="646331"/>
          </a:xfrm>
          <a:prstGeom prst="rect">
            <a:avLst/>
          </a:prstGeom>
          <a:noFill/>
        </p:spPr>
        <p:txBody>
          <a:bodyPr wrap="square" rtlCol="0">
            <a:spAutoFit/>
          </a:bodyPr>
          <a:lstStyle/>
          <a:p>
            <a:pPr algn="ctr"/>
            <a:r>
              <a:rPr lang="en-US" sz="3600" b="1" dirty="0">
                <a:latin typeface="Arial Narrow" panose="020B0606020202030204" pitchFamily="34" charset="0"/>
                <a:cs typeface="Times New Roman" pitchFamily="18" charset="0"/>
              </a:rPr>
              <a:t>AUTOMATIC TIMETABLE GENERATOR</a:t>
            </a:r>
          </a:p>
        </p:txBody>
      </p:sp>
      <p:sp>
        <p:nvSpPr>
          <p:cNvPr id="9" name="TextBox 8">
            <a:extLst>
              <a:ext uri="{FF2B5EF4-FFF2-40B4-BE49-F238E27FC236}">
                <a16:creationId xmlns:a16="http://schemas.microsoft.com/office/drawing/2014/main" id="{96CA5534-8979-3C9E-4066-589324986CC7}"/>
              </a:ext>
            </a:extLst>
          </p:cNvPr>
          <p:cNvSpPr txBox="1"/>
          <p:nvPr/>
        </p:nvSpPr>
        <p:spPr>
          <a:xfrm>
            <a:off x="579030" y="4033291"/>
            <a:ext cx="5323006" cy="1292662"/>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IN" sz="2600" dirty="0" err="1">
                <a:latin typeface="Arial Narrow" panose="020B0606020202030204" pitchFamily="34" charset="0"/>
                <a:cs typeface="Arial" panose="020B0604020202020204" pitchFamily="34" charset="0"/>
              </a:rPr>
              <a:t>Mrs.V.Kalpana,M.E</a:t>
            </a:r>
            <a:r>
              <a:rPr lang="en-IN" sz="2600" dirty="0">
                <a:latin typeface="Arial Narrow" panose="020B0606020202030204" pitchFamily="34" charset="0"/>
                <a:cs typeface="Arial" panose="020B0604020202020204" pitchFamily="34" charset="0"/>
              </a:rPr>
              <a:t>,(</a:t>
            </a:r>
            <a:r>
              <a:rPr lang="en-IN" sz="2600" dirty="0" err="1">
                <a:latin typeface="Arial Narrow" panose="020B0606020202030204" pitchFamily="34" charset="0"/>
                <a:cs typeface="Arial" panose="020B0604020202020204" pitchFamily="34" charset="0"/>
              </a:rPr>
              <a:t>Ph.d</a:t>
            </a:r>
            <a:r>
              <a:rPr lang="en-IN" sz="2600" dirty="0">
                <a:latin typeface="Arial Narrow" panose="020B0606020202030204" pitchFamily="34" charset="0"/>
                <a:cs typeface="Arial" panose="020B0604020202020204" pitchFamily="34" charset="0"/>
              </a:rPr>
              <a:t>)</a:t>
            </a:r>
          </a:p>
          <a:p>
            <a:r>
              <a:rPr lang="en-IN" sz="2600" dirty="0">
                <a:latin typeface="Arial Narrow" panose="020B0606020202030204" pitchFamily="34" charset="0"/>
                <a:cs typeface="Arial" panose="020B0604020202020204" pitchFamily="34" charset="0"/>
              </a:rPr>
              <a:t>Assistant </a:t>
            </a:r>
            <a:r>
              <a:rPr lang="en-IN" sz="2600" dirty="0" err="1">
                <a:latin typeface="Arial Narrow" panose="020B0606020202030204" pitchFamily="34" charset="0"/>
                <a:cs typeface="Arial" panose="020B0604020202020204" pitchFamily="34" charset="0"/>
              </a:rPr>
              <a:t>Professor,CSE</a:t>
            </a:r>
            <a:r>
              <a:rPr lang="en-IN" sz="2600" dirty="0">
                <a:latin typeface="Arial Narrow" panose="020B060602020203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5BB4E4B-8473-8E07-1764-7FC4439011A1}"/>
              </a:ext>
            </a:extLst>
          </p:cNvPr>
          <p:cNvSpPr txBox="1"/>
          <p:nvPr/>
        </p:nvSpPr>
        <p:spPr>
          <a:xfrm>
            <a:off x="7052176" y="3550845"/>
            <a:ext cx="4822804" cy="1692771"/>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p>
          <a:p>
            <a:r>
              <a:rPr lang="en-IN" sz="2600" dirty="0">
                <a:latin typeface="Arial Narrow" panose="020B0606020202030204" pitchFamily="34" charset="0"/>
                <a:cs typeface="Arial" panose="020B0604020202020204" pitchFamily="34" charset="0"/>
              </a:rPr>
              <a:t>Srihari </a:t>
            </a:r>
            <a:r>
              <a:rPr lang="en-IN" sz="2600" dirty="0" err="1">
                <a:latin typeface="Arial Narrow" panose="020B0606020202030204" pitchFamily="34" charset="0"/>
                <a:cs typeface="Arial" panose="020B0604020202020204" pitchFamily="34" charset="0"/>
              </a:rPr>
              <a:t>Prasad.S</a:t>
            </a:r>
            <a:r>
              <a:rPr lang="en-IN" sz="2600" dirty="0">
                <a:latin typeface="Arial Narrow" panose="020B0606020202030204" pitchFamily="34" charset="0"/>
                <a:cs typeface="Arial" panose="020B0604020202020204" pitchFamily="34" charset="0"/>
              </a:rPr>
              <a:t> (811722104153)</a:t>
            </a:r>
          </a:p>
          <a:p>
            <a:r>
              <a:rPr lang="en-IN" sz="2600" dirty="0" err="1">
                <a:latin typeface="Arial Narrow" panose="020B0606020202030204" pitchFamily="34" charset="0"/>
                <a:cs typeface="Arial" panose="020B0604020202020204" pitchFamily="34" charset="0"/>
              </a:rPr>
              <a:t>Vijay.V</a:t>
            </a:r>
            <a:r>
              <a:rPr lang="en-IN" sz="2600" dirty="0">
                <a:latin typeface="Arial Narrow" panose="020B0606020202030204" pitchFamily="34" charset="0"/>
                <a:cs typeface="Arial" panose="020B0604020202020204" pitchFamily="34" charset="0"/>
              </a:rPr>
              <a:t> (811722104182)</a:t>
            </a:r>
          </a:p>
          <a:p>
            <a:r>
              <a:rPr lang="en-IN" sz="2600" dirty="0" err="1">
                <a:latin typeface="Arial Narrow" panose="020B0606020202030204" pitchFamily="34" charset="0"/>
                <a:cs typeface="Arial" panose="020B0604020202020204" pitchFamily="34" charset="0"/>
              </a:rPr>
              <a:t>Vinoth.T</a:t>
            </a:r>
            <a:r>
              <a:rPr lang="en-IN" sz="2600" dirty="0">
                <a:latin typeface="Arial Narrow" panose="020B0606020202030204" pitchFamily="34" charset="0"/>
                <a:cs typeface="Arial" panose="020B0604020202020204" pitchFamily="34" charset="0"/>
              </a:rPr>
              <a:t>(811722104185)</a:t>
            </a:r>
          </a:p>
        </p:txBody>
      </p:sp>
      <p:sp>
        <p:nvSpPr>
          <p:cNvPr id="13" name="TextBox 12">
            <a:extLst>
              <a:ext uri="{FF2B5EF4-FFF2-40B4-BE49-F238E27FC236}">
                <a16:creationId xmlns:a16="http://schemas.microsoft.com/office/drawing/2014/main"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2" name="Picture 1">
            <a:extLst>
              <a:ext uri="{FF2B5EF4-FFF2-40B4-BE49-F238E27FC236}">
                <a16:creationId xmlns:a16="http://schemas.microsoft.com/office/drawing/2014/main" id="{B9F53868-5069-8964-5862-0DB5BEBDFF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AB82A-2696-C001-5F81-5E47211F7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81342-5BAA-D08D-2A13-B06B9547122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id="{C7823FD9-8B99-F514-190E-B88596439959}"/>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86E78DF6-B899-FB5B-C8EA-3BFC78562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D0256758-C23B-0C3A-D03A-0DCC872BB49A}"/>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128876F-D3D9-EF90-8F4E-8B79ADD6A62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5" name="TextBox 4">
            <a:extLst>
              <a:ext uri="{FF2B5EF4-FFF2-40B4-BE49-F238E27FC236}">
                <a16:creationId xmlns:a16="http://schemas.microsoft.com/office/drawing/2014/main" id="{9434C94F-31C8-1390-B1BE-5FDD545D904A}"/>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6" name="TextBox 5">
            <a:extLst>
              <a:ext uri="{FF2B5EF4-FFF2-40B4-BE49-F238E27FC236}">
                <a16:creationId xmlns:a16="http://schemas.microsoft.com/office/drawing/2014/main" id="{58B848A5-377C-7B94-63B0-80E0FCC077AD}"/>
              </a:ext>
            </a:extLst>
          </p:cNvPr>
          <p:cNvSpPr txBox="1"/>
          <p:nvPr/>
        </p:nvSpPr>
        <p:spPr>
          <a:xfrm>
            <a:off x="286575" y="2111063"/>
            <a:ext cx="11679809" cy="3293209"/>
          </a:xfrm>
          <a:prstGeom prst="rect">
            <a:avLst/>
          </a:prstGeom>
          <a:noFill/>
        </p:spPr>
        <p:txBody>
          <a:bodyPr wrap="square" rtlCol="0">
            <a:spAutoFit/>
          </a:bodyPr>
          <a:lstStyle/>
          <a:p>
            <a:pPr marL="285750" indent="-285750">
              <a:buFont typeface="Wingdings" panose="05000000000000000000" pitchFamily="2" charset="2"/>
              <a:buChar char="Ø"/>
            </a:pPr>
            <a:r>
              <a:rPr lang="en-US" sz="2600" dirty="0">
                <a:latin typeface="Arial Narrow" panose="020B0606020202030204" pitchFamily="34" charset="0"/>
              </a:rPr>
              <a:t>The system follows a modular design where each module has a specific role, such as data input, constraint checking, timetable generation, and output rendering</a:t>
            </a:r>
            <a:r>
              <a:rPr lang="en-US" dirty="0"/>
              <a:t>. </a:t>
            </a:r>
          </a:p>
          <a:p>
            <a:pPr marL="285750" indent="-285750">
              <a:buFont typeface="Wingdings" panose="05000000000000000000" pitchFamily="2" charset="2"/>
              <a:buChar char="Ø"/>
            </a:pPr>
            <a:r>
              <a:rPr lang="en-US" sz="2600" dirty="0">
                <a:latin typeface="Arial Narrow" panose="020B0606020202030204" pitchFamily="34" charset="0"/>
              </a:rPr>
              <a:t>This separation of concerns makes the system easier to develop, test, and maintain. Each module processes its task independently and passes structured data to the next stage, ensuring clarity and reducing complexity</a:t>
            </a:r>
            <a:r>
              <a:rPr lang="en-US" dirty="0"/>
              <a:t>.</a:t>
            </a:r>
          </a:p>
          <a:p>
            <a:pPr marL="285750" indent="-285750">
              <a:buFont typeface="Wingdings" panose="05000000000000000000" pitchFamily="2" charset="2"/>
              <a:buChar char="Ø"/>
            </a:pPr>
            <a:r>
              <a:rPr lang="en-US" sz="2600" dirty="0">
                <a:latin typeface="Arial Narrow" panose="020B0606020202030204" pitchFamily="34" charset="0"/>
              </a:rPr>
              <a:t>At the core of the system is the timetable generation engine, which uses constraint-based logic (to avoid conflicts) and optimization algorithms (e.g., rule based) to generate efficient schedules</a:t>
            </a:r>
            <a:r>
              <a:rPr lang="en-US" dirty="0"/>
              <a:t>.</a:t>
            </a:r>
            <a:endParaRPr lang="en-IN" dirty="0"/>
          </a:p>
        </p:txBody>
      </p:sp>
    </p:spTree>
    <p:extLst>
      <p:ext uri="{BB962C8B-B14F-4D97-AF65-F5344CB8AC3E}">
        <p14:creationId xmlns:p14="http://schemas.microsoft.com/office/powerpoint/2010/main" val="224824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49D2-6B61-2BA6-D2CF-CA30B149E97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MODULES </a:t>
            </a:r>
          </a:p>
        </p:txBody>
      </p:sp>
      <p:pic>
        <p:nvPicPr>
          <p:cNvPr id="7" name="Picture 6">
            <a:extLst>
              <a:ext uri="{FF2B5EF4-FFF2-40B4-BE49-F238E27FC236}">
                <a16:creationId xmlns:a16="http://schemas.microsoft.com/office/drawing/2014/main" id="{416A44D6-A38A-4A50-B469-3D93F01DB803}"/>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108B6C87-74C4-4DFC-63CF-98FC93D26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3" name="Footer Placeholder 2">
            <a:extLst>
              <a:ext uri="{FF2B5EF4-FFF2-40B4-BE49-F238E27FC236}">
                <a16:creationId xmlns:a16="http://schemas.microsoft.com/office/drawing/2014/main"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5" name="TextBox 4">
            <a:extLst>
              <a:ext uri="{FF2B5EF4-FFF2-40B4-BE49-F238E27FC236}">
                <a16:creationId xmlns:a16="http://schemas.microsoft.com/office/drawing/2014/main"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9" name="TextBox 8">
            <a:extLst>
              <a:ext uri="{FF2B5EF4-FFF2-40B4-BE49-F238E27FC236}">
                <a16:creationId xmlns:a16="http://schemas.microsoft.com/office/drawing/2014/main" id="{143EB11A-64B2-6508-27A2-9CFC8E92F9C9}"/>
              </a:ext>
            </a:extLst>
          </p:cNvPr>
          <p:cNvSpPr txBox="1"/>
          <p:nvPr/>
        </p:nvSpPr>
        <p:spPr>
          <a:xfrm>
            <a:off x="871405" y="1921063"/>
            <a:ext cx="10807073" cy="3970318"/>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Arial Narrow" panose="020B0606020202030204" pitchFamily="34" charset="0"/>
              </a:rPr>
              <a:t>Subjects Module</a:t>
            </a:r>
          </a:p>
          <a:p>
            <a:pPr marL="342900" indent="-342900">
              <a:buFont typeface="Arial" panose="020B0604020202020204" pitchFamily="34" charset="0"/>
              <a:buChar char="•"/>
            </a:pPr>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Timetable Generator Module</a:t>
            </a:r>
          </a:p>
          <a:p>
            <a:pPr marL="342900" indent="-342900">
              <a:buFont typeface="Arial" panose="020B0604020202020204" pitchFamily="34" charset="0"/>
              <a:buChar char="•"/>
            </a:pPr>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Timetable Display Module</a:t>
            </a:r>
          </a:p>
          <a:p>
            <a:pPr marL="342900" indent="-342900">
              <a:buFont typeface="Arial" panose="020B0604020202020204" pitchFamily="34" charset="0"/>
              <a:buChar char="•"/>
            </a:pPr>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Subject Summary Module</a:t>
            </a:r>
          </a:p>
          <a:p>
            <a:pPr marL="342900" indent="-342900">
              <a:buFont typeface="Arial" panose="020B0604020202020204" pitchFamily="34" charset="0"/>
              <a:buChar char="•"/>
            </a:pPr>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Download And Navigation Module</a:t>
            </a:r>
            <a:endParaRPr lang="en-IN" sz="2600" dirty="0">
              <a:latin typeface="Arial Narrow" panose="020B0606020202030204" pitchFamily="34"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03563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8AC21-29C3-E8E6-64F9-9FE4F8570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D32A2-A090-202D-D5F3-4F72A190775D}"/>
              </a:ext>
            </a:extLst>
          </p:cNvPr>
          <p:cNvSpPr>
            <a:spLocks noGrp="1"/>
          </p:cNvSpPr>
          <p:nvPr>
            <p:ph type="title"/>
          </p:nvPr>
        </p:nvSpPr>
        <p:spPr>
          <a:xfrm>
            <a:off x="1813272" y="378454"/>
            <a:ext cx="10058400" cy="1450757"/>
          </a:xfrm>
        </p:spPr>
        <p:txBody>
          <a:bodyPr anchor="ctr" anchorCtr="0">
            <a:normAutofit/>
          </a:bodyPr>
          <a:lstStyle/>
          <a:p>
            <a:r>
              <a:rPr lang="en-IN" sz="4400" b="1" dirty="0">
                <a:latin typeface="Arial Narrow" panose="020B0606020202030204" pitchFamily="34" charset="0"/>
              </a:rPr>
              <a:t>MODULE 1: Subject Module</a:t>
            </a:r>
          </a:p>
        </p:txBody>
      </p:sp>
      <p:pic>
        <p:nvPicPr>
          <p:cNvPr id="7" name="Picture 6">
            <a:extLst>
              <a:ext uri="{FF2B5EF4-FFF2-40B4-BE49-F238E27FC236}">
                <a16:creationId xmlns:a16="http://schemas.microsoft.com/office/drawing/2014/main" id="{9A632EE7-70BD-B0E1-C903-C225FAB39EEC}"/>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6F2E7C76-850E-F8EF-7A59-4D5331F48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3" name="Footer Placeholder 2">
            <a:extLst>
              <a:ext uri="{FF2B5EF4-FFF2-40B4-BE49-F238E27FC236}">
                <a16:creationId xmlns:a16="http://schemas.microsoft.com/office/drawing/2014/main" id="{2D9BACD4-F446-1BD2-C908-5C8E18BADD0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76E1815B-AF63-0061-C752-2EAACA40296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12</a:t>
            </a:fld>
            <a:endParaRPr lang="en-IN" dirty="0"/>
          </a:p>
        </p:txBody>
      </p:sp>
      <p:sp>
        <p:nvSpPr>
          <p:cNvPr id="5" name="TextBox 4">
            <a:extLst>
              <a:ext uri="{FF2B5EF4-FFF2-40B4-BE49-F238E27FC236}">
                <a16:creationId xmlns:a16="http://schemas.microsoft.com/office/drawing/2014/main" id="{1704E354-EAA5-C6DA-23F7-1DE7FE0DD04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9" name="TextBox 8">
            <a:extLst>
              <a:ext uri="{FF2B5EF4-FFF2-40B4-BE49-F238E27FC236}">
                <a16:creationId xmlns:a16="http://schemas.microsoft.com/office/drawing/2014/main" id="{9AC6FFC6-5332-1138-5267-8FA757CC78D7}"/>
              </a:ext>
            </a:extLst>
          </p:cNvPr>
          <p:cNvSpPr txBox="1"/>
          <p:nvPr/>
        </p:nvSpPr>
        <p:spPr>
          <a:xfrm>
            <a:off x="871405" y="2015216"/>
            <a:ext cx="10807073" cy="3693319"/>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Arial Narrow" panose="020B0606020202030204" pitchFamily="34" charset="0"/>
              </a:rPr>
              <a:t>Allows users to add subjects with their respective credits. Ensures subjects with the same number of credits are assigned the same number of periods.  </a:t>
            </a:r>
          </a:p>
          <a:p>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 Handles "Once per week" subjects with three continuous periods.   Displays the total number of periods per week for each subject in a  separate  summary   page (subjects_summary.html).</a:t>
            </a:r>
          </a:p>
          <a:p>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The Subjects Module in an Automatic Timetable Generator plays a crucial role in managing and scheduling subjects efficiently. </a:t>
            </a:r>
          </a:p>
        </p:txBody>
      </p:sp>
    </p:spTree>
    <p:extLst>
      <p:ext uri="{BB962C8B-B14F-4D97-AF65-F5344CB8AC3E}">
        <p14:creationId xmlns:p14="http://schemas.microsoft.com/office/powerpoint/2010/main" val="341047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0CA1C-EE13-4480-4359-3FDA34D635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205DD-B5B1-4450-9058-0DEC5E97DE5C}"/>
              </a:ext>
            </a:extLst>
          </p:cNvPr>
          <p:cNvSpPr>
            <a:spLocks noGrp="1"/>
          </p:cNvSpPr>
          <p:nvPr>
            <p:ph type="title"/>
          </p:nvPr>
        </p:nvSpPr>
        <p:spPr>
          <a:xfrm>
            <a:off x="1813272" y="378454"/>
            <a:ext cx="10058400" cy="1450757"/>
          </a:xfrm>
        </p:spPr>
        <p:txBody>
          <a:bodyPr anchor="ctr" anchorCtr="0">
            <a:normAutofit/>
          </a:bodyPr>
          <a:lstStyle/>
          <a:p>
            <a:r>
              <a:rPr lang="en-IN" sz="4400" b="1" dirty="0">
                <a:latin typeface="Arial Narrow" panose="020B0606020202030204" pitchFamily="34" charset="0"/>
              </a:rPr>
              <a:t>MODULE 2: Timetable Generator Module</a:t>
            </a:r>
          </a:p>
        </p:txBody>
      </p:sp>
      <p:pic>
        <p:nvPicPr>
          <p:cNvPr id="7" name="Picture 6">
            <a:extLst>
              <a:ext uri="{FF2B5EF4-FFF2-40B4-BE49-F238E27FC236}">
                <a16:creationId xmlns:a16="http://schemas.microsoft.com/office/drawing/2014/main" id="{3E7AD451-59B2-72BD-72FF-C27FDC4CF8CF}"/>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FAFFCAD6-D377-632B-05C7-81E99FBA5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3" name="Footer Placeholder 2">
            <a:extLst>
              <a:ext uri="{FF2B5EF4-FFF2-40B4-BE49-F238E27FC236}">
                <a16:creationId xmlns:a16="http://schemas.microsoft.com/office/drawing/2014/main" id="{877A021A-2754-DAF7-0A3C-35BA8FE7B112}"/>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CB6DD464-D4DA-473D-2335-12E8CA23604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5" name="TextBox 4">
            <a:extLst>
              <a:ext uri="{FF2B5EF4-FFF2-40B4-BE49-F238E27FC236}">
                <a16:creationId xmlns:a16="http://schemas.microsoft.com/office/drawing/2014/main" id="{D59F7919-05E5-525C-15D4-F31A8516FB8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9" name="TextBox 8">
            <a:extLst>
              <a:ext uri="{FF2B5EF4-FFF2-40B4-BE49-F238E27FC236}">
                <a16:creationId xmlns:a16="http://schemas.microsoft.com/office/drawing/2014/main" id="{5F9333E2-5CB1-AB16-D4CA-7FFBEDC2D7CD}"/>
              </a:ext>
            </a:extLst>
          </p:cNvPr>
          <p:cNvSpPr txBox="1"/>
          <p:nvPr/>
        </p:nvSpPr>
        <p:spPr>
          <a:xfrm>
            <a:off x="871405" y="2015216"/>
            <a:ext cx="10807073" cy="4093428"/>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Arial Narrow" panose="020B0606020202030204" pitchFamily="34" charset="0"/>
              </a:rPr>
              <a:t>The Timetable Generator Module creates a structured timetable based on Even or Odd semester rules while ensuring no  free periods. </a:t>
            </a:r>
          </a:p>
          <a:p>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Subjects are allocated proportionally to their credits, with higher-credit subjects receiving more periods (maintaining a 2-3 period difference). 1-credit subjects get only one period per week (except labs). </a:t>
            </a:r>
          </a:p>
          <a:p>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Breaks and lunch remain fixed, and randomized distribution prevents repetitive patterns. The system dynamically generates, displays, and allows downloading of the timetable for easy access.</a:t>
            </a:r>
          </a:p>
        </p:txBody>
      </p:sp>
    </p:spTree>
    <p:extLst>
      <p:ext uri="{BB962C8B-B14F-4D97-AF65-F5344CB8AC3E}">
        <p14:creationId xmlns:p14="http://schemas.microsoft.com/office/powerpoint/2010/main" val="45953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F15ED-2DB7-5E98-7E4A-167B56F25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105E5-CEFB-6E36-2433-49642AB1ECE5}"/>
              </a:ext>
            </a:extLst>
          </p:cNvPr>
          <p:cNvSpPr>
            <a:spLocks noGrp="1"/>
          </p:cNvSpPr>
          <p:nvPr>
            <p:ph type="title"/>
          </p:nvPr>
        </p:nvSpPr>
        <p:spPr>
          <a:xfrm>
            <a:off x="1813272" y="378454"/>
            <a:ext cx="10058400" cy="1450757"/>
          </a:xfrm>
        </p:spPr>
        <p:txBody>
          <a:bodyPr anchor="ctr" anchorCtr="0">
            <a:normAutofit/>
          </a:bodyPr>
          <a:lstStyle/>
          <a:p>
            <a:r>
              <a:rPr lang="en-IN" sz="4400" b="1" dirty="0">
                <a:latin typeface="Arial Narrow" panose="020B0606020202030204" pitchFamily="34" charset="0"/>
              </a:rPr>
              <a:t>MODULE 3: Timetable Display Module</a:t>
            </a:r>
          </a:p>
        </p:txBody>
      </p:sp>
      <p:pic>
        <p:nvPicPr>
          <p:cNvPr id="7" name="Picture 6">
            <a:extLst>
              <a:ext uri="{FF2B5EF4-FFF2-40B4-BE49-F238E27FC236}">
                <a16:creationId xmlns:a16="http://schemas.microsoft.com/office/drawing/2014/main" id="{33935DDC-07B4-33B3-86B1-FB0ED0CB8635}"/>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3DD4D01C-F2C1-7042-30A2-6E0F02B79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3" name="Footer Placeholder 2">
            <a:extLst>
              <a:ext uri="{FF2B5EF4-FFF2-40B4-BE49-F238E27FC236}">
                <a16:creationId xmlns:a16="http://schemas.microsoft.com/office/drawing/2014/main" id="{1E26B6C5-8B80-B835-613F-A3C4B50EA9B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BA7046D9-B399-5996-44B9-971B64EE9A4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5" name="TextBox 4">
            <a:extLst>
              <a:ext uri="{FF2B5EF4-FFF2-40B4-BE49-F238E27FC236}">
                <a16:creationId xmlns:a16="http://schemas.microsoft.com/office/drawing/2014/main" id="{F4AD2B4E-986F-6FF3-5861-52DB55E9DAC9}"/>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9" name="TextBox 8">
            <a:extLst>
              <a:ext uri="{FF2B5EF4-FFF2-40B4-BE49-F238E27FC236}">
                <a16:creationId xmlns:a16="http://schemas.microsoft.com/office/drawing/2014/main" id="{3775F18B-624B-8E6E-9B45-F68C7C13385F}"/>
              </a:ext>
            </a:extLst>
          </p:cNvPr>
          <p:cNvSpPr txBox="1"/>
          <p:nvPr/>
        </p:nvSpPr>
        <p:spPr>
          <a:xfrm>
            <a:off x="871405" y="2015216"/>
            <a:ext cx="10807073" cy="4093428"/>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Arial Narrow" panose="020B0606020202030204" pitchFamily="34" charset="0"/>
              </a:rPr>
              <a:t>Timetable Display Module (timetable.html). Shows the final timetable in a structured format.  </a:t>
            </a:r>
          </a:p>
          <a:p>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Uses a table layout with:   Days as rows (Monday - Friday). </a:t>
            </a:r>
            <a:br>
              <a:rPr lang="en-US" sz="2600" dirty="0">
                <a:latin typeface="Arial Narrow" panose="020B0606020202030204" pitchFamily="34" charset="0"/>
              </a:rPr>
            </a:br>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 Time slots as columns (Periods including Breaks and Lunch).   Provides  a Download Timetable button .</a:t>
            </a:r>
          </a:p>
          <a:p>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The Time Table Display Module is responsible for presenting the generated timetable in an organized and user-friendly format.</a:t>
            </a:r>
          </a:p>
        </p:txBody>
      </p:sp>
    </p:spTree>
    <p:extLst>
      <p:ext uri="{BB962C8B-B14F-4D97-AF65-F5344CB8AC3E}">
        <p14:creationId xmlns:p14="http://schemas.microsoft.com/office/powerpoint/2010/main" val="280897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8F65E-4378-EB21-C623-B5DC6BD98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ED78FE-B937-CD2A-9962-5E615561A151}"/>
              </a:ext>
            </a:extLst>
          </p:cNvPr>
          <p:cNvSpPr>
            <a:spLocks noGrp="1"/>
          </p:cNvSpPr>
          <p:nvPr>
            <p:ph type="title"/>
          </p:nvPr>
        </p:nvSpPr>
        <p:spPr>
          <a:xfrm>
            <a:off x="1813272" y="378454"/>
            <a:ext cx="10058400" cy="1450757"/>
          </a:xfrm>
        </p:spPr>
        <p:txBody>
          <a:bodyPr anchor="ctr" anchorCtr="0">
            <a:normAutofit/>
          </a:bodyPr>
          <a:lstStyle/>
          <a:p>
            <a:r>
              <a:rPr lang="en-IN" sz="4400" b="1" dirty="0">
                <a:latin typeface="Arial Narrow" panose="020B0606020202030204" pitchFamily="34" charset="0"/>
              </a:rPr>
              <a:t>MODULE 4: Subject Summary Module</a:t>
            </a:r>
          </a:p>
        </p:txBody>
      </p:sp>
      <p:pic>
        <p:nvPicPr>
          <p:cNvPr id="7" name="Picture 6">
            <a:extLst>
              <a:ext uri="{FF2B5EF4-FFF2-40B4-BE49-F238E27FC236}">
                <a16:creationId xmlns:a16="http://schemas.microsoft.com/office/drawing/2014/main" id="{C5BB5524-4CC6-6EE8-327A-E60B86A4741F}"/>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A664DBE3-CA0F-168A-2BCC-2C34A9D0D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3" name="Footer Placeholder 2">
            <a:extLst>
              <a:ext uri="{FF2B5EF4-FFF2-40B4-BE49-F238E27FC236}">
                <a16:creationId xmlns:a16="http://schemas.microsoft.com/office/drawing/2014/main" id="{FE569FD5-66C6-3406-9A52-043C38C49B1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6038A873-AA84-86A3-B110-9968ED787F6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sp>
        <p:nvSpPr>
          <p:cNvPr id="5" name="TextBox 4">
            <a:extLst>
              <a:ext uri="{FF2B5EF4-FFF2-40B4-BE49-F238E27FC236}">
                <a16:creationId xmlns:a16="http://schemas.microsoft.com/office/drawing/2014/main" id="{60106172-D625-F5C3-E1A3-28885C20288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9" name="TextBox 8">
            <a:extLst>
              <a:ext uri="{FF2B5EF4-FFF2-40B4-BE49-F238E27FC236}">
                <a16:creationId xmlns:a16="http://schemas.microsoft.com/office/drawing/2014/main" id="{B407151B-1D38-AB43-C109-BA50DB0126BD}"/>
              </a:ext>
            </a:extLst>
          </p:cNvPr>
          <p:cNvSpPr txBox="1"/>
          <p:nvPr/>
        </p:nvSpPr>
        <p:spPr>
          <a:xfrm>
            <a:off x="871405" y="2015216"/>
            <a:ext cx="10807073" cy="3693319"/>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Arial Narrow" panose="020B0606020202030204" pitchFamily="34" charset="0"/>
              </a:rPr>
              <a:t>The Subject Summary Module provides a comprehensive overview of all subjects included in the timetable. </a:t>
            </a:r>
          </a:p>
          <a:p>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Additionally, this module can generate summary reports, including faculty workload analysis, subject-wise room utilization, and the number of sessions assigned per subject. </a:t>
            </a:r>
          </a:p>
          <a:p>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The module categorizes subjects based on departments, course levels (undergraduate/postgraduate), and subject types (lecture, lab, tutorial).</a:t>
            </a:r>
          </a:p>
        </p:txBody>
      </p:sp>
    </p:spTree>
    <p:extLst>
      <p:ext uri="{BB962C8B-B14F-4D97-AF65-F5344CB8AC3E}">
        <p14:creationId xmlns:p14="http://schemas.microsoft.com/office/powerpoint/2010/main" val="126397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6025D-4B3C-32C9-4EEC-B80BB29BBC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70BB3-F6B2-F759-8788-B49300DCD2DA}"/>
              </a:ext>
            </a:extLst>
          </p:cNvPr>
          <p:cNvSpPr>
            <a:spLocks noGrp="1"/>
          </p:cNvSpPr>
          <p:nvPr>
            <p:ph type="title"/>
          </p:nvPr>
        </p:nvSpPr>
        <p:spPr>
          <a:xfrm>
            <a:off x="1630392" y="378454"/>
            <a:ext cx="10241280" cy="1450757"/>
          </a:xfrm>
        </p:spPr>
        <p:txBody>
          <a:bodyPr anchor="ctr" anchorCtr="0">
            <a:normAutofit/>
          </a:bodyPr>
          <a:lstStyle/>
          <a:p>
            <a:r>
              <a:rPr lang="en-IN" sz="4400" b="1" dirty="0">
                <a:latin typeface="Arial Narrow" panose="020B0606020202030204" pitchFamily="34" charset="0"/>
              </a:rPr>
              <a:t>MODULE 5: Download &amp; Navigation Module</a:t>
            </a:r>
          </a:p>
        </p:txBody>
      </p:sp>
      <p:pic>
        <p:nvPicPr>
          <p:cNvPr id="7" name="Picture 6">
            <a:extLst>
              <a:ext uri="{FF2B5EF4-FFF2-40B4-BE49-F238E27FC236}">
                <a16:creationId xmlns:a16="http://schemas.microsoft.com/office/drawing/2014/main" id="{FBBFC4B5-337A-95F1-FF3D-2DAD8D849A9D}"/>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620B3F46-8C3F-DF46-4B78-1D509BA32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671" y="560843"/>
            <a:ext cx="835001" cy="1078748"/>
          </a:xfrm>
          <a:prstGeom prst="rect">
            <a:avLst/>
          </a:prstGeom>
        </p:spPr>
      </p:pic>
      <p:sp>
        <p:nvSpPr>
          <p:cNvPr id="3" name="Footer Placeholder 2">
            <a:extLst>
              <a:ext uri="{FF2B5EF4-FFF2-40B4-BE49-F238E27FC236}">
                <a16:creationId xmlns:a16="http://schemas.microsoft.com/office/drawing/2014/main" id="{1C2ECDDF-8D14-D785-430F-5B70DD93CE6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4470E955-1234-1994-1176-0F7153D20F1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sp>
        <p:nvSpPr>
          <p:cNvPr id="5" name="TextBox 4">
            <a:extLst>
              <a:ext uri="{FF2B5EF4-FFF2-40B4-BE49-F238E27FC236}">
                <a16:creationId xmlns:a16="http://schemas.microsoft.com/office/drawing/2014/main" id="{3D433E75-F674-E386-DD75-37637AEAFA5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9" name="TextBox 8">
            <a:extLst>
              <a:ext uri="{FF2B5EF4-FFF2-40B4-BE49-F238E27FC236}">
                <a16:creationId xmlns:a16="http://schemas.microsoft.com/office/drawing/2014/main" id="{739D228C-88D1-AC13-3001-BDF0F7DD59DE}"/>
              </a:ext>
            </a:extLst>
          </p:cNvPr>
          <p:cNvSpPr txBox="1"/>
          <p:nvPr/>
        </p:nvSpPr>
        <p:spPr>
          <a:xfrm>
            <a:off x="871405" y="1820689"/>
            <a:ext cx="10807073" cy="4493538"/>
          </a:xfrm>
          <a:prstGeom prst="rect">
            <a:avLst/>
          </a:prstGeom>
          <a:noFill/>
        </p:spPr>
        <p:txBody>
          <a:bodyPr wrap="square" rtlCol="0">
            <a:spAutoFit/>
          </a:bodyPr>
          <a:lstStyle/>
          <a:p>
            <a:pPr marL="457200" indent="-457200">
              <a:buFont typeface="Wingdings" panose="05000000000000000000" pitchFamily="2" charset="2"/>
              <a:buChar char="Ø"/>
            </a:pPr>
            <a:r>
              <a:rPr lang="en-US" sz="2600" dirty="0">
                <a:latin typeface="Arial Narrow" panose="020B0606020202030204" pitchFamily="34" charset="0"/>
              </a:rPr>
              <a:t>The Download and Navigation Module plays a crucial role in enhancing user accessibility and interaction with the timetable system. </a:t>
            </a:r>
          </a:p>
          <a:p>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It provides a seamless navigation experience, allowing students, faculty, and administrators to move effortlessly between different timetable views, such as student-wise, faculty-wise, department-wise, and room-wise schedules).</a:t>
            </a:r>
            <a:br>
              <a:rPr lang="en-US" sz="2600" dirty="0">
                <a:latin typeface="Arial Narrow" panose="020B0606020202030204" pitchFamily="34" charset="0"/>
              </a:rPr>
            </a:br>
            <a:endParaRPr lang="en-US" sz="2600" dirty="0">
              <a:latin typeface="Arial Narrow" panose="020B0606020202030204" pitchFamily="34" charset="0"/>
            </a:endParaRPr>
          </a:p>
          <a:p>
            <a:pPr marL="457200" indent="-457200">
              <a:buFont typeface="Wingdings" panose="05000000000000000000" pitchFamily="2" charset="2"/>
              <a:buChar char="Ø"/>
            </a:pPr>
            <a:r>
              <a:rPr lang="en-US" sz="2600" dirty="0">
                <a:latin typeface="Arial Narrow" panose="020B0606020202030204" pitchFamily="34" charset="0"/>
              </a:rPr>
              <a:t>The module also ensures responsiveness across various devices, enabling smooth access on desktops, tablets, and mobile phones. Additionally, the download functionality allows users to export timetables in  PDF, Excel ensuring flexibility for offline access.</a:t>
            </a:r>
          </a:p>
        </p:txBody>
      </p:sp>
    </p:spTree>
    <p:extLst>
      <p:ext uri="{BB962C8B-B14F-4D97-AF65-F5344CB8AC3E}">
        <p14:creationId xmlns:p14="http://schemas.microsoft.com/office/powerpoint/2010/main" val="201071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98751-8E1A-CF5A-2BB9-F2977EB2D8FE}"/>
              </a:ext>
            </a:extLst>
          </p:cNvPr>
          <p:cNvSpPr>
            <a:spLocks noGrp="1"/>
          </p:cNvSpPr>
          <p:nvPr>
            <p:ph type="title"/>
          </p:nvPr>
        </p:nvSpPr>
        <p:spPr/>
        <p:txBody>
          <a:bodyPr anchor="ctr" anchorCtr="0">
            <a:normAutofit/>
          </a:bodyPr>
          <a:lstStyle/>
          <a:p>
            <a:pPr algn="ctr"/>
            <a:r>
              <a:rPr lang="en-US" sz="4400" b="1" dirty="0">
                <a:latin typeface="Arial Narrow" panose="020B0606020202030204" pitchFamily="34" charset="0"/>
              </a:rPr>
              <a:t>OUTPUT</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A9992E94-073A-38F2-4F6B-8A879E77AE0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1F1448E-2838-D329-C4BC-CD264FD87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5" name="Footer Placeholder 2">
            <a:extLst>
              <a:ext uri="{FF2B5EF4-FFF2-40B4-BE49-F238E27FC236}">
                <a16:creationId xmlns:a16="http://schemas.microsoft.com/office/drawing/2014/main"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17</a:t>
            </a:fld>
            <a:endParaRPr lang="en-IN" dirty="0"/>
          </a:p>
        </p:txBody>
      </p:sp>
      <p:sp>
        <p:nvSpPr>
          <p:cNvPr id="11" name="TextBox 10">
            <a:extLst>
              <a:ext uri="{FF2B5EF4-FFF2-40B4-BE49-F238E27FC236}">
                <a16:creationId xmlns:a16="http://schemas.microsoft.com/office/drawing/2014/main"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6" name="Picture 5" descr="A computer screen shot of a course&#10;&#10;AI-generated content may be incorrect.">
            <a:extLst>
              <a:ext uri="{FF2B5EF4-FFF2-40B4-BE49-F238E27FC236}">
                <a16:creationId xmlns:a16="http://schemas.microsoft.com/office/drawing/2014/main" id="{586F9194-5444-63E2-B728-04920D55E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425" y="1817283"/>
            <a:ext cx="9114994" cy="4335039"/>
          </a:xfrm>
          <a:prstGeom prst="rect">
            <a:avLst/>
          </a:prstGeom>
        </p:spPr>
      </p:pic>
    </p:spTree>
    <p:extLst>
      <p:ext uri="{BB962C8B-B14F-4D97-AF65-F5344CB8AC3E}">
        <p14:creationId xmlns:p14="http://schemas.microsoft.com/office/powerpoint/2010/main" val="413483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42BBA-F468-51B9-94FA-288D36FCF3B5}"/>
              </a:ext>
            </a:extLst>
          </p:cNvPr>
          <p:cNvSpPr>
            <a:spLocks noGrp="1"/>
          </p:cNvSpPr>
          <p:nvPr>
            <p:ph type="title"/>
          </p:nvPr>
        </p:nvSpPr>
        <p:spPr/>
        <p:txBody>
          <a:bodyPr anchor="ctr" anchorCtr="0">
            <a:normAutofit/>
          </a:bodyPr>
          <a:lstStyle/>
          <a:p>
            <a:pPr algn="ctr"/>
            <a:r>
              <a:rPr lang="en-US" sz="4400" b="1" dirty="0">
                <a:latin typeface="Arial Narrow" panose="020B0606020202030204" pitchFamily="34" charset="0"/>
              </a:rPr>
              <a:t>OUTPUT</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BDDC7E4E-A1C4-0852-3F1E-5EE2FD545C16}"/>
              </a:ext>
            </a:extLst>
          </p:cNvPr>
          <p:cNvPicPr>
            <a:picLocks noChangeAspect="1"/>
          </p:cNvPicPr>
          <p:nvPr/>
        </p:nvPicPr>
        <p:blipFill>
          <a:blip r:embed="rId2"/>
          <a:stretch>
            <a:fillRect/>
          </a:stretch>
        </p:blipFill>
        <p:spPr>
          <a:xfrm>
            <a:off x="607899" y="447563"/>
            <a:ext cx="978762" cy="953928"/>
          </a:xfrm>
          <a:prstGeom prst="rect">
            <a:avLst/>
          </a:prstGeom>
        </p:spPr>
      </p:pic>
      <p:pic>
        <p:nvPicPr>
          <p:cNvPr id="8" name="Picture 7">
            <a:extLst>
              <a:ext uri="{FF2B5EF4-FFF2-40B4-BE49-F238E27FC236}">
                <a16:creationId xmlns:a16="http://schemas.microsoft.com/office/drawing/2014/main" id="{754C7856-005F-22E8-4ECD-6A64D75F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18</a:t>
            </a:fld>
            <a:endParaRPr lang="en-IN" dirty="0"/>
          </a:p>
        </p:txBody>
      </p:sp>
      <p:sp>
        <p:nvSpPr>
          <p:cNvPr id="9" name="TextBox 8">
            <a:extLst>
              <a:ext uri="{FF2B5EF4-FFF2-40B4-BE49-F238E27FC236}">
                <a16:creationId xmlns:a16="http://schemas.microsoft.com/office/drawing/2014/main"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20" name="Rectangle 10">
            <a:extLst>
              <a:ext uri="{FF2B5EF4-FFF2-40B4-BE49-F238E27FC236}">
                <a16:creationId xmlns:a16="http://schemas.microsoft.com/office/drawing/2014/main" id="{4E009541-A7F6-69C2-F0CC-F1F093DD2251}"/>
              </a:ext>
            </a:extLst>
          </p:cNvPr>
          <p:cNvSpPr>
            <a:spLocks noChangeArrowheads="1"/>
          </p:cNvSpPr>
          <p:nvPr/>
        </p:nvSpPr>
        <p:spPr bwMode="auto">
          <a:xfrm rot="10800000" flipV="1">
            <a:off x="607899" y="4147842"/>
            <a:ext cx="1078357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dirty="0"/>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600" b="0" i="0" u="none" strike="noStrike" cap="none" normalizeH="0" baseline="0" dirty="0">
              <a:ln>
                <a:noFill/>
              </a:ln>
              <a:solidFill>
                <a:schemeClr val="tx1"/>
              </a:solidFill>
              <a:effectLst/>
              <a:latin typeface="Arial Narrow" panose="020B0606020202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10;&#10;AI-generated content may be incorrect.">
            <a:extLst>
              <a:ext uri="{FF2B5EF4-FFF2-40B4-BE49-F238E27FC236}">
                <a16:creationId xmlns:a16="http://schemas.microsoft.com/office/drawing/2014/main" id="{FA51B419-5456-FA7E-38BE-ADC09A8A63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1908314"/>
            <a:ext cx="9571383" cy="4174434"/>
          </a:xfrm>
          <a:prstGeom prst="rect">
            <a:avLst/>
          </a:prstGeom>
        </p:spPr>
      </p:pic>
    </p:spTree>
    <p:extLst>
      <p:ext uri="{BB962C8B-B14F-4D97-AF65-F5344CB8AC3E}">
        <p14:creationId xmlns:p14="http://schemas.microsoft.com/office/powerpoint/2010/main" val="100208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6B9-647D-15D8-32CB-0F73D3CEFE8A}"/>
              </a:ext>
            </a:extLst>
          </p:cNvPr>
          <p:cNvSpPr>
            <a:spLocks noGrp="1"/>
          </p:cNvSpPr>
          <p:nvPr>
            <p:ph type="title"/>
          </p:nvPr>
        </p:nvSpPr>
        <p:spPr>
          <a:xfrm>
            <a:off x="1256306" y="447438"/>
            <a:ext cx="10058400" cy="1450757"/>
          </a:xfrm>
        </p:spPr>
        <p:txBody>
          <a:bodyPr anchor="ctr" anchorCtr="0">
            <a:normAutofit/>
          </a:bodyPr>
          <a:lstStyle/>
          <a:p>
            <a:pPr algn="ctr"/>
            <a:r>
              <a:rPr lang="en-US" sz="4400" b="1" dirty="0">
                <a:latin typeface="Arial Narrow" panose="020B0606020202030204" pitchFamily="34" charset="0"/>
              </a:rPr>
              <a:t>OUTPUT</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0E50F938-D2E9-B244-71F5-69440FDC4A99}"/>
              </a:ext>
            </a:extLst>
          </p:cNvPr>
          <p:cNvPicPr>
            <a:picLocks noChangeAspect="1"/>
          </p:cNvPicPr>
          <p:nvPr/>
        </p:nvPicPr>
        <p:blipFill>
          <a:blip r:embed="rId2"/>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id="{E3FEF9D9-72DB-F67E-1072-3BFA2435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11" name="TextBox 10">
            <a:extLst>
              <a:ext uri="{FF2B5EF4-FFF2-40B4-BE49-F238E27FC236}">
                <a16:creationId xmlns:a16="http://schemas.microsoft.com/office/drawing/2014/main"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20" name="Rectangle 8">
            <a:extLst>
              <a:ext uri="{FF2B5EF4-FFF2-40B4-BE49-F238E27FC236}">
                <a16:creationId xmlns:a16="http://schemas.microsoft.com/office/drawing/2014/main" id="{80F1B87D-9BD1-7774-8717-2F46A6A9CE5E}"/>
              </a:ext>
            </a:extLst>
          </p:cNvPr>
          <p:cNvSpPr>
            <a:spLocks noChangeArrowheads="1"/>
          </p:cNvSpPr>
          <p:nvPr/>
        </p:nvSpPr>
        <p:spPr bwMode="auto">
          <a:xfrm>
            <a:off x="467139" y="4116242"/>
            <a:ext cx="1104508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Arial Narrow" panose="020B0606020202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descr="A screenshot of a class timetable&#10;&#10;AI-generated content may be incorrect.">
            <a:extLst>
              <a:ext uri="{FF2B5EF4-FFF2-40B4-BE49-F238E27FC236}">
                <a16:creationId xmlns:a16="http://schemas.microsoft.com/office/drawing/2014/main" id="{CFEF0C15-F534-54D4-4167-B49D50274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6306" y="1898195"/>
            <a:ext cx="9420913" cy="4256541"/>
          </a:xfrm>
          <a:prstGeom prst="rect">
            <a:avLst/>
          </a:prstGeom>
        </p:spPr>
      </p:pic>
    </p:spTree>
    <p:extLst>
      <p:ext uri="{BB962C8B-B14F-4D97-AF65-F5344CB8AC3E}">
        <p14:creationId xmlns:p14="http://schemas.microsoft.com/office/powerpoint/2010/main" val="388523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id="{06EFDB95-4463-528E-B019-E5027CB3C67A}"/>
              </a:ext>
            </a:extLst>
          </p:cNvPr>
          <p:cNvPicPr>
            <a:picLocks noChangeAspect="1"/>
          </p:cNvPicPr>
          <p:nvPr/>
        </p:nvPicPr>
        <p:blipFill>
          <a:blip r:embed="rId2"/>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id="{B4E42175-7A36-BEB5-FD67-A311E33D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id="{FEC1F9EB-D264-0699-E26D-059B872C6946}"/>
              </a:ext>
            </a:extLst>
          </p:cNvPr>
          <p:cNvSpPr txBox="1"/>
          <p:nvPr/>
        </p:nvSpPr>
        <p:spPr>
          <a:xfrm>
            <a:off x="529937" y="1865341"/>
            <a:ext cx="10972799" cy="4078039"/>
          </a:xfrm>
          <a:prstGeom prst="rect">
            <a:avLst/>
          </a:prstGeom>
          <a:noFill/>
        </p:spPr>
        <p:txBody>
          <a:bodyPr wrap="square">
            <a:spAutoFit/>
          </a:bodyPr>
          <a:lstStyle/>
          <a:p>
            <a:pPr marL="457200" indent="-457200" algn="just">
              <a:spcAft>
                <a:spcPts val="1000"/>
              </a:spcAft>
              <a:buFont typeface="Wingdings" panose="05000000000000000000" pitchFamily="2" charset="2"/>
              <a:buChar char="Ø"/>
            </a:pPr>
            <a:r>
              <a:rPr lang="en-US" sz="2600" dirty="0">
                <a:latin typeface="Arial Narrow" panose="020B0606020202030204" pitchFamily="34" charset="0"/>
              </a:rPr>
              <a:t>To design a system that automatically generates optimized academic timetables for schools or colleges, reducing manual effort and scheduling conflicts.</a:t>
            </a:r>
          </a:p>
          <a:p>
            <a:pPr marL="457200" indent="-457200" algn="just">
              <a:spcAft>
                <a:spcPts val="1000"/>
              </a:spcAft>
              <a:buFont typeface="Wingdings" panose="05000000000000000000" pitchFamily="2" charset="2"/>
              <a:buChar char="Ø"/>
            </a:pPr>
            <a:r>
              <a:rPr lang="en-US" sz="2600" dirty="0">
                <a:latin typeface="Arial Narrow" panose="020B0606020202030204" pitchFamily="34" charset="0"/>
              </a:rPr>
              <a:t>Manual timetable creation is time-consuming and prone to errors such as overlapping classes, uneven workload distribution, and room or faculty clashes.</a:t>
            </a:r>
          </a:p>
          <a:p>
            <a:pPr marL="457200" indent="-457200" algn="just">
              <a:spcAft>
                <a:spcPts val="1000"/>
              </a:spcAft>
              <a:buFont typeface="Wingdings" panose="05000000000000000000" pitchFamily="2" charset="2"/>
              <a:buChar char="Ø"/>
            </a:pPr>
            <a:r>
              <a:rPr lang="en-US" sz="2600" dirty="0">
                <a:latin typeface="Arial Narrow" panose="020B0606020202030204" pitchFamily="34" charset="0"/>
              </a:rPr>
              <a:t>The system takes input like subjects, teachers, classrooms, and time slots, then uses constraint-based logic or algorithms (e.g., rule based) to generate a conflict-free timetable.</a:t>
            </a:r>
          </a:p>
          <a:p>
            <a:pPr marL="457200" indent="-457200" algn="just">
              <a:spcAft>
                <a:spcPts val="1000"/>
              </a:spcAft>
              <a:buFont typeface="Wingdings" panose="05000000000000000000" pitchFamily="2" charset="2"/>
              <a:buChar char="Ø"/>
            </a:pPr>
            <a:r>
              <a:rPr lang="en-US" sz="2600" dirty="0">
                <a:latin typeface="Arial Narrow" panose="020B0606020202030204" pitchFamily="34" charset="0"/>
              </a:rPr>
              <a:t>Saves time, ensures balanced workload for staff and students, adapts quickly to changes (e.g., teacher unavailability), and improves institutional efficiency</a:t>
            </a:r>
            <a:r>
              <a:rPr lang="en-US" sz="2400" dirty="0"/>
              <a:t>.</a:t>
            </a:r>
            <a:endParaRPr lang="en-IN" sz="2400" dirty="0">
              <a:latin typeface="Arial Narrow" panose="020B0606020202030204" pitchFamily="34" charset="0"/>
            </a:endParaRPr>
          </a:p>
        </p:txBody>
      </p:sp>
      <p:sp>
        <p:nvSpPr>
          <p:cNvPr id="9" name="Footer Placeholder 2">
            <a:extLst>
              <a:ext uri="{FF2B5EF4-FFF2-40B4-BE49-F238E27FC236}">
                <a16:creationId xmlns:a16="http://schemas.microsoft.com/office/drawing/2014/main"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4" name="TextBox 13">
            <a:extLst>
              <a:ext uri="{FF2B5EF4-FFF2-40B4-BE49-F238E27FC236}">
                <a16:creationId xmlns:a16="http://schemas.microsoft.com/office/drawing/2014/main"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extLst>
      <p:ext uri="{BB962C8B-B14F-4D97-AF65-F5344CB8AC3E}">
        <p14:creationId xmlns:p14="http://schemas.microsoft.com/office/powerpoint/2010/main" val="150861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F4BB-EFB3-59A2-06C3-0A41053B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C29-1B1A-F745-F855-BBC6D7707C81}"/>
              </a:ext>
            </a:extLst>
          </p:cNvPr>
          <p:cNvSpPr>
            <a:spLocks noGrp="1"/>
          </p:cNvSpPr>
          <p:nvPr>
            <p:ph type="title"/>
          </p:nvPr>
        </p:nvSpPr>
        <p:spPr>
          <a:xfrm>
            <a:off x="1066800" y="326360"/>
            <a:ext cx="10058400" cy="1450757"/>
          </a:xfrm>
        </p:spPr>
        <p:txBody>
          <a:bodyPr anchor="ctr" anchorCtr="0">
            <a:normAutofit/>
          </a:bodyPr>
          <a:lstStyle/>
          <a:p>
            <a:pPr algn="ctr"/>
            <a:r>
              <a:rPr lang="en-US" sz="4400" b="1" dirty="0">
                <a:latin typeface="Arial Narrow" panose="020B0606020202030204" pitchFamily="34" charset="0"/>
              </a:rPr>
              <a:t>OUTPUT</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E8144538-10E2-525C-993B-0482B31F1C82}"/>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A225B56A-C113-007E-A6DA-BB01497D9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B46D3D9-6D4C-CCD9-B782-D8D209D68C1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F83254E-F678-BF5C-29CB-0C21034CAB2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20</a:t>
            </a:fld>
            <a:endParaRPr lang="en-IN" dirty="0"/>
          </a:p>
        </p:txBody>
      </p:sp>
      <p:sp>
        <p:nvSpPr>
          <p:cNvPr id="11" name="TextBox 10">
            <a:extLst>
              <a:ext uri="{FF2B5EF4-FFF2-40B4-BE49-F238E27FC236}">
                <a16:creationId xmlns:a16="http://schemas.microsoft.com/office/drawing/2014/main" id="{255B08ED-84DA-1E19-ED71-2028034A226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6" name="Content Placeholder 5" descr="A screenshot of a computer&#10;&#10;AI-generated content may be incorrect.">
            <a:extLst>
              <a:ext uri="{FF2B5EF4-FFF2-40B4-BE49-F238E27FC236}">
                <a16:creationId xmlns:a16="http://schemas.microsoft.com/office/drawing/2014/main" id="{44617835-E16B-5AC8-6FE8-5FF86702D22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bwMode="auto">
          <a:xfrm>
            <a:off x="1276021" y="2026552"/>
            <a:ext cx="10264113" cy="393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8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E55E-C512-26BB-2D1C-C2DA5A6C489E}"/>
              </a:ext>
            </a:extLst>
          </p:cNvPr>
          <p:cNvSpPr>
            <a:spLocks noGrp="1"/>
          </p:cNvSpPr>
          <p:nvPr>
            <p:ph type="title"/>
          </p:nvPr>
        </p:nvSpPr>
        <p:spPr>
          <a:xfrm>
            <a:off x="1097280" y="367748"/>
            <a:ext cx="9845703" cy="1369612"/>
          </a:xfrm>
        </p:spPr>
        <p:txBody>
          <a:bodyPr anchor="ctr" anchorCtr="0">
            <a:normAutofit/>
          </a:bodyPr>
          <a:lstStyle/>
          <a:p>
            <a:pPr algn="ctr"/>
            <a:r>
              <a:rPr lang="en-US" sz="4400" b="1" dirty="0">
                <a:latin typeface="Arial Narrow" panose="020B0606020202030204" pitchFamily="34" charset="0"/>
              </a:rPr>
              <a:t>OUTPUT</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BEBF2295-F9D8-620B-CE3F-96DB7B1798A4}"/>
              </a:ext>
            </a:extLst>
          </p:cNvPr>
          <p:cNvPicPr>
            <a:picLocks noChangeAspect="1"/>
          </p:cNvPicPr>
          <p:nvPr/>
        </p:nvPicPr>
        <p:blipFill>
          <a:blip r:embed="rId2"/>
          <a:stretch>
            <a:fillRect/>
          </a:stretch>
        </p:blipFill>
        <p:spPr>
          <a:xfrm>
            <a:off x="528043" y="485317"/>
            <a:ext cx="930746" cy="907130"/>
          </a:xfrm>
          <a:prstGeom prst="rect">
            <a:avLst/>
          </a:prstGeom>
        </p:spPr>
      </p:pic>
      <p:pic>
        <p:nvPicPr>
          <p:cNvPr id="8" name="Picture 7">
            <a:extLst>
              <a:ext uri="{FF2B5EF4-FFF2-40B4-BE49-F238E27FC236}">
                <a16:creationId xmlns:a16="http://schemas.microsoft.com/office/drawing/2014/main" id="{12FE1329-1E1B-8DB2-CE7E-52D28FF2B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85317"/>
            <a:ext cx="835001" cy="1078748"/>
          </a:xfrm>
          <a:prstGeom prst="rect">
            <a:avLst/>
          </a:prstGeom>
        </p:spPr>
      </p:pic>
      <p:sp>
        <p:nvSpPr>
          <p:cNvPr id="3" name="Footer Placeholder 2">
            <a:extLst>
              <a:ext uri="{FF2B5EF4-FFF2-40B4-BE49-F238E27FC236}">
                <a16:creationId xmlns:a16="http://schemas.microsoft.com/office/drawing/2014/main"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21</a:t>
            </a:fld>
            <a:endParaRPr lang="en-IN" dirty="0"/>
          </a:p>
        </p:txBody>
      </p:sp>
      <p:sp>
        <p:nvSpPr>
          <p:cNvPr id="11" name="TextBox 10">
            <a:extLst>
              <a:ext uri="{FF2B5EF4-FFF2-40B4-BE49-F238E27FC236}">
                <a16:creationId xmlns:a16="http://schemas.microsoft.com/office/drawing/2014/main" id="{F47D94A2-5A86-21EA-592C-492CA64F072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9" name="Content Placeholder 8" descr="A screenshot of a computer&#10;&#10;AI-generated content may be incorrect.">
            <a:extLst>
              <a:ext uri="{FF2B5EF4-FFF2-40B4-BE49-F238E27FC236}">
                <a16:creationId xmlns:a16="http://schemas.microsoft.com/office/drawing/2014/main" id="{5D1D5032-AC22-07C8-1035-0165DDB6CF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30626" y="1846263"/>
            <a:ext cx="9263270" cy="4097337"/>
          </a:xfrm>
        </p:spPr>
      </p:pic>
    </p:spTree>
    <p:extLst>
      <p:ext uri="{BB962C8B-B14F-4D97-AF65-F5344CB8AC3E}">
        <p14:creationId xmlns:p14="http://schemas.microsoft.com/office/powerpoint/2010/main" val="267731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E09C4-BF24-EC19-0E90-2511924A390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id="{111F25FD-962D-41F4-CA46-C707CAB1F5E3}"/>
              </a:ext>
            </a:extLst>
          </p:cNvPr>
          <p:cNvPicPr>
            <a:picLocks noChangeAspect="1"/>
          </p:cNvPicPr>
          <p:nvPr/>
        </p:nvPicPr>
        <p:blipFill>
          <a:blip r:embed="rId2"/>
          <a:stretch>
            <a:fillRect/>
          </a:stretch>
        </p:blipFill>
        <p:spPr>
          <a:xfrm>
            <a:off x="382024" y="710059"/>
            <a:ext cx="978762" cy="953928"/>
          </a:xfrm>
          <a:prstGeom prst="rect">
            <a:avLst/>
          </a:prstGeom>
        </p:spPr>
      </p:pic>
      <p:pic>
        <p:nvPicPr>
          <p:cNvPr id="8" name="Picture 7">
            <a:extLst>
              <a:ext uri="{FF2B5EF4-FFF2-40B4-BE49-F238E27FC236}">
                <a16:creationId xmlns:a16="http://schemas.microsoft.com/office/drawing/2014/main" id="{CCC2F14A-CE42-2F9C-0342-79438DFE4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22</a:t>
            </a:fld>
            <a:endParaRPr lang="en-IN" dirty="0"/>
          </a:p>
        </p:txBody>
      </p:sp>
      <p:sp>
        <p:nvSpPr>
          <p:cNvPr id="5" name="TextBox 4">
            <a:extLst>
              <a:ext uri="{FF2B5EF4-FFF2-40B4-BE49-F238E27FC236}">
                <a16:creationId xmlns:a16="http://schemas.microsoft.com/office/drawing/2014/main"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3" name="Rectangle 2">
            <a:extLst>
              <a:ext uri="{FF2B5EF4-FFF2-40B4-BE49-F238E27FC236}">
                <a16:creationId xmlns:a16="http://schemas.microsoft.com/office/drawing/2014/main" id="{05F516F1-4E66-A17B-98D6-D5D9A0EF2AFB}"/>
              </a:ext>
            </a:extLst>
          </p:cNvPr>
          <p:cNvSpPr>
            <a:spLocks noGrp="1" noChangeArrowheads="1"/>
          </p:cNvSpPr>
          <p:nvPr>
            <p:ph idx="1"/>
          </p:nvPr>
        </p:nvSpPr>
        <p:spPr bwMode="auto">
          <a:xfrm>
            <a:off x="679837" y="1967953"/>
            <a:ext cx="10893286"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Clr>
                <a:schemeClr val="tx1"/>
              </a:buClr>
              <a:buFont typeface="Wingdings" panose="05000000000000000000" pitchFamily="2" charset="2"/>
              <a:buChar char="Ø"/>
            </a:pPr>
            <a:r>
              <a:rPr lang="en-US" sz="2600" dirty="0">
                <a:solidFill>
                  <a:schemeClr val="tx1"/>
                </a:solidFill>
                <a:latin typeface="Arial Narrow" panose="020B0606020202030204" pitchFamily="34" charset="0"/>
              </a:rPr>
              <a:t>The Automated Timetable Generator significantly simplifies and streamlines the process of academic scheduling. By reducing human effort and minimizing scheduling conflicts, it enhances productivity, accuracy, and resource utilization in educational institutions</a:t>
            </a:r>
            <a:r>
              <a:rPr lang="en-US" sz="2000" dirty="0">
                <a:solidFill>
                  <a:schemeClr val="tx1"/>
                </a:solidFill>
              </a:rPr>
              <a:t>.</a:t>
            </a:r>
          </a:p>
          <a:p>
            <a:pPr algn="just">
              <a:buClr>
                <a:schemeClr val="tx1"/>
              </a:buClr>
              <a:buFont typeface="Wingdings" panose="05000000000000000000" pitchFamily="2" charset="2"/>
              <a:buChar char="Ø"/>
            </a:pPr>
            <a:r>
              <a:rPr lang="en-US" sz="2600" dirty="0">
                <a:solidFill>
                  <a:schemeClr val="tx1"/>
                </a:solidFill>
                <a:latin typeface="Arial Narrow" panose="020B0606020202030204" pitchFamily="34" charset="0"/>
              </a:rPr>
              <a:t>Integrate artificial intelligence or machine learning to improve timetable efficiency based on past patterns and faculty preferences.</a:t>
            </a:r>
          </a:p>
          <a:p>
            <a:pPr algn="just">
              <a:buClr>
                <a:schemeClr val="tx1"/>
              </a:buClr>
              <a:buFont typeface="Wingdings" panose="05000000000000000000" pitchFamily="2" charset="2"/>
              <a:buChar char="Ø"/>
            </a:pPr>
            <a:r>
              <a:rPr lang="en-US" sz="2600" dirty="0">
                <a:solidFill>
                  <a:schemeClr val="tx1"/>
                </a:solidFill>
                <a:latin typeface="Arial Narrow" panose="020B0606020202030204" pitchFamily="34" charset="0"/>
              </a:rPr>
              <a:t>Develop a mobile app version to allow students and faculty to view, download, and receive notifications about their timetable changes instantly.</a:t>
            </a:r>
          </a:p>
          <a:p>
            <a:pPr algn="just">
              <a:buClr>
                <a:schemeClr val="tx1"/>
              </a:buClr>
              <a:buFont typeface="Wingdings" panose="05000000000000000000" pitchFamily="2" charset="2"/>
              <a:buChar char="Ø"/>
            </a:pPr>
            <a:r>
              <a:rPr lang="en-US" sz="2600" dirty="0">
                <a:solidFill>
                  <a:schemeClr val="tx1"/>
                </a:solidFill>
                <a:latin typeface="Arial Narrow" panose="020B0606020202030204" pitchFamily="34" charset="0"/>
              </a:rPr>
              <a:t>Enable real-time conflict detection and resolution when changes occur, such as faculty leave or room unavailability</a:t>
            </a:r>
            <a:r>
              <a:rPr lang="en-US" sz="2600" dirty="0">
                <a:latin typeface="Arial Narrow" panose="020B0606020202030204" pitchFamily="34" charset="0"/>
              </a:rPr>
              <a:t>.</a:t>
            </a:r>
            <a:endParaRPr lang="en-US" sz="2600" dirty="0">
              <a:solidFill>
                <a:schemeClr val="tx1"/>
              </a:solidFill>
              <a:latin typeface="Arial Narrow" panose="020B0606020202030204" pitchFamily="34" charset="0"/>
            </a:endParaRPr>
          </a:p>
        </p:txBody>
      </p:sp>
    </p:spTree>
    <p:extLst>
      <p:ext uri="{BB962C8B-B14F-4D97-AF65-F5344CB8AC3E}">
        <p14:creationId xmlns:p14="http://schemas.microsoft.com/office/powerpoint/2010/main" val="2847385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id="{F4A61211-5A2C-EC6F-67B6-1811704C1ACD}"/>
              </a:ext>
            </a:extLst>
          </p:cNvPr>
          <p:cNvSpPr>
            <a:spLocks noGrp="1"/>
          </p:cNvSpPr>
          <p:nvPr>
            <p:ph idx="1"/>
          </p:nvPr>
        </p:nvSpPr>
        <p:spPr>
          <a:xfrm>
            <a:off x="749715" y="1621446"/>
            <a:ext cx="11035144" cy="4405599"/>
          </a:xfrm>
        </p:spPr>
        <p:txBody>
          <a:bodyPr>
            <a:noAutofit/>
          </a:bodyPr>
          <a:lstStyle/>
          <a:p>
            <a:pPr marL="457200" indent="-457200" algn="just" eaLnBrk="0" fontAlgn="base" hangingPunct="0">
              <a:lnSpc>
                <a:spcPct val="120000"/>
              </a:lnSpc>
              <a:spcBef>
                <a:spcPct val="0"/>
              </a:spcBef>
              <a:spcAft>
                <a:spcPct val="0"/>
              </a:spcAft>
              <a:buClrTx/>
              <a:buSzTx/>
              <a:buFont typeface="+mj-lt"/>
              <a:buAutoNum type="arabicPeriod"/>
            </a:pPr>
            <a:r>
              <a:rPr lang="en-IN" sz="2600" dirty="0">
                <a:solidFill>
                  <a:schemeClr val="tx1"/>
                </a:solidFill>
                <a:latin typeface="Arial Narrow" panose="020B0606020202030204" pitchFamily="34" charset="0"/>
              </a:rPr>
              <a:t>Williams Kehinde Oladipo, Ajayi </a:t>
            </a:r>
            <a:r>
              <a:rPr lang="en-IN" sz="2600" dirty="0" err="1">
                <a:solidFill>
                  <a:schemeClr val="tx1"/>
                </a:solidFill>
                <a:latin typeface="Arial Narrow" panose="020B0606020202030204" pitchFamily="34" charset="0"/>
              </a:rPr>
              <a:t>Olutayo</a:t>
            </a:r>
            <a:r>
              <a:rPr lang="en-IN" sz="2600" dirty="0">
                <a:solidFill>
                  <a:schemeClr val="tx1"/>
                </a:solidFill>
                <a:latin typeface="Arial Narrow" panose="020B0606020202030204" pitchFamily="34" charset="0"/>
              </a:rPr>
              <a:t> Bamidele, and </a:t>
            </a:r>
            <a:r>
              <a:rPr lang="en-IN" sz="2600" dirty="0" err="1">
                <a:solidFill>
                  <a:schemeClr val="tx1"/>
                </a:solidFill>
                <a:latin typeface="Arial Narrow" panose="020B0606020202030204" pitchFamily="34" charset="0"/>
              </a:rPr>
              <a:t>Ajinaja</a:t>
            </a:r>
            <a:r>
              <a:rPr lang="en-IN" sz="2600" dirty="0">
                <a:solidFill>
                  <a:schemeClr val="tx1"/>
                </a:solidFill>
                <a:latin typeface="Arial Narrow" panose="020B0606020202030204" pitchFamily="34" charset="0"/>
              </a:rPr>
              <a:t> Micheal Olalekan, "Automatic Timetable Generation using Genetic Algorithm," International Journal of Applied Information Systems, vol. 12, no. 19, pp. 1–3, 2019.</a:t>
            </a:r>
          </a:p>
          <a:p>
            <a:pPr marL="457200" indent="-457200" algn="just" eaLnBrk="0" fontAlgn="base" hangingPunct="0">
              <a:lnSpc>
                <a:spcPct val="120000"/>
              </a:lnSpc>
              <a:spcBef>
                <a:spcPct val="0"/>
              </a:spcBef>
              <a:spcAft>
                <a:spcPct val="0"/>
              </a:spcAft>
              <a:buClrTx/>
              <a:buSzTx/>
              <a:buFont typeface="+mj-lt"/>
              <a:buAutoNum type="arabicPeriod"/>
            </a:pPr>
            <a:r>
              <a:rPr lang="en-IN" sz="2600" dirty="0">
                <a:solidFill>
                  <a:schemeClr val="tx1"/>
                </a:solidFill>
                <a:latin typeface="Arial Narrow" panose="020B0606020202030204" pitchFamily="34" charset="0"/>
              </a:rPr>
              <a:t>Sanjay R. Sutar and Rajan S. </a:t>
            </a:r>
            <a:r>
              <a:rPr lang="en-IN" sz="2600" dirty="0" err="1">
                <a:solidFill>
                  <a:schemeClr val="tx1"/>
                </a:solidFill>
                <a:latin typeface="Arial Narrow" panose="020B0606020202030204" pitchFamily="34" charset="0"/>
              </a:rPr>
              <a:t>Bichkar</a:t>
            </a:r>
            <a:r>
              <a:rPr lang="en-IN" sz="2600" dirty="0">
                <a:solidFill>
                  <a:schemeClr val="tx1"/>
                </a:solidFill>
                <a:latin typeface="Arial Narrow" panose="020B0606020202030204" pitchFamily="34" charset="0"/>
              </a:rPr>
              <a:t>, "An Application of Genetic Algorithm for University Course Timetabling Problem," International Journal of Applied Information Systems, vol. 11, no. 3, pp. 26–30, 2016.</a:t>
            </a:r>
          </a:p>
          <a:p>
            <a:pPr marL="457200" indent="-457200" algn="just" eaLnBrk="0" fontAlgn="base" hangingPunct="0">
              <a:lnSpc>
                <a:spcPct val="120000"/>
              </a:lnSpc>
              <a:spcBef>
                <a:spcPct val="0"/>
              </a:spcBef>
              <a:spcAft>
                <a:spcPct val="0"/>
              </a:spcAft>
              <a:buClrTx/>
              <a:buSzTx/>
              <a:buFont typeface="+mj-lt"/>
              <a:buAutoNum type="arabicPeriod"/>
            </a:pPr>
            <a:r>
              <a:rPr lang="en-IN" sz="2600" dirty="0">
                <a:solidFill>
                  <a:schemeClr val="tx1"/>
                </a:solidFill>
                <a:latin typeface="Arial Narrow" panose="020B0606020202030204" pitchFamily="34" charset="0"/>
              </a:rPr>
              <a:t>Bhavadharani </a:t>
            </a:r>
            <a:r>
              <a:rPr lang="en-IN" sz="2600" dirty="0" err="1">
                <a:solidFill>
                  <a:schemeClr val="tx1"/>
                </a:solidFill>
                <a:latin typeface="Arial Narrow" panose="020B0606020202030204" pitchFamily="34" charset="0"/>
              </a:rPr>
              <a:t>Swaminadhan</a:t>
            </a:r>
            <a:r>
              <a:rPr lang="en-IN" sz="2600" dirty="0">
                <a:solidFill>
                  <a:schemeClr val="tx1"/>
                </a:solidFill>
                <a:latin typeface="Arial Narrow" panose="020B0606020202030204" pitchFamily="34" charset="0"/>
              </a:rPr>
              <a:t> Prabhakaran, Maheswari Shanmugam, Chaaru Bhala Karunakaran, Bhumika Murugesan, and </a:t>
            </a:r>
            <a:r>
              <a:rPr lang="en-IN" sz="2600" dirty="0" err="1">
                <a:solidFill>
                  <a:schemeClr val="tx1"/>
                </a:solidFill>
                <a:latin typeface="Arial Narrow" panose="020B0606020202030204" pitchFamily="34" charset="0"/>
              </a:rPr>
              <a:t>Deepalakshmi</a:t>
            </a:r>
            <a:r>
              <a:rPr lang="en-IN" sz="2600" dirty="0">
                <a:solidFill>
                  <a:schemeClr val="tx1"/>
                </a:solidFill>
                <a:latin typeface="Arial Narrow" panose="020B0606020202030204" pitchFamily="34" charset="0"/>
              </a:rPr>
              <a:t> Manimaran, "Automatic Timetable Generator Using Genetic Algorithm," in Proceedings of the 6th International Conference on Intelligent Computing (ICIC-6 2023), pp. 84–89, 2023.</a:t>
            </a:r>
          </a:p>
        </p:txBody>
      </p:sp>
      <p:pic>
        <p:nvPicPr>
          <p:cNvPr id="7" name="Picture 6">
            <a:extLst>
              <a:ext uri="{FF2B5EF4-FFF2-40B4-BE49-F238E27FC236}">
                <a16:creationId xmlns:a16="http://schemas.microsoft.com/office/drawing/2014/main" id="{6A1EC439-2940-F9CA-EE74-1D44C2435458}"/>
              </a:ext>
            </a:extLst>
          </p:cNvPr>
          <p:cNvPicPr>
            <a:picLocks noChangeAspect="1"/>
          </p:cNvPicPr>
          <p:nvPr/>
        </p:nvPicPr>
        <p:blipFill>
          <a:blip r:embed="rId2"/>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id="{EBA3E513-4EB5-7228-0BE5-7E7D49B54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23</a:t>
            </a:fld>
            <a:endParaRPr lang="en-IN" dirty="0"/>
          </a:p>
        </p:txBody>
      </p:sp>
      <p:sp>
        <p:nvSpPr>
          <p:cNvPr id="11" name="TextBox 10">
            <a:extLst>
              <a:ext uri="{FF2B5EF4-FFF2-40B4-BE49-F238E27FC236}">
                <a16:creationId xmlns:a16="http://schemas.microsoft.com/office/drawing/2014/main"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extLst>
      <p:ext uri="{BB962C8B-B14F-4D97-AF65-F5344CB8AC3E}">
        <p14:creationId xmlns:p14="http://schemas.microsoft.com/office/powerpoint/2010/main" val="3048771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F513D11-1779-6000-F606-2C324D459442}"/>
              </a:ext>
            </a:extLst>
          </p:cNvPr>
          <p:cNvPicPr>
            <a:picLocks noChangeAspect="1"/>
          </p:cNvPicPr>
          <p:nvPr/>
        </p:nvPicPr>
        <p:blipFill>
          <a:blip r:embed="rId2"/>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id="{93DA895E-7B88-F1FF-EDD0-D416AA4D5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24</a:t>
            </a:fld>
            <a:endParaRPr lang="en-IN" dirty="0"/>
          </a:p>
        </p:txBody>
      </p:sp>
      <p:sp>
        <p:nvSpPr>
          <p:cNvPr id="10" name="TextBox 9">
            <a:extLst>
              <a:ext uri="{FF2B5EF4-FFF2-40B4-BE49-F238E27FC236}">
                <a16:creationId xmlns:a16="http://schemas.microsoft.com/office/drawing/2014/main"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88769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id="{4A63F4F8-BDFF-5FBD-7EF9-384888096D93}"/>
              </a:ext>
            </a:extLst>
          </p:cNvPr>
          <p:cNvPicPr>
            <a:picLocks noChangeAspect="1"/>
          </p:cNvPicPr>
          <p:nvPr/>
        </p:nvPicPr>
        <p:blipFill>
          <a:blip r:embed="rId2"/>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id="{B757400C-9629-42E1-C79A-FBE23EEE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5" name="TextBox 4">
            <a:extLst>
              <a:ext uri="{FF2B5EF4-FFF2-40B4-BE49-F238E27FC236}">
                <a16:creationId xmlns:a16="http://schemas.microsoft.com/office/drawing/2014/main" id="{2FA05329-7F26-805C-2797-D24B916EDE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0" name="TextBox 9">
            <a:extLst>
              <a:ext uri="{FF2B5EF4-FFF2-40B4-BE49-F238E27FC236}">
                <a16:creationId xmlns:a16="http://schemas.microsoft.com/office/drawing/2014/main" id="{7164FB0E-728C-A140-2EA3-92DA4B02BFCA}"/>
              </a:ext>
            </a:extLst>
          </p:cNvPr>
          <p:cNvSpPr txBox="1"/>
          <p:nvPr/>
        </p:nvSpPr>
        <p:spPr>
          <a:xfrm>
            <a:off x="351183" y="1973938"/>
            <a:ext cx="11489634" cy="4124206"/>
          </a:xfrm>
          <a:prstGeom prst="rect">
            <a:avLst/>
          </a:prstGeom>
          <a:noFill/>
        </p:spPr>
        <p:txBody>
          <a:bodyPr wrap="square" rtlCol="0">
            <a:spAutoFit/>
          </a:bodyPr>
          <a:lstStyle/>
          <a:p>
            <a:pPr marL="285750" indent="-285750">
              <a:buFont typeface="Wingdings" panose="05000000000000000000" pitchFamily="2" charset="2"/>
              <a:buChar char="Ø"/>
            </a:pPr>
            <a:r>
              <a:rPr lang="en-US" sz="2600" dirty="0">
                <a:latin typeface="Arial Narrow" panose="020B0606020202030204" pitchFamily="34" charset="0"/>
              </a:rPr>
              <a:t>The system aims to replace the manual, tedious process of timetable creation with a fully automated solution for academic coordinators</a:t>
            </a:r>
            <a:r>
              <a:rPr lang="en-US" dirty="0"/>
              <a:t>.</a:t>
            </a:r>
          </a:p>
          <a:p>
            <a:endParaRPr lang="en-US" dirty="0"/>
          </a:p>
          <a:p>
            <a:pPr marL="285750" indent="-285750">
              <a:buFont typeface="Wingdings" panose="05000000000000000000" pitchFamily="2" charset="2"/>
              <a:buChar char="Ø"/>
            </a:pPr>
            <a:r>
              <a:rPr lang="en-US" sz="2600" dirty="0">
                <a:latin typeface="Arial Narrow" panose="020B0606020202030204" pitchFamily="34" charset="0"/>
              </a:rPr>
              <a:t>The system ensures that no teacher is scheduled to be in two places at once, and no classroom is double-booked</a:t>
            </a:r>
            <a:r>
              <a:rPr lang="en-US" dirty="0"/>
              <a:t>. </a:t>
            </a:r>
          </a:p>
          <a:p>
            <a:endParaRPr lang="en-US" dirty="0"/>
          </a:p>
          <a:p>
            <a:pPr marL="285750" indent="-285750">
              <a:buFont typeface="Wingdings" panose="05000000000000000000" pitchFamily="2" charset="2"/>
              <a:buChar char="Ø"/>
            </a:pPr>
            <a:r>
              <a:rPr lang="en-US" sz="2600" dirty="0">
                <a:latin typeface="Arial Narrow" panose="020B0606020202030204" pitchFamily="34" charset="0"/>
              </a:rPr>
              <a:t>The generator makes effective use of available classrooms, faculty members, and time slots use of institutional resources</a:t>
            </a:r>
            <a:r>
              <a:rPr lang="en-US" dirty="0"/>
              <a:t>.</a:t>
            </a:r>
          </a:p>
          <a:p>
            <a:endParaRPr lang="en-US" dirty="0"/>
          </a:p>
          <a:p>
            <a:pPr marL="285750" indent="-285750">
              <a:buFont typeface="Wingdings" panose="05000000000000000000" pitchFamily="2" charset="2"/>
              <a:buChar char="Ø"/>
            </a:pPr>
            <a:r>
              <a:rPr lang="en-US" sz="2600" dirty="0">
                <a:latin typeface="Arial Narrow" panose="020B0606020202030204" pitchFamily="34" charset="0"/>
              </a:rPr>
              <a:t>In case of last-minute changes such as teacher absence or classroom reallocation, the system can quickly regenerate a revised timetable</a:t>
            </a:r>
            <a:endParaRPr lang="en-IN" sz="2600" dirty="0">
              <a:latin typeface="Arial Narrow" panose="020B0606020202030204" pitchFamily="34" charset="0"/>
            </a:endParaRPr>
          </a:p>
        </p:txBody>
      </p:sp>
    </p:spTree>
    <p:extLst>
      <p:ext uri="{BB962C8B-B14F-4D97-AF65-F5344CB8AC3E}">
        <p14:creationId xmlns:p14="http://schemas.microsoft.com/office/powerpoint/2010/main"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E96CF-62E8-3667-18F7-B203E129BFB8}"/>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id="{5D660B60-F045-A041-B90A-3B8459A1E1C3}"/>
              </a:ext>
            </a:extLst>
          </p:cNvPr>
          <p:cNvPicPr>
            <a:picLocks noChangeAspect="1"/>
          </p:cNvPicPr>
          <p:nvPr/>
        </p:nvPicPr>
        <p:blipFill>
          <a:blip r:embed="rId2"/>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id="{48F0F0D6-2C6D-2D51-620E-6208FBB6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graphicFrame>
        <p:nvGraphicFramePr>
          <p:cNvPr id="3" name="Table 2">
            <a:extLst>
              <a:ext uri="{FF2B5EF4-FFF2-40B4-BE49-F238E27FC236}">
                <a16:creationId xmlns:a16="http://schemas.microsoft.com/office/drawing/2014/main" id="{ED36F0F1-DEE8-E07C-5FF1-9208B1EA2412}"/>
              </a:ext>
            </a:extLst>
          </p:cNvPr>
          <p:cNvGraphicFramePr>
            <a:graphicFrameLocks noGrp="1"/>
          </p:cNvGraphicFramePr>
          <p:nvPr>
            <p:extLst>
              <p:ext uri="{D42A27DB-BD31-4B8C-83A1-F6EECF244321}">
                <p14:modId xmlns:p14="http://schemas.microsoft.com/office/powerpoint/2010/main" val="300858054"/>
              </p:ext>
            </p:extLst>
          </p:nvPr>
        </p:nvGraphicFramePr>
        <p:xfrm>
          <a:off x="885865" y="2020173"/>
          <a:ext cx="10668826" cy="3842687"/>
        </p:xfrm>
        <a:graphic>
          <a:graphicData uri="http://schemas.openxmlformats.org/drawingml/2006/table">
            <a:tbl>
              <a:tblPr>
                <a:tableStyleId>{69CF1AB2-1976-4502-BF36-3FF5EA218861}</a:tableStyleId>
              </a:tblPr>
              <a:tblGrid>
                <a:gridCol w="1192317">
                  <a:extLst>
                    <a:ext uri="{9D8B030D-6E8A-4147-A177-3AD203B41FA5}">
                      <a16:colId xmlns:a16="http://schemas.microsoft.com/office/drawing/2014/main" val="2874843043"/>
                    </a:ext>
                  </a:extLst>
                </a:gridCol>
                <a:gridCol w="3834245">
                  <a:extLst>
                    <a:ext uri="{9D8B030D-6E8A-4147-A177-3AD203B41FA5}">
                      <a16:colId xmlns:a16="http://schemas.microsoft.com/office/drawing/2014/main" val="2512751112"/>
                    </a:ext>
                  </a:extLst>
                </a:gridCol>
                <a:gridCol w="1537855">
                  <a:extLst>
                    <a:ext uri="{9D8B030D-6E8A-4147-A177-3AD203B41FA5}">
                      <a16:colId xmlns:a16="http://schemas.microsoft.com/office/drawing/2014/main" val="3054159816"/>
                    </a:ext>
                  </a:extLst>
                </a:gridCol>
                <a:gridCol w="4104409">
                  <a:extLst>
                    <a:ext uri="{9D8B030D-6E8A-4147-A177-3AD203B41FA5}">
                      <a16:colId xmlns:a16="http://schemas.microsoft.com/office/drawing/2014/main" val="2258209217"/>
                    </a:ext>
                  </a:extLst>
                </a:gridCol>
              </a:tblGrid>
              <a:tr h="353815">
                <a:tc>
                  <a:txBody>
                    <a:bodyPr/>
                    <a:lstStyle/>
                    <a:p>
                      <a:pPr algn="ctr"/>
                      <a:r>
                        <a:rPr lang="en-IN" sz="2300" b="1" dirty="0" err="1">
                          <a:latin typeface="Arial Narrow" panose="020B0606020202030204" pitchFamily="34" charset="0"/>
                        </a:rPr>
                        <a:t>S.No</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581155362"/>
                  </a:ext>
                </a:extLst>
              </a:tr>
              <a:tr h="954402">
                <a:tc>
                  <a:txBody>
                    <a:bodyPr/>
                    <a:lstStyle/>
                    <a:p>
                      <a:pPr algn="ctr"/>
                      <a:r>
                        <a:rPr lang="en-IN" sz="2300" dirty="0">
                          <a:latin typeface="Arial Narrow" panose="020B0606020202030204" pitchFamily="34" charset="0"/>
                        </a:rPr>
                        <a:t>1</a:t>
                      </a:r>
                    </a:p>
                  </a:txBody>
                  <a:tcPr marL="29579" marR="29579" marT="14789" marB="14789" anchor="ctr"/>
                </a:tc>
                <a:tc>
                  <a:txBody>
                    <a:bodyPr/>
                    <a:lstStyle/>
                    <a:p>
                      <a:pPr algn="just"/>
                      <a:r>
                        <a:rPr lang="en-US" sz="2300" dirty="0">
                          <a:latin typeface="Arial Narrow" panose="020B0606020202030204" pitchFamily="34" charset="0"/>
                        </a:rPr>
                        <a:t>Automated Timetable Scheduling using Genetic Algorithms</a:t>
                      </a:r>
                    </a:p>
                  </a:txBody>
                  <a:tcPr marL="29579" marR="29579" marT="14789" marB="14789" anchor="ctr"/>
                </a:tc>
                <a:tc>
                  <a:txBody>
                    <a:bodyPr/>
                    <a:lstStyle/>
                    <a:p>
                      <a:pPr algn="ctr"/>
                      <a:r>
                        <a:rPr lang="en-US" sz="2300" dirty="0">
                          <a:latin typeface="Arial Narrow" panose="020B0606020202030204" pitchFamily="34" charset="0"/>
                        </a:rPr>
                        <a:t>2019</a:t>
                      </a:r>
                      <a:endParaRPr lang="en-IN" sz="2300" dirty="0">
                        <a:latin typeface="Arial Narrow" panose="020B0606020202030204" pitchFamily="34" charset="0"/>
                      </a:endParaRPr>
                    </a:p>
                  </a:txBody>
                  <a:tcPr marL="29579" marR="29579" marT="14789" marB="14789" anchor="ctr"/>
                </a:tc>
                <a:tc>
                  <a:txBody>
                    <a:bodyPr/>
                    <a:lstStyle/>
                    <a:p>
                      <a:pPr algn="just"/>
                      <a:r>
                        <a:rPr lang="en-US" sz="2300" dirty="0">
                          <a:latin typeface="Arial Narrow" panose="020B0606020202030204" pitchFamily="34" charset="0"/>
                        </a:rPr>
                        <a:t>Effectively demonstrates how evolutionary strategies can optimize large scheduling problems.</a:t>
                      </a:r>
                    </a:p>
                  </a:txBody>
                  <a:tcPr marL="29579" marR="29579" marT="14789" marB="14789" anchor="ctr"/>
                </a:tc>
                <a:extLst>
                  <a:ext uri="{0D108BD9-81ED-4DB2-BD59-A6C34878D82A}">
                    <a16:rowId xmlns:a16="http://schemas.microsoft.com/office/drawing/2014/main" val="529073945"/>
                  </a:ext>
                </a:extLst>
              </a:tr>
              <a:tr h="1124218">
                <a:tc>
                  <a:txBody>
                    <a:bodyPr/>
                    <a:lstStyle/>
                    <a:p>
                      <a:pPr algn="ctr"/>
                      <a:r>
                        <a:rPr lang="en-IN" sz="2300" dirty="0">
                          <a:latin typeface="Arial Narrow" panose="020B0606020202030204" pitchFamily="34" charset="0"/>
                        </a:rPr>
                        <a:t>2</a:t>
                      </a:r>
                    </a:p>
                  </a:txBody>
                  <a:tcPr marL="29579" marR="29579" marT="14789" marB="14789" anchor="ctr"/>
                </a:tc>
                <a:tc>
                  <a:txBody>
                    <a:bodyPr/>
                    <a:lstStyle/>
                    <a:p>
                      <a:pPr algn="just"/>
                      <a:r>
                        <a:rPr lang="en-US" sz="2300" dirty="0">
                          <a:latin typeface="Arial Narrow" panose="020B0606020202030204" pitchFamily="34" charset="0"/>
                        </a:rPr>
                        <a:t>A Constraint Programming Approach to University Timetable Scheduling</a:t>
                      </a:r>
                    </a:p>
                  </a:txBody>
                  <a:tcPr marL="29579" marR="29579" marT="14789" marB="14789" anchor="ctr"/>
                </a:tc>
                <a:tc>
                  <a:txBody>
                    <a:bodyPr/>
                    <a:lstStyle/>
                    <a:p>
                      <a:pPr algn="ctr"/>
                      <a:r>
                        <a:rPr lang="en-US" sz="2300" dirty="0">
                          <a:latin typeface="Arial Narrow" panose="020B0606020202030204" pitchFamily="34" charset="0"/>
                        </a:rPr>
                        <a:t>2020</a:t>
                      </a:r>
                      <a:endParaRPr lang="en-IN" sz="2300" dirty="0">
                        <a:latin typeface="Arial Narrow" panose="020B0606020202030204" pitchFamily="34" charset="0"/>
                      </a:endParaRPr>
                    </a:p>
                  </a:txBody>
                  <a:tcPr marL="29579" marR="29579" marT="14789" marB="14789" anchor="ctr"/>
                </a:tc>
                <a:tc>
                  <a:txBody>
                    <a:bodyPr/>
                    <a:lstStyle/>
                    <a:p>
                      <a:pPr algn="just"/>
                      <a:r>
                        <a:rPr lang="en-US" sz="2300" dirty="0">
                          <a:latin typeface="Arial Narrow" panose="020B0606020202030204" pitchFamily="34" charset="0"/>
                        </a:rPr>
                        <a:t>Uses constraint satisfaction models to enforce hard and soft academic scheduling rules.</a:t>
                      </a:r>
                    </a:p>
                  </a:txBody>
                  <a:tcPr marL="29579" marR="29579" marT="14789" marB="14789" anchor="ctr"/>
                </a:tc>
                <a:extLst>
                  <a:ext uri="{0D108BD9-81ED-4DB2-BD59-A6C34878D82A}">
                    <a16:rowId xmlns:a16="http://schemas.microsoft.com/office/drawing/2014/main" val="4217045999"/>
                  </a:ext>
                </a:extLst>
              </a:tr>
              <a:tr h="1257233">
                <a:tc>
                  <a:txBody>
                    <a:bodyPr/>
                    <a:lstStyle/>
                    <a:p>
                      <a:pPr algn="ctr"/>
                      <a:r>
                        <a:rPr lang="en-IN" sz="2300" dirty="0">
                          <a:latin typeface="Arial Narrow" panose="020B0606020202030204" pitchFamily="34" charset="0"/>
                        </a:rPr>
                        <a:t>3</a:t>
                      </a:r>
                    </a:p>
                  </a:txBody>
                  <a:tcPr marL="29579" marR="29579" marT="14789" marB="14789" anchor="ctr"/>
                </a:tc>
                <a:tc>
                  <a:txBody>
                    <a:bodyPr/>
                    <a:lstStyle/>
                    <a:p>
                      <a:pPr algn="just"/>
                      <a:r>
                        <a:rPr lang="en-US" sz="2300" dirty="0">
                          <a:latin typeface="Arial Narrow" panose="020B0606020202030204" pitchFamily="34" charset="0"/>
                        </a:rPr>
                        <a:t>Cloud-Based Collaborative Timetable Generator for Institutions with Remote Staff</a:t>
                      </a:r>
                    </a:p>
                  </a:txBody>
                  <a:tcPr marL="29579" marR="29579" marT="14789" marB="14789" anchor="ctr"/>
                </a:tc>
                <a:tc>
                  <a:txBody>
                    <a:bodyPr/>
                    <a:lstStyle/>
                    <a:p>
                      <a:pPr algn="ctr"/>
                      <a:r>
                        <a:rPr lang="en-US" sz="2300" dirty="0">
                          <a:latin typeface="Arial Narrow" panose="020B0606020202030204" pitchFamily="34" charset="0"/>
                        </a:rPr>
                        <a:t>2021</a:t>
                      </a:r>
                      <a:endParaRPr lang="en-IN" sz="2300" dirty="0">
                        <a:latin typeface="Arial Narrow" panose="020B0606020202030204" pitchFamily="34" charset="0"/>
                      </a:endParaRPr>
                    </a:p>
                  </a:txBody>
                  <a:tcPr marL="29579" marR="29579" marT="14789" marB="14789" anchor="ctr"/>
                </a:tc>
                <a:tc>
                  <a:txBody>
                    <a:bodyPr/>
                    <a:lstStyle/>
                    <a:p>
                      <a:pPr algn="just"/>
                      <a:r>
                        <a:rPr lang="en-US" sz="2300" dirty="0">
                          <a:latin typeface="Arial Narrow" panose="020B0606020202030204" pitchFamily="34" charset="0"/>
                        </a:rPr>
                        <a:t>Facilitates cross-location coordination with a real-time cloud scheduler.</a:t>
                      </a:r>
                    </a:p>
                  </a:txBody>
                  <a:tcPr marL="29579" marR="29579" marT="14789" marB="14789" anchor="ctr"/>
                </a:tc>
                <a:extLst>
                  <a:ext uri="{0D108BD9-81ED-4DB2-BD59-A6C34878D82A}">
                    <a16:rowId xmlns:a16="http://schemas.microsoft.com/office/drawing/2014/main" val="4217576552"/>
                  </a:ext>
                </a:extLst>
              </a:tr>
            </a:tbl>
          </a:graphicData>
        </a:graphic>
      </p:graphicFrame>
      <p:sp>
        <p:nvSpPr>
          <p:cNvPr id="4" name="Footer Placeholder 2">
            <a:extLst>
              <a:ext uri="{FF2B5EF4-FFF2-40B4-BE49-F238E27FC236}">
                <a16:creationId xmlns:a16="http://schemas.microsoft.com/office/drawing/2014/main"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9" name="TextBox 8">
            <a:extLst>
              <a:ext uri="{FF2B5EF4-FFF2-40B4-BE49-F238E27FC236}">
                <a16:creationId xmlns:a16="http://schemas.microsoft.com/office/drawing/2014/main"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extLst>
      <p:ext uri="{BB962C8B-B14F-4D97-AF65-F5344CB8AC3E}">
        <p14:creationId xmlns:p14="http://schemas.microsoft.com/office/powerpoint/2010/main"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8910B5B-16F6-5D6F-51BA-03BF3A796DD5}"/>
              </a:ext>
            </a:extLst>
          </p:cNvPr>
          <p:cNvGraphicFramePr>
            <a:graphicFrameLocks noGrp="1"/>
          </p:cNvGraphicFramePr>
          <p:nvPr>
            <p:extLst>
              <p:ext uri="{D42A27DB-BD31-4B8C-83A1-F6EECF244321}">
                <p14:modId xmlns:p14="http://schemas.microsoft.com/office/powerpoint/2010/main" val="3611505868"/>
              </p:ext>
            </p:extLst>
          </p:nvPr>
        </p:nvGraphicFramePr>
        <p:xfrm>
          <a:off x="1096962" y="1846262"/>
          <a:ext cx="10488900" cy="4305156"/>
        </p:xfrm>
        <a:graphic>
          <a:graphicData uri="http://schemas.openxmlformats.org/drawingml/2006/table">
            <a:tbl>
              <a:tblPr>
                <a:tableStyleId>{69CF1AB2-1976-4502-BF36-3FF5EA218861}</a:tableStyleId>
              </a:tblPr>
              <a:tblGrid>
                <a:gridCol w="835747">
                  <a:extLst>
                    <a:ext uri="{9D8B030D-6E8A-4147-A177-3AD203B41FA5}">
                      <a16:colId xmlns:a16="http://schemas.microsoft.com/office/drawing/2014/main" val="700721332"/>
                    </a:ext>
                  </a:extLst>
                </a:gridCol>
                <a:gridCol w="4408703">
                  <a:extLst>
                    <a:ext uri="{9D8B030D-6E8A-4147-A177-3AD203B41FA5}">
                      <a16:colId xmlns:a16="http://schemas.microsoft.com/office/drawing/2014/main" val="3361487560"/>
                    </a:ext>
                  </a:extLst>
                </a:gridCol>
                <a:gridCol w="1063244">
                  <a:extLst>
                    <a:ext uri="{9D8B030D-6E8A-4147-A177-3AD203B41FA5}">
                      <a16:colId xmlns:a16="http://schemas.microsoft.com/office/drawing/2014/main" val="2531566505"/>
                    </a:ext>
                  </a:extLst>
                </a:gridCol>
                <a:gridCol w="4181206">
                  <a:extLst>
                    <a:ext uri="{9D8B030D-6E8A-4147-A177-3AD203B41FA5}">
                      <a16:colId xmlns:a16="http://schemas.microsoft.com/office/drawing/2014/main" val="951006298"/>
                    </a:ext>
                  </a:extLst>
                </a:gridCol>
              </a:tblGrid>
              <a:tr h="491693">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3852083097"/>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pPr marL="0" algn="just" defTabSz="914400" rtl="0" eaLnBrk="1" latinLnBrk="0" hangingPunct="1"/>
                      <a:r>
                        <a:rPr lang="en-US" sz="2300" b="0" kern="1200" dirty="0">
                          <a:solidFill>
                            <a:schemeClr val="dk1"/>
                          </a:solidFill>
                          <a:latin typeface="Arial Narrow" panose="020B0606020202030204" pitchFamily="34" charset="0"/>
                          <a:ea typeface="+mn-ea"/>
                          <a:cs typeface="+mn-cs"/>
                        </a:rPr>
                        <a:t>Machine Learning for Predicting Academic Performance and Timetable Optimization</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2300" b="0" kern="1200" dirty="0">
                          <a:solidFill>
                            <a:schemeClr val="dk1"/>
                          </a:solidFill>
                          <a:latin typeface="Arial Narrow" panose="020B0606020202030204" pitchFamily="34" charset="0"/>
                          <a:ea typeface="+mn-ea"/>
                          <a:cs typeface="+mn-cs"/>
                        </a:rPr>
                        <a:t>2019</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300" b="0" kern="1200" dirty="0">
                          <a:solidFill>
                            <a:schemeClr val="dk1"/>
                          </a:solidFill>
                          <a:latin typeface="Arial Narrow" panose="020B0606020202030204" pitchFamily="34" charset="0"/>
                          <a:ea typeface="+mn-ea"/>
                          <a:cs typeface="+mn-cs"/>
                        </a:rPr>
                        <a:t>Integrates student performance data to enhance timetable relevance and learning outcomes.</a:t>
                      </a:r>
                    </a:p>
                  </a:txBody>
                  <a:tcPr marL="29579" marR="29579" marT="14789" marB="14789" anchor="ctr"/>
                </a:tc>
                <a:extLst>
                  <a:ext uri="{0D108BD9-81ED-4DB2-BD59-A6C34878D82A}">
                    <a16:rowId xmlns:a16="http://schemas.microsoft.com/office/drawing/2014/main" val="837284280"/>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marL="0" algn="just" defTabSz="914400" rtl="0" eaLnBrk="1" latinLnBrk="0" hangingPunct="1"/>
                      <a:r>
                        <a:rPr lang="en-US" sz="2300" b="0" kern="1200" dirty="0">
                          <a:solidFill>
                            <a:schemeClr val="dk1"/>
                          </a:solidFill>
                          <a:latin typeface="Arial Narrow" panose="020B0606020202030204" pitchFamily="34" charset="0"/>
                          <a:ea typeface="+mn-ea"/>
                          <a:cs typeface="+mn-cs"/>
                        </a:rPr>
                        <a:t>Reinforcement Learning-Based Adaptive Timetable Generator for Educational Institutions </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2300" b="0" kern="1200" dirty="0">
                          <a:solidFill>
                            <a:schemeClr val="dk1"/>
                          </a:solidFill>
                          <a:latin typeface="Arial Narrow" panose="020B0606020202030204" pitchFamily="34" charset="0"/>
                          <a:ea typeface="+mn-ea"/>
                          <a:cs typeface="+mn-cs"/>
                        </a:rPr>
                        <a:t>2022</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300" b="0" kern="1200" dirty="0">
                          <a:solidFill>
                            <a:schemeClr val="dk1"/>
                          </a:solidFill>
                          <a:latin typeface="Arial Narrow" panose="020B0606020202030204" pitchFamily="34" charset="0"/>
                          <a:ea typeface="+mn-ea"/>
                          <a:cs typeface="+mn-cs"/>
                        </a:rPr>
                        <a:t>Applies RL agents to learn and adapt scheduling policies from past data.</a:t>
                      </a:r>
                    </a:p>
                  </a:txBody>
                  <a:tcPr marL="29579" marR="29579" marT="14789" marB="14789" anchor="ctr"/>
                </a:tc>
                <a:extLst>
                  <a:ext uri="{0D108BD9-81ED-4DB2-BD59-A6C34878D82A}">
                    <a16:rowId xmlns:a16="http://schemas.microsoft.com/office/drawing/2014/main" val="481305326"/>
                  </a:ext>
                </a:extLst>
              </a:tr>
              <a:tr h="1292051">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r>
                        <a:rPr lang="en-US" sz="2300" b="0" kern="1200" dirty="0">
                          <a:solidFill>
                            <a:schemeClr val="dk1"/>
                          </a:solidFill>
                          <a:latin typeface="Arial Narrow" panose="020B0606020202030204" pitchFamily="34" charset="0"/>
                          <a:ea typeface="+mn-ea"/>
                          <a:cs typeface="+mn-cs"/>
                        </a:rPr>
                        <a:t>Deep Learning-Assisted Conflict Resolution in University Timetable Generation</a:t>
                      </a:r>
                    </a:p>
                  </a:txBody>
                  <a:tcPr marL="29579" marR="29579" marT="14789" marB="14789" anchor="ctr"/>
                </a:tc>
                <a:tc>
                  <a:txBody>
                    <a:bodyPr/>
                    <a:lstStyle/>
                    <a:p>
                      <a:pPr marL="0" algn="ctr" defTabSz="914400" rtl="0" eaLnBrk="1" latinLnBrk="0" hangingPunct="1"/>
                      <a:r>
                        <a:rPr lang="en-US" sz="2300" b="0" kern="1200" dirty="0">
                          <a:solidFill>
                            <a:schemeClr val="dk1"/>
                          </a:solidFill>
                          <a:latin typeface="Arial Narrow" panose="020B0606020202030204" pitchFamily="34" charset="0"/>
                          <a:ea typeface="+mn-ea"/>
                          <a:cs typeface="+mn-cs"/>
                        </a:rPr>
                        <a:t>2023</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300" b="0" kern="1200" dirty="0">
                          <a:solidFill>
                            <a:schemeClr val="dk1"/>
                          </a:solidFill>
                          <a:latin typeface="Arial Narrow" panose="020B0606020202030204" pitchFamily="34" charset="0"/>
                          <a:ea typeface="+mn-ea"/>
                          <a:cs typeface="+mn-cs"/>
                        </a:rPr>
                        <a:t>Uses neural networks to detect and resolve scheduling conflicts in real-time.</a:t>
                      </a:r>
                    </a:p>
                  </a:txBody>
                  <a:tcPr marL="29579" marR="29579" marT="14789" marB="14789" anchor="ctr"/>
                </a:tc>
                <a:extLst>
                  <a:ext uri="{0D108BD9-81ED-4DB2-BD59-A6C34878D82A}">
                    <a16:rowId xmlns:a16="http://schemas.microsoft.com/office/drawing/2014/main" val="2468528359"/>
                  </a:ext>
                </a:extLst>
              </a:tr>
            </a:tbl>
          </a:graphicData>
        </a:graphic>
      </p:graphicFrame>
      <p:sp>
        <p:nvSpPr>
          <p:cNvPr id="11" name="Title 1">
            <a:extLst>
              <a:ext uri="{FF2B5EF4-FFF2-40B4-BE49-F238E27FC236}">
                <a16:creationId xmlns:a16="http://schemas.microsoft.com/office/drawing/2014/main"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id="{0249FFEE-96FC-7473-77A0-8918B5C78E4E}"/>
              </a:ext>
            </a:extLst>
          </p:cNvPr>
          <p:cNvPicPr>
            <a:picLocks noChangeAspect="1"/>
          </p:cNvPicPr>
          <p:nvPr/>
        </p:nvPicPr>
        <p:blipFill>
          <a:blip r:embed="rId2"/>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id="{DFF64786-4E46-5DCA-B152-15292FE31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4" name="TextBox 3">
            <a:extLst>
              <a:ext uri="{FF2B5EF4-FFF2-40B4-BE49-F238E27FC236}">
                <a16:creationId xmlns:a16="http://schemas.microsoft.com/office/drawing/2014/main"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extLst>
      <p:ext uri="{BB962C8B-B14F-4D97-AF65-F5344CB8AC3E}">
        <p14:creationId xmlns:p14="http://schemas.microsoft.com/office/powerpoint/2010/main"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058FE7F-6B79-7079-69D9-C3F324B13081}"/>
              </a:ext>
            </a:extLst>
          </p:cNvPr>
          <p:cNvGraphicFramePr>
            <a:graphicFrameLocks noGrp="1"/>
          </p:cNvGraphicFramePr>
          <p:nvPr>
            <p:extLst>
              <p:ext uri="{D42A27DB-BD31-4B8C-83A1-F6EECF244321}">
                <p14:modId xmlns:p14="http://schemas.microsoft.com/office/powerpoint/2010/main" val="3528987596"/>
              </p:ext>
            </p:extLst>
          </p:nvPr>
        </p:nvGraphicFramePr>
        <p:xfrm>
          <a:off x="860048" y="1923364"/>
          <a:ext cx="10249912" cy="3627939"/>
        </p:xfrm>
        <a:graphic>
          <a:graphicData uri="http://schemas.openxmlformats.org/drawingml/2006/table">
            <a:tbl>
              <a:tblPr>
                <a:tableStyleId>{69CF1AB2-1976-4502-BF36-3FF5EA218861}</a:tableStyleId>
              </a:tblPr>
              <a:tblGrid>
                <a:gridCol w="927188">
                  <a:extLst>
                    <a:ext uri="{9D8B030D-6E8A-4147-A177-3AD203B41FA5}">
                      <a16:colId xmlns:a16="http://schemas.microsoft.com/office/drawing/2014/main" val="3935179958"/>
                    </a:ext>
                  </a:extLst>
                </a:gridCol>
                <a:gridCol w="3699164">
                  <a:extLst>
                    <a:ext uri="{9D8B030D-6E8A-4147-A177-3AD203B41FA5}">
                      <a16:colId xmlns:a16="http://schemas.microsoft.com/office/drawing/2014/main" val="2141184044"/>
                    </a:ext>
                  </a:extLst>
                </a:gridCol>
                <a:gridCol w="1319645">
                  <a:extLst>
                    <a:ext uri="{9D8B030D-6E8A-4147-A177-3AD203B41FA5}">
                      <a16:colId xmlns:a16="http://schemas.microsoft.com/office/drawing/2014/main" val="818863892"/>
                    </a:ext>
                  </a:extLst>
                </a:gridCol>
                <a:gridCol w="4303915">
                  <a:extLst>
                    <a:ext uri="{9D8B030D-6E8A-4147-A177-3AD203B41FA5}">
                      <a16:colId xmlns:a16="http://schemas.microsoft.com/office/drawing/2014/main" val="3634380579"/>
                    </a:ext>
                  </a:extLst>
                </a:gridCol>
              </a:tblGrid>
              <a:tr h="38452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4110321516"/>
                  </a:ext>
                </a:extLst>
              </a:tr>
              <a:tr h="384525">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just" defTabSz="914400" rtl="0" eaLnBrk="1" latinLnBrk="0" hangingPunct="1"/>
                      <a:r>
                        <a:rPr lang="en-US" sz="2300" kern="1200" dirty="0">
                          <a:solidFill>
                            <a:schemeClr val="dk1"/>
                          </a:solidFill>
                          <a:latin typeface="Arial Narrow" panose="020B0606020202030204" pitchFamily="34" charset="0"/>
                          <a:ea typeface="+mn-ea"/>
                          <a:cs typeface="+mn-cs"/>
                        </a:rPr>
                        <a:t>Hybrid Genetic Algorithm and Tabu Search for Exam Timetable Scheduling </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US" sz="2300" kern="1200" dirty="0">
                          <a:solidFill>
                            <a:schemeClr val="dk1"/>
                          </a:solidFill>
                          <a:latin typeface="Arial Narrow" panose="020B0606020202030204" pitchFamily="34" charset="0"/>
                          <a:ea typeface="+mn-ea"/>
                          <a:cs typeface="+mn-cs"/>
                        </a:rPr>
                        <a:t>2019</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300" kern="1200" dirty="0">
                          <a:solidFill>
                            <a:schemeClr val="dk1"/>
                          </a:solidFill>
                          <a:latin typeface="Arial Narrow" panose="020B0606020202030204" pitchFamily="34" charset="0"/>
                          <a:ea typeface="+mn-ea"/>
                          <a:cs typeface="+mn-cs"/>
                        </a:rPr>
                        <a:t>Combines exploration and exploitation strategies for improved exam scheduling efficiency.</a:t>
                      </a:r>
                    </a:p>
                  </a:txBody>
                  <a:tcPr marL="29579" marR="29579" marT="14789" marB="14789" anchor="ctr"/>
                </a:tc>
                <a:extLst>
                  <a:ext uri="{0D108BD9-81ED-4DB2-BD59-A6C34878D82A}">
                    <a16:rowId xmlns:a16="http://schemas.microsoft.com/office/drawing/2014/main" val="3506190329"/>
                  </a:ext>
                </a:extLst>
              </a:tr>
              <a:tr h="473262">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just" defTabSz="914400" rtl="0" eaLnBrk="1" latinLnBrk="0" hangingPunct="1"/>
                      <a:r>
                        <a:rPr lang="en-US" sz="2300" kern="1200" dirty="0">
                          <a:solidFill>
                            <a:schemeClr val="dk1"/>
                          </a:solidFill>
                          <a:latin typeface="Arial Narrow" panose="020B0606020202030204" pitchFamily="34" charset="0"/>
                          <a:ea typeface="+mn-ea"/>
                          <a:cs typeface="+mn-cs"/>
                        </a:rPr>
                        <a:t>AI-Driven Automated Scheduling for Multi Department Universities</a:t>
                      </a:r>
                    </a:p>
                  </a:txBody>
                  <a:tcPr marL="29579" marR="29579" marT="14789" marB="14789" anchor="ctr"/>
                </a:tc>
                <a:tc>
                  <a:txBody>
                    <a:bodyPr/>
                    <a:lstStyle/>
                    <a:p>
                      <a:pPr marL="0" algn="ctr" defTabSz="914400" rtl="0" eaLnBrk="1" latinLnBrk="0" hangingPunct="1"/>
                      <a:r>
                        <a:rPr lang="en-US" sz="2300" kern="1200" dirty="0">
                          <a:solidFill>
                            <a:schemeClr val="dk1"/>
                          </a:solidFill>
                          <a:latin typeface="Arial Narrow" panose="020B0606020202030204" pitchFamily="34" charset="0"/>
                          <a:ea typeface="+mn-ea"/>
                          <a:cs typeface="+mn-cs"/>
                        </a:rPr>
                        <a:t>2021</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300" kern="1200" dirty="0">
                          <a:solidFill>
                            <a:schemeClr val="dk1"/>
                          </a:solidFill>
                          <a:latin typeface="Arial Narrow" panose="020B0606020202030204" pitchFamily="34" charset="0"/>
                          <a:ea typeface="+mn-ea"/>
                          <a:cs typeface="+mn-cs"/>
                        </a:rPr>
                        <a:t>Scales well across departments and adapts to complex institutional constraints.</a:t>
                      </a:r>
                    </a:p>
                  </a:txBody>
                  <a:tcPr marL="29579" marR="29579" marT="14789" marB="14789" anchor="ctr"/>
                </a:tc>
                <a:extLst>
                  <a:ext uri="{0D108BD9-81ED-4DB2-BD59-A6C34878D82A}">
                    <a16:rowId xmlns:a16="http://schemas.microsoft.com/office/drawing/2014/main" val="3867443997"/>
                  </a:ext>
                </a:extLst>
              </a:tr>
              <a:tr h="384525">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r>
                        <a:rPr lang="en-US" sz="2300" kern="1200" dirty="0">
                          <a:solidFill>
                            <a:schemeClr val="dk1"/>
                          </a:solidFill>
                          <a:latin typeface="Arial Narrow" panose="020B0606020202030204" pitchFamily="34" charset="0"/>
                          <a:ea typeface="+mn-ea"/>
                          <a:cs typeface="+mn-cs"/>
                        </a:rPr>
                        <a:t>Real-Time Staff Availability Tracking for Dynamic Timetable Generation </a:t>
                      </a:r>
                    </a:p>
                  </a:txBody>
                  <a:tcPr marL="29579" marR="29579" marT="14789" marB="14789" anchor="ctr"/>
                </a:tc>
                <a:tc>
                  <a:txBody>
                    <a:bodyPr/>
                    <a:lstStyle/>
                    <a:p>
                      <a:pPr marL="0" algn="ctr" defTabSz="914400" rtl="0" eaLnBrk="1" latinLnBrk="0" hangingPunct="1"/>
                      <a:r>
                        <a:rPr lang="en-US" sz="2300" kern="1200" dirty="0">
                          <a:solidFill>
                            <a:schemeClr val="dk1"/>
                          </a:solidFill>
                          <a:latin typeface="Arial Narrow" panose="020B0606020202030204" pitchFamily="34" charset="0"/>
                          <a:ea typeface="+mn-ea"/>
                          <a:cs typeface="+mn-cs"/>
                        </a:rPr>
                        <a:t>2022</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2300" kern="1200" dirty="0">
                          <a:solidFill>
                            <a:schemeClr val="dk1"/>
                          </a:solidFill>
                          <a:latin typeface="Arial Narrow" panose="020B0606020202030204" pitchFamily="34" charset="0"/>
                          <a:ea typeface="+mn-ea"/>
                          <a:cs typeface="+mn-cs"/>
                        </a:rPr>
                        <a:t>Enables adaptive timetable creation based on live availability data.</a:t>
                      </a:r>
                    </a:p>
                  </a:txBody>
                  <a:tcPr marL="29579" marR="29579" marT="14789" marB="14789" anchor="ctr"/>
                </a:tc>
                <a:extLst>
                  <a:ext uri="{0D108BD9-81ED-4DB2-BD59-A6C34878D82A}">
                    <a16:rowId xmlns:a16="http://schemas.microsoft.com/office/drawing/2014/main" val="549897793"/>
                  </a:ext>
                </a:extLst>
              </a:tr>
            </a:tbl>
          </a:graphicData>
        </a:graphic>
      </p:graphicFrame>
      <p:pic>
        <p:nvPicPr>
          <p:cNvPr id="8" name="Picture 7">
            <a:extLst>
              <a:ext uri="{FF2B5EF4-FFF2-40B4-BE49-F238E27FC236}">
                <a16:creationId xmlns:a16="http://schemas.microsoft.com/office/drawing/2014/main" id="{C0D953ED-CD88-663F-526C-C16700D17E74}"/>
              </a:ext>
            </a:extLst>
          </p:cNvPr>
          <p:cNvPicPr>
            <a:picLocks noChangeAspect="1"/>
          </p:cNvPicPr>
          <p:nvPr/>
        </p:nvPicPr>
        <p:blipFill>
          <a:blip r:embed="rId2"/>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id="{EA189451-077F-9D6F-5EA0-223AD683A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4" name="TextBox 3">
            <a:extLst>
              <a:ext uri="{FF2B5EF4-FFF2-40B4-BE49-F238E27FC236}">
                <a16:creationId xmlns:a16="http://schemas.microsoft.com/office/drawing/2014/main" id="{70BEE028-027F-54A9-EC31-5DDCFA3912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Tree>
    <p:extLst>
      <p:ext uri="{BB962C8B-B14F-4D97-AF65-F5344CB8AC3E}">
        <p14:creationId xmlns:p14="http://schemas.microsoft.com/office/powerpoint/2010/main"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ED365-22F1-2CED-4673-4D059987570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id="{3737EBEA-BB3F-C98C-7129-B5AF843E4042}"/>
              </a:ext>
            </a:extLst>
          </p:cNvPr>
          <p:cNvPicPr>
            <a:picLocks noChangeAspect="1"/>
          </p:cNvPicPr>
          <p:nvPr/>
        </p:nvPicPr>
        <p:blipFill>
          <a:blip r:embed="rId2"/>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id="{AE1BA251-FD80-BCAA-A4D1-26223AA8B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3" name="Footer Placeholder 2">
            <a:extLst>
              <a:ext uri="{FF2B5EF4-FFF2-40B4-BE49-F238E27FC236}">
                <a16:creationId xmlns:a16="http://schemas.microsoft.com/office/drawing/2014/main"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7</a:t>
            </a:fld>
            <a:endParaRPr lang="en-IN" dirty="0"/>
          </a:p>
        </p:txBody>
      </p:sp>
      <p:sp>
        <p:nvSpPr>
          <p:cNvPr id="5" name="TextBox 4">
            <a:extLst>
              <a:ext uri="{FF2B5EF4-FFF2-40B4-BE49-F238E27FC236}">
                <a16:creationId xmlns:a16="http://schemas.microsoft.com/office/drawing/2014/main"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9" name="TextBox 8">
            <a:extLst>
              <a:ext uri="{FF2B5EF4-FFF2-40B4-BE49-F238E27FC236}">
                <a16:creationId xmlns:a16="http://schemas.microsoft.com/office/drawing/2014/main" id="{690619FE-A5DC-48AA-CA85-A69CD5460272}"/>
              </a:ext>
            </a:extLst>
          </p:cNvPr>
          <p:cNvSpPr txBox="1"/>
          <p:nvPr/>
        </p:nvSpPr>
        <p:spPr>
          <a:xfrm>
            <a:off x="702366" y="1740906"/>
            <a:ext cx="11489634" cy="4493538"/>
          </a:xfrm>
          <a:prstGeom prst="rect">
            <a:avLst/>
          </a:prstGeom>
          <a:noFill/>
        </p:spPr>
        <p:txBody>
          <a:bodyPr wrap="square" rtlCol="0">
            <a:spAutoFit/>
          </a:bodyPr>
          <a:lstStyle/>
          <a:p>
            <a:pPr marL="285750" indent="-285750">
              <a:buFont typeface="Wingdings" panose="05000000000000000000" pitchFamily="2" charset="2"/>
              <a:buChar char="Ø"/>
            </a:pPr>
            <a:r>
              <a:rPr lang="en-US" sz="2600" dirty="0">
                <a:latin typeface="Arial Narrow" panose="020B0606020202030204" pitchFamily="34" charset="0"/>
              </a:rPr>
              <a:t> </a:t>
            </a:r>
            <a:r>
              <a:rPr lang="en-US" sz="2600" b="1" dirty="0">
                <a:latin typeface="Arial Narrow" panose="020B0606020202030204" pitchFamily="34" charset="0"/>
              </a:rPr>
              <a:t>Features:</a:t>
            </a:r>
            <a:endParaRPr lang="en-US" sz="2600" dirty="0">
              <a:latin typeface="Arial Narrow" panose="020B0606020202030204" pitchFamily="34" charset="0"/>
            </a:endParaRPr>
          </a:p>
          <a:p>
            <a:pPr marL="457200" indent="-457200">
              <a:buFont typeface="Arial" panose="020B0604020202020204" pitchFamily="34" charset="0"/>
              <a:buChar char="•"/>
            </a:pPr>
            <a:r>
              <a:rPr lang="en-US" sz="2600" dirty="0">
                <a:latin typeface="Arial Narrow" panose="020B0606020202030204" pitchFamily="34" charset="0"/>
              </a:rPr>
              <a:t>Allows input of subject details along with credits</a:t>
            </a:r>
          </a:p>
          <a:p>
            <a:pPr marL="457200" indent="-457200">
              <a:buFont typeface="Arial" panose="020B0604020202020204" pitchFamily="34" charset="0"/>
              <a:buChar char="•"/>
            </a:pPr>
            <a:r>
              <a:rPr lang="en-US" sz="2600" dirty="0">
                <a:latin typeface="Arial Narrow" panose="020B0606020202030204" pitchFamily="34" charset="0"/>
              </a:rPr>
              <a:t>Option to select Odd or Even semester</a:t>
            </a:r>
          </a:p>
          <a:p>
            <a:pPr marL="457200" indent="-457200">
              <a:buFont typeface="Arial" panose="020B0604020202020204" pitchFamily="34" charset="0"/>
              <a:buChar char="•"/>
            </a:pPr>
            <a:r>
              <a:rPr lang="en-US" sz="2600" dirty="0">
                <a:latin typeface="Arial Narrow" panose="020B0606020202030204" pitchFamily="34" charset="0"/>
              </a:rPr>
              <a:t>Lab allocation is supported manually</a:t>
            </a:r>
          </a:p>
          <a:p>
            <a:pPr marL="457200" indent="-457200">
              <a:buFont typeface="Arial" panose="020B0604020202020204" pitchFamily="34" charset="0"/>
              <a:buChar char="•"/>
            </a:pPr>
            <a:r>
              <a:rPr lang="en-US" sz="2600" dirty="0">
                <a:latin typeface="Arial Narrow" panose="020B0606020202030204" pitchFamily="34" charset="0"/>
              </a:rPr>
              <a:t>Timetable is generated based on credit prioritization</a:t>
            </a:r>
          </a:p>
          <a:p>
            <a:pPr marL="457200" indent="-457200">
              <a:buFont typeface="Arial" panose="020B0604020202020204" pitchFamily="34" charset="0"/>
              <a:buChar char="•"/>
            </a:pPr>
            <a:r>
              <a:rPr lang="en-US" sz="2600" dirty="0">
                <a:latin typeface="Arial Narrow" panose="020B0606020202030204" pitchFamily="34" charset="0"/>
              </a:rPr>
              <a:t>Users can view and download the timetable</a:t>
            </a:r>
          </a:p>
          <a:p>
            <a:pPr marL="285750" indent="-285750">
              <a:buFont typeface="Wingdings" panose="05000000000000000000" pitchFamily="2" charset="2"/>
              <a:buChar char="Ø"/>
            </a:pPr>
            <a:r>
              <a:rPr lang="en-US" sz="2600" b="1" dirty="0">
                <a:latin typeface="Arial Narrow" panose="020B0606020202030204" pitchFamily="34" charset="0"/>
              </a:rPr>
              <a:t>Working:</a:t>
            </a:r>
          </a:p>
          <a:p>
            <a:pPr marL="457200" indent="-457200">
              <a:buFont typeface="Arial" panose="020B0604020202020204" pitchFamily="34" charset="0"/>
              <a:buChar char="•"/>
            </a:pPr>
            <a:r>
              <a:rPr lang="en-US" sz="2600" dirty="0">
                <a:latin typeface="Arial Narrow" panose="020B0606020202030204" pitchFamily="34" charset="0"/>
              </a:rPr>
              <a:t>The system depends on user inputs for all details</a:t>
            </a:r>
          </a:p>
          <a:p>
            <a:pPr marL="457200" indent="-457200">
              <a:buFont typeface="Arial" panose="020B0604020202020204" pitchFamily="34" charset="0"/>
              <a:buChar char="•"/>
            </a:pPr>
            <a:r>
              <a:rPr lang="en-US" sz="2600" dirty="0">
                <a:latin typeface="Arial Narrow" panose="020B0606020202030204" pitchFamily="34" charset="0"/>
              </a:rPr>
              <a:t>Generates timetable by giving higher weight to subjects with more credits</a:t>
            </a:r>
          </a:p>
          <a:p>
            <a:pPr marL="457200" indent="-457200">
              <a:buFont typeface="Arial" panose="020B0604020202020204" pitchFamily="34" charset="0"/>
              <a:buChar char="•"/>
            </a:pPr>
            <a:r>
              <a:rPr lang="en-US" sz="2600" dirty="0">
                <a:latin typeface="Arial Narrow" panose="020B0606020202030204" pitchFamily="34" charset="0"/>
              </a:rPr>
              <a:t>Follows a static logic without intelligent conflict detection</a:t>
            </a:r>
          </a:p>
          <a:p>
            <a:pPr marL="457200" indent="-457200">
              <a:buFont typeface="Arial" panose="020B0604020202020204" pitchFamily="34" charset="0"/>
              <a:buChar char="•"/>
            </a:pPr>
            <a:r>
              <a:rPr lang="en-US" sz="2600" dirty="0">
                <a:latin typeface="Arial Narrow" panose="020B0606020202030204" pitchFamily="34" charset="0"/>
              </a:rPr>
              <a:t>No automation in handling staff availability or classroom constraints.</a:t>
            </a:r>
          </a:p>
        </p:txBody>
      </p:sp>
    </p:spTree>
    <p:extLst>
      <p:ext uri="{BB962C8B-B14F-4D97-AF65-F5344CB8AC3E}">
        <p14:creationId xmlns:p14="http://schemas.microsoft.com/office/powerpoint/2010/main"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6FC13-5D60-DE1F-837A-B57A3BEBECA2}"/>
              </a:ext>
            </a:extLst>
          </p:cNvPr>
          <p:cNvSpPr>
            <a:spLocks noGrp="1"/>
          </p:cNvSpPr>
          <p:nvPr>
            <p:ph type="title"/>
          </p:nvPr>
        </p:nvSpPr>
        <p:spPr>
          <a:xfrm>
            <a:off x="1131142" y="226117"/>
            <a:ext cx="10058400" cy="1450757"/>
          </a:xfrm>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id="{1A62A2ED-2AEE-2461-0B53-56E567481BFE}"/>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2663862F-06DD-65E3-B644-F95B6EAC5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5" name="TextBox 4">
            <a:extLst>
              <a:ext uri="{FF2B5EF4-FFF2-40B4-BE49-F238E27FC236}">
                <a16:creationId xmlns:a16="http://schemas.microsoft.com/office/drawing/2014/main"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sp>
        <p:nvSpPr>
          <p:cNvPr id="11" name="TextBox 10">
            <a:extLst>
              <a:ext uri="{FF2B5EF4-FFF2-40B4-BE49-F238E27FC236}">
                <a16:creationId xmlns:a16="http://schemas.microsoft.com/office/drawing/2014/main" id="{D4CEEC90-F415-7444-23E8-4DBB7960C57F}"/>
              </a:ext>
            </a:extLst>
          </p:cNvPr>
          <p:cNvSpPr txBox="1"/>
          <p:nvPr/>
        </p:nvSpPr>
        <p:spPr>
          <a:xfrm>
            <a:off x="702366" y="1744091"/>
            <a:ext cx="11489634" cy="4493538"/>
          </a:xfrm>
          <a:prstGeom prst="rect">
            <a:avLst/>
          </a:prstGeom>
          <a:noFill/>
        </p:spPr>
        <p:txBody>
          <a:bodyPr wrap="square" rtlCol="0">
            <a:spAutoFit/>
          </a:bodyPr>
          <a:lstStyle/>
          <a:p>
            <a:pPr marL="285750" indent="-285750">
              <a:buFont typeface="Wingdings" panose="05000000000000000000" pitchFamily="2" charset="2"/>
              <a:buChar char="Ø"/>
            </a:pPr>
            <a:r>
              <a:rPr lang="en-US" sz="2600" b="1" dirty="0">
                <a:latin typeface="Arial Narrow" panose="020B0606020202030204" pitchFamily="34" charset="0"/>
              </a:rPr>
              <a:t>Features:</a:t>
            </a:r>
            <a:endParaRPr lang="en-US" sz="2600" dirty="0">
              <a:latin typeface="Arial Narrow" panose="020B0606020202030204" pitchFamily="34" charset="0"/>
            </a:endParaRPr>
          </a:p>
          <a:p>
            <a:pPr marL="457200" indent="-457200">
              <a:buFont typeface="Arial" panose="020B0604020202020204" pitchFamily="34" charset="0"/>
              <a:buChar char="•"/>
            </a:pPr>
            <a:r>
              <a:rPr lang="en-US" sz="2600" dirty="0">
                <a:latin typeface="Arial Narrow" panose="020B0606020202030204" pitchFamily="34" charset="0"/>
              </a:rPr>
              <a:t>Easy input of subject details through a simplified interface</a:t>
            </a:r>
          </a:p>
          <a:p>
            <a:pPr marL="457200" indent="-457200">
              <a:buFont typeface="Arial" panose="020B0604020202020204" pitchFamily="34" charset="0"/>
              <a:buChar char="•"/>
            </a:pPr>
            <a:r>
              <a:rPr lang="en-US" sz="2600" dirty="0">
                <a:latin typeface="Arial Narrow" panose="020B0606020202030204" pitchFamily="34" charset="0"/>
              </a:rPr>
              <a:t>Automated processing of subject data</a:t>
            </a:r>
          </a:p>
          <a:p>
            <a:pPr marL="457200" indent="-457200">
              <a:buFont typeface="Arial" panose="020B0604020202020204" pitchFamily="34" charset="0"/>
              <a:buChar char="•"/>
            </a:pPr>
            <a:r>
              <a:rPr lang="en-US" sz="2600" dirty="0">
                <a:latin typeface="Arial Narrow" panose="020B0606020202030204" pitchFamily="34" charset="0"/>
              </a:rPr>
              <a:t>Timetable is generated intelligently using pre-defined rules or AI logic</a:t>
            </a:r>
          </a:p>
          <a:p>
            <a:pPr marL="457200" indent="-457200">
              <a:buFont typeface="Arial" panose="020B0604020202020204" pitchFamily="34" charset="0"/>
              <a:buChar char="•"/>
            </a:pPr>
            <a:r>
              <a:rPr lang="en-US" sz="2600" dirty="0">
                <a:latin typeface="Arial Narrow" panose="020B0606020202030204" pitchFamily="34" charset="0"/>
              </a:rPr>
              <a:t>Provides immediate preview of the generated timetable</a:t>
            </a:r>
          </a:p>
          <a:p>
            <a:pPr marL="457200" indent="-457200">
              <a:buFont typeface="Arial" panose="020B0604020202020204" pitchFamily="34" charset="0"/>
              <a:buChar char="•"/>
            </a:pPr>
            <a:r>
              <a:rPr lang="en-US" sz="2600" dirty="0">
                <a:latin typeface="Arial Narrow" panose="020B0606020202030204" pitchFamily="34" charset="0"/>
              </a:rPr>
              <a:t>Potential for future integration with dynamic data like staff availability</a:t>
            </a:r>
          </a:p>
          <a:p>
            <a:pPr marL="285750" indent="-285750">
              <a:buFont typeface="Wingdings" panose="05000000000000000000" pitchFamily="2" charset="2"/>
              <a:buChar char="Ø"/>
            </a:pPr>
            <a:r>
              <a:rPr lang="en-US" sz="2600" b="1" dirty="0">
                <a:latin typeface="Arial Narrow" panose="020B0606020202030204" pitchFamily="34" charset="0"/>
              </a:rPr>
              <a:t>Working:</a:t>
            </a:r>
          </a:p>
          <a:p>
            <a:pPr marL="457200" indent="-457200">
              <a:buFont typeface="Arial" panose="020B0604020202020204" pitchFamily="34" charset="0"/>
              <a:buChar char="•"/>
            </a:pPr>
            <a:r>
              <a:rPr lang="en-US" sz="2600" dirty="0">
                <a:latin typeface="Arial Narrow" panose="020B0606020202030204" pitchFamily="34" charset="0"/>
              </a:rPr>
              <a:t>User enters subject information, which is automatically processed</a:t>
            </a:r>
          </a:p>
          <a:p>
            <a:pPr marL="457200" indent="-457200">
              <a:buFont typeface="Arial" panose="020B0604020202020204" pitchFamily="34" charset="0"/>
              <a:buChar char="•"/>
            </a:pPr>
            <a:r>
              <a:rPr lang="en-US" sz="2600" dirty="0">
                <a:latin typeface="Arial Narrow" panose="020B0606020202030204" pitchFamily="34" charset="0"/>
              </a:rPr>
              <a:t>The system intelligently schedules classes, reducing clashes and manual effort</a:t>
            </a:r>
          </a:p>
          <a:p>
            <a:pPr marL="457200" indent="-457200">
              <a:buFont typeface="Arial" panose="020B0604020202020204" pitchFamily="34" charset="0"/>
              <a:buChar char="•"/>
            </a:pPr>
            <a:r>
              <a:rPr lang="en-US" sz="2600" dirty="0">
                <a:latin typeface="Arial Narrow" panose="020B0606020202030204" pitchFamily="34" charset="0"/>
              </a:rPr>
              <a:t>Generates a complete timetable with better accuracy and efficiency</a:t>
            </a:r>
          </a:p>
          <a:p>
            <a:pPr marL="457200" indent="-457200">
              <a:buFont typeface="Arial" panose="020B0604020202020204" pitchFamily="34" charset="0"/>
              <a:buChar char="•"/>
            </a:pPr>
            <a:r>
              <a:rPr lang="en-US" sz="2600" dirty="0">
                <a:latin typeface="Arial Narrow" panose="020B0606020202030204" pitchFamily="34" charset="0"/>
              </a:rPr>
              <a:t>Designed to be scalable and adaptive for future enhancements</a:t>
            </a:r>
          </a:p>
        </p:txBody>
      </p:sp>
    </p:spTree>
    <p:extLst>
      <p:ext uri="{BB962C8B-B14F-4D97-AF65-F5344CB8AC3E}">
        <p14:creationId xmlns:p14="http://schemas.microsoft.com/office/powerpoint/2010/main"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id="{92605EE3-CF3B-B449-D0C5-C790AAAC2112}"/>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36B9E0B3-B3EE-DD43-B53F-8527A0F01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9</a:t>
            </a:fld>
            <a:endParaRPr lang="en-IN" dirty="0"/>
          </a:p>
        </p:txBody>
      </p:sp>
      <p:sp>
        <p:nvSpPr>
          <p:cNvPr id="5" name="TextBox 4">
            <a:extLst>
              <a:ext uri="{FF2B5EF4-FFF2-40B4-BE49-F238E27FC236}">
                <a16:creationId xmlns:a16="http://schemas.microsoft.com/office/drawing/2014/main"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11/06/2025</a:t>
            </a:r>
          </a:p>
        </p:txBody>
      </p:sp>
      <p:pic>
        <p:nvPicPr>
          <p:cNvPr id="10" name="Picture 9">
            <a:extLst>
              <a:ext uri="{FF2B5EF4-FFF2-40B4-BE49-F238E27FC236}">
                <a16:creationId xmlns:a16="http://schemas.microsoft.com/office/drawing/2014/main" id="{A3287B10-A250-A5D6-8B91-6E83591EC8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253" y="1797745"/>
            <a:ext cx="4883493" cy="4493927"/>
          </a:xfrm>
          <a:prstGeom prst="rect">
            <a:avLst/>
          </a:prstGeom>
        </p:spPr>
      </p:pic>
    </p:spTree>
    <p:extLst>
      <p:ext uri="{BB962C8B-B14F-4D97-AF65-F5344CB8AC3E}">
        <p14:creationId xmlns:p14="http://schemas.microsoft.com/office/powerpoint/2010/main"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642</TotalTime>
  <Words>1590</Words>
  <Application>Microsoft Office PowerPoint</Application>
  <PresentationFormat>Widescreen</PresentationFormat>
  <Paragraphs>230</Paragraphs>
  <Slides>24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Aptos</vt:lpstr>
      <vt:lpstr>Arial</vt:lpstr>
      <vt:lpstr>Arial Narrow</vt:lpstr>
      <vt:lpstr>Calibri</vt:lpstr>
      <vt:lpstr>Calibri Light</vt:lpstr>
      <vt:lpstr>Wingdings</vt:lpstr>
      <vt:lpstr>Retrospect</vt:lpstr>
      <vt:lpstr>Office Theme</vt:lpstr>
      <vt:lpstr>PowerPoint Presentation</vt:lpstr>
      <vt:lpstr>ABSTRACT</vt:lpstr>
      <vt:lpstr>OBJECTIVE</vt:lpstr>
      <vt:lpstr>LITERATURE SURVEY</vt:lpstr>
      <vt:lpstr>LITERATURE SURVEY</vt:lpstr>
      <vt:lpstr>LITERATURE SURVEY</vt:lpstr>
      <vt:lpstr>EXISTING SYSTEM</vt:lpstr>
      <vt:lpstr>PROPOSED SYSTEM </vt:lpstr>
      <vt:lpstr>SYSTEM ARCHITECTURE</vt:lpstr>
      <vt:lpstr>SYSTEM ARCHITECTURE</vt:lpstr>
      <vt:lpstr>MODULES </vt:lpstr>
      <vt:lpstr>MODULE 1: Subject Module</vt:lpstr>
      <vt:lpstr>MODULE 2: Timetable Generator Module</vt:lpstr>
      <vt:lpstr>MODULE 3: Timetable Display Module</vt:lpstr>
      <vt:lpstr>MODULE 4: Subject Summary Module</vt:lpstr>
      <vt:lpstr>MODULE 5: Download &amp; Navigation Module</vt:lpstr>
      <vt:lpstr>OUTPUT</vt:lpstr>
      <vt:lpstr>OUTPUT</vt:lpstr>
      <vt:lpstr>OUTPUT</vt:lpstr>
      <vt:lpstr>OUTPUT</vt:lpstr>
      <vt:lpstr>OUTPUT</vt:lpstr>
      <vt:lpstr>CONCLUSION &amp; FUTURE ENHANCEMENT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Srihari Prasad</cp:lastModifiedBy>
  <cp:revision>11</cp:revision>
  <dcterms:created xsi:type="dcterms:W3CDTF">2025-05-09T08:00:13Z</dcterms:created>
  <dcterms:modified xsi:type="dcterms:W3CDTF">2025-06-02T17:01:30Z</dcterms:modified>
</cp:coreProperties>
</file>