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yuge\Downloads\Telegram%20Desktop\Using%20pivot%20for%20employee%20turnover%20analysis%20%20(1)%20(2)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EMPLOYEE TURNOVER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E6-4A90-8D10-6C285D6F110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AE6-4A90-8D10-6C285D6F11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AE6-4A90-8D10-6C285D6F110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AE6-4A90-8D10-6C285D6F110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AE6-4A90-8D10-6C285D6F110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AE6-4A90-8D10-6C285D6F110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AE6-4A90-8D10-6C285D6F110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AE6-4A90-8D10-6C285D6F110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AE6-4A90-8D10-6C285D6F110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AE6-4A90-8D10-6C285D6F110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6AE6-4A90-8D10-6C285D6F110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6AE6-4A90-8D10-6C285D6F110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6AE6-4A90-8D10-6C285D6F1100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6AE6-4A90-8D10-6C285D6F1100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6AE6-4A90-8D10-6C285D6F1100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6AE6-4A90-8D10-6C285D6F1100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6AE6-4A90-8D10-6C285D6F1100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6AE6-4A90-8D10-6C285D6F1100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6AE6-4A90-8D10-6C285D6F1100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6AE6-4A90-8D10-6C285D6F1100}"/>
              </c:ext>
            </c:extLst>
          </c:dPt>
          <c:cat>
            <c:multiLvlStrRef>
              <c:f>Sheet1!$A$1:$H$20</c:f>
              <c:multiLvlStrCache>
                <c:ptCount val="20"/>
                <c:lvl>
                  <c:pt idx="0">
                    <c:v>EmployeeClassificationType</c:v>
                  </c:pt>
                  <c:pt idx="1">
                    <c:v>Temporary</c:v>
                  </c:pt>
                  <c:pt idx="2">
                    <c:v>Part-Time</c:v>
                  </c:pt>
                  <c:pt idx="3">
                    <c:v>Part-Time</c:v>
                  </c:pt>
                  <c:pt idx="4">
                    <c:v>Full-Time</c:v>
                  </c:pt>
                  <c:pt idx="5">
                    <c:v>Temporary</c:v>
                  </c:pt>
                  <c:pt idx="6">
                    <c:v>Full-Time</c:v>
                  </c:pt>
                  <c:pt idx="7">
                    <c:v>Temporary</c:v>
                  </c:pt>
                  <c:pt idx="8">
                    <c:v>Full-Time</c:v>
                  </c:pt>
                  <c:pt idx="9">
                    <c:v>Part-Time</c:v>
                  </c:pt>
                  <c:pt idx="10">
                    <c:v>Temporary</c:v>
                  </c:pt>
                  <c:pt idx="11">
                    <c:v>Temporary</c:v>
                  </c:pt>
                  <c:pt idx="12">
                    <c:v>Temporary</c:v>
                  </c:pt>
                  <c:pt idx="13">
                    <c:v>Temporary</c:v>
                  </c:pt>
                  <c:pt idx="14">
                    <c:v>Full-Time</c:v>
                  </c:pt>
                  <c:pt idx="15">
                    <c:v>Part-Time</c:v>
                  </c:pt>
                  <c:pt idx="16">
                    <c:v>Full-Time</c:v>
                  </c:pt>
                  <c:pt idx="17">
                    <c:v>Part-Time</c:v>
                  </c:pt>
                  <c:pt idx="18">
                    <c:v>Part-Time</c:v>
                  </c:pt>
                  <c:pt idx="19">
                    <c:v>Full-Time</c:v>
                  </c:pt>
                </c:lvl>
                <c:lvl>
                  <c:pt idx="0">
                    <c:v>PayZone</c:v>
                  </c:pt>
                  <c:pt idx="1">
                    <c:v>Zone C</c:v>
                  </c:pt>
                  <c:pt idx="2">
                    <c:v>Zone A</c:v>
                  </c:pt>
                  <c:pt idx="3">
                    <c:v>Zone B</c:v>
                  </c:pt>
                  <c:pt idx="4">
                    <c:v>Zone A</c:v>
                  </c:pt>
                  <c:pt idx="5">
                    <c:v>Zone A</c:v>
                  </c:pt>
                  <c:pt idx="6">
                    <c:v>Zone B</c:v>
                  </c:pt>
                  <c:pt idx="7">
                    <c:v>Zone B</c:v>
                  </c:pt>
                  <c:pt idx="8">
                    <c:v>Zone C</c:v>
                  </c:pt>
                  <c:pt idx="9">
                    <c:v>Zone B</c:v>
                  </c:pt>
                  <c:pt idx="10">
                    <c:v>Zone B</c:v>
                  </c:pt>
                  <c:pt idx="11">
                    <c:v>Zone B</c:v>
                  </c:pt>
                  <c:pt idx="12">
                    <c:v>Zone C</c:v>
                  </c:pt>
                  <c:pt idx="13">
                    <c:v>Zone A</c:v>
                  </c:pt>
                  <c:pt idx="14">
                    <c:v>Zone A</c:v>
                  </c:pt>
                  <c:pt idx="15">
                    <c:v>Zone A</c:v>
                  </c:pt>
                  <c:pt idx="16">
                    <c:v>Zone A</c:v>
                  </c:pt>
                  <c:pt idx="17">
                    <c:v>Zone C</c:v>
                  </c:pt>
                  <c:pt idx="18">
                    <c:v>Zone A</c:v>
                  </c:pt>
                  <c:pt idx="19">
                    <c:v>Zone C</c:v>
                  </c:pt>
                </c:lvl>
                <c:lvl>
                  <c:pt idx="0">
                    <c:v>EmployeeType</c:v>
                  </c:pt>
                  <c:pt idx="1">
                    <c:v>Contract</c:v>
                  </c:pt>
                  <c:pt idx="2">
                    <c:v>Contract</c:v>
                  </c:pt>
                  <c:pt idx="3">
                    <c:v>Full-Time</c:v>
                  </c:pt>
                  <c:pt idx="4">
                    <c:v>Contract</c:v>
                  </c:pt>
                  <c:pt idx="5">
                    <c:v>Contract</c:v>
                  </c:pt>
                  <c:pt idx="6">
                    <c:v>Contract</c:v>
                  </c:pt>
                  <c:pt idx="7">
                    <c:v>Full-Time</c:v>
                  </c:pt>
                  <c:pt idx="8">
                    <c:v>Contract</c:v>
                  </c:pt>
                  <c:pt idx="9">
                    <c:v>Contract</c:v>
                  </c:pt>
                  <c:pt idx="10">
                    <c:v>Part-Time</c:v>
                  </c:pt>
                  <c:pt idx="11">
                    <c:v>Contract</c:v>
                  </c:pt>
                  <c:pt idx="12">
                    <c:v>Full-Time</c:v>
                  </c:pt>
                  <c:pt idx="13">
                    <c:v>Full-Time</c:v>
                  </c:pt>
                  <c:pt idx="14">
                    <c:v>Contract</c:v>
                  </c:pt>
                  <c:pt idx="15">
                    <c:v>Part-Time</c:v>
                  </c:pt>
                  <c:pt idx="16">
                    <c:v>Full-Time</c:v>
                  </c:pt>
                  <c:pt idx="17">
                    <c:v>Full-Time</c:v>
                  </c:pt>
                  <c:pt idx="18">
                    <c:v>Contract</c:v>
                  </c:pt>
                  <c:pt idx="19">
                    <c:v>Contract</c:v>
                  </c:pt>
                </c:lvl>
                <c:lvl>
                  <c:pt idx="0">
                    <c:v>EmployeeStatus</c:v>
                  </c:pt>
                  <c:pt idx="1">
                    <c:v>Active</c:v>
                  </c:pt>
                  <c:pt idx="2">
                    <c:v>Active</c:v>
                  </c:pt>
                  <c:pt idx="3">
                    <c:v>Active</c:v>
                  </c:pt>
                  <c:pt idx="4">
                    <c:v>Active</c:v>
                  </c:pt>
                  <c:pt idx="5">
                    <c:v>Active</c:v>
                  </c:pt>
                  <c:pt idx="6">
                    <c:v>Active</c:v>
                  </c:pt>
                  <c:pt idx="7">
                    <c:v>Active</c:v>
                  </c:pt>
                  <c:pt idx="8">
                    <c:v>Active</c:v>
                  </c:pt>
                  <c:pt idx="9">
                    <c:v>Active</c:v>
                  </c:pt>
                  <c:pt idx="10">
                    <c:v>Active</c:v>
                  </c:pt>
                  <c:pt idx="11">
                    <c:v>Active</c:v>
                  </c:pt>
                  <c:pt idx="12">
                    <c:v>Active</c:v>
                  </c:pt>
                  <c:pt idx="13">
                    <c:v>Active</c:v>
                  </c:pt>
                  <c:pt idx="14">
                    <c:v>Active</c:v>
                  </c:pt>
                  <c:pt idx="15">
                    <c:v>Active</c:v>
                  </c:pt>
                  <c:pt idx="16">
                    <c:v>Active</c:v>
                  </c:pt>
                  <c:pt idx="17">
                    <c:v>Active</c:v>
                  </c:pt>
                  <c:pt idx="18">
                    <c:v>Active</c:v>
                  </c:pt>
                  <c:pt idx="19">
                    <c:v>Active</c:v>
                  </c:pt>
                </c:lvl>
                <c:lvl>
                  <c:pt idx="0">
                    <c:v>StartDate</c:v>
                  </c:pt>
                  <c:pt idx="1">
                    <c:v>20-Sep-19</c:v>
                  </c:pt>
                  <c:pt idx="2">
                    <c:v>11-Feb-23</c:v>
                  </c:pt>
                  <c:pt idx="3">
                    <c:v>10-Dec-18</c:v>
                  </c:pt>
                  <c:pt idx="4">
                    <c:v>21-Jun-21</c:v>
                  </c:pt>
                  <c:pt idx="5">
                    <c:v>29-Jun-19</c:v>
                  </c:pt>
                  <c:pt idx="6">
                    <c:v>17-Jan-20</c:v>
                  </c:pt>
                  <c:pt idx="7">
                    <c:v>06-Apr-22</c:v>
                  </c:pt>
                  <c:pt idx="8">
                    <c:v>06-Nov-20</c:v>
                  </c:pt>
                  <c:pt idx="9">
                    <c:v>18-Aug-18</c:v>
                  </c:pt>
                  <c:pt idx="10">
                    <c:v>21-Jan-22</c:v>
                  </c:pt>
                  <c:pt idx="11">
                    <c:v>04-Aug-23</c:v>
                  </c:pt>
                  <c:pt idx="12">
                    <c:v>10-Aug-18</c:v>
                  </c:pt>
                  <c:pt idx="13">
                    <c:v>25-May-22</c:v>
                  </c:pt>
                  <c:pt idx="14">
                    <c:v>05-Dec-19</c:v>
                  </c:pt>
                  <c:pt idx="15">
                    <c:v>28-Apr-19</c:v>
                  </c:pt>
                  <c:pt idx="16">
                    <c:v>09-Jul-19</c:v>
                  </c:pt>
                  <c:pt idx="17">
                    <c:v>05-Apr-21</c:v>
                  </c:pt>
                  <c:pt idx="18">
                    <c:v>28-Nov-21</c:v>
                  </c:pt>
                  <c:pt idx="19">
                    <c:v>16-Jan-21</c:v>
                  </c:pt>
                </c:lvl>
                <c:lvl>
                  <c:pt idx="0">
                    <c:v>LastName</c:v>
                  </c:pt>
                  <c:pt idx="1">
                    <c:v>Bridges</c:v>
                  </c:pt>
                  <c:pt idx="2">
                    <c:v>Small</c:v>
                  </c:pt>
                  <c:pt idx="3">
                    <c:v>Buck</c:v>
                  </c:pt>
                  <c:pt idx="4">
                    <c:v>Riordan</c:v>
                  </c:pt>
                  <c:pt idx="5">
                    <c:v>Onque</c:v>
                  </c:pt>
                  <c:pt idx="6">
                    <c:v>Fraval</c:v>
                  </c:pt>
                  <c:pt idx="7">
                    <c:v>Costa</c:v>
                  </c:pt>
                  <c:pt idx="8">
                    <c:v>Terry</c:v>
                  </c:pt>
                  <c:pt idx="9">
                    <c:v>McKinzie</c:v>
                  </c:pt>
                  <c:pt idx="10">
                    <c:v>Martins</c:v>
                  </c:pt>
                  <c:pt idx="11">
                    <c:v>Givens</c:v>
                  </c:pt>
                  <c:pt idx="12">
                    <c:v>Nguyen</c:v>
                  </c:pt>
                  <c:pt idx="13">
                    <c:v>Khemmich</c:v>
                  </c:pt>
                  <c:pt idx="14">
                    <c:v>Potts</c:v>
                  </c:pt>
                  <c:pt idx="15">
                    <c:v>Jeremy</c:v>
                  </c:pt>
                  <c:pt idx="16">
                    <c:v>Moon</c:v>
                  </c:pt>
                  <c:pt idx="17">
                    <c:v>Tate</c:v>
                  </c:pt>
                  <c:pt idx="18">
                    <c:v>Rodgers</c:v>
                  </c:pt>
                  <c:pt idx="19">
                    <c:v>Park</c:v>
                  </c:pt>
                </c:lvl>
                <c:lvl>
                  <c:pt idx="0">
                    <c:v>FirstName</c:v>
                  </c:pt>
                  <c:pt idx="1">
                    <c:v>Uriah</c:v>
                  </c:pt>
                  <c:pt idx="2">
                    <c:v>Paula</c:v>
                  </c:pt>
                  <c:pt idx="3">
                    <c:v>Edward</c:v>
                  </c:pt>
                  <c:pt idx="4">
                    <c:v>Michael</c:v>
                  </c:pt>
                  <c:pt idx="5">
                    <c:v>Jasmine</c:v>
                  </c:pt>
                  <c:pt idx="6">
                    <c:v>Maruk</c:v>
                  </c:pt>
                  <c:pt idx="7">
                    <c:v>Latia</c:v>
                  </c:pt>
                  <c:pt idx="8">
                    <c:v>Sharlene</c:v>
                  </c:pt>
                  <c:pt idx="9">
                    <c:v>Jac</c:v>
                  </c:pt>
                  <c:pt idx="10">
                    <c:v>Joseph</c:v>
                  </c:pt>
                  <c:pt idx="11">
                    <c:v>Myriam</c:v>
                  </c:pt>
                  <c:pt idx="12">
                    <c:v>Dheepa</c:v>
                  </c:pt>
                  <c:pt idx="13">
                    <c:v>Bartholemew</c:v>
                  </c:pt>
                  <c:pt idx="14">
                    <c:v>Xana</c:v>
                  </c:pt>
                  <c:pt idx="15">
                    <c:v>Prater</c:v>
                  </c:pt>
                  <c:pt idx="16">
                    <c:v>Kaylah</c:v>
                  </c:pt>
                  <c:pt idx="17">
                    <c:v>Kristen</c:v>
                  </c:pt>
                  <c:pt idx="18">
                    <c:v>Bobby</c:v>
                  </c:pt>
                  <c:pt idx="19">
                    <c:v>Reid</c:v>
                  </c:pt>
                </c:lvl>
                <c:lvl>
                  <c:pt idx="0">
                    <c:v>ID NO </c:v>
                  </c:pt>
                  <c:pt idx="1">
                    <c:v>3427</c:v>
                  </c:pt>
                  <c:pt idx="2">
                    <c:v>3428</c:v>
                  </c:pt>
                  <c:pt idx="3">
                    <c:v>3429</c:v>
                  </c:pt>
                  <c:pt idx="4">
                    <c:v>3430</c:v>
                  </c:pt>
                  <c:pt idx="5">
                    <c:v>3431</c:v>
                  </c:pt>
                  <c:pt idx="6">
                    <c:v>3432</c:v>
                  </c:pt>
                  <c:pt idx="7">
                    <c:v>3433</c:v>
                  </c:pt>
                  <c:pt idx="8">
                    <c:v>3434</c:v>
                  </c:pt>
                  <c:pt idx="9">
                    <c:v>3435</c:v>
                  </c:pt>
                  <c:pt idx="10">
                    <c:v>3436</c:v>
                  </c:pt>
                  <c:pt idx="11">
                    <c:v>3437</c:v>
                  </c:pt>
                  <c:pt idx="12">
                    <c:v>3438</c:v>
                  </c:pt>
                  <c:pt idx="13">
                    <c:v>3439</c:v>
                  </c:pt>
                  <c:pt idx="14">
                    <c:v>3440</c:v>
                  </c:pt>
                  <c:pt idx="15">
                    <c:v>3441</c:v>
                  </c:pt>
                  <c:pt idx="16">
                    <c:v>3442</c:v>
                  </c:pt>
                  <c:pt idx="17">
                    <c:v>3443</c:v>
                  </c:pt>
                  <c:pt idx="18">
                    <c:v>3444</c:v>
                  </c:pt>
                  <c:pt idx="19">
                    <c:v>3445</c:v>
                  </c:pt>
                </c:lvl>
              </c:multiLvlStrCache>
            </c:multiLvlStrRef>
          </c:cat>
          <c:val>
            <c:numRef>
              <c:f>Sheet1!$I$1:$I$20</c:f>
              <c:numCache>
                <c:formatCode>General</c:formatCode>
                <c:ptCount val="20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2</c:v>
                </c:pt>
                <c:pt idx="9">
                  <c:v>3</c:v>
                </c:pt>
                <c:pt idx="10">
                  <c:v>5</c:v>
                </c:pt>
                <c:pt idx="11">
                  <c:v>5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4</c:v>
                </c:pt>
                <c:pt idx="16">
                  <c:v>2</c:v>
                </c:pt>
                <c:pt idx="17">
                  <c:v>3</c:v>
                </c:pt>
                <c:pt idx="18">
                  <c:v>3</c:v>
                </c:pt>
                <c:pt idx="1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6AE6-4A90-8D10-6C285D6F1100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6AE6-4A90-8D10-6C285D6F110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6AE6-4A90-8D10-6C285D6F11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6AE6-4A90-8D10-6C285D6F110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6AE6-4A90-8D10-6C285D6F110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6AE6-4A90-8D10-6C285D6F110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6AE6-4A90-8D10-6C285D6F110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6AE6-4A90-8D10-6C285D6F110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6AE6-4A90-8D10-6C285D6F110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6AE6-4A90-8D10-6C285D6F110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6AE6-4A90-8D10-6C285D6F110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6AE6-4A90-8D10-6C285D6F110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6AE6-4A90-8D10-6C285D6F110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6AE6-4A90-8D10-6C285D6F1100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6AE6-4A90-8D10-6C285D6F1100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6AE6-4A90-8D10-6C285D6F1100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6AE6-4A90-8D10-6C285D6F1100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6AE6-4A90-8D10-6C285D6F1100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6AE6-4A90-8D10-6C285D6F1100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6AE6-4A90-8D10-6C285D6F1100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6AE6-4A90-8D10-6C285D6F1100}"/>
              </c:ext>
            </c:extLst>
          </c:dPt>
          <c:cat>
            <c:multiLvlStrRef>
              <c:f>Sheet1!$A$1:$H$20</c:f>
              <c:multiLvlStrCache>
                <c:ptCount val="20"/>
                <c:lvl>
                  <c:pt idx="0">
                    <c:v>EmployeeClassificationType</c:v>
                  </c:pt>
                  <c:pt idx="1">
                    <c:v>Temporary</c:v>
                  </c:pt>
                  <c:pt idx="2">
                    <c:v>Part-Time</c:v>
                  </c:pt>
                  <c:pt idx="3">
                    <c:v>Part-Time</c:v>
                  </c:pt>
                  <c:pt idx="4">
                    <c:v>Full-Time</c:v>
                  </c:pt>
                  <c:pt idx="5">
                    <c:v>Temporary</c:v>
                  </c:pt>
                  <c:pt idx="6">
                    <c:v>Full-Time</c:v>
                  </c:pt>
                  <c:pt idx="7">
                    <c:v>Temporary</c:v>
                  </c:pt>
                  <c:pt idx="8">
                    <c:v>Full-Time</c:v>
                  </c:pt>
                  <c:pt idx="9">
                    <c:v>Part-Time</c:v>
                  </c:pt>
                  <c:pt idx="10">
                    <c:v>Temporary</c:v>
                  </c:pt>
                  <c:pt idx="11">
                    <c:v>Temporary</c:v>
                  </c:pt>
                  <c:pt idx="12">
                    <c:v>Temporary</c:v>
                  </c:pt>
                  <c:pt idx="13">
                    <c:v>Temporary</c:v>
                  </c:pt>
                  <c:pt idx="14">
                    <c:v>Full-Time</c:v>
                  </c:pt>
                  <c:pt idx="15">
                    <c:v>Part-Time</c:v>
                  </c:pt>
                  <c:pt idx="16">
                    <c:v>Full-Time</c:v>
                  </c:pt>
                  <c:pt idx="17">
                    <c:v>Part-Time</c:v>
                  </c:pt>
                  <c:pt idx="18">
                    <c:v>Part-Time</c:v>
                  </c:pt>
                  <c:pt idx="19">
                    <c:v>Full-Time</c:v>
                  </c:pt>
                </c:lvl>
                <c:lvl>
                  <c:pt idx="0">
                    <c:v>PayZone</c:v>
                  </c:pt>
                  <c:pt idx="1">
                    <c:v>Zone C</c:v>
                  </c:pt>
                  <c:pt idx="2">
                    <c:v>Zone A</c:v>
                  </c:pt>
                  <c:pt idx="3">
                    <c:v>Zone B</c:v>
                  </c:pt>
                  <c:pt idx="4">
                    <c:v>Zone A</c:v>
                  </c:pt>
                  <c:pt idx="5">
                    <c:v>Zone A</c:v>
                  </c:pt>
                  <c:pt idx="6">
                    <c:v>Zone B</c:v>
                  </c:pt>
                  <c:pt idx="7">
                    <c:v>Zone B</c:v>
                  </c:pt>
                  <c:pt idx="8">
                    <c:v>Zone C</c:v>
                  </c:pt>
                  <c:pt idx="9">
                    <c:v>Zone B</c:v>
                  </c:pt>
                  <c:pt idx="10">
                    <c:v>Zone B</c:v>
                  </c:pt>
                  <c:pt idx="11">
                    <c:v>Zone B</c:v>
                  </c:pt>
                  <c:pt idx="12">
                    <c:v>Zone C</c:v>
                  </c:pt>
                  <c:pt idx="13">
                    <c:v>Zone A</c:v>
                  </c:pt>
                  <c:pt idx="14">
                    <c:v>Zone A</c:v>
                  </c:pt>
                  <c:pt idx="15">
                    <c:v>Zone A</c:v>
                  </c:pt>
                  <c:pt idx="16">
                    <c:v>Zone A</c:v>
                  </c:pt>
                  <c:pt idx="17">
                    <c:v>Zone C</c:v>
                  </c:pt>
                  <c:pt idx="18">
                    <c:v>Zone A</c:v>
                  </c:pt>
                  <c:pt idx="19">
                    <c:v>Zone C</c:v>
                  </c:pt>
                </c:lvl>
                <c:lvl>
                  <c:pt idx="0">
                    <c:v>EmployeeType</c:v>
                  </c:pt>
                  <c:pt idx="1">
                    <c:v>Contract</c:v>
                  </c:pt>
                  <c:pt idx="2">
                    <c:v>Contract</c:v>
                  </c:pt>
                  <c:pt idx="3">
                    <c:v>Full-Time</c:v>
                  </c:pt>
                  <c:pt idx="4">
                    <c:v>Contract</c:v>
                  </c:pt>
                  <c:pt idx="5">
                    <c:v>Contract</c:v>
                  </c:pt>
                  <c:pt idx="6">
                    <c:v>Contract</c:v>
                  </c:pt>
                  <c:pt idx="7">
                    <c:v>Full-Time</c:v>
                  </c:pt>
                  <c:pt idx="8">
                    <c:v>Contract</c:v>
                  </c:pt>
                  <c:pt idx="9">
                    <c:v>Contract</c:v>
                  </c:pt>
                  <c:pt idx="10">
                    <c:v>Part-Time</c:v>
                  </c:pt>
                  <c:pt idx="11">
                    <c:v>Contract</c:v>
                  </c:pt>
                  <c:pt idx="12">
                    <c:v>Full-Time</c:v>
                  </c:pt>
                  <c:pt idx="13">
                    <c:v>Full-Time</c:v>
                  </c:pt>
                  <c:pt idx="14">
                    <c:v>Contract</c:v>
                  </c:pt>
                  <c:pt idx="15">
                    <c:v>Part-Time</c:v>
                  </c:pt>
                  <c:pt idx="16">
                    <c:v>Full-Time</c:v>
                  </c:pt>
                  <c:pt idx="17">
                    <c:v>Full-Time</c:v>
                  </c:pt>
                  <c:pt idx="18">
                    <c:v>Contract</c:v>
                  </c:pt>
                  <c:pt idx="19">
                    <c:v>Contract</c:v>
                  </c:pt>
                </c:lvl>
                <c:lvl>
                  <c:pt idx="0">
                    <c:v>EmployeeStatus</c:v>
                  </c:pt>
                  <c:pt idx="1">
                    <c:v>Active</c:v>
                  </c:pt>
                  <c:pt idx="2">
                    <c:v>Active</c:v>
                  </c:pt>
                  <c:pt idx="3">
                    <c:v>Active</c:v>
                  </c:pt>
                  <c:pt idx="4">
                    <c:v>Active</c:v>
                  </c:pt>
                  <c:pt idx="5">
                    <c:v>Active</c:v>
                  </c:pt>
                  <c:pt idx="6">
                    <c:v>Active</c:v>
                  </c:pt>
                  <c:pt idx="7">
                    <c:v>Active</c:v>
                  </c:pt>
                  <c:pt idx="8">
                    <c:v>Active</c:v>
                  </c:pt>
                  <c:pt idx="9">
                    <c:v>Active</c:v>
                  </c:pt>
                  <c:pt idx="10">
                    <c:v>Active</c:v>
                  </c:pt>
                  <c:pt idx="11">
                    <c:v>Active</c:v>
                  </c:pt>
                  <c:pt idx="12">
                    <c:v>Active</c:v>
                  </c:pt>
                  <c:pt idx="13">
                    <c:v>Active</c:v>
                  </c:pt>
                  <c:pt idx="14">
                    <c:v>Active</c:v>
                  </c:pt>
                  <c:pt idx="15">
                    <c:v>Active</c:v>
                  </c:pt>
                  <c:pt idx="16">
                    <c:v>Active</c:v>
                  </c:pt>
                  <c:pt idx="17">
                    <c:v>Active</c:v>
                  </c:pt>
                  <c:pt idx="18">
                    <c:v>Active</c:v>
                  </c:pt>
                  <c:pt idx="19">
                    <c:v>Active</c:v>
                  </c:pt>
                </c:lvl>
                <c:lvl>
                  <c:pt idx="0">
                    <c:v>StartDate</c:v>
                  </c:pt>
                  <c:pt idx="1">
                    <c:v>20-Sep-19</c:v>
                  </c:pt>
                  <c:pt idx="2">
                    <c:v>11-Feb-23</c:v>
                  </c:pt>
                  <c:pt idx="3">
                    <c:v>10-Dec-18</c:v>
                  </c:pt>
                  <c:pt idx="4">
                    <c:v>21-Jun-21</c:v>
                  </c:pt>
                  <c:pt idx="5">
                    <c:v>29-Jun-19</c:v>
                  </c:pt>
                  <c:pt idx="6">
                    <c:v>17-Jan-20</c:v>
                  </c:pt>
                  <c:pt idx="7">
                    <c:v>06-Apr-22</c:v>
                  </c:pt>
                  <c:pt idx="8">
                    <c:v>06-Nov-20</c:v>
                  </c:pt>
                  <c:pt idx="9">
                    <c:v>18-Aug-18</c:v>
                  </c:pt>
                  <c:pt idx="10">
                    <c:v>21-Jan-22</c:v>
                  </c:pt>
                  <c:pt idx="11">
                    <c:v>04-Aug-23</c:v>
                  </c:pt>
                  <c:pt idx="12">
                    <c:v>10-Aug-18</c:v>
                  </c:pt>
                  <c:pt idx="13">
                    <c:v>25-May-22</c:v>
                  </c:pt>
                  <c:pt idx="14">
                    <c:v>05-Dec-19</c:v>
                  </c:pt>
                  <c:pt idx="15">
                    <c:v>28-Apr-19</c:v>
                  </c:pt>
                  <c:pt idx="16">
                    <c:v>09-Jul-19</c:v>
                  </c:pt>
                  <c:pt idx="17">
                    <c:v>05-Apr-21</c:v>
                  </c:pt>
                  <c:pt idx="18">
                    <c:v>28-Nov-21</c:v>
                  </c:pt>
                  <c:pt idx="19">
                    <c:v>16-Jan-21</c:v>
                  </c:pt>
                </c:lvl>
                <c:lvl>
                  <c:pt idx="0">
                    <c:v>LastName</c:v>
                  </c:pt>
                  <c:pt idx="1">
                    <c:v>Bridges</c:v>
                  </c:pt>
                  <c:pt idx="2">
                    <c:v>Small</c:v>
                  </c:pt>
                  <c:pt idx="3">
                    <c:v>Buck</c:v>
                  </c:pt>
                  <c:pt idx="4">
                    <c:v>Riordan</c:v>
                  </c:pt>
                  <c:pt idx="5">
                    <c:v>Onque</c:v>
                  </c:pt>
                  <c:pt idx="6">
                    <c:v>Fraval</c:v>
                  </c:pt>
                  <c:pt idx="7">
                    <c:v>Costa</c:v>
                  </c:pt>
                  <c:pt idx="8">
                    <c:v>Terry</c:v>
                  </c:pt>
                  <c:pt idx="9">
                    <c:v>McKinzie</c:v>
                  </c:pt>
                  <c:pt idx="10">
                    <c:v>Martins</c:v>
                  </c:pt>
                  <c:pt idx="11">
                    <c:v>Givens</c:v>
                  </c:pt>
                  <c:pt idx="12">
                    <c:v>Nguyen</c:v>
                  </c:pt>
                  <c:pt idx="13">
                    <c:v>Khemmich</c:v>
                  </c:pt>
                  <c:pt idx="14">
                    <c:v>Potts</c:v>
                  </c:pt>
                  <c:pt idx="15">
                    <c:v>Jeremy</c:v>
                  </c:pt>
                  <c:pt idx="16">
                    <c:v>Moon</c:v>
                  </c:pt>
                  <c:pt idx="17">
                    <c:v>Tate</c:v>
                  </c:pt>
                  <c:pt idx="18">
                    <c:v>Rodgers</c:v>
                  </c:pt>
                  <c:pt idx="19">
                    <c:v>Park</c:v>
                  </c:pt>
                </c:lvl>
                <c:lvl>
                  <c:pt idx="0">
                    <c:v>FirstName</c:v>
                  </c:pt>
                  <c:pt idx="1">
                    <c:v>Uriah</c:v>
                  </c:pt>
                  <c:pt idx="2">
                    <c:v>Paula</c:v>
                  </c:pt>
                  <c:pt idx="3">
                    <c:v>Edward</c:v>
                  </c:pt>
                  <c:pt idx="4">
                    <c:v>Michael</c:v>
                  </c:pt>
                  <c:pt idx="5">
                    <c:v>Jasmine</c:v>
                  </c:pt>
                  <c:pt idx="6">
                    <c:v>Maruk</c:v>
                  </c:pt>
                  <c:pt idx="7">
                    <c:v>Latia</c:v>
                  </c:pt>
                  <c:pt idx="8">
                    <c:v>Sharlene</c:v>
                  </c:pt>
                  <c:pt idx="9">
                    <c:v>Jac</c:v>
                  </c:pt>
                  <c:pt idx="10">
                    <c:v>Joseph</c:v>
                  </c:pt>
                  <c:pt idx="11">
                    <c:v>Myriam</c:v>
                  </c:pt>
                  <c:pt idx="12">
                    <c:v>Dheepa</c:v>
                  </c:pt>
                  <c:pt idx="13">
                    <c:v>Bartholemew</c:v>
                  </c:pt>
                  <c:pt idx="14">
                    <c:v>Xana</c:v>
                  </c:pt>
                  <c:pt idx="15">
                    <c:v>Prater</c:v>
                  </c:pt>
                  <c:pt idx="16">
                    <c:v>Kaylah</c:v>
                  </c:pt>
                  <c:pt idx="17">
                    <c:v>Kristen</c:v>
                  </c:pt>
                  <c:pt idx="18">
                    <c:v>Bobby</c:v>
                  </c:pt>
                  <c:pt idx="19">
                    <c:v>Reid</c:v>
                  </c:pt>
                </c:lvl>
                <c:lvl>
                  <c:pt idx="0">
                    <c:v>ID NO </c:v>
                  </c:pt>
                  <c:pt idx="1">
                    <c:v>3427</c:v>
                  </c:pt>
                  <c:pt idx="2">
                    <c:v>3428</c:v>
                  </c:pt>
                  <c:pt idx="3">
                    <c:v>3429</c:v>
                  </c:pt>
                  <c:pt idx="4">
                    <c:v>3430</c:v>
                  </c:pt>
                  <c:pt idx="5">
                    <c:v>3431</c:v>
                  </c:pt>
                  <c:pt idx="6">
                    <c:v>3432</c:v>
                  </c:pt>
                  <c:pt idx="7">
                    <c:v>3433</c:v>
                  </c:pt>
                  <c:pt idx="8">
                    <c:v>3434</c:v>
                  </c:pt>
                  <c:pt idx="9">
                    <c:v>3435</c:v>
                  </c:pt>
                  <c:pt idx="10">
                    <c:v>3436</c:v>
                  </c:pt>
                  <c:pt idx="11">
                    <c:v>3437</c:v>
                  </c:pt>
                  <c:pt idx="12">
                    <c:v>3438</c:v>
                  </c:pt>
                  <c:pt idx="13">
                    <c:v>3439</c:v>
                  </c:pt>
                  <c:pt idx="14">
                    <c:v>3440</c:v>
                  </c:pt>
                  <c:pt idx="15">
                    <c:v>3441</c:v>
                  </c:pt>
                  <c:pt idx="16">
                    <c:v>3442</c:v>
                  </c:pt>
                  <c:pt idx="17">
                    <c:v>3443</c:v>
                  </c:pt>
                  <c:pt idx="18">
                    <c:v>3444</c:v>
                  </c:pt>
                  <c:pt idx="19">
                    <c:v>3445</c:v>
                  </c:pt>
                </c:lvl>
              </c:multiLvlStrCache>
            </c:multiLvlStrRef>
          </c:cat>
          <c:val>
            <c:numRef>
              <c:f>Sheet1!$J$1:$J$20</c:f>
              <c:numCache>
                <c:formatCode>General</c:formatCode>
                <c:ptCount val="20"/>
              </c:numCache>
            </c:numRef>
          </c:val>
          <c:extLst>
            <c:ext xmlns:c16="http://schemas.microsoft.com/office/drawing/2014/chart" uri="{C3380CC4-5D6E-409C-BE32-E72D297353CC}">
              <c16:uniqueId val="{00000051-6AE6-4A90-8D10-6C285D6F11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1114424" y="3040529"/>
            <a:ext cx="87618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VINOTH J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 312211692,</a:t>
            </a:r>
            <a:r>
              <a:rPr lang="en-US" sz="2400" dirty="0"/>
              <a:t> CC8036FAF42F626BBA442260F722F4B0</a:t>
            </a:r>
            <a:r>
              <a:rPr lang="en-GB" sz="2400" dirty="0"/>
              <a:t> </a:t>
            </a:r>
            <a:r>
              <a:rPr lang="en-US" sz="2400" dirty="0"/>
              <a:t>DEPARTMENT:</a:t>
            </a:r>
            <a:r>
              <a:rPr lang="en-GB" sz="2400" dirty="0"/>
              <a:t> COMMERCE(B.COM(GENERAL))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: THIRUTHANGAL NADAR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61C45-FE23-D40C-D7FF-3F7C595F8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804" y="1554479"/>
            <a:ext cx="8743950" cy="4431983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GB" b="1" u="sng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relevant employee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titles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Metrics to </a:t>
            </a:r>
            <a:r>
              <a:rPr lang="en-GB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Rate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Department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Position.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Preparation</a:t>
            </a:r>
            <a:r>
              <a:rPr lang="en-GB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cleanliness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4.Pivot Table Setup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tables that summarize the data for each of the key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filters to drill down into specific departments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Roles, or time periods.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C8BB0-2A46-6B1C-E6BB-F3B5EE81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14642"/>
            <a:ext cx="10972800" cy="3077766"/>
          </a:xfrm>
        </p:spPr>
        <p:txBody>
          <a:bodyPr/>
          <a:lstStyle/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Analysis &amp; Insights: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trends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periods of turnover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 turnover with other factors.</a:t>
            </a: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Visualizations: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charts and graphs based on pivot table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dashboards to allow easy access and understanding of the turnover patterns.</a:t>
            </a: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Recommendations: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Based on the analysis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Suggest strategies for employee retention.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1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C4855B-69A7-2990-2D28-B4895067A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43635"/>
            <a:ext cx="9297798" cy="206994"/>
          </a:xfrm>
        </p:spPr>
        <p:txBody>
          <a:bodyPr/>
          <a:lstStyle/>
          <a:p>
            <a:pPr algn="ctr"/>
            <a:r>
              <a:rPr lang="en-US" dirty="0"/>
              <a:t>PIVOT TABLE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9AF19-FB0B-3F15-FAA3-3E28EC80E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789006"/>
              </p:ext>
            </p:extLst>
          </p:nvPr>
        </p:nvGraphicFramePr>
        <p:xfrm>
          <a:off x="411062" y="1510019"/>
          <a:ext cx="8933575" cy="4905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4023">
                  <a:extLst>
                    <a:ext uri="{9D8B030D-6E8A-4147-A177-3AD203B41FA5}">
                      <a16:colId xmlns:a16="http://schemas.microsoft.com/office/drawing/2014/main" val="2345192850"/>
                    </a:ext>
                  </a:extLst>
                </a:gridCol>
                <a:gridCol w="2517208">
                  <a:extLst>
                    <a:ext uri="{9D8B030D-6E8A-4147-A177-3AD203B41FA5}">
                      <a16:colId xmlns:a16="http://schemas.microsoft.com/office/drawing/2014/main" val="1953185293"/>
                    </a:ext>
                  </a:extLst>
                </a:gridCol>
                <a:gridCol w="2021172">
                  <a:extLst>
                    <a:ext uri="{9D8B030D-6E8A-4147-A177-3AD203B41FA5}">
                      <a16:colId xmlns:a16="http://schemas.microsoft.com/office/drawing/2014/main" val="3240178051"/>
                    </a:ext>
                  </a:extLst>
                </a:gridCol>
                <a:gridCol w="2021172">
                  <a:extLst>
                    <a:ext uri="{9D8B030D-6E8A-4147-A177-3AD203B41FA5}">
                      <a16:colId xmlns:a16="http://schemas.microsoft.com/office/drawing/2014/main" val="1281594299"/>
                    </a:ext>
                  </a:extLst>
                </a:gridCol>
              </a:tblGrid>
              <a:tr h="128267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  <a:highlight>
                            <a:srgbClr val="D9E7FD"/>
                          </a:highlight>
                        </a:rPr>
                        <a:t>Row Labels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7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  <a:highlight>
                            <a:srgbClr val="D9E7FD"/>
                          </a:highlight>
                        </a:rPr>
                        <a:t>Sum of ID NO 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7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highlight>
                            <a:srgbClr val="D9E7FD"/>
                          </a:highlight>
                        </a:rPr>
                        <a:t>Sum of Current Employee Rating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7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963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Bartholomew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3439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88900237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Khimich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3439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843092952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2022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3439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15299161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Bobby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3444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528954035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Rodgers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3444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06125375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2021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3444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52459803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Deepa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3438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28822547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Nguyen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3438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03076228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2018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36893358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Edward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3429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17624134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Buck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3429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39329108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2018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3429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789927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Jac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3435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488504860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McKinzie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3435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888022602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2018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28186988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Jasmine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3431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80238910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 err="1">
                          <a:effectLst/>
                        </a:rPr>
                        <a:t>Onque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3431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423842361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2019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57859774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Joseph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3436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42685160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Martins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3436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5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783720750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2022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22253981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Kaylah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3442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2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410783465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Moon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3442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2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798771992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2019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61625749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Kristen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88761171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Tate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16000170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2021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721819984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Latia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48756996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Costa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530524488"/>
                  </a:ext>
                </a:extLst>
              </a:tr>
              <a:tr h="11727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2022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4483617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Maruk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3432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300262590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 err="1">
                          <a:effectLst/>
                        </a:rPr>
                        <a:t>Fraval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3432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66673841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2020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3432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708448615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Michael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3430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741329840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Riordan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3430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52913570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2021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3430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614429495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Myriam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3437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0964396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Givens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3437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5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24903022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2023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5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01007404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Paula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3428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07929040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Small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3428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4129680247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2023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3428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645373852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Prater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3441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247783834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Jeremy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3441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81473841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2019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97005845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Reid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3445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65504548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Park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3445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88112293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2021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654147174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Sharlene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3434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2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706932422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Terry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3434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2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95035853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2020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2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67565546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Uriah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3427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784882889"/>
                  </a:ext>
                </a:extLst>
              </a:tr>
              <a:tr h="36350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Bridges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3427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713728830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2019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3427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56858972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 err="1">
                          <a:effectLst/>
                        </a:rPr>
                        <a:t>Xana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3440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88543307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Potts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3440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428612189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2019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24249062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  <a:highlight>
                            <a:srgbClr val="D9E7FD"/>
                          </a:highlight>
                        </a:rPr>
                        <a:t>Grand Total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7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  <a:highlight>
                            <a:srgbClr val="D9E7FD"/>
                          </a:highlight>
                        </a:rPr>
                        <a:t>65284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7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  <a:highlight>
                            <a:srgbClr val="D9E7FD"/>
                          </a:highlight>
                        </a:rPr>
                        <a:t>63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7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675557845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47112794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3941896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4509-230D-C44C-E7B7-BFCC1DE7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RESULTS</a:t>
            </a:r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7EF5A05-7694-1533-8ED1-6EA56FB71A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798195"/>
              </p:ext>
            </p:extLst>
          </p:nvPr>
        </p:nvGraphicFramePr>
        <p:xfrm>
          <a:off x="578840" y="1229437"/>
          <a:ext cx="9873843" cy="5243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227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C2970-44E6-1184-76E7-5E5235F0E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43634"/>
            <a:ext cx="8791117" cy="5170646"/>
          </a:xfrm>
        </p:spPr>
        <p:txBody>
          <a:bodyPr/>
          <a:lstStyle/>
          <a:p>
            <a:r>
              <a:rPr lang="en-GB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r>
              <a:rPr lang="en-GB" sz="2400" b="1" u="sng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provide a powerful and flexible tool for analyzing employee turnover.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By transforming raw data into meaningful insights, they allow organizations to easily identify trends, problem areas, and potential causes of employee exits.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Through customized views, HR teams can monitor turnover rates by department, role, tenure, and demographics, enabling more targeted retention strategies.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not only helps reduce the costs and disruptions associated with turnover but also supports proactive workforce 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critical challenges in human resource management: employee retention.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18"/>
            <a:ext cx="12187176" cy="684848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39025" y="0"/>
            <a:ext cx="4752975" cy="685800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627152" y="2102729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3378782" y="1041533"/>
            <a:ext cx="532615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F3642F-BBC9-BEE7-75CD-1B3A1EE7E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151" y="1468073"/>
            <a:ext cx="7524750" cy="538992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turnover is a critical issue for organizations, as high turnover rates can lead to increased costs, decreased morale, and loss of organizational knowledge.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better understand and manage employee turnover, it is essential to analyse various factors such as department, tenure, age, job role, and reasons for leaving.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will allow for the dynamic organization and summarization of large datasets, enabling the organization to gain actionable insights into the factors contributing to employee turnover.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57013" y="1828800"/>
            <a:ext cx="787726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analyze employee turnover data using pivot tables.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trends, patterns, and potential causes of turnover within an organization.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pivot tables, this project aims to provide a clearer understanding of turnover rates across different departments, positions, and demographic factors.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3EBC36-CF93-80CD-3A9C-DA9BFD4CF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32" y="1857375"/>
            <a:ext cx="8363256" cy="40010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Managers/Directors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Heads/Team Leaders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Leadership/Executives: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Analysts/Data Analysts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&amp; Benefits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Teams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913C57-196B-CDB9-3B04-D58F9E1B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0" y="2229008"/>
            <a:ext cx="6534150" cy="174275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 missing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visualiztion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2C965-D358-903E-68AB-06EFACE25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351031" cy="4708981"/>
          </a:xfrm>
        </p:spPr>
        <p:txBody>
          <a:bodyPr/>
          <a:lstStyle/>
          <a:p>
            <a:r>
              <a:rPr lang="en-GB" dirty="0"/>
              <a:t>ID NO</a:t>
            </a:r>
          </a:p>
          <a:p>
            <a:r>
              <a:rPr lang="en-GB" dirty="0"/>
              <a:t>
First Name</a:t>
            </a:r>
          </a:p>
          <a:p>
            <a:r>
              <a:rPr lang="en-GB" dirty="0"/>
              <a:t>	
Last Name</a:t>
            </a:r>
          </a:p>
          <a:p>
            <a:r>
              <a:rPr lang="en-GB" dirty="0"/>
              <a:t>
Start Date</a:t>
            </a:r>
          </a:p>
          <a:p>
            <a:r>
              <a:rPr lang="en-GB" dirty="0"/>
              <a:t>	
Employee Status</a:t>
            </a:r>
          </a:p>
          <a:p>
            <a:endParaRPr lang="en-GB" dirty="0"/>
          </a:p>
          <a:p>
            <a:r>
              <a:rPr lang="en-GB" dirty="0"/>
              <a:t>Employee Type</a:t>
            </a:r>
          </a:p>
          <a:p>
            <a:endParaRPr lang="en-GB" dirty="0"/>
          </a:p>
          <a:p>
            <a:r>
              <a:rPr lang="en-GB" dirty="0"/>
              <a:t>Pay Zone</a:t>
            </a:r>
          </a:p>
          <a:p>
            <a:endParaRPr lang="en-GB" dirty="0"/>
          </a:p>
          <a:p>
            <a:r>
              <a:rPr lang="en-GB" dirty="0"/>
              <a:t>Employee Classification Type</a:t>
            </a:r>
          </a:p>
          <a:p>
            <a:endParaRPr lang="en-GB" dirty="0"/>
          </a:p>
          <a:p>
            <a:r>
              <a:rPr lang="en-GB" dirty="0"/>
              <a:t>Current Employee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00162" y="517023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C4C0C7-4C45-FE92-C3A8-3D8BFDC46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0162" y="2019300"/>
            <a:ext cx="8181822" cy="1121937"/>
          </a:xfrm>
        </p:spPr>
        <p:txBody>
          <a:bodyPr/>
          <a:lstStyle/>
          <a:p>
            <a:r>
              <a:rPr lang="en-GB"/>
              <a:t>•</a:t>
            </a:r>
            <a:r>
              <a:rPr lang="en-GB" sz="2800"/>
              <a:t>Performance level=IFS(Z8&gt;=5,”VERY HIGH”,Z8&gt;=4,”HIGH”,Z8&gt;=3,”MED”, TRUE, “LO</a:t>
            </a:r>
            <a:r>
              <a:rPr lang="en-GB"/>
              <a:t>W”)</a:t>
            </a:r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29066" y="8227507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787</Words>
  <Application>Microsoft Office PowerPoint</Application>
  <PresentationFormat>Widescreen</PresentationFormat>
  <Paragraphs>298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cp:lastModifiedBy>VINOTH J</cp:lastModifiedBy>
  <cp:revision>3</cp:revision>
  <dcterms:modified xsi:type="dcterms:W3CDTF">2024-08-31T03:07:03Z</dcterms:modified>
</cp:coreProperties>
</file>