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giU7Pb+e+j54FQTnopvVqP6pmF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AC6EEF-9362-4903-B0D4-9C6A5714B2CC}">
  <a:tblStyle styleId="{A3AC6EEF-9362-4903-B0D4-9C6A5714B2C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e455238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de455238b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455238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de455238b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e455238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de455238b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b8a5f5a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cb8a5f5a1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b8a5f5a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cb8a5f5a1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e455238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de455238b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e455238b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de455238b2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e455238b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de455238b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e45523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de455238b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e455238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de455238b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just">
                        <a:lnSpc>
                          <a:spcPct val="115000"/>
                        </a:lnSpc>
                        <a:spcBef>
                          <a:spcPts val="0"/>
                        </a:spcBef>
                        <a:spcAft>
                          <a:spcPts val="0"/>
                        </a:spcAft>
                        <a:buClr>
                          <a:schemeClr val="dk1"/>
                        </a:buClr>
                        <a:buSzPts val="1100"/>
                        <a:buFont typeface="Arial"/>
                        <a:buNone/>
                      </a:pPr>
                      <a:r>
                        <a:t/>
                      </a:r>
                      <a:endParaRPr sz="2000" u="none" cap="none" strike="noStrike">
                        <a:solidFill>
                          <a:srgbClr val="C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55" name="Google Shape;55;p1"/>
          <p:cNvSpPr txBox="1"/>
          <p:nvPr/>
        </p:nvSpPr>
        <p:spPr>
          <a:xfrm>
            <a:off x="1352800" y="1261225"/>
            <a:ext cx="6658500" cy="211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6" name="Google Shape;56;p1"/>
          <p:cNvSpPr txBox="1"/>
          <p:nvPr/>
        </p:nvSpPr>
        <p:spPr>
          <a:xfrm>
            <a:off x="530800" y="575925"/>
            <a:ext cx="80676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Arial"/>
                <a:ea typeface="Arial"/>
                <a:cs typeface="Arial"/>
                <a:sym typeface="Arial"/>
              </a:rPr>
              <a:t>MEDICINAL PLANTS IDENTIFICATION WITH ENHANCED AUTHENTICITY BY IMAGE PROCESSING USING</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chemeClr val="dk1"/>
                </a:solidFill>
                <a:latin typeface="Arial"/>
                <a:ea typeface="Arial"/>
                <a:cs typeface="Arial"/>
                <a:sym typeface="Arial"/>
              </a:rPr>
              <a:t>DEEP LEARNING TECHNIQUES AND SUPPLY CHAIN INTEGRITY</a:t>
            </a:r>
            <a:endParaRPr b="0" i="0" sz="1800" u="none" cap="none" strike="noStrike">
              <a:solidFill>
                <a:schemeClr val="dk1"/>
              </a:solidFill>
              <a:latin typeface="Arial"/>
              <a:ea typeface="Arial"/>
              <a:cs typeface="Arial"/>
              <a:sym typeface="Arial"/>
            </a:endParaRPr>
          </a:p>
        </p:txBody>
      </p:sp>
      <p:sp>
        <p:nvSpPr>
          <p:cNvPr id="57" name="Google Shape;57;p1"/>
          <p:cNvSpPr txBox="1"/>
          <p:nvPr/>
        </p:nvSpPr>
        <p:spPr>
          <a:xfrm>
            <a:off x="5216300" y="3214175"/>
            <a:ext cx="3511200" cy="1425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TEAM MEMBERS</a:t>
            </a:r>
            <a:endParaRPr b="1" sz="17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 sz="1850" u="none" cap="none" strike="noStrike">
                <a:solidFill>
                  <a:srgbClr val="002060"/>
                </a:solidFill>
                <a:latin typeface="Times New Roman"/>
                <a:ea typeface="Times New Roman"/>
                <a:cs typeface="Times New Roman"/>
                <a:sym typeface="Times New Roman"/>
              </a:rPr>
              <a:t>VARUNESH B       210701303</a:t>
            </a:r>
            <a:endParaRPr b="1" i="0" sz="1850" u="none" cap="none" strike="noStrike">
              <a:solidFill>
                <a:srgbClr val="00206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000"/>
              <a:buFont typeface="Arial"/>
              <a:buNone/>
            </a:pPr>
            <a:r>
              <a:rPr b="1" i="0" lang="en" sz="1850" u="none" cap="none" strike="noStrike">
                <a:solidFill>
                  <a:srgbClr val="002060"/>
                </a:solidFill>
                <a:latin typeface="Times New Roman"/>
                <a:ea typeface="Times New Roman"/>
                <a:cs typeface="Times New Roman"/>
                <a:sym typeface="Times New Roman"/>
              </a:rPr>
              <a:t>VINOTH N             210701311</a:t>
            </a:r>
            <a:endParaRPr b="1" i="0" sz="1850" u="none" cap="none" strike="noStrike">
              <a:solidFill>
                <a:srgbClr val="00206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000"/>
              <a:buFont typeface="Arial"/>
              <a:buNone/>
            </a:pPr>
            <a:r>
              <a:rPr b="1" lang="en" sz="1850">
                <a:solidFill>
                  <a:srgbClr val="002060"/>
                </a:solidFill>
                <a:latin typeface="Times New Roman"/>
                <a:ea typeface="Times New Roman"/>
                <a:cs typeface="Times New Roman"/>
                <a:sym typeface="Times New Roman"/>
              </a:rPr>
              <a:t>VISHAL B              210701312</a:t>
            </a:r>
            <a:endParaRPr b="1" sz="1850">
              <a:solidFill>
                <a:srgbClr val="002060"/>
              </a:solidFill>
              <a:latin typeface="Times New Roman"/>
              <a:ea typeface="Times New Roman"/>
              <a:cs typeface="Times New Roman"/>
              <a:sym typeface="Times New Roman"/>
            </a:endParaRPr>
          </a:p>
        </p:txBody>
      </p:sp>
      <p:sp>
        <p:nvSpPr>
          <p:cNvPr id="58" name="Google Shape;58;p1"/>
          <p:cNvSpPr txBox="1"/>
          <p:nvPr/>
        </p:nvSpPr>
        <p:spPr>
          <a:xfrm>
            <a:off x="389800" y="3214175"/>
            <a:ext cx="44508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Times New Roman"/>
                <a:ea typeface="Times New Roman"/>
                <a:cs typeface="Times New Roman"/>
                <a:sym typeface="Times New Roman"/>
              </a:rPr>
              <a:t>MENTOR</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2060"/>
                </a:solidFill>
                <a:latin typeface="Times New Roman"/>
                <a:ea typeface="Times New Roman"/>
                <a:cs typeface="Times New Roman"/>
                <a:sym typeface="Times New Roman"/>
              </a:rPr>
              <a:t>Dr.P.Shanmugam,M.Tech.,Ph.D.,</a:t>
            </a:r>
            <a:endParaRPr b="1" sz="17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2060"/>
                </a:solidFill>
                <a:latin typeface="Times New Roman"/>
                <a:ea typeface="Times New Roman"/>
                <a:cs typeface="Times New Roman"/>
                <a:sym typeface="Times New Roman"/>
              </a:rPr>
              <a:t>Associate Professor,</a:t>
            </a:r>
            <a:endParaRPr b="1" sz="17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2060"/>
                </a:solidFill>
                <a:latin typeface="Times New Roman"/>
                <a:ea typeface="Times New Roman"/>
                <a:cs typeface="Times New Roman"/>
                <a:sym typeface="Times New Roman"/>
              </a:rPr>
              <a:t>Department of CSE,</a:t>
            </a:r>
            <a:endParaRPr b="1" sz="17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2060"/>
                </a:solidFill>
                <a:latin typeface="Times New Roman"/>
                <a:ea typeface="Times New Roman"/>
                <a:cs typeface="Times New Roman"/>
                <a:sym typeface="Times New Roman"/>
              </a:rPr>
              <a:t>Rajalakshmi Engineering College,Chennai</a:t>
            </a:r>
            <a:endParaRPr b="1" sz="17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g2de455238b2_0_13"/>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bl>
          </a:graphicData>
        </a:graphic>
      </p:graphicFrame>
      <p:sp>
        <p:nvSpPr>
          <p:cNvPr id="131" name="Google Shape;131;g2de455238b2_0_13"/>
          <p:cNvSpPr txBox="1"/>
          <p:nvPr/>
        </p:nvSpPr>
        <p:spPr>
          <a:xfrm>
            <a:off x="377550" y="262725"/>
            <a:ext cx="7070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TRAINING AND TESTING GRAPHS</a:t>
            </a:r>
            <a:endParaRPr b="0" i="0" sz="1800" u="none" cap="none" strike="noStrike">
              <a:solidFill>
                <a:schemeClr val="dk2"/>
              </a:solidFill>
              <a:latin typeface="Arial"/>
              <a:ea typeface="Arial"/>
              <a:cs typeface="Arial"/>
              <a:sym typeface="Arial"/>
            </a:endParaRPr>
          </a:p>
        </p:txBody>
      </p:sp>
      <p:pic>
        <p:nvPicPr>
          <p:cNvPr id="132" name="Google Shape;132;g2de455238b2_0_13"/>
          <p:cNvPicPr preferRelativeResize="0"/>
          <p:nvPr/>
        </p:nvPicPr>
        <p:blipFill>
          <a:blip r:embed="rId3">
            <a:alphaModFix/>
          </a:blip>
          <a:stretch>
            <a:fillRect/>
          </a:stretch>
        </p:blipFill>
        <p:spPr>
          <a:xfrm>
            <a:off x="530775" y="878325"/>
            <a:ext cx="3863500" cy="3753175"/>
          </a:xfrm>
          <a:prstGeom prst="rect">
            <a:avLst/>
          </a:prstGeom>
          <a:noFill/>
          <a:ln>
            <a:noFill/>
          </a:ln>
        </p:spPr>
      </p:pic>
      <p:pic>
        <p:nvPicPr>
          <p:cNvPr id="133" name="Google Shape;133;g2de455238b2_0_13"/>
          <p:cNvPicPr preferRelativeResize="0"/>
          <p:nvPr/>
        </p:nvPicPr>
        <p:blipFill>
          <a:blip r:embed="rId4">
            <a:alphaModFix/>
          </a:blip>
          <a:stretch>
            <a:fillRect/>
          </a:stretch>
        </p:blipFill>
        <p:spPr>
          <a:xfrm>
            <a:off x="4805275" y="878325"/>
            <a:ext cx="4004425" cy="375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g2de455238b2_0_19"/>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39" name="Google Shape;139;g2de455238b2_0_19"/>
          <p:cNvSpPr txBox="1"/>
          <p:nvPr/>
        </p:nvSpPr>
        <p:spPr>
          <a:xfrm>
            <a:off x="448025" y="297950"/>
            <a:ext cx="541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CONCLUSION</a:t>
            </a:r>
            <a:endParaRPr b="0" i="0" sz="1800" u="none" cap="none" strike="noStrike">
              <a:solidFill>
                <a:schemeClr val="dk2"/>
              </a:solidFill>
              <a:latin typeface="Arial"/>
              <a:ea typeface="Arial"/>
              <a:cs typeface="Arial"/>
              <a:sym typeface="Arial"/>
            </a:endParaRPr>
          </a:p>
        </p:txBody>
      </p:sp>
      <p:sp>
        <p:nvSpPr>
          <p:cNvPr id="140" name="Google Shape;140;g2de455238b2_0_19"/>
          <p:cNvSpPr txBox="1"/>
          <p:nvPr/>
        </p:nvSpPr>
        <p:spPr>
          <a:xfrm>
            <a:off x="448025" y="913550"/>
            <a:ext cx="8338200" cy="3370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lang="en" sz="1800">
                <a:solidFill>
                  <a:schemeClr val="dk1"/>
                </a:solidFill>
              </a:rPr>
              <a:t>The proposed model is an important step forward in the fields of herbal medicine and supply chain management. The proposed idea effectively addressed significant difficulties in medicinal plant identification, </a:t>
            </a:r>
            <a:r>
              <a:rPr b="1" lang="en" sz="1800">
                <a:solidFill>
                  <a:schemeClr val="dk1"/>
                </a:solidFill>
              </a:rPr>
              <a:t>authenticity</a:t>
            </a:r>
            <a:r>
              <a:rPr lang="en" sz="1800">
                <a:solidFill>
                  <a:schemeClr val="dk1"/>
                </a:solidFill>
              </a:rPr>
              <a:t> verification, and </a:t>
            </a:r>
            <a:r>
              <a:rPr b="1" lang="en" sz="1800">
                <a:solidFill>
                  <a:schemeClr val="dk1"/>
                </a:solidFill>
              </a:rPr>
              <a:t>supply chain transparency</a:t>
            </a:r>
            <a:r>
              <a:rPr lang="en" sz="1800">
                <a:solidFill>
                  <a:schemeClr val="dk1"/>
                </a:solidFill>
              </a:rPr>
              <a:t> by combining cutting-edge technologies such as image processing, deep learning, and supply chain.The proposed approach has exhibited extraordinary accuracy, reaching a </a:t>
            </a:r>
            <a:r>
              <a:rPr b="1" lang="en" sz="1800">
                <a:solidFill>
                  <a:schemeClr val="dk1"/>
                </a:solidFill>
              </a:rPr>
              <a:t>97.97% </a:t>
            </a:r>
            <a:r>
              <a:rPr lang="en" sz="1800">
                <a:solidFill>
                  <a:schemeClr val="dk1"/>
                </a:solidFill>
              </a:rPr>
              <a:t>identification rate for medicinal plants using visual characteristics retrieved from photos.Greatly paves the way for </a:t>
            </a:r>
            <a:r>
              <a:rPr b="1" lang="en" sz="1800">
                <a:solidFill>
                  <a:schemeClr val="dk1"/>
                </a:solidFill>
              </a:rPr>
              <a:t>pharmaceutical industry</a:t>
            </a:r>
            <a:r>
              <a:rPr lang="en" sz="1800">
                <a:solidFill>
                  <a:schemeClr val="dk1"/>
                </a:solidFill>
              </a:rPr>
              <a:t> and </a:t>
            </a:r>
            <a:r>
              <a:rPr b="1" lang="en" sz="1800">
                <a:solidFill>
                  <a:schemeClr val="dk1"/>
                </a:solidFill>
              </a:rPr>
              <a:t>Global Marketing</a:t>
            </a:r>
            <a:r>
              <a:rPr lang="en" sz="1800">
                <a:solidFill>
                  <a:schemeClr val="dk1"/>
                </a:solidFill>
              </a:rPr>
              <a: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g2de455238b2_0_25"/>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46" name="Google Shape;146;g2de455238b2_0_25"/>
          <p:cNvSpPr txBox="1"/>
          <p:nvPr/>
        </p:nvSpPr>
        <p:spPr>
          <a:xfrm>
            <a:off x="448025" y="297950"/>
            <a:ext cx="541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FUTURE ENHANCEMENTS</a:t>
            </a:r>
            <a:endParaRPr b="0" i="0" sz="1800" u="none" cap="none" strike="noStrike">
              <a:solidFill>
                <a:schemeClr val="dk2"/>
              </a:solidFill>
              <a:latin typeface="Arial"/>
              <a:ea typeface="Arial"/>
              <a:cs typeface="Arial"/>
              <a:sym typeface="Arial"/>
            </a:endParaRPr>
          </a:p>
        </p:txBody>
      </p:sp>
      <p:sp>
        <p:nvSpPr>
          <p:cNvPr id="147" name="Google Shape;147;g2de455238b2_0_25"/>
          <p:cNvSpPr txBox="1"/>
          <p:nvPr/>
        </p:nvSpPr>
        <p:spPr>
          <a:xfrm>
            <a:off x="448025" y="1077950"/>
            <a:ext cx="8384100" cy="337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Char char="●"/>
            </a:pPr>
            <a:r>
              <a:rPr b="1" lang="en" sz="1800">
                <a:solidFill>
                  <a:schemeClr val="dk1"/>
                </a:solidFill>
              </a:rPr>
              <a:t>Integration of IoT Devices</a:t>
            </a:r>
            <a:endParaRPr b="1" sz="1800">
              <a:solidFill>
                <a:schemeClr val="dk1"/>
              </a:solidFill>
            </a:endParaRPr>
          </a:p>
          <a:p>
            <a:pPr indent="0" lvl="0" marL="457200" marR="0" rtl="0" algn="just">
              <a:lnSpc>
                <a:spcPct val="150000"/>
              </a:lnSpc>
              <a:spcBef>
                <a:spcPts val="0"/>
              </a:spcBef>
              <a:spcAft>
                <a:spcPts val="0"/>
              </a:spcAft>
              <a:buNone/>
            </a:pPr>
            <a:r>
              <a:rPr lang="en" sz="1800">
                <a:solidFill>
                  <a:schemeClr val="dk1"/>
                </a:solidFill>
              </a:rPr>
              <a:t>Integrating IoT devices in the supply chain as future enhancement paves the way to monitor and record </a:t>
            </a:r>
            <a:r>
              <a:rPr b="1" lang="en" sz="1800">
                <a:solidFill>
                  <a:schemeClr val="dk1"/>
                </a:solidFill>
              </a:rPr>
              <a:t>environmental</a:t>
            </a:r>
            <a:r>
              <a:rPr lang="en" sz="1800">
                <a:solidFill>
                  <a:schemeClr val="dk1"/>
                </a:solidFill>
              </a:rPr>
              <a:t> conditions during plants surplus conditions as stocks and transportation for Supply Chain mechanisms.</a:t>
            </a:r>
            <a:endParaRPr sz="1800">
              <a:solidFill>
                <a:schemeClr val="dk1"/>
              </a:solidFill>
            </a:endParaRPr>
          </a:p>
          <a:p>
            <a:pPr indent="-342900" lvl="0" marL="457200" marR="0" rtl="0" algn="l">
              <a:lnSpc>
                <a:spcPct val="150000"/>
              </a:lnSpc>
              <a:spcBef>
                <a:spcPts val="0"/>
              </a:spcBef>
              <a:spcAft>
                <a:spcPts val="0"/>
              </a:spcAft>
              <a:buClr>
                <a:schemeClr val="dk1"/>
              </a:buClr>
              <a:buSzPts val="1800"/>
              <a:buChar char="●"/>
            </a:pPr>
            <a:r>
              <a:rPr b="1" lang="en" sz="1800">
                <a:solidFill>
                  <a:schemeClr val="dk1"/>
                </a:solidFill>
              </a:rPr>
              <a:t>Crowdsourced Verification</a:t>
            </a:r>
            <a:endParaRPr b="1" sz="1800">
              <a:solidFill>
                <a:schemeClr val="dk1"/>
              </a:solidFill>
            </a:endParaRPr>
          </a:p>
          <a:p>
            <a:pPr indent="0" lvl="0" marL="457200" marR="0" rtl="0" algn="just">
              <a:lnSpc>
                <a:spcPct val="150000"/>
              </a:lnSpc>
              <a:spcBef>
                <a:spcPts val="0"/>
              </a:spcBef>
              <a:spcAft>
                <a:spcPts val="0"/>
              </a:spcAft>
              <a:buNone/>
            </a:pPr>
            <a:r>
              <a:rPr lang="en" sz="1800">
                <a:solidFill>
                  <a:schemeClr val="dk1"/>
                </a:solidFill>
              </a:rPr>
              <a:t>Enhancing a platform for crowdsourced verification where users can contribute to </a:t>
            </a:r>
            <a:r>
              <a:rPr b="1" lang="en" sz="1800">
                <a:solidFill>
                  <a:schemeClr val="dk1"/>
                </a:solidFill>
              </a:rPr>
              <a:t>verifying</a:t>
            </a:r>
            <a:r>
              <a:rPr lang="en" sz="1800">
                <a:solidFill>
                  <a:schemeClr val="dk1"/>
                </a:solidFill>
              </a:rPr>
              <a:t> the </a:t>
            </a:r>
            <a:r>
              <a:rPr b="1" lang="en" sz="1800">
                <a:solidFill>
                  <a:schemeClr val="dk1"/>
                </a:solidFill>
              </a:rPr>
              <a:t>correctness</a:t>
            </a:r>
            <a:r>
              <a:rPr lang="en" sz="1800">
                <a:solidFill>
                  <a:schemeClr val="dk1"/>
                </a:solidFill>
              </a:rPr>
              <a:t> of plant identifications,which leads to better understanding of the identification.</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14"/>
          <p:cNvGraphicFramePr/>
          <p:nvPr/>
        </p:nvGraphicFramePr>
        <p:xfrm>
          <a:off x="175100" y="163725"/>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53" name="Google Shape;153;p14"/>
          <p:cNvSpPr txBox="1"/>
          <p:nvPr/>
        </p:nvSpPr>
        <p:spPr>
          <a:xfrm>
            <a:off x="2801387" y="2157263"/>
            <a:ext cx="3541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2060"/>
                </a:solidFill>
                <a:latin typeface="Arial"/>
                <a:ea typeface="Arial"/>
                <a:cs typeface="Arial"/>
                <a:sym typeface="Arial"/>
              </a:rPr>
              <a:t>THANK YOU!</a:t>
            </a:r>
            <a:endParaRPr b="0" i="0" sz="26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aphicFrame>
        <p:nvGraphicFramePr>
          <p:cNvPr id="63" name="Google Shape;63;p3"/>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64" name="Google Shape;64;p3"/>
          <p:cNvSpPr txBox="1"/>
          <p:nvPr/>
        </p:nvSpPr>
        <p:spPr>
          <a:xfrm>
            <a:off x="469800" y="315625"/>
            <a:ext cx="62634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800" u="none" cap="none" strike="noStrike">
                <a:solidFill>
                  <a:srgbClr val="002060"/>
                </a:solidFill>
                <a:latin typeface="Arial"/>
                <a:ea typeface="Arial"/>
                <a:cs typeface="Arial"/>
                <a:sym typeface="Arial"/>
              </a:rPr>
              <a:t>ABSTRACT</a:t>
            </a:r>
            <a:endParaRPr b="0"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65" name="Google Shape;65;p3"/>
          <p:cNvSpPr txBox="1"/>
          <p:nvPr/>
        </p:nvSpPr>
        <p:spPr>
          <a:xfrm>
            <a:off x="426150" y="1076550"/>
            <a:ext cx="8163900" cy="29949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2400"/>
              <a:buFont typeface="Arial"/>
              <a:buNone/>
            </a:pPr>
            <a:r>
              <a:rPr b="0" i="0" lang="en" sz="2200" u="none" cap="none" strike="noStrike">
                <a:solidFill>
                  <a:schemeClr val="dk1"/>
                </a:solidFill>
                <a:latin typeface="Arial"/>
                <a:ea typeface="Arial"/>
                <a:cs typeface="Arial"/>
                <a:sym typeface="Arial"/>
              </a:rPr>
              <a:t>The </a:t>
            </a:r>
            <a:r>
              <a:rPr lang="en" sz="2200">
                <a:solidFill>
                  <a:schemeClr val="dk1"/>
                </a:solidFill>
              </a:rPr>
              <a:t>P</a:t>
            </a:r>
            <a:r>
              <a:rPr lang="en" sz="2200">
                <a:solidFill>
                  <a:schemeClr val="dk1"/>
                </a:solidFill>
              </a:rPr>
              <a:t>roposed System</a:t>
            </a:r>
            <a:r>
              <a:rPr b="0" i="0" lang="en" sz="2200" u="none" cap="none" strike="noStrike">
                <a:solidFill>
                  <a:schemeClr val="dk1"/>
                </a:solidFill>
                <a:latin typeface="Arial"/>
                <a:ea typeface="Arial"/>
                <a:cs typeface="Arial"/>
                <a:sym typeface="Arial"/>
              </a:rPr>
              <a:t> utilizes Convolutional Neural network(CNN) image processing algorithm and accurately identify the medicinal plants based on their visual characteristics with enhanced authentication and implementing the supply chain integrity for the identified Medicinal plants to enhance </a:t>
            </a:r>
            <a:r>
              <a:rPr lang="en" sz="2200">
                <a:solidFill>
                  <a:schemeClr val="dk1"/>
                </a:solidFill>
              </a:rPr>
              <a:t>common people</a:t>
            </a:r>
            <a:r>
              <a:rPr b="0" i="0" lang="en" sz="2200" u="none" cap="none" strike="noStrike">
                <a:solidFill>
                  <a:schemeClr val="dk1"/>
                </a:solidFill>
                <a:latin typeface="Arial"/>
                <a:ea typeface="Arial"/>
                <a:cs typeface="Arial"/>
                <a:sym typeface="Arial"/>
              </a:rPr>
              <a:t> </a:t>
            </a:r>
            <a:r>
              <a:rPr lang="en" sz="2200">
                <a:solidFill>
                  <a:schemeClr val="dk1"/>
                </a:solidFill>
              </a:rPr>
              <a:t>identification</a:t>
            </a:r>
            <a:r>
              <a:rPr b="0" i="0" lang="en" sz="2200" u="none" cap="none" strike="noStrike">
                <a:solidFill>
                  <a:schemeClr val="dk1"/>
                </a:solidFill>
                <a:latin typeface="Arial"/>
                <a:ea typeface="Arial"/>
                <a:cs typeface="Arial"/>
                <a:sym typeface="Arial"/>
              </a:rPr>
              <a:t> and awareness.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aphicFrame>
        <p:nvGraphicFramePr>
          <p:cNvPr id="70" name="Google Shape;70;g2cb8a5f5a1d_0_5"/>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71" name="Google Shape;71;g2cb8a5f5a1d_0_5"/>
          <p:cNvSpPr txBox="1"/>
          <p:nvPr/>
        </p:nvSpPr>
        <p:spPr>
          <a:xfrm>
            <a:off x="448025" y="297950"/>
            <a:ext cx="5413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500">
                <a:solidFill>
                  <a:srgbClr val="002060"/>
                </a:solidFill>
              </a:rPr>
              <a:t>EXISTING SYSTEM</a:t>
            </a:r>
            <a:endParaRPr b="0" i="0" sz="1500" u="none" cap="none" strike="noStrike">
              <a:solidFill>
                <a:schemeClr val="dk2"/>
              </a:solidFill>
              <a:latin typeface="Arial"/>
              <a:ea typeface="Arial"/>
              <a:cs typeface="Arial"/>
              <a:sym typeface="Arial"/>
            </a:endParaRPr>
          </a:p>
        </p:txBody>
      </p:sp>
      <p:sp>
        <p:nvSpPr>
          <p:cNvPr id="72" name="Google Shape;72;g2cb8a5f5a1d_0_5"/>
          <p:cNvSpPr txBox="1"/>
          <p:nvPr/>
        </p:nvSpPr>
        <p:spPr>
          <a:xfrm>
            <a:off x="502688" y="886350"/>
            <a:ext cx="8150400" cy="3370800"/>
          </a:xfrm>
          <a:prstGeom prst="rect">
            <a:avLst/>
          </a:prstGeom>
          <a:noFill/>
          <a:ln>
            <a:noFill/>
          </a:ln>
        </p:spPr>
        <p:txBody>
          <a:bodyPr anchorCtr="0" anchor="t" bIns="91425" lIns="91425" spcFirstLastPara="1" rIns="91425" wrap="square" tIns="91425">
            <a:spAutoFit/>
          </a:bodyPr>
          <a:lstStyle/>
          <a:p>
            <a:pPr indent="457200" lvl="0" marL="0" marR="0" rtl="0" algn="just">
              <a:lnSpc>
                <a:spcPct val="150000"/>
              </a:lnSpc>
              <a:spcBef>
                <a:spcPts val="0"/>
              </a:spcBef>
              <a:spcAft>
                <a:spcPts val="0"/>
              </a:spcAft>
              <a:buClr>
                <a:srgbClr val="000000"/>
              </a:buClr>
              <a:buSzPts val="1800"/>
              <a:buFont typeface="Arial"/>
              <a:buNone/>
            </a:pPr>
            <a:r>
              <a:rPr lang="en" sz="1800">
                <a:solidFill>
                  <a:schemeClr val="dk1"/>
                </a:solidFill>
              </a:rPr>
              <a:t>The existing system uses deep learning algorithms, the system employs image processing techniques to accurately identify medicinal plants, ensuring authenticity with accuracy of </a:t>
            </a:r>
            <a:r>
              <a:rPr b="1" lang="en" sz="1800">
                <a:solidFill>
                  <a:schemeClr val="dk1"/>
                </a:solidFill>
              </a:rPr>
              <a:t>93.56%</a:t>
            </a:r>
            <a:r>
              <a:rPr lang="en" sz="1800">
                <a:solidFill>
                  <a:schemeClr val="dk1"/>
                </a:solidFill>
              </a:rPr>
              <a:t> but the dataset used to train contains </a:t>
            </a:r>
            <a:r>
              <a:rPr lang="en" sz="1800">
                <a:solidFill>
                  <a:schemeClr val="dk1"/>
                </a:solidFill>
              </a:rPr>
              <a:t>only</a:t>
            </a:r>
            <a:r>
              <a:rPr b="1" lang="en" sz="1800">
                <a:solidFill>
                  <a:schemeClr val="dk1"/>
                </a:solidFill>
              </a:rPr>
              <a:t> 10 classes</a:t>
            </a:r>
            <a:r>
              <a:rPr lang="en" sz="1800">
                <a:solidFill>
                  <a:schemeClr val="dk1"/>
                </a:solidFill>
              </a:rPr>
              <a:t> of medicinal plants. By analyzing intricate features of plant images,the system can distinguish between different species with average precision, reduces the risks associated with </a:t>
            </a:r>
            <a:r>
              <a:rPr b="1" lang="en" sz="1800">
                <a:solidFill>
                  <a:schemeClr val="dk1"/>
                </a:solidFill>
              </a:rPr>
              <a:t>misidentification</a:t>
            </a:r>
            <a:r>
              <a:rPr lang="en" sz="1800">
                <a:solidFill>
                  <a:schemeClr val="dk1"/>
                </a:solidFill>
              </a:rPr>
              <a:t>. </a:t>
            </a:r>
            <a:r>
              <a:rPr lang="en" sz="1800">
                <a:solidFill>
                  <a:schemeClr val="dk1"/>
                </a:solidFill>
              </a:rPr>
              <a:t>The integration of </a:t>
            </a:r>
            <a:r>
              <a:rPr b="1" lang="en" sz="1800">
                <a:solidFill>
                  <a:schemeClr val="dk1"/>
                </a:solidFill>
              </a:rPr>
              <a:t>supply chain integrity </a:t>
            </a:r>
            <a:r>
              <a:rPr lang="en" sz="1800">
                <a:solidFill>
                  <a:schemeClr val="dk1"/>
                </a:solidFill>
              </a:rPr>
              <a:t>is the major drawback in the existing system. </a:t>
            </a:r>
            <a:r>
              <a:rPr lang="en" sz="1800">
                <a:solidFill>
                  <a:schemeClr val="dk1"/>
                </a:solidFill>
              </a:rPr>
              <a:t>There is </a:t>
            </a:r>
            <a:r>
              <a:rPr b="1" lang="en" sz="1800">
                <a:solidFill>
                  <a:schemeClr val="dk1"/>
                </a:solidFill>
              </a:rPr>
              <a:t>no verification</a:t>
            </a:r>
            <a:r>
              <a:rPr lang="en" sz="1800">
                <a:solidFill>
                  <a:schemeClr val="dk1"/>
                </a:solidFill>
              </a:rPr>
              <a:t> and </a:t>
            </a:r>
            <a:r>
              <a:rPr b="1" lang="en" sz="1800">
                <a:solidFill>
                  <a:schemeClr val="dk1"/>
                </a:solidFill>
              </a:rPr>
              <a:t>authentication</a:t>
            </a:r>
            <a:r>
              <a:rPr lang="en" sz="1800">
                <a:solidFill>
                  <a:schemeClr val="dk1"/>
                </a:solidFill>
              </a:rPr>
              <a:t> of the </a:t>
            </a:r>
            <a:r>
              <a:rPr lang="en" sz="1800">
                <a:solidFill>
                  <a:schemeClr val="dk1"/>
                </a:solidFill>
              </a:rPr>
              <a:t>medicinal</a:t>
            </a:r>
            <a:r>
              <a:rPr lang="en" sz="1800">
                <a:solidFill>
                  <a:schemeClr val="dk1"/>
                </a:solidFill>
              </a:rPr>
              <a:t> plants products.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aphicFrame>
        <p:nvGraphicFramePr>
          <p:cNvPr id="77" name="Google Shape;77;g2cb8a5f5a1d_0_13"/>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78" name="Google Shape;78;g2cb8a5f5a1d_0_13"/>
          <p:cNvSpPr txBox="1"/>
          <p:nvPr/>
        </p:nvSpPr>
        <p:spPr>
          <a:xfrm>
            <a:off x="448025" y="297950"/>
            <a:ext cx="5413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500">
                <a:solidFill>
                  <a:srgbClr val="002060"/>
                </a:solidFill>
              </a:rPr>
              <a:t>PROPOSED</a:t>
            </a:r>
            <a:r>
              <a:rPr b="1" lang="en" sz="2500">
                <a:solidFill>
                  <a:srgbClr val="002060"/>
                </a:solidFill>
              </a:rPr>
              <a:t> SYSTEM</a:t>
            </a:r>
            <a:endParaRPr b="0" i="0" sz="1500" u="none" cap="none" strike="noStrike">
              <a:solidFill>
                <a:schemeClr val="dk2"/>
              </a:solidFill>
              <a:latin typeface="Arial"/>
              <a:ea typeface="Arial"/>
              <a:cs typeface="Arial"/>
              <a:sym typeface="Arial"/>
            </a:endParaRPr>
          </a:p>
        </p:txBody>
      </p:sp>
      <p:sp>
        <p:nvSpPr>
          <p:cNvPr id="79" name="Google Shape;79;g2cb8a5f5a1d_0_13"/>
          <p:cNvSpPr txBox="1"/>
          <p:nvPr/>
        </p:nvSpPr>
        <p:spPr>
          <a:xfrm>
            <a:off x="385838" y="886350"/>
            <a:ext cx="8384100" cy="3370800"/>
          </a:xfrm>
          <a:prstGeom prst="rect">
            <a:avLst/>
          </a:prstGeom>
          <a:noFill/>
          <a:ln>
            <a:noFill/>
          </a:ln>
        </p:spPr>
        <p:txBody>
          <a:bodyPr anchorCtr="0" anchor="t" bIns="91425" lIns="91425" spcFirstLastPara="1" rIns="91425" wrap="square" tIns="91425">
            <a:spAutoFit/>
          </a:bodyPr>
          <a:lstStyle/>
          <a:p>
            <a:pPr indent="457200" lvl="0" marL="0" marR="198151" rtl="0" algn="just">
              <a:lnSpc>
                <a:spcPct val="150000"/>
              </a:lnSpc>
              <a:spcBef>
                <a:spcPts val="0"/>
              </a:spcBef>
              <a:spcAft>
                <a:spcPts val="0"/>
              </a:spcAft>
              <a:buClr>
                <a:srgbClr val="000000"/>
              </a:buClr>
              <a:buSzPts val="1800"/>
              <a:buFont typeface="Arial"/>
              <a:buNone/>
            </a:pPr>
            <a:r>
              <a:rPr lang="en" sz="1800">
                <a:solidFill>
                  <a:schemeClr val="dk1"/>
                </a:solidFill>
              </a:rPr>
              <a:t>The Proposed system uses cutting-edge deep learning algorithms, the system employs image processing techniques to accurately identify medicinal plants, ensuring authenticity by using dataset of </a:t>
            </a:r>
            <a:r>
              <a:rPr b="1" lang="en" sz="1800">
                <a:solidFill>
                  <a:schemeClr val="dk1"/>
                </a:solidFill>
              </a:rPr>
              <a:t>more than 100 classes</a:t>
            </a:r>
            <a:r>
              <a:rPr lang="en" sz="1800">
                <a:solidFill>
                  <a:schemeClr val="dk1"/>
                </a:solidFill>
              </a:rPr>
              <a:t> of medicinal plants with the accuracy of </a:t>
            </a:r>
            <a:r>
              <a:rPr b="1" lang="en" sz="1800">
                <a:solidFill>
                  <a:schemeClr val="dk1"/>
                </a:solidFill>
              </a:rPr>
              <a:t>97.97%</a:t>
            </a:r>
            <a:r>
              <a:rPr lang="en" sz="1800">
                <a:solidFill>
                  <a:schemeClr val="dk1"/>
                </a:solidFill>
              </a:rPr>
              <a:t>.The integration of supply chain integrity mechanisms ensures </a:t>
            </a:r>
            <a:r>
              <a:rPr b="1" lang="en" sz="1800">
                <a:solidFill>
                  <a:schemeClr val="dk1"/>
                </a:solidFill>
              </a:rPr>
              <a:t>transparency and traceability</a:t>
            </a:r>
            <a:r>
              <a:rPr lang="en" sz="1800">
                <a:solidFill>
                  <a:schemeClr val="dk1"/>
                </a:solidFill>
              </a:rPr>
              <a:t> of products.</a:t>
            </a:r>
            <a:r>
              <a:rPr lang="en" sz="1800">
                <a:solidFill>
                  <a:schemeClr val="dk1"/>
                </a:solidFill>
              </a:rPr>
              <a:t> The system not only safeguards the </a:t>
            </a:r>
            <a:r>
              <a:rPr b="1" lang="en" sz="1800">
                <a:solidFill>
                  <a:schemeClr val="dk1"/>
                </a:solidFill>
              </a:rPr>
              <a:t>integrity of medicinal plant</a:t>
            </a:r>
            <a:r>
              <a:rPr lang="en" sz="1800">
                <a:solidFill>
                  <a:schemeClr val="dk1"/>
                </a:solidFill>
              </a:rPr>
              <a:t> </a:t>
            </a:r>
            <a:r>
              <a:rPr b="1" lang="en" sz="1800">
                <a:solidFill>
                  <a:schemeClr val="dk1"/>
                </a:solidFill>
              </a:rPr>
              <a:t>products</a:t>
            </a:r>
            <a:r>
              <a:rPr lang="en" sz="1800">
                <a:solidFill>
                  <a:schemeClr val="dk1"/>
                </a:solidFill>
              </a:rPr>
              <a:t> but also fosters </a:t>
            </a:r>
            <a:r>
              <a:rPr b="1" lang="en" sz="1800">
                <a:solidFill>
                  <a:schemeClr val="dk1"/>
                </a:solidFill>
              </a:rPr>
              <a:t>trust among consumers</a:t>
            </a:r>
            <a:r>
              <a:rPr lang="en" sz="1800">
                <a:solidFill>
                  <a:schemeClr val="dk1"/>
                </a:solidFill>
              </a:rPr>
              <a:t> and promotes sustainable practices within the industry.</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g2de455238b2_0_1"/>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85" name="Google Shape;85;g2de455238b2_0_1"/>
          <p:cNvSpPr txBox="1"/>
          <p:nvPr/>
        </p:nvSpPr>
        <p:spPr>
          <a:xfrm>
            <a:off x="448025" y="297950"/>
            <a:ext cx="541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1800" u="none" cap="none" strike="noStrike">
              <a:solidFill>
                <a:schemeClr val="dk2"/>
              </a:solidFill>
              <a:latin typeface="Arial"/>
              <a:ea typeface="Arial"/>
              <a:cs typeface="Arial"/>
              <a:sym typeface="Arial"/>
            </a:endParaRPr>
          </a:p>
        </p:txBody>
      </p:sp>
      <p:pic>
        <p:nvPicPr>
          <p:cNvPr id="86" name="Google Shape;86;g2de455238b2_0_1"/>
          <p:cNvPicPr preferRelativeResize="0"/>
          <p:nvPr/>
        </p:nvPicPr>
        <p:blipFill>
          <a:blip r:embed="rId3">
            <a:alphaModFix/>
          </a:blip>
          <a:stretch>
            <a:fillRect/>
          </a:stretch>
        </p:blipFill>
        <p:spPr>
          <a:xfrm>
            <a:off x="256825" y="674050"/>
            <a:ext cx="8670324" cy="4152375"/>
          </a:xfrm>
          <a:prstGeom prst="rect">
            <a:avLst/>
          </a:prstGeom>
          <a:noFill/>
          <a:ln>
            <a:noFill/>
          </a:ln>
        </p:spPr>
      </p:pic>
      <p:sp>
        <p:nvSpPr>
          <p:cNvPr id="87" name="Google Shape;87;g2de455238b2_0_1"/>
          <p:cNvSpPr txBox="1"/>
          <p:nvPr/>
        </p:nvSpPr>
        <p:spPr>
          <a:xfrm>
            <a:off x="330600" y="235050"/>
            <a:ext cx="676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073763"/>
                </a:solidFill>
              </a:rPr>
              <a:t>SYSTEM ARCHITECTURE</a:t>
            </a:r>
            <a:endParaRPr b="1" sz="22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g2de455238b2_0_74"/>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93" name="Google Shape;93;g2de455238b2_0_74"/>
          <p:cNvSpPr txBox="1"/>
          <p:nvPr/>
        </p:nvSpPr>
        <p:spPr>
          <a:xfrm>
            <a:off x="448025" y="297950"/>
            <a:ext cx="541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MODULES</a:t>
            </a:r>
            <a:endParaRPr b="0" i="0" sz="1800" u="none" cap="none" strike="noStrike">
              <a:solidFill>
                <a:schemeClr val="dk2"/>
              </a:solidFill>
              <a:latin typeface="Arial"/>
              <a:ea typeface="Arial"/>
              <a:cs typeface="Arial"/>
              <a:sym typeface="Arial"/>
            </a:endParaRPr>
          </a:p>
        </p:txBody>
      </p:sp>
      <p:sp>
        <p:nvSpPr>
          <p:cNvPr id="94" name="Google Shape;94;g2de455238b2_0_74"/>
          <p:cNvSpPr txBox="1"/>
          <p:nvPr/>
        </p:nvSpPr>
        <p:spPr>
          <a:xfrm>
            <a:off x="448025" y="913550"/>
            <a:ext cx="838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5" name="Google Shape;95;g2de455238b2_0_74"/>
          <p:cNvSpPr txBox="1"/>
          <p:nvPr/>
        </p:nvSpPr>
        <p:spPr>
          <a:xfrm>
            <a:off x="507300" y="913550"/>
            <a:ext cx="8255700" cy="3788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DATASET COLLECTION AND PREPROCESSING</a:t>
            </a:r>
            <a:endParaRPr b="1" sz="1800"/>
          </a:p>
          <a:p>
            <a:pPr indent="0" lvl="0" marL="457200" rtl="0" algn="just">
              <a:lnSpc>
                <a:spcPct val="150000"/>
              </a:lnSpc>
              <a:spcBef>
                <a:spcPts val="0"/>
              </a:spcBef>
              <a:spcAft>
                <a:spcPts val="0"/>
              </a:spcAft>
              <a:buNone/>
            </a:pPr>
            <a:r>
              <a:rPr b="1" lang="en" sz="1800"/>
              <a:t>               </a:t>
            </a:r>
            <a:r>
              <a:rPr lang="en" sz="1800"/>
              <a:t>The Collection of diverse dataset which covers various varieties of Medicinal Plant Species all over the world by covering inclusively with the </a:t>
            </a:r>
            <a:r>
              <a:rPr b="1" lang="en" sz="1800"/>
              <a:t>varying angles</a:t>
            </a:r>
            <a:r>
              <a:rPr lang="en" sz="1800"/>
              <a:t> and lightening.Preprocessing of Dataset is carried out with all necessary requirements for Identification process.</a:t>
            </a:r>
            <a:endParaRPr sz="1800"/>
          </a:p>
          <a:p>
            <a:pPr indent="-342900" lvl="0" marL="457200" rtl="0" algn="l">
              <a:lnSpc>
                <a:spcPct val="150000"/>
              </a:lnSpc>
              <a:spcBef>
                <a:spcPts val="0"/>
              </a:spcBef>
              <a:spcAft>
                <a:spcPts val="0"/>
              </a:spcAft>
              <a:buSzPts val="1800"/>
              <a:buChar char="●"/>
            </a:pPr>
            <a:r>
              <a:rPr b="1" lang="en" sz="1800"/>
              <a:t>TRAINING AND TESTING DATA</a:t>
            </a:r>
            <a:endParaRPr b="1" sz="1800"/>
          </a:p>
          <a:p>
            <a:pPr indent="0" lvl="0" marL="457200" rtl="0" algn="just">
              <a:lnSpc>
                <a:spcPct val="150000"/>
              </a:lnSpc>
              <a:spcBef>
                <a:spcPts val="0"/>
              </a:spcBef>
              <a:spcAft>
                <a:spcPts val="0"/>
              </a:spcAft>
              <a:buNone/>
            </a:pPr>
            <a:r>
              <a:rPr b="1" lang="en" sz="1800"/>
              <a:t>         </a:t>
            </a:r>
            <a:r>
              <a:rPr lang="en" sz="1800"/>
              <a:t>The Dataset is split into training, validation, and test sets </a:t>
            </a:r>
            <a:r>
              <a:rPr b="1" lang="en" sz="1800"/>
              <a:t>70%</a:t>
            </a:r>
            <a:r>
              <a:rPr lang="en" sz="1800"/>
              <a:t> training, </a:t>
            </a:r>
            <a:r>
              <a:rPr b="1" lang="en" sz="1800"/>
              <a:t>20%</a:t>
            </a:r>
            <a:r>
              <a:rPr lang="en" sz="1800"/>
              <a:t> validation, </a:t>
            </a:r>
            <a:r>
              <a:rPr b="1" lang="en" sz="1800"/>
              <a:t>10%</a:t>
            </a:r>
            <a:r>
              <a:rPr lang="en" sz="1800"/>
              <a:t> testing to evaluate model performance effectively.</a:t>
            </a:r>
            <a:endParaRPr sz="1800"/>
          </a:p>
          <a:p>
            <a:pPr indent="0" lvl="0" marL="457200" rtl="0" algn="l">
              <a:lnSpc>
                <a:spcPct val="150000"/>
              </a:lnSpc>
              <a:spcBef>
                <a:spcPts val="0"/>
              </a:spcBef>
              <a:spcAft>
                <a:spcPts val="0"/>
              </a:spcAft>
              <a:buNone/>
            </a:pPr>
            <a:r>
              <a:rPr b="1" lang="en" sz="1800"/>
              <a:t>               </a:t>
            </a:r>
            <a:endParaRPr b="1" sz="1800"/>
          </a:p>
          <a:p>
            <a:pPr indent="0" lvl="0" marL="457200" rtl="0" algn="l">
              <a:lnSpc>
                <a:spcPct val="150000"/>
              </a:lnSpc>
              <a:spcBef>
                <a:spcPts val="0"/>
              </a:spcBef>
              <a:spcAft>
                <a:spcPts val="0"/>
              </a:spcAft>
              <a:buNone/>
            </a:pPr>
            <a:r>
              <a:rPr b="1" lang="en" sz="1800"/>
              <a:t>              </a:t>
            </a:r>
            <a:endParaRPr b="1" sz="1800"/>
          </a:p>
          <a:p>
            <a:pPr indent="0" lvl="0" marL="457200" rtl="0" algn="l">
              <a:lnSpc>
                <a:spcPct val="150000"/>
              </a:lnSpc>
              <a:spcBef>
                <a:spcPts val="0"/>
              </a:spcBef>
              <a:spcAft>
                <a:spcPts val="0"/>
              </a:spcAft>
              <a:buNone/>
            </a:pPr>
            <a:r>
              <a:rPr b="1" lang="en" sz="1800"/>
              <a:t>             </a:t>
            </a:r>
            <a:endParaRPr b="1" sz="1800"/>
          </a:p>
          <a:p>
            <a:pPr indent="0" lvl="0" marL="0" rtl="0" algn="l">
              <a:lnSpc>
                <a:spcPct val="150000"/>
              </a:lnSpc>
              <a:spcBef>
                <a:spcPts val="0"/>
              </a:spcBef>
              <a:spcAft>
                <a:spcPts val="0"/>
              </a:spcAft>
              <a:buNone/>
            </a:pPr>
            <a:r>
              <a:t/>
            </a:r>
            <a:endParaRPr sz="1800"/>
          </a:p>
          <a:p>
            <a:pPr indent="0" lvl="0" marL="457200" rtl="0" algn="l">
              <a:lnSpc>
                <a:spcPct val="150000"/>
              </a:lnSpc>
              <a:spcBef>
                <a:spcPts val="0"/>
              </a:spcBef>
              <a:spcAft>
                <a:spcPts val="0"/>
              </a:spcAft>
              <a:buNone/>
            </a:pPr>
            <a:r>
              <a:rPr b="1" lang="en" sz="1800"/>
              <a:t>                 </a:t>
            </a:r>
            <a:endParaRPr b="1" sz="1800"/>
          </a:p>
          <a:p>
            <a:pPr indent="0" lvl="0" marL="457200" rtl="0" algn="l">
              <a:lnSpc>
                <a:spcPct val="115000"/>
              </a:lnSpc>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457200" rtl="0" algn="l">
              <a:spcBef>
                <a:spcPts val="0"/>
              </a:spcBef>
              <a:spcAft>
                <a:spcPts val="0"/>
              </a:spcAft>
              <a:buNone/>
            </a:pPr>
            <a:r>
              <a:t/>
            </a:r>
            <a:endParaRPr b="1" sz="1800"/>
          </a:p>
          <a:p>
            <a:pPr indent="0" lvl="0" marL="457200" rtl="0" algn="l">
              <a:spcBef>
                <a:spcPts val="0"/>
              </a:spcBef>
              <a:spcAft>
                <a:spcPts val="0"/>
              </a:spcAft>
              <a:buNone/>
            </a:pPr>
            <a:r>
              <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g2de455238b2_0_81"/>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01" name="Google Shape;101;g2de455238b2_0_81"/>
          <p:cNvSpPr txBox="1"/>
          <p:nvPr/>
        </p:nvSpPr>
        <p:spPr>
          <a:xfrm>
            <a:off x="448025" y="297950"/>
            <a:ext cx="541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MODULES</a:t>
            </a:r>
            <a:endParaRPr b="0" i="0" sz="1800" u="none" cap="none" strike="noStrike">
              <a:solidFill>
                <a:schemeClr val="dk2"/>
              </a:solidFill>
              <a:latin typeface="Arial"/>
              <a:ea typeface="Arial"/>
              <a:cs typeface="Arial"/>
              <a:sym typeface="Arial"/>
            </a:endParaRPr>
          </a:p>
        </p:txBody>
      </p:sp>
      <p:sp>
        <p:nvSpPr>
          <p:cNvPr id="102" name="Google Shape;102;g2de455238b2_0_81"/>
          <p:cNvSpPr txBox="1"/>
          <p:nvPr/>
        </p:nvSpPr>
        <p:spPr>
          <a:xfrm>
            <a:off x="448025" y="913550"/>
            <a:ext cx="838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03" name="Google Shape;103;g2de455238b2_0_81"/>
          <p:cNvSpPr txBox="1"/>
          <p:nvPr/>
        </p:nvSpPr>
        <p:spPr>
          <a:xfrm>
            <a:off x="450038" y="1005450"/>
            <a:ext cx="8255700" cy="3788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IMAGE PROCESSING - CNN ALGORITHM</a:t>
            </a:r>
            <a:endParaRPr b="1" sz="1800"/>
          </a:p>
          <a:p>
            <a:pPr indent="0" lvl="0" marL="457200" rtl="0" algn="just">
              <a:lnSpc>
                <a:spcPct val="150000"/>
              </a:lnSpc>
              <a:spcBef>
                <a:spcPts val="0"/>
              </a:spcBef>
              <a:spcAft>
                <a:spcPts val="0"/>
              </a:spcAft>
              <a:buNone/>
            </a:pPr>
            <a:r>
              <a:rPr b="1" lang="en" sz="1800"/>
              <a:t>           </a:t>
            </a:r>
            <a:r>
              <a:rPr b="1" lang="en" sz="1800"/>
              <a:t>VGG16 Model</a:t>
            </a:r>
            <a:r>
              <a:rPr lang="en" sz="1800"/>
              <a:t> is chosen for performing Image Processing technique for Identification of Medicinal plants with the training and testing data for accurate identification.</a:t>
            </a:r>
            <a:endParaRPr sz="1800"/>
          </a:p>
          <a:p>
            <a:pPr indent="-342900" lvl="0" marL="457200" rtl="0" algn="just">
              <a:lnSpc>
                <a:spcPct val="150000"/>
              </a:lnSpc>
              <a:spcBef>
                <a:spcPts val="0"/>
              </a:spcBef>
              <a:spcAft>
                <a:spcPts val="0"/>
              </a:spcAft>
              <a:buSzPts val="1800"/>
              <a:buChar char="●"/>
            </a:pPr>
            <a:r>
              <a:rPr b="1" lang="en" sz="1800"/>
              <a:t>SUPPLY CHAIN INTEGRITY</a:t>
            </a:r>
            <a:endParaRPr b="1" sz="1800"/>
          </a:p>
          <a:p>
            <a:pPr indent="0" lvl="0" marL="457200" rtl="0" algn="just">
              <a:lnSpc>
                <a:spcPct val="150000"/>
              </a:lnSpc>
              <a:spcBef>
                <a:spcPts val="0"/>
              </a:spcBef>
              <a:spcAft>
                <a:spcPts val="0"/>
              </a:spcAft>
              <a:buNone/>
            </a:pPr>
            <a:r>
              <a:rPr b="1" lang="en" sz="1800"/>
              <a:t>             </a:t>
            </a:r>
            <a:r>
              <a:rPr lang="en" sz="1800"/>
              <a:t>The Identified Medicinal Plants is further suggested with the </a:t>
            </a:r>
            <a:r>
              <a:rPr b="1" lang="en" sz="1800"/>
              <a:t>products of the identified plants</a:t>
            </a:r>
            <a:r>
              <a:rPr lang="en" sz="1800"/>
              <a:t> to the users by encouraging the upliftment of the supply chain of the </a:t>
            </a:r>
            <a:r>
              <a:rPr b="1" lang="en" sz="1800"/>
              <a:t>Herbal Products</a:t>
            </a:r>
            <a:r>
              <a:rPr lang="en" sz="1800"/>
              <a:t>.</a:t>
            </a:r>
            <a:endParaRPr sz="1800"/>
          </a:p>
          <a:p>
            <a:pPr indent="0" lvl="0" marL="457200" rtl="0" algn="just">
              <a:lnSpc>
                <a:spcPct val="150000"/>
              </a:lnSpc>
              <a:spcBef>
                <a:spcPts val="0"/>
              </a:spcBef>
              <a:spcAft>
                <a:spcPts val="0"/>
              </a:spcAft>
              <a:buNone/>
            </a:pPr>
            <a:r>
              <a:rPr b="1" lang="en" sz="1800"/>
              <a:t>                         </a:t>
            </a:r>
            <a:endParaRPr b="1" sz="1800"/>
          </a:p>
          <a:p>
            <a:pPr indent="0" lvl="0" marL="457200" rtl="0" algn="just">
              <a:lnSpc>
                <a:spcPct val="150000"/>
              </a:lnSpc>
              <a:spcBef>
                <a:spcPts val="0"/>
              </a:spcBef>
              <a:spcAft>
                <a:spcPts val="0"/>
              </a:spcAft>
              <a:buNone/>
            </a:pPr>
            <a:r>
              <a:rPr b="1" lang="en" sz="1800"/>
              <a:t>                        </a:t>
            </a:r>
            <a:endParaRPr b="1" sz="1800"/>
          </a:p>
          <a:p>
            <a:pPr indent="0" lvl="0" marL="457200" rtl="0" algn="l">
              <a:lnSpc>
                <a:spcPct val="150000"/>
              </a:lnSpc>
              <a:spcBef>
                <a:spcPts val="0"/>
              </a:spcBef>
              <a:spcAft>
                <a:spcPts val="0"/>
              </a:spcAft>
              <a:buNone/>
            </a:pPr>
            <a:r>
              <a:rPr b="1" lang="en" sz="1800"/>
              <a:t>              </a:t>
            </a:r>
            <a:endParaRPr b="1" sz="1800"/>
          </a:p>
          <a:p>
            <a:pPr indent="0" lvl="0" marL="457200" rtl="0" algn="l">
              <a:lnSpc>
                <a:spcPct val="150000"/>
              </a:lnSpc>
              <a:spcBef>
                <a:spcPts val="0"/>
              </a:spcBef>
              <a:spcAft>
                <a:spcPts val="0"/>
              </a:spcAft>
              <a:buNone/>
            </a:pPr>
            <a:r>
              <a:rPr b="1" lang="en" sz="1800"/>
              <a:t>             </a:t>
            </a:r>
            <a:endParaRPr b="1" sz="1800"/>
          </a:p>
          <a:p>
            <a:pPr indent="0" lvl="0" marL="0" rtl="0" algn="l">
              <a:lnSpc>
                <a:spcPct val="150000"/>
              </a:lnSpc>
              <a:spcBef>
                <a:spcPts val="0"/>
              </a:spcBef>
              <a:spcAft>
                <a:spcPts val="0"/>
              </a:spcAft>
              <a:buNone/>
            </a:pPr>
            <a:r>
              <a:t/>
            </a:r>
            <a:endParaRPr sz="1800"/>
          </a:p>
          <a:p>
            <a:pPr indent="0" lvl="0" marL="457200" rtl="0" algn="l">
              <a:lnSpc>
                <a:spcPct val="150000"/>
              </a:lnSpc>
              <a:spcBef>
                <a:spcPts val="0"/>
              </a:spcBef>
              <a:spcAft>
                <a:spcPts val="0"/>
              </a:spcAft>
              <a:buNone/>
            </a:pPr>
            <a:r>
              <a:rPr b="1" lang="en" sz="1800"/>
              <a:t>                 </a:t>
            </a:r>
            <a:endParaRPr b="1" sz="1800"/>
          </a:p>
          <a:p>
            <a:pPr indent="0" lvl="0" marL="457200" rtl="0" algn="l">
              <a:lnSpc>
                <a:spcPct val="115000"/>
              </a:lnSpc>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457200" rtl="0" algn="l">
              <a:spcBef>
                <a:spcPts val="0"/>
              </a:spcBef>
              <a:spcAft>
                <a:spcPts val="0"/>
              </a:spcAft>
              <a:buNone/>
            </a:pPr>
            <a:r>
              <a:t/>
            </a:r>
            <a:endParaRPr b="1" sz="1800"/>
          </a:p>
          <a:p>
            <a:pPr indent="0" lvl="0" marL="457200" rtl="0" algn="l">
              <a:spcBef>
                <a:spcPts val="0"/>
              </a:spcBef>
              <a:spcAft>
                <a:spcPts val="0"/>
              </a:spcAft>
              <a:buNone/>
            </a:pPr>
            <a:r>
              <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g2de455238b2_1_0"/>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09" name="Google Shape;109;g2de455238b2_1_0"/>
          <p:cNvSpPr txBox="1"/>
          <p:nvPr/>
        </p:nvSpPr>
        <p:spPr>
          <a:xfrm>
            <a:off x="365825" y="173550"/>
            <a:ext cx="54132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100">
                <a:solidFill>
                  <a:srgbClr val="002060"/>
                </a:solidFill>
              </a:rPr>
              <a:t>IMPLEMENTATION PROTOTYPE</a:t>
            </a:r>
            <a:endParaRPr b="0" i="0" sz="1100" u="none" cap="none" strike="noStrike">
              <a:solidFill>
                <a:schemeClr val="dk2"/>
              </a:solidFill>
              <a:latin typeface="Arial"/>
              <a:ea typeface="Arial"/>
              <a:cs typeface="Arial"/>
              <a:sym typeface="Arial"/>
            </a:endParaRPr>
          </a:p>
        </p:txBody>
      </p:sp>
      <p:sp>
        <p:nvSpPr>
          <p:cNvPr id="110" name="Google Shape;110;g2de455238b2_1_0"/>
          <p:cNvSpPr txBox="1"/>
          <p:nvPr/>
        </p:nvSpPr>
        <p:spPr>
          <a:xfrm>
            <a:off x="4734850" y="2881775"/>
            <a:ext cx="3900000" cy="1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pic>
        <p:nvPicPr>
          <p:cNvPr id="111" name="Google Shape;111;g2de455238b2_1_0"/>
          <p:cNvPicPr preferRelativeResize="0"/>
          <p:nvPr/>
        </p:nvPicPr>
        <p:blipFill>
          <a:blip r:embed="rId3">
            <a:alphaModFix/>
          </a:blip>
          <a:stretch>
            <a:fillRect/>
          </a:stretch>
        </p:blipFill>
        <p:spPr>
          <a:xfrm>
            <a:off x="2547825" y="737800"/>
            <a:ext cx="1841125" cy="3975776"/>
          </a:xfrm>
          <a:prstGeom prst="rect">
            <a:avLst/>
          </a:prstGeom>
          <a:noFill/>
          <a:ln>
            <a:noFill/>
          </a:ln>
        </p:spPr>
      </p:pic>
      <p:pic>
        <p:nvPicPr>
          <p:cNvPr id="112" name="Google Shape;112;g2de455238b2_1_0"/>
          <p:cNvPicPr preferRelativeResize="0"/>
          <p:nvPr/>
        </p:nvPicPr>
        <p:blipFill>
          <a:blip r:embed="rId4">
            <a:alphaModFix/>
          </a:blip>
          <a:stretch>
            <a:fillRect/>
          </a:stretch>
        </p:blipFill>
        <p:spPr>
          <a:xfrm>
            <a:off x="4659138" y="737800"/>
            <a:ext cx="1912575" cy="3975775"/>
          </a:xfrm>
          <a:prstGeom prst="rect">
            <a:avLst/>
          </a:prstGeom>
          <a:noFill/>
          <a:ln>
            <a:noFill/>
          </a:ln>
        </p:spPr>
      </p:pic>
      <p:cxnSp>
        <p:nvCxnSpPr>
          <p:cNvPr id="113" name="Google Shape;113;g2de455238b2_1_0"/>
          <p:cNvCxnSpPr/>
          <p:nvPr/>
        </p:nvCxnSpPr>
        <p:spPr>
          <a:xfrm>
            <a:off x="4734850" y="2435525"/>
            <a:ext cx="141000" cy="11700"/>
          </a:xfrm>
          <a:prstGeom prst="straightConnector1">
            <a:avLst/>
          </a:prstGeom>
          <a:noFill/>
          <a:ln cap="flat" cmpd="sng" w="9525">
            <a:solidFill>
              <a:schemeClr val="dk2"/>
            </a:solidFill>
            <a:prstDash val="solid"/>
            <a:round/>
            <a:headEnd len="med" w="med" type="none"/>
            <a:tailEnd len="med" w="med" type="triangle"/>
          </a:ln>
        </p:spPr>
      </p:cxnSp>
      <p:pic>
        <p:nvPicPr>
          <p:cNvPr id="114" name="Google Shape;114;g2de455238b2_1_0"/>
          <p:cNvPicPr preferRelativeResize="0"/>
          <p:nvPr/>
        </p:nvPicPr>
        <p:blipFill>
          <a:blip r:embed="rId5">
            <a:alphaModFix/>
          </a:blip>
          <a:stretch>
            <a:fillRect/>
          </a:stretch>
        </p:blipFill>
        <p:spPr>
          <a:xfrm>
            <a:off x="6841900" y="737800"/>
            <a:ext cx="1912575" cy="3975775"/>
          </a:xfrm>
          <a:prstGeom prst="rect">
            <a:avLst/>
          </a:prstGeom>
          <a:noFill/>
          <a:ln>
            <a:noFill/>
          </a:ln>
        </p:spPr>
      </p:pic>
      <p:cxnSp>
        <p:nvCxnSpPr>
          <p:cNvPr id="115" name="Google Shape;115;g2de455238b2_1_0"/>
          <p:cNvCxnSpPr>
            <a:stCxn id="111" idx="3"/>
            <a:endCxn id="112" idx="1"/>
          </p:cNvCxnSpPr>
          <p:nvPr/>
        </p:nvCxnSpPr>
        <p:spPr>
          <a:xfrm>
            <a:off x="4388950" y="2725688"/>
            <a:ext cx="270300" cy="0"/>
          </a:xfrm>
          <a:prstGeom prst="straightConnector1">
            <a:avLst/>
          </a:prstGeom>
          <a:noFill/>
          <a:ln cap="flat" cmpd="sng" w="9525">
            <a:solidFill>
              <a:schemeClr val="dk1"/>
            </a:solidFill>
            <a:prstDash val="solid"/>
            <a:round/>
            <a:headEnd len="med" w="med" type="none"/>
            <a:tailEnd len="med" w="med" type="triangle"/>
          </a:ln>
        </p:spPr>
      </p:cxnSp>
      <p:cxnSp>
        <p:nvCxnSpPr>
          <p:cNvPr id="116" name="Google Shape;116;g2de455238b2_1_0"/>
          <p:cNvCxnSpPr>
            <a:stCxn id="112" idx="3"/>
            <a:endCxn id="114" idx="1"/>
          </p:cNvCxnSpPr>
          <p:nvPr/>
        </p:nvCxnSpPr>
        <p:spPr>
          <a:xfrm>
            <a:off x="6571713" y="2725688"/>
            <a:ext cx="270300" cy="0"/>
          </a:xfrm>
          <a:prstGeom prst="straightConnector1">
            <a:avLst/>
          </a:prstGeom>
          <a:noFill/>
          <a:ln cap="flat" cmpd="sng" w="9525">
            <a:solidFill>
              <a:schemeClr val="dk1"/>
            </a:solidFill>
            <a:prstDash val="solid"/>
            <a:round/>
            <a:headEnd len="med" w="med" type="none"/>
            <a:tailEnd len="med" w="med" type="triangle"/>
          </a:ln>
        </p:spPr>
      </p:cxnSp>
      <p:pic>
        <p:nvPicPr>
          <p:cNvPr id="117" name="Google Shape;117;g2de455238b2_1_0"/>
          <p:cNvPicPr preferRelativeResize="0"/>
          <p:nvPr/>
        </p:nvPicPr>
        <p:blipFill>
          <a:blip r:embed="rId6">
            <a:alphaModFix/>
          </a:blip>
          <a:stretch>
            <a:fillRect/>
          </a:stretch>
        </p:blipFill>
        <p:spPr>
          <a:xfrm>
            <a:off x="436500" y="737800"/>
            <a:ext cx="1841125" cy="3975775"/>
          </a:xfrm>
          <a:prstGeom prst="rect">
            <a:avLst/>
          </a:prstGeom>
          <a:noFill/>
          <a:ln>
            <a:noFill/>
          </a:ln>
        </p:spPr>
      </p:pic>
      <p:cxnSp>
        <p:nvCxnSpPr>
          <p:cNvPr id="118" name="Google Shape;118;g2de455238b2_1_0"/>
          <p:cNvCxnSpPr>
            <a:stCxn id="117" idx="3"/>
            <a:endCxn id="111" idx="1"/>
          </p:cNvCxnSpPr>
          <p:nvPr/>
        </p:nvCxnSpPr>
        <p:spPr>
          <a:xfrm>
            <a:off x="2277625" y="2725687"/>
            <a:ext cx="27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g2de455238b2_0_48"/>
          <p:cNvGraphicFramePr/>
          <p:nvPr/>
        </p:nvGraphicFramePr>
        <p:xfrm>
          <a:off x="180988" y="173550"/>
          <a:ext cx="3000000" cy="3000000"/>
        </p:xfrm>
        <a:graphic>
          <a:graphicData uri="http://schemas.openxmlformats.org/drawingml/2006/table">
            <a:tbl>
              <a:tblPr>
                <a:noFill/>
                <a:tableStyleId>{A3AC6EEF-9362-4903-B0D4-9C6A5714B2CC}</a:tableStyleId>
              </a:tblPr>
              <a:tblGrid>
                <a:gridCol w="8793775"/>
              </a:tblGrid>
              <a:tr h="472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24" name="Google Shape;124;g2de455238b2_0_48"/>
          <p:cNvSpPr txBox="1"/>
          <p:nvPr/>
        </p:nvSpPr>
        <p:spPr>
          <a:xfrm>
            <a:off x="448025" y="297950"/>
            <a:ext cx="541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2060"/>
                </a:solidFill>
              </a:rPr>
              <a:t>RESULTS AND DISCUSSION</a:t>
            </a:r>
            <a:endParaRPr b="0" i="0" sz="1800" u="none" cap="none" strike="noStrike">
              <a:solidFill>
                <a:schemeClr val="dk2"/>
              </a:solidFill>
              <a:latin typeface="Arial"/>
              <a:ea typeface="Arial"/>
              <a:cs typeface="Arial"/>
              <a:sym typeface="Arial"/>
            </a:endParaRPr>
          </a:p>
        </p:txBody>
      </p:sp>
      <p:sp>
        <p:nvSpPr>
          <p:cNvPr id="125" name="Google Shape;125;g2de455238b2_0_48"/>
          <p:cNvSpPr txBox="1"/>
          <p:nvPr/>
        </p:nvSpPr>
        <p:spPr>
          <a:xfrm>
            <a:off x="414638" y="1094100"/>
            <a:ext cx="8326500" cy="3370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lang="en" sz="1800">
                <a:solidFill>
                  <a:schemeClr val="dk1"/>
                </a:solidFill>
              </a:rPr>
              <a:t>The implementation of a Medicinal Plants Identification by Image Processing Using Deep Learning Techniques and Implementing Supply Chain Integrity utilizing </a:t>
            </a:r>
            <a:r>
              <a:rPr b="1" lang="en" sz="1800">
                <a:solidFill>
                  <a:schemeClr val="dk1"/>
                </a:solidFill>
              </a:rPr>
              <a:t>CNN Algorithm</a:t>
            </a:r>
            <a:r>
              <a:rPr lang="en" sz="1800">
                <a:solidFill>
                  <a:schemeClr val="dk1"/>
                </a:solidFill>
              </a:rPr>
              <a:t> represents a remarkable result by achieving </a:t>
            </a:r>
            <a:r>
              <a:rPr b="1" lang="en" sz="1800">
                <a:solidFill>
                  <a:schemeClr val="dk1"/>
                </a:solidFill>
              </a:rPr>
              <a:t>97.97% </a:t>
            </a:r>
            <a:r>
              <a:rPr lang="en" sz="1800">
                <a:solidFill>
                  <a:schemeClr val="dk1"/>
                </a:solidFill>
              </a:rPr>
              <a:t>accuracy in identifying medicinal plants,whereas existing </a:t>
            </a:r>
            <a:r>
              <a:rPr lang="en" sz="1800">
                <a:solidFill>
                  <a:schemeClr val="dk1"/>
                </a:solidFill>
              </a:rPr>
              <a:t>system</a:t>
            </a:r>
            <a:r>
              <a:rPr lang="en" sz="1800">
                <a:solidFill>
                  <a:schemeClr val="dk1"/>
                </a:solidFill>
              </a:rPr>
              <a:t> gives only </a:t>
            </a:r>
            <a:r>
              <a:rPr b="1" lang="en" sz="1800">
                <a:solidFill>
                  <a:schemeClr val="dk1"/>
                </a:solidFill>
              </a:rPr>
              <a:t>93.56%</a:t>
            </a:r>
            <a:r>
              <a:rPr lang="en" sz="1800">
                <a:solidFill>
                  <a:schemeClr val="dk1"/>
                </a:solidFill>
              </a:rPr>
              <a:t>.By delivering dependable and efficient quality assurance and traceability solutions,the proposed model helps to promote consumer health, encourage sustainable herbal medical practices, and reduce fraudulent activity in the herbal supply chain.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