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jDmtFbqHZLqct1GAymOSJjKjon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35345F-2547-41A8-B0D7-C0755A03CCB3}">
  <a:tblStyle styleId="{5835345F-2547-41A8-B0D7-C0755A03CC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85D89F3-2A58-4383-BFF3-225439571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rlow-italic.fntdata"/><Relationship Id="rId10" Type="http://schemas.openxmlformats.org/officeDocument/2006/relationships/slide" Target="slides/slide4.xml"/><Relationship Id="rId32" Type="http://schemas.openxmlformats.org/officeDocument/2006/relationships/font" Target="fonts/Barlow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f75df2fd7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8f75df2fd7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b8a5f5a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cb8a5f5a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e455238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de455238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455238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de455238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e455238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de455238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e455238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de455238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f75df2fd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8f75df2fd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f75df2fd7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8f75df2fd7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f75df2fd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8f75df2fd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f75df2fd7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8f75df2fd7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e455238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de455238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e455238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de455238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f75df2fd7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8f75df2fd7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f75df2fd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8f75df2fd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f75df2f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8f75df2f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f75df2f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8f75df2f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f75df2fd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8f75df2fd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f75df2f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8f75df2f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f75df2f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8f75df2f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f75df2fd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8f75df2fd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b8a5f5a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cb8a5f5a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"/>
          <p:cNvSpPr txBox="1"/>
          <p:nvPr/>
        </p:nvSpPr>
        <p:spPr>
          <a:xfrm>
            <a:off x="1352800" y="1261225"/>
            <a:ext cx="66585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30800" y="575925"/>
            <a:ext cx="8067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MEDICINAL PLANTS IDENTIFICATION WITH ENHANCED AUTHENTICITY BY IMAGE PROCESSING USING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TECHNIQUES AND SUPPLY CHAIN INTEGRITY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711375" y="3214175"/>
            <a:ext cx="40983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5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VARUNESH B          </a:t>
            </a:r>
            <a:r>
              <a:rPr b="1" lang="en" sz="175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i="0" lang="en" sz="175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210701303</a:t>
            </a:r>
            <a:endParaRPr b="1" i="0" sz="175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75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VINOTH N                            210701311</a:t>
            </a:r>
            <a:endParaRPr b="1" i="0" sz="175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75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UDHAYACHANDER R J    210701294</a:t>
            </a:r>
            <a:endParaRPr b="1" sz="175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89800" y="3214175"/>
            <a:ext cx="4450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Dr.V. Karthick,M.E.,Ph.D.,</a:t>
            </a:r>
            <a:endParaRPr b="1" sz="17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Professor,</a:t>
            </a:r>
            <a:endParaRPr b="1" sz="17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CSE,</a:t>
            </a:r>
            <a:endParaRPr b="1" sz="17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Rajalakshmi Engineering College,Chennai</a:t>
            </a:r>
            <a:endParaRPr b="1" sz="17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g28f75df2fd7_3_43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g28f75df2fd7_3_43"/>
          <p:cNvSpPr txBox="1"/>
          <p:nvPr/>
        </p:nvSpPr>
        <p:spPr>
          <a:xfrm>
            <a:off x="448025" y="297950"/>
            <a:ext cx="541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500">
                <a:solidFill>
                  <a:srgbClr val="002060"/>
                </a:solidFill>
              </a:rPr>
              <a:t>RESEARCH GAP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8f75df2fd7_3_43"/>
          <p:cNvSpPr txBox="1"/>
          <p:nvPr/>
        </p:nvSpPr>
        <p:spPr>
          <a:xfrm>
            <a:off x="502688" y="886350"/>
            <a:ext cx="81504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existing system uses deep learning algorithms, the system employs image processing techniques to accurately identify medicinal plants, ensuring authenticity with accuracy of </a:t>
            </a:r>
            <a:r>
              <a:rPr b="1" lang="en" sz="1900">
                <a:solidFill>
                  <a:schemeClr val="dk1"/>
                </a:solidFill>
              </a:rPr>
              <a:t>96.12%</a:t>
            </a:r>
            <a:r>
              <a:rPr lang="en" sz="1900">
                <a:solidFill>
                  <a:schemeClr val="dk1"/>
                </a:solidFill>
              </a:rPr>
              <a:t> 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dataset used to train contains only</a:t>
            </a:r>
            <a:r>
              <a:rPr b="1" lang="en" sz="1900">
                <a:solidFill>
                  <a:schemeClr val="dk1"/>
                </a:solidFill>
              </a:rPr>
              <a:t> 10 classes</a:t>
            </a:r>
            <a:r>
              <a:rPr lang="en" sz="1900">
                <a:solidFill>
                  <a:schemeClr val="dk1"/>
                </a:solidFill>
              </a:rPr>
              <a:t> of medicinal plants. The system can distinguish between different species with precision, increases the risks associated with </a:t>
            </a:r>
            <a:r>
              <a:rPr b="1" lang="en" sz="1900">
                <a:solidFill>
                  <a:schemeClr val="dk1"/>
                </a:solidFill>
              </a:rPr>
              <a:t>misidentification </a:t>
            </a:r>
            <a:r>
              <a:rPr lang="en" sz="1900">
                <a:solidFill>
                  <a:schemeClr val="dk1"/>
                </a:solidFill>
              </a:rPr>
              <a:t>to training with less dataset.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There is </a:t>
            </a:r>
            <a:r>
              <a:rPr b="1" lang="en" sz="1900">
                <a:solidFill>
                  <a:schemeClr val="dk1"/>
                </a:solidFill>
              </a:rPr>
              <a:t>no verification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lang="en" sz="1900">
                <a:solidFill>
                  <a:schemeClr val="dk1"/>
                </a:solidFill>
              </a:rPr>
              <a:t>authentication</a:t>
            </a:r>
            <a:r>
              <a:rPr lang="en" sz="1900">
                <a:solidFill>
                  <a:schemeClr val="dk1"/>
                </a:solidFill>
              </a:rPr>
              <a:t> of the medicinal plants products 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g2cb8a5f5a1d_0_13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g2cb8a5f5a1d_0_13"/>
          <p:cNvSpPr txBox="1"/>
          <p:nvPr/>
        </p:nvSpPr>
        <p:spPr>
          <a:xfrm>
            <a:off x="448025" y="297950"/>
            <a:ext cx="541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500">
                <a:solidFill>
                  <a:srgbClr val="002060"/>
                </a:solidFill>
              </a:rPr>
              <a:t>PROPOSED</a:t>
            </a:r>
            <a:r>
              <a:rPr b="1" lang="en" sz="2500">
                <a:solidFill>
                  <a:srgbClr val="002060"/>
                </a:solidFill>
              </a:rPr>
              <a:t> SYSTEM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cb8a5f5a1d_0_13"/>
          <p:cNvSpPr txBox="1"/>
          <p:nvPr/>
        </p:nvSpPr>
        <p:spPr>
          <a:xfrm>
            <a:off x="385838" y="886350"/>
            <a:ext cx="83841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8151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The Proposed system uses cutting-edge deep learning algorithms, the system employs image processing techniques to accurately identify medicinal plants, ensuring authenticity by using dataset of </a:t>
            </a:r>
            <a:r>
              <a:rPr b="1" lang="en" sz="1900">
                <a:solidFill>
                  <a:schemeClr val="dk1"/>
                </a:solidFill>
              </a:rPr>
              <a:t>more than 100 classes</a:t>
            </a:r>
            <a:r>
              <a:rPr lang="en" sz="1900">
                <a:solidFill>
                  <a:schemeClr val="dk1"/>
                </a:solidFill>
              </a:rPr>
              <a:t> of medicinal plants with the accuracy of </a:t>
            </a:r>
            <a:r>
              <a:rPr b="1" lang="en" sz="1900">
                <a:solidFill>
                  <a:schemeClr val="dk1"/>
                </a:solidFill>
              </a:rPr>
              <a:t>97.97%</a:t>
            </a:r>
            <a:r>
              <a:rPr lang="en" sz="1900">
                <a:solidFill>
                  <a:schemeClr val="dk1"/>
                </a:solidFill>
              </a:rPr>
              <a:t>.The integration of supply chain integrity mechanisms ensures </a:t>
            </a:r>
            <a:r>
              <a:rPr b="1" lang="en" sz="1900">
                <a:solidFill>
                  <a:schemeClr val="dk1"/>
                </a:solidFill>
              </a:rPr>
              <a:t>transparency and traceability</a:t>
            </a:r>
            <a:r>
              <a:rPr lang="en" sz="1900">
                <a:solidFill>
                  <a:schemeClr val="dk1"/>
                </a:solidFill>
              </a:rPr>
              <a:t> of products.</a:t>
            </a:r>
            <a:r>
              <a:rPr lang="en" sz="1900">
                <a:solidFill>
                  <a:schemeClr val="dk1"/>
                </a:solidFill>
              </a:rPr>
              <a:t> The system not only safeguards the </a:t>
            </a:r>
            <a:r>
              <a:rPr b="1" lang="en" sz="1900">
                <a:solidFill>
                  <a:schemeClr val="dk1"/>
                </a:solidFill>
              </a:rPr>
              <a:t>integrity of medicinal plant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b="1" lang="en" sz="1900">
                <a:solidFill>
                  <a:schemeClr val="dk1"/>
                </a:solidFill>
              </a:rPr>
              <a:t>products</a:t>
            </a:r>
            <a:r>
              <a:rPr lang="en" sz="1900">
                <a:solidFill>
                  <a:schemeClr val="dk1"/>
                </a:solidFill>
              </a:rPr>
              <a:t> but also fosters </a:t>
            </a:r>
            <a:r>
              <a:rPr b="1" lang="en" sz="1900">
                <a:solidFill>
                  <a:schemeClr val="dk1"/>
                </a:solidFill>
              </a:rPr>
              <a:t>trust among consumers</a:t>
            </a:r>
            <a:r>
              <a:rPr lang="en" sz="1900">
                <a:solidFill>
                  <a:schemeClr val="dk1"/>
                </a:solidFill>
              </a:rPr>
              <a:t> and promotes sustainable practices within the industry.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g2de455238b2_0_1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g2de455238b2_0_1"/>
          <p:cNvSpPr txBox="1"/>
          <p:nvPr/>
        </p:nvSpPr>
        <p:spPr>
          <a:xfrm>
            <a:off x="448025" y="297950"/>
            <a:ext cx="54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2de455238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25" y="674050"/>
            <a:ext cx="8670324" cy="41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de455238b2_0_1"/>
          <p:cNvSpPr txBox="1"/>
          <p:nvPr/>
        </p:nvSpPr>
        <p:spPr>
          <a:xfrm>
            <a:off x="330600" y="235050"/>
            <a:ext cx="676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73763"/>
                </a:solidFill>
              </a:rPr>
              <a:t>SYSTEM ARCHITECTURE</a:t>
            </a:r>
            <a:endParaRPr b="1" sz="2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g2de455238b2_0_48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g2de455238b2_0_48"/>
          <p:cNvSpPr txBox="1"/>
          <p:nvPr/>
        </p:nvSpPr>
        <p:spPr>
          <a:xfrm>
            <a:off x="448025" y="297950"/>
            <a:ext cx="541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060"/>
                </a:solidFill>
              </a:rPr>
              <a:t>RESULTS AND DISCUSSION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de455238b2_0_48"/>
          <p:cNvSpPr txBox="1"/>
          <p:nvPr/>
        </p:nvSpPr>
        <p:spPr>
          <a:xfrm>
            <a:off x="414638" y="1094100"/>
            <a:ext cx="83265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implementation of a Medicinal Plants Identification by Image Processing Using Deep Learning Techniques and Implementing Supply Chain Integrity utilizing </a:t>
            </a:r>
            <a:r>
              <a:rPr b="1" lang="en" sz="1800">
                <a:solidFill>
                  <a:schemeClr val="dk1"/>
                </a:solidFill>
              </a:rPr>
              <a:t>CNN Algorithm</a:t>
            </a:r>
            <a:r>
              <a:rPr lang="en" sz="1800">
                <a:solidFill>
                  <a:schemeClr val="dk1"/>
                </a:solidFill>
              </a:rPr>
              <a:t> represents a remarkable result by achieving </a:t>
            </a:r>
            <a:r>
              <a:rPr b="1" lang="en" sz="1800">
                <a:solidFill>
                  <a:schemeClr val="dk1"/>
                </a:solidFill>
              </a:rPr>
              <a:t>97.97% </a:t>
            </a:r>
            <a:r>
              <a:rPr lang="en" sz="1800">
                <a:solidFill>
                  <a:schemeClr val="dk1"/>
                </a:solidFill>
              </a:rPr>
              <a:t>accuracy in identifying medicinal plants,whereas existing </a:t>
            </a:r>
            <a:r>
              <a:rPr lang="en" sz="1800">
                <a:solidFill>
                  <a:schemeClr val="dk1"/>
                </a:solidFill>
              </a:rPr>
              <a:t>system</a:t>
            </a:r>
            <a:r>
              <a:rPr lang="en" sz="1800">
                <a:solidFill>
                  <a:schemeClr val="dk1"/>
                </a:solidFill>
              </a:rPr>
              <a:t> gives only </a:t>
            </a:r>
            <a:r>
              <a:rPr b="1" lang="en" sz="1800">
                <a:solidFill>
                  <a:schemeClr val="dk1"/>
                </a:solidFill>
              </a:rPr>
              <a:t>96.12%</a:t>
            </a:r>
            <a:r>
              <a:rPr lang="en" sz="1800">
                <a:solidFill>
                  <a:schemeClr val="dk1"/>
                </a:solidFill>
              </a:rPr>
              <a:t>.By delivering dependable and efficient quality assurance and traceability solutions,the proposed model helps to promote consumer health, encourage sustainable herbal medical practices, and reduce fraudulent activity in the herbal supply chain.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2de455238b2_1_0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g2de455238b2_1_0"/>
          <p:cNvSpPr txBox="1"/>
          <p:nvPr/>
        </p:nvSpPr>
        <p:spPr>
          <a:xfrm>
            <a:off x="365825" y="173550"/>
            <a:ext cx="541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100">
                <a:solidFill>
                  <a:srgbClr val="002060"/>
                </a:solidFill>
              </a:rPr>
              <a:t>IMPLEMENTATION PROTOTYPE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de455238b2_1_0"/>
          <p:cNvSpPr txBox="1"/>
          <p:nvPr/>
        </p:nvSpPr>
        <p:spPr>
          <a:xfrm>
            <a:off x="4734850" y="2881775"/>
            <a:ext cx="39000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61" name="Google Shape;161;g2de455238b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825" y="737800"/>
            <a:ext cx="1841125" cy="39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de455238b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138" y="737800"/>
            <a:ext cx="1912575" cy="397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2de455238b2_1_0"/>
          <p:cNvCxnSpPr/>
          <p:nvPr/>
        </p:nvCxnSpPr>
        <p:spPr>
          <a:xfrm>
            <a:off x="4734850" y="2435525"/>
            <a:ext cx="1410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g2de455238b2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900" y="737800"/>
            <a:ext cx="1912575" cy="397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2de455238b2_1_0"/>
          <p:cNvCxnSpPr>
            <a:stCxn id="161" idx="3"/>
            <a:endCxn id="162" idx="1"/>
          </p:cNvCxnSpPr>
          <p:nvPr/>
        </p:nvCxnSpPr>
        <p:spPr>
          <a:xfrm>
            <a:off x="4388950" y="2725688"/>
            <a:ext cx="27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g2de455238b2_1_0"/>
          <p:cNvCxnSpPr>
            <a:stCxn id="162" idx="3"/>
            <a:endCxn id="164" idx="1"/>
          </p:cNvCxnSpPr>
          <p:nvPr/>
        </p:nvCxnSpPr>
        <p:spPr>
          <a:xfrm>
            <a:off x="6571713" y="2725688"/>
            <a:ext cx="27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g2de455238b2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500" y="737800"/>
            <a:ext cx="1841125" cy="397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g2de455238b2_1_0"/>
          <p:cNvCxnSpPr>
            <a:stCxn id="167" idx="3"/>
            <a:endCxn id="161" idx="1"/>
          </p:cNvCxnSpPr>
          <p:nvPr/>
        </p:nvCxnSpPr>
        <p:spPr>
          <a:xfrm>
            <a:off x="2277625" y="2725687"/>
            <a:ext cx="2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g2de455238b2_0_13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g2de455238b2_0_13"/>
          <p:cNvSpPr txBox="1"/>
          <p:nvPr/>
        </p:nvSpPr>
        <p:spPr>
          <a:xfrm>
            <a:off x="377550" y="262725"/>
            <a:ext cx="70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060"/>
                </a:solidFill>
              </a:rPr>
              <a:t>TRAINING AND TESTING GRAPHS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2de455238b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75" y="878325"/>
            <a:ext cx="3863500" cy="37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de455238b2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275" y="878325"/>
            <a:ext cx="4004425" cy="37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g28f75df2fd7_3_0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g28f75df2fd7_3_0"/>
          <p:cNvSpPr txBox="1"/>
          <p:nvPr/>
        </p:nvSpPr>
        <p:spPr>
          <a:xfrm>
            <a:off x="377550" y="262725"/>
            <a:ext cx="70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060"/>
                </a:solidFill>
              </a:rPr>
              <a:t>COMPARATIVE ANALYSIS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28f75df2fd7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00" y="946050"/>
            <a:ext cx="3828451" cy="32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8f75df2fd7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175" y="994475"/>
            <a:ext cx="3712600" cy="30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8f75df2fd7_3_0"/>
          <p:cNvSpPr txBox="1"/>
          <p:nvPr/>
        </p:nvSpPr>
        <p:spPr>
          <a:xfrm>
            <a:off x="1341425" y="4265175"/>
            <a:ext cx="241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EXISTING SYSTEM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86" name="Google Shape;186;g28f75df2fd7_3_0"/>
          <p:cNvSpPr txBox="1"/>
          <p:nvPr/>
        </p:nvSpPr>
        <p:spPr>
          <a:xfrm>
            <a:off x="5578750" y="4265175"/>
            <a:ext cx="2794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PROPOSED SYSTEM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g28f75df2fd7_3_9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g28f75df2fd7_3_9"/>
          <p:cNvSpPr txBox="1"/>
          <p:nvPr/>
        </p:nvSpPr>
        <p:spPr>
          <a:xfrm>
            <a:off x="377550" y="262725"/>
            <a:ext cx="70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060"/>
                </a:solidFill>
              </a:rPr>
              <a:t>COMPARATIVE ANALYSIS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28f75df2fd7_3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0" y="945000"/>
            <a:ext cx="4083050" cy="30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8f75df2fd7_3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525" y="993900"/>
            <a:ext cx="3867150" cy="30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8f75df2fd7_3_9"/>
          <p:cNvSpPr txBox="1"/>
          <p:nvPr/>
        </p:nvSpPr>
        <p:spPr>
          <a:xfrm>
            <a:off x="1470250" y="4161775"/>
            <a:ext cx="2677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EXISTING SYSTEM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96" name="Google Shape;196;g28f75df2fd7_3_9"/>
          <p:cNvSpPr txBox="1"/>
          <p:nvPr/>
        </p:nvSpPr>
        <p:spPr>
          <a:xfrm>
            <a:off x="5744750" y="4202875"/>
            <a:ext cx="2536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PROPOSED SYSTEM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28f75df2fd7_3_18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g28f75df2fd7_3_18"/>
          <p:cNvSpPr txBox="1"/>
          <p:nvPr/>
        </p:nvSpPr>
        <p:spPr>
          <a:xfrm>
            <a:off x="377550" y="262725"/>
            <a:ext cx="70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060"/>
                </a:solidFill>
              </a:rPr>
              <a:t>COMPARATIVE ANALYSIS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28f75df2fd7_3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25" y="923849"/>
            <a:ext cx="423797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8f75df2fd7_3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0" y="1009600"/>
            <a:ext cx="4067175" cy="32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8f75df2fd7_3_18"/>
          <p:cNvSpPr txBox="1"/>
          <p:nvPr/>
        </p:nvSpPr>
        <p:spPr>
          <a:xfrm>
            <a:off x="1364550" y="4398375"/>
            <a:ext cx="2654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EXISTING SYSTEM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06" name="Google Shape;206;g28f75df2fd7_3_18"/>
          <p:cNvSpPr txBox="1"/>
          <p:nvPr/>
        </p:nvSpPr>
        <p:spPr>
          <a:xfrm>
            <a:off x="5556850" y="4375250"/>
            <a:ext cx="2654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PROPOSED SYSTEM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g28f75df2fd7_3_29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g28f75df2fd7_3_29"/>
          <p:cNvSpPr txBox="1"/>
          <p:nvPr/>
        </p:nvSpPr>
        <p:spPr>
          <a:xfrm>
            <a:off x="377550" y="262725"/>
            <a:ext cx="70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060"/>
                </a:solidFill>
              </a:rPr>
              <a:t>COMPARATIVE ANALYSIS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g28f75df2fd7_3_29"/>
          <p:cNvGraphicFramePr/>
          <p:nvPr/>
        </p:nvGraphicFramePr>
        <p:xfrm>
          <a:off x="86552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{985D89F3-2A58-4383-BFF3-225439571B0F}</a:tableStyleId>
              </a:tblPr>
              <a:tblGrid>
                <a:gridCol w="5678475"/>
                <a:gridCol w="1845100"/>
              </a:tblGrid>
              <a:tr h="106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MODEL</a:t>
                      </a:r>
                      <a:endParaRPr b="1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6E85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ACCURACY</a:t>
                      </a:r>
                      <a:endParaRPr b="1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6E85D2"/>
                    </a:solidFill>
                  </a:tcPr>
                </a:tc>
              </a:tr>
              <a:tr h="10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MEDICINAL PLANTS CNN [10 CLASSES]</a:t>
                      </a:r>
                      <a:endParaRPr>
                        <a:solidFill>
                          <a:srgbClr val="21212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96.12</a:t>
                      </a:r>
                      <a:endParaRPr>
                        <a:solidFill>
                          <a:srgbClr val="21212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106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MEDICINAL PLANTS CNN [20 CLASSES]</a:t>
                      </a:r>
                      <a:endParaRPr>
                        <a:solidFill>
                          <a:srgbClr val="21212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97.97</a:t>
                      </a:r>
                      <a:endParaRPr>
                        <a:solidFill>
                          <a:srgbClr val="21212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3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/>
        </p:nvSpPr>
        <p:spPr>
          <a:xfrm>
            <a:off x="469800" y="315625"/>
            <a:ext cx="6263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495938" y="900400"/>
            <a:ext cx="8163900" cy="29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200">
                <a:solidFill>
                  <a:schemeClr val="dk1"/>
                </a:solidFill>
              </a:rPr>
              <a:t>P</a:t>
            </a:r>
            <a:r>
              <a:rPr lang="en" sz="2200">
                <a:solidFill>
                  <a:schemeClr val="dk1"/>
                </a:solidFill>
              </a:rPr>
              <a:t>roposed System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utilizes </a:t>
            </a:r>
            <a:r>
              <a:rPr b="1" i="0" lang="en" sz="2200" u="none" cap="none" strike="noStrike">
                <a:solidFill>
                  <a:schemeClr val="dk1"/>
                </a:solidFill>
              </a:rPr>
              <a:t>Convolutional Neural network(CNN)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image processing algorithm and accurately identify the medicinal plants based on their </a:t>
            </a:r>
            <a:r>
              <a:rPr i="0" lang="en" sz="2200" u="none" cap="none" strike="noStrike">
                <a:solidFill>
                  <a:schemeClr val="dk1"/>
                </a:solidFill>
              </a:rPr>
              <a:t>visual characteristics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enhanced </a:t>
            </a:r>
            <a:r>
              <a:rPr b="1" i="0" lang="en" sz="2200" u="none" cap="none" strike="noStrike">
                <a:solidFill>
                  <a:schemeClr val="dk1"/>
                </a:solidFill>
              </a:rPr>
              <a:t>authentication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implementing the </a:t>
            </a:r>
            <a:r>
              <a:rPr b="1" i="0" lang="en" sz="2200" u="none" cap="none" strike="noStrike">
                <a:solidFill>
                  <a:schemeClr val="dk1"/>
                </a:solidFill>
              </a:rPr>
              <a:t>supply chain integrity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identified Medicinal plants to enhance </a:t>
            </a:r>
            <a:r>
              <a:rPr lang="en" sz="2200">
                <a:solidFill>
                  <a:schemeClr val="dk1"/>
                </a:solidFill>
              </a:rPr>
              <a:t>common people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>
                <a:solidFill>
                  <a:schemeClr val="dk1"/>
                </a:solidFill>
              </a:rPr>
              <a:t>identification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awareness.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1900">
                <a:solidFill>
                  <a:schemeClr val="dk1"/>
                </a:solidFill>
              </a:rPr>
              <a:t>Keywords</a:t>
            </a:r>
            <a:r>
              <a:rPr i="1" lang="en" sz="1900">
                <a:solidFill>
                  <a:schemeClr val="dk1"/>
                </a:solidFill>
              </a:rPr>
              <a:t>:</a:t>
            </a:r>
            <a:r>
              <a:rPr lang="en" sz="1900">
                <a:solidFill>
                  <a:schemeClr val="dk1"/>
                </a:solidFill>
              </a:rPr>
              <a:t>CNN,Supply chain Integrity,Image processing,authentication.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g2de455238b2_0_19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g2de455238b2_0_19"/>
          <p:cNvSpPr txBox="1"/>
          <p:nvPr/>
        </p:nvSpPr>
        <p:spPr>
          <a:xfrm>
            <a:off x="448025" y="297950"/>
            <a:ext cx="541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060"/>
                </a:solidFill>
              </a:rPr>
              <a:t>CONCLUSION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de455238b2_0_19"/>
          <p:cNvSpPr txBox="1"/>
          <p:nvPr/>
        </p:nvSpPr>
        <p:spPr>
          <a:xfrm>
            <a:off x="448025" y="913550"/>
            <a:ext cx="83382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proposed model is an important step forward in the fields of herbal medicine and supply chain management. The proposed idea effectively addressed significant difficulties in medicinal plant identification, </a:t>
            </a:r>
            <a:r>
              <a:rPr b="1" lang="en" sz="1800">
                <a:solidFill>
                  <a:schemeClr val="dk1"/>
                </a:solidFill>
              </a:rPr>
              <a:t>authenticity</a:t>
            </a:r>
            <a:r>
              <a:rPr lang="en" sz="1800">
                <a:solidFill>
                  <a:schemeClr val="dk1"/>
                </a:solidFill>
              </a:rPr>
              <a:t> verification, and </a:t>
            </a:r>
            <a:r>
              <a:rPr b="1" lang="en" sz="1800">
                <a:solidFill>
                  <a:schemeClr val="dk1"/>
                </a:solidFill>
              </a:rPr>
              <a:t>supply chain transparency</a:t>
            </a:r>
            <a:r>
              <a:rPr lang="en" sz="1800">
                <a:solidFill>
                  <a:schemeClr val="dk1"/>
                </a:solidFill>
              </a:rPr>
              <a:t> by combining cutting-edge technologies such as image processing, deep learning, and supply chain.The proposed approach has exhibited extraordinary accuracy, reaching a </a:t>
            </a:r>
            <a:r>
              <a:rPr b="1" lang="en" sz="1800">
                <a:solidFill>
                  <a:schemeClr val="dk1"/>
                </a:solidFill>
              </a:rPr>
              <a:t>97.97% </a:t>
            </a:r>
            <a:r>
              <a:rPr lang="en" sz="1800">
                <a:solidFill>
                  <a:schemeClr val="dk1"/>
                </a:solidFill>
              </a:rPr>
              <a:t>identification rate for medicinal plants using visual characteristics retrieved from photos.Greatly paves the way for </a:t>
            </a:r>
            <a:r>
              <a:rPr b="1" lang="en" sz="1800">
                <a:solidFill>
                  <a:schemeClr val="dk1"/>
                </a:solidFill>
              </a:rPr>
              <a:t>pharmaceutical industry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chemeClr val="dk1"/>
                </a:solidFill>
              </a:rPr>
              <a:t>Global Marketing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g2de455238b2_0_25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g2de455238b2_0_25"/>
          <p:cNvSpPr txBox="1"/>
          <p:nvPr/>
        </p:nvSpPr>
        <p:spPr>
          <a:xfrm>
            <a:off x="448025" y="297950"/>
            <a:ext cx="541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2060"/>
                </a:solidFill>
              </a:rPr>
              <a:t>FUTURE ENHANCEMENTS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de455238b2_0_25"/>
          <p:cNvSpPr txBox="1"/>
          <p:nvPr/>
        </p:nvSpPr>
        <p:spPr>
          <a:xfrm>
            <a:off x="448025" y="1077950"/>
            <a:ext cx="8384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Integration of IoT Devices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Integrating IoT devices in the supply chain as future enhancement paves the way to monitor and record </a:t>
            </a:r>
            <a:r>
              <a:rPr b="1" lang="en" sz="1800">
                <a:solidFill>
                  <a:schemeClr val="dk1"/>
                </a:solidFill>
              </a:rPr>
              <a:t>environmental</a:t>
            </a:r>
            <a:r>
              <a:rPr lang="en" sz="1800">
                <a:solidFill>
                  <a:schemeClr val="dk1"/>
                </a:solidFill>
              </a:rPr>
              <a:t> conditions during plants surplus conditions as stocks and transportation for Supply Chain mechanisms.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Crowdsourced Verification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Enhancing a platform for crowdsourced verification where users can contribute to </a:t>
            </a:r>
            <a:r>
              <a:rPr b="1" lang="en" sz="1800">
                <a:solidFill>
                  <a:schemeClr val="dk1"/>
                </a:solidFill>
              </a:rPr>
              <a:t>verifying</a:t>
            </a:r>
            <a:r>
              <a:rPr lang="en" sz="1800">
                <a:solidFill>
                  <a:schemeClr val="dk1"/>
                </a:solidFill>
              </a:rPr>
              <a:t> the </a:t>
            </a:r>
            <a:r>
              <a:rPr b="1" lang="en" sz="1800">
                <a:solidFill>
                  <a:schemeClr val="dk1"/>
                </a:solidFill>
              </a:rPr>
              <a:t>correctness</a:t>
            </a:r>
            <a:r>
              <a:rPr lang="en" sz="1800">
                <a:solidFill>
                  <a:schemeClr val="dk1"/>
                </a:solidFill>
              </a:rPr>
              <a:t> of plant identifications,which leads to better understanding of the identification.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g28f75df2fd7_3_37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g28f75df2fd7_3_37"/>
          <p:cNvSpPr txBox="1"/>
          <p:nvPr/>
        </p:nvSpPr>
        <p:spPr>
          <a:xfrm>
            <a:off x="307125" y="173550"/>
            <a:ext cx="541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000">
                <a:solidFill>
                  <a:srgbClr val="002060"/>
                </a:solidFill>
              </a:rPr>
              <a:t>REFERENCES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8f75df2fd7_3_37"/>
          <p:cNvSpPr txBox="1"/>
          <p:nvPr/>
        </p:nvSpPr>
        <p:spPr>
          <a:xfrm>
            <a:off x="385838" y="558825"/>
            <a:ext cx="8384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[1]</a:t>
            </a:r>
            <a:r>
              <a:rPr lang="en" sz="1800">
                <a:solidFill>
                  <a:schemeClr val="dk1"/>
                </a:solidFill>
              </a:rPr>
              <a:t> I. Volkmer, News in the Global Sphere: A Study of CNN and Its Impact on Global Communication. Indiana University Press, 1999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[2]</a:t>
            </a:r>
            <a:r>
              <a:rPr lang="en" sz="1800">
                <a:solidFill>
                  <a:schemeClr val="dk1"/>
                </a:solidFill>
              </a:rPr>
              <a:t> S. Inam, S. Kanwal, R. Firdous, and F. Hajjej, “Blockchain based medical image encryption using Arnold’s cat map in a cloud environment,”,2024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[3]</a:t>
            </a:r>
            <a:r>
              <a:rPr lang="en" sz="1800">
                <a:solidFill>
                  <a:schemeClr val="dk1"/>
                </a:solidFill>
              </a:rPr>
              <a:t>  D. Chhabra, Authenticity and Authentication of Heritage. Routledge, 2021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[4]</a:t>
            </a:r>
            <a:r>
              <a:rPr lang="en" sz="1800">
                <a:solidFill>
                  <a:schemeClr val="dk1"/>
                </a:solidFill>
              </a:rPr>
              <a:t>  C. Crossley, Software Supply Chain Security. “O’Reilly Media, Inc.,” 2024.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[5]</a:t>
            </a:r>
            <a:r>
              <a:rPr lang="en" sz="1800">
                <a:solidFill>
                  <a:schemeClr val="dk1"/>
                </a:solidFill>
              </a:rPr>
              <a:t> Plant disease and pest detection using deep learning-based features M Türkoğlu, D Hanbay Turkish Journal of Electrical- 2019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g28f75df2fd7_0_92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g28f75df2fd7_0_92"/>
          <p:cNvSpPr txBox="1"/>
          <p:nvPr/>
        </p:nvSpPr>
        <p:spPr>
          <a:xfrm>
            <a:off x="307125" y="173550"/>
            <a:ext cx="541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000">
                <a:solidFill>
                  <a:srgbClr val="002060"/>
                </a:solidFill>
              </a:rPr>
              <a:t>REFERENCES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8f75df2fd7_0_92"/>
          <p:cNvSpPr txBox="1"/>
          <p:nvPr/>
        </p:nvSpPr>
        <p:spPr>
          <a:xfrm>
            <a:off x="425100" y="558825"/>
            <a:ext cx="8267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[6]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A review on extreme learning machine J Wang, S Lu, SH Wang, YD Zhang - Multimedia Tools and Applications, 2022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[7]</a:t>
            </a:r>
            <a:r>
              <a:rPr lang="en" sz="1800">
                <a:solidFill>
                  <a:schemeClr val="dk1"/>
                </a:solidFill>
              </a:rPr>
              <a:t> Iris Features Extraction and Recognition based on the Scale Invariant Feature Transform (SIFT) MA Taha, HM Ahmed, SO Husain - Webology, 2022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[8]</a:t>
            </a: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800">
                <a:solidFill>
                  <a:schemeClr val="dk1"/>
                </a:solidFill>
              </a:rPr>
              <a:t>"Blockchain Integration for Medicinal Plant Supply Chain Integrity," 2022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[9]</a:t>
            </a: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800">
                <a:solidFill>
                  <a:schemeClr val="dk1"/>
                </a:solidFill>
              </a:rPr>
              <a:t>"Transfer Learning Approaches in Medicinal Plant Recognition," 2022 by L. Nguyen and M. Patel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[10]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 "Automated Medicinal Plant Identification Using Deep Learning," 2022.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14"/>
          <p:cNvGraphicFramePr/>
          <p:nvPr/>
        </p:nvGraphicFramePr>
        <p:xfrm>
          <a:off x="175100" y="1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14"/>
          <p:cNvSpPr txBox="1"/>
          <p:nvPr/>
        </p:nvSpPr>
        <p:spPr>
          <a:xfrm>
            <a:off x="2801387" y="2157263"/>
            <a:ext cx="35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g28f75df2fd7_0_0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g28f75df2fd7_0_0"/>
          <p:cNvSpPr txBox="1"/>
          <p:nvPr/>
        </p:nvSpPr>
        <p:spPr>
          <a:xfrm>
            <a:off x="490050" y="232275"/>
            <a:ext cx="6263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2060"/>
                </a:solidFill>
              </a:rPr>
              <a:t>INTRODUCTION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8f75df2fd7_0_0"/>
          <p:cNvSpPr txBox="1"/>
          <p:nvPr/>
        </p:nvSpPr>
        <p:spPr>
          <a:xfrm>
            <a:off x="495938" y="876925"/>
            <a:ext cx="81639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200">
                <a:solidFill>
                  <a:schemeClr val="dk1"/>
                </a:solidFill>
              </a:rPr>
              <a:t>he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proposed </a:t>
            </a:r>
            <a:r>
              <a:rPr lang="en" sz="2200">
                <a:solidFill>
                  <a:schemeClr val="dk1"/>
                </a:solidFill>
              </a:rPr>
              <a:t>s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2200">
                <a:solidFill>
                  <a:schemeClr val="dk1"/>
                </a:solidFill>
              </a:rPr>
              <a:t>s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 employs </a:t>
            </a:r>
            <a:r>
              <a:rPr b="1" i="0" lang="en" sz="2200" u="none" cap="none" strike="noStrike">
                <a:solidFill>
                  <a:schemeClr val="dk1"/>
                </a:solidFill>
              </a:rPr>
              <a:t>deep learning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techniques to accurately identify medicinal plants through advanced image processing. By integrating these identification capabilities with comprehensive </a:t>
            </a:r>
            <a:r>
              <a:rPr b="1" i="0" lang="en" sz="2200" u="none" cap="none" strike="noStrike">
                <a:solidFill>
                  <a:schemeClr val="dk1"/>
                </a:solidFill>
              </a:rPr>
              <a:t>supply chain integrity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measures, the initiative aims to ensure the authenticity and traceability of medicinal plant products, enhancing their </a:t>
            </a:r>
            <a:r>
              <a:rPr b="1" i="0" lang="en" sz="2200" u="none" cap="none" strike="noStrike">
                <a:solidFill>
                  <a:schemeClr val="dk1"/>
                </a:solidFill>
              </a:rPr>
              <a:t>reliability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safety from harvest to consumer.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g28f75df2fd7_0_7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g28f75df2fd7_0_7"/>
          <p:cNvSpPr txBox="1"/>
          <p:nvPr/>
        </p:nvSpPr>
        <p:spPr>
          <a:xfrm>
            <a:off x="490050" y="232275"/>
            <a:ext cx="626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2060"/>
                </a:solidFill>
              </a:rPr>
              <a:t>LITERATURE REVIEW</a:t>
            </a:r>
            <a:endParaRPr b="0" i="0" sz="1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8f75df2fd7_0_7"/>
          <p:cNvSpPr txBox="1"/>
          <p:nvPr/>
        </p:nvSpPr>
        <p:spPr>
          <a:xfrm>
            <a:off x="425100" y="814975"/>
            <a:ext cx="83610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g28f75df2fd7_0_7"/>
          <p:cNvSpPr txBox="1"/>
          <p:nvPr/>
        </p:nvSpPr>
        <p:spPr>
          <a:xfrm>
            <a:off x="234298" y="709275"/>
            <a:ext cx="8622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>
                <a:latin typeface="Verdana"/>
                <a:ea typeface="Verdana"/>
                <a:cs typeface="Verdana"/>
                <a:sym typeface="Verdana"/>
              </a:rPr>
            </a:b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81" name="Google Shape;81;g28f75df2fd7_0_7"/>
          <p:cNvGraphicFramePr/>
          <p:nvPr/>
        </p:nvGraphicFramePr>
        <p:xfrm>
          <a:off x="297100" y="80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710575"/>
                <a:gridCol w="2208875"/>
                <a:gridCol w="1086450"/>
                <a:gridCol w="1129575"/>
                <a:gridCol w="665950"/>
                <a:gridCol w="1435700"/>
                <a:gridCol w="1204400"/>
              </a:tblGrid>
              <a:tr h="55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S.NO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TITLE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AUTHORS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JOURNAL 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YEAR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CONTRIBUTION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LIMITATION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217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1.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A Study of CNN and Its Impact on Global Communication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I.Volkmer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 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u="none" cap="none" strike="noStrike"/>
                        <a:t>20</a:t>
                      </a:r>
                      <a:r>
                        <a:rPr b="1" lang="en"/>
                        <a:t>22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u="none" cap="none" strike="noStrike"/>
                        <a:t>Contributed on </a:t>
                      </a:r>
                      <a:r>
                        <a:rPr lang="en"/>
                        <a:t>the impacts of CNN algorithm efficiency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doesn’t specifies the edge cases in CNN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300"/>
                        <a:t>2.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Software Supply Chain Security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C. Crossley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2024</a:t>
                      </a:r>
                      <a:endParaRPr b="1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u="none" cap="none" strike="noStrike"/>
                        <a:t>Ga</a:t>
                      </a:r>
                      <a:r>
                        <a:rPr lang="en"/>
                        <a:t>ve</a:t>
                      </a:r>
                      <a:r>
                        <a:rPr lang="en" u="none" cap="none" strike="noStrike"/>
                        <a:t> crisp Idea on </a:t>
                      </a:r>
                      <a:r>
                        <a:rPr lang="en"/>
                        <a:t>the supply chain technique</a:t>
                      </a:r>
                      <a:r>
                        <a:rPr lang="en" u="none" cap="none" strike="noStrike"/>
                        <a:t>.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Security content is less covered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g28f75df2fd7_0_23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g28f75df2fd7_0_23"/>
          <p:cNvSpPr txBox="1"/>
          <p:nvPr/>
        </p:nvSpPr>
        <p:spPr>
          <a:xfrm>
            <a:off x="490050" y="232275"/>
            <a:ext cx="626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2060"/>
                </a:solidFill>
              </a:rPr>
              <a:t>LITERATURE REVIEW</a:t>
            </a:r>
            <a:endParaRPr b="0" i="0" sz="1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8f75df2fd7_0_23"/>
          <p:cNvSpPr txBox="1"/>
          <p:nvPr/>
        </p:nvSpPr>
        <p:spPr>
          <a:xfrm>
            <a:off x="425100" y="814975"/>
            <a:ext cx="83610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g28f75df2fd7_0_23"/>
          <p:cNvSpPr txBox="1"/>
          <p:nvPr/>
        </p:nvSpPr>
        <p:spPr>
          <a:xfrm>
            <a:off x="234298" y="709275"/>
            <a:ext cx="8622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>
                <a:latin typeface="Verdana"/>
                <a:ea typeface="Verdana"/>
                <a:cs typeface="Verdana"/>
                <a:sym typeface="Verdana"/>
              </a:rPr>
            </a:b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90" name="Google Shape;90;g28f75df2fd7_0_23"/>
          <p:cNvGraphicFramePr/>
          <p:nvPr/>
        </p:nvGraphicFramePr>
        <p:xfrm>
          <a:off x="297100" y="80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710575"/>
                <a:gridCol w="2208875"/>
                <a:gridCol w="1086450"/>
                <a:gridCol w="1129575"/>
                <a:gridCol w="665950"/>
                <a:gridCol w="1435700"/>
                <a:gridCol w="1204400"/>
              </a:tblGrid>
              <a:tr h="55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S.NO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TITLE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AUTHORS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JOURNAL 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YEAR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CONTRIBUTION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LIMITATION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217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3.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Blockchain-based Medical Image Encryption Using Arnold's Cat Map in a Cloud Environment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S. Inam, S. Kanwal, R. Firdous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 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u="none" cap="none" strike="noStrike"/>
                        <a:t>20</a:t>
                      </a:r>
                      <a:r>
                        <a:rPr b="1" lang="en"/>
                        <a:t>24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u="none" cap="none" strike="noStrike"/>
                        <a:t>Contributed on </a:t>
                      </a:r>
                      <a:r>
                        <a:rPr lang="en"/>
                        <a:t>the effective techniques in blockchain security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doesn’t specifies the Advanced encryption factors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300"/>
                        <a:t>4.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Herbal Leaves Classification Based on Leaf Image Using CNN Architecture Model VGG16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Oktaviana, Wicakson 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2023</a:t>
                      </a:r>
                      <a:endParaRPr b="1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VGG16 is deeply explained in this paper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Much more Insights on the CNN is expected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g28f75df2fd7_0_43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g28f75df2fd7_0_43"/>
          <p:cNvSpPr txBox="1"/>
          <p:nvPr/>
        </p:nvSpPr>
        <p:spPr>
          <a:xfrm>
            <a:off x="490050" y="232275"/>
            <a:ext cx="626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2060"/>
                </a:solidFill>
              </a:rPr>
              <a:t>LITERATURE REVIEW</a:t>
            </a:r>
            <a:endParaRPr b="0" i="0" sz="1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8f75df2fd7_0_43"/>
          <p:cNvSpPr txBox="1"/>
          <p:nvPr/>
        </p:nvSpPr>
        <p:spPr>
          <a:xfrm>
            <a:off x="425100" y="814975"/>
            <a:ext cx="83610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g28f75df2fd7_0_43"/>
          <p:cNvSpPr txBox="1"/>
          <p:nvPr/>
        </p:nvSpPr>
        <p:spPr>
          <a:xfrm>
            <a:off x="234298" y="709275"/>
            <a:ext cx="8622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>
                <a:latin typeface="Verdana"/>
                <a:ea typeface="Verdana"/>
                <a:cs typeface="Verdana"/>
                <a:sym typeface="Verdana"/>
              </a:rPr>
            </a:b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99" name="Google Shape;99;g28f75df2fd7_0_43"/>
          <p:cNvGraphicFramePr/>
          <p:nvPr/>
        </p:nvGraphicFramePr>
        <p:xfrm>
          <a:off x="297100" y="80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710575"/>
                <a:gridCol w="2208875"/>
                <a:gridCol w="1086450"/>
                <a:gridCol w="1129575"/>
                <a:gridCol w="665950"/>
                <a:gridCol w="1435700"/>
                <a:gridCol w="1204400"/>
              </a:tblGrid>
              <a:tr h="55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S.NO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TITLE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AUTHORS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JOURNAL 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YEAR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CONTRIBUTION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LIMITATION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217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5.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Comparison of Data Preprocessing Approaches for Applying Deep Learning to Human Activity Recognition in the Context of Industry 4.0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X. Zheng, M. Wang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 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u="none" cap="none" strike="noStrike"/>
                        <a:t>20</a:t>
                      </a:r>
                      <a:r>
                        <a:rPr b="1" lang="en"/>
                        <a:t>20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u="none" cap="none" strike="noStrike"/>
                        <a:t>Contributed on</a:t>
                      </a:r>
                      <a:r>
                        <a:rPr lang="en"/>
                        <a:t> the Data preprocessing techniques explanation 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doesn’t cover the edge cases in Dataset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300"/>
                        <a:t>6.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Classification of Medicinal Plants Leaves Using Deep Learning Technique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H. Chanyal, R.K. Yadav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2022</a:t>
                      </a:r>
                      <a:endParaRPr b="1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Deep learning technique is discussed deeply in paper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Doesn’t specify the need of upgraded algorithms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g28f75df2fd7_0_56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g28f75df2fd7_0_56"/>
          <p:cNvSpPr txBox="1"/>
          <p:nvPr/>
        </p:nvSpPr>
        <p:spPr>
          <a:xfrm>
            <a:off x="490050" y="232275"/>
            <a:ext cx="626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2060"/>
                </a:solidFill>
              </a:rPr>
              <a:t>LITERATURE REVIEW</a:t>
            </a:r>
            <a:endParaRPr b="0" i="0" sz="1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8f75df2fd7_0_56"/>
          <p:cNvSpPr txBox="1"/>
          <p:nvPr/>
        </p:nvSpPr>
        <p:spPr>
          <a:xfrm>
            <a:off x="425100" y="814975"/>
            <a:ext cx="83610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g28f75df2fd7_0_56"/>
          <p:cNvSpPr txBox="1"/>
          <p:nvPr/>
        </p:nvSpPr>
        <p:spPr>
          <a:xfrm>
            <a:off x="234298" y="709275"/>
            <a:ext cx="8622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>
                <a:latin typeface="Verdana"/>
                <a:ea typeface="Verdana"/>
                <a:cs typeface="Verdana"/>
                <a:sym typeface="Verdana"/>
              </a:rPr>
            </a:b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08" name="Google Shape;108;g28f75df2fd7_0_56"/>
          <p:cNvGraphicFramePr/>
          <p:nvPr/>
        </p:nvGraphicFramePr>
        <p:xfrm>
          <a:off x="297100" y="80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710575"/>
                <a:gridCol w="2208875"/>
                <a:gridCol w="1086450"/>
                <a:gridCol w="1129575"/>
                <a:gridCol w="665950"/>
                <a:gridCol w="1435700"/>
                <a:gridCol w="1204400"/>
              </a:tblGrid>
              <a:tr h="55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S.NO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TITLE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AUTHORS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JOURNAL 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YEAR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CONTRIBUTION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LIMITATION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217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7.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A Five-Layer Deep Convolutional Neural Network with Stochastic Pooling for Chest CT-based COVID-19 Diagnosis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YD Zhang, SC Satapathy, S Liu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 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u="none" cap="none" strike="noStrike"/>
                        <a:t>20</a:t>
                      </a:r>
                      <a:r>
                        <a:rPr b="1" lang="en"/>
                        <a:t>22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Gave deep insights on the Five layer CNN techniques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doesn’t cover the edge cases in VGG16 model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300"/>
                        <a:t>8.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Authenticity and Authentication of Heritage:A Review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D. Chhabra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2021</a:t>
                      </a:r>
                      <a:endParaRPr b="1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Authentication</a:t>
                      </a:r>
                      <a:r>
                        <a:rPr lang="en"/>
                        <a:t> technique is discussed deeply in paper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Doesn’t specify the need of Encryption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algorithms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28f75df2fd7_0_69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g28f75df2fd7_0_69"/>
          <p:cNvSpPr txBox="1"/>
          <p:nvPr/>
        </p:nvSpPr>
        <p:spPr>
          <a:xfrm>
            <a:off x="490050" y="232275"/>
            <a:ext cx="626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2060"/>
                </a:solidFill>
              </a:rPr>
              <a:t>LITERATURE REVIEW</a:t>
            </a:r>
            <a:endParaRPr b="0" i="0" sz="1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8f75df2fd7_0_69"/>
          <p:cNvSpPr txBox="1"/>
          <p:nvPr/>
        </p:nvSpPr>
        <p:spPr>
          <a:xfrm>
            <a:off x="425100" y="814975"/>
            <a:ext cx="83610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g28f75df2fd7_0_69"/>
          <p:cNvSpPr txBox="1"/>
          <p:nvPr/>
        </p:nvSpPr>
        <p:spPr>
          <a:xfrm>
            <a:off x="234298" y="709275"/>
            <a:ext cx="8622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>
                <a:latin typeface="Verdana"/>
                <a:ea typeface="Verdana"/>
                <a:cs typeface="Verdana"/>
                <a:sym typeface="Verdana"/>
              </a:rPr>
            </a:b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7" name="Google Shape;117;g28f75df2fd7_0_69"/>
          <p:cNvGraphicFramePr/>
          <p:nvPr/>
        </p:nvGraphicFramePr>
        <p:xfrm>
          <a:off x="297100" y="80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710575"/>
                <a:gridCol w="2208875"/>
                <a:gridCol w="1086450"/>
                <a:gridCol w="1129575"/>
                <a:gridCol w="665950"/>
                <a:gridCol w="1435700"/>
                <a:gridCol w="1204400"/>
              </a:tblGrid>
              <a:tr h="55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S.NO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TITLE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AUTHORS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JOURNAL 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YEAR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CONTRIBUTION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LIMITATION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217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9.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A Survey on Different Methods for Medicinal Plants Identification and Classification System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Maibam Maikel Singh,</a:t>
                      </a:r>
                      <a:endParaRPr b="1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Thounaoja RupachanSingh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 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u="none" cap="none" strike="noStrike"/>
                        <a:t>20</a:t>
                      </a:r>
                      <a:r>
                        <a:rPr b="1" lang="en"/>
                        <a:t>21</a:t>
                      </a:r>
                      <a:endParaRPr b="1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Explained with real time examples on classification</a:t>
                      </a:r>
                      <a:endParaRPr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Survey has less authenticity compared to existing model.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300"/>
                        <a:t>10.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Blockchain Integration for Medicinal Plant Supply Chain Integrity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P. Zhao ,T. Clark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IEEE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/>
                        <a:t>2022</a:t>
                      </a:r>
                      <a:endParaRPr b="1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/>
                        <a:t>Deep Insights on the Blockchain Technology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Lacks in Integration part of Supply chain.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g2cb8a5f5a1d_0_5"/>
          <p:cNvGraphicFramePr/>
          <p:nvPr/>
        </p:nvGraphicFramePr>
        <p:xfrm>
          <a:off x="180988" y="1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{5835345F-2547-41A8-B0D7-C0755A03CCB3}</a:tableStyleId>
              </a:tblPr>
              <a:tblGrid>
                <a:gridCol w="8793775"/>
              </a:tblGrid>
              <a:tr h="47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g2cb8a5f5a1d_0_5"/>
          <p:cNvSpPr txBox="1"/>
          <p:nvPr/>
        </p:nvSpPr>
        <p:spPr>
          <a:xfrm>
            <a:off x="448025" y="297950"/>
            <a:ext cx="541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500">
                <a:solidFill>
                  <a:srgbClr val="002060"/>
                </a:solidFill>
              </a:rPr>
              <a:t>EXISTING SYSTEM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cb8a5f5a1d_0_5"/>
          <p:cNvSpPr txBox="1"/>
          <p:nvPr/>
        </p:nvSpPr>
        <p:spPr>
          <a:xfrm>
            <a:off x="502688" y="886350"/>
            <a:ext cx="81504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The existing system uses deep learning algorithms, the system employs image processing techniques to accurately identify medicinal plants, ensuring authenticity with accuracy of </a:t>
            </a:r>
            <a:r>
              <a:rPr b="1" lang="en" sz="1900">
                <a:solidFill>
                  <a:schemeClr val="dk1"/>
                </a:solidFill>
              </a:rPr>
              <a:t>96.12%</a:t>
            </a:r>
            <a:r>
              <a:rPr lang="en" sz="1900">
                <a:solidFill>
                  <a:schemeClr val="dk1"/>
                </a:solidFill>
              </a:rPr>
              <a:t> but the dataset used to train contains </a:t>
            </a:r>
            <a:r>
              <a:rPr lang="en" sz="1900">
                <a:solidFill>
                  <a:schemeClr val="dk1"/>
                </a:solidFill>
              </a:rPr>
              <a:t>only</a:t>
            </a:r>
            <a:r>
              <a:rPr b="1" lang="en" sz="1900">
                <a:solidFill>
                  <a:schemeClr val="dk1"/>
                </a:solidFill>
              </a:rPr>
              <a:t> 10 classes</a:t>
            </a:r>
            <a:r>
              <a:rPr lang="en" sz="1900">
                <a:solidFill>
                  <a:schemeClr val="dk1"/>
                </a:solidFill>
              </a:rPr>
              <a:t> of medicinal plants. By analyzing intricate features of plant images,the system can distinguish between different species with average precision, reduces the risks associated with </a:t>
            </a:r>
            <a:r>
              <a:rPr b="1" lang="en" sz="1900">
                <a:solidFill>
                  <a:schemeClr val="dk1"/>
                </a:solidFill>
              </a:rPr>
              <a:t>misidentification</a:t>
            </a:r>
            <a:r>
              <a:rPr lang="en" sz="1900">
                <a:solidFill>
                  <a:schemeClr val="dk1"/>
                </a:solidFill>
              </a:rPr>
              <a:t>.There is </a:t>
            </a:r>
            <a:r>
              <a:rPr b="1" lang="en" sz="1900">
                <a:solidFill>
                  <a:schemeClr val="dk1"/>
                </a:solidFill>
              </a:rPr>
              <a:t>no verification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lang="en" sz="1900">
                <a:solidFill>
                  <a:schemeClr val="dk1"/>
                </a:solidFill>
              </a:rPr>
              <a:t>authentication</a:t>
            </a:r>
            <a:r>
              <a:rPr lang="en" sz="1900">
                <a:solidFill>
                  <a:schemeClr val="dk1"/>
                </a:solidFill>
              </a:rPr>
              <a:t> of the </a:t>
            </a:r>
            <a:r>
              <a:rPr lang="en" sz="1900">
                <a:solidFill>
                  <a:schemeClr val="dk1"/>
                </a:solidFill>
              </a:rPr>
              <a:t>medicinal</a:t>
            </a:r>
            <a:r>
              <a:rPr lang="en" sz="1900">
                <a:solidFill>
                  <a:schemeClr val="dk1"/>
                </a:solidFill>
              </a:rPr>
              <a:t> plants products.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