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8" r:id="rId3"/>
    <p:sldId id="265" r:id="rId4"/>
    <p:sldId id="266" r:id="rId5"/>
    <p:sldId id="28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3" r:id="rId18"/>
    <p:sldId id="28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72590C-F7F7-4A5E-91CA-D0F6919A238E}">
          <p14:sldIdLst>
            <p14:sldId id="256"/>
            <p14:sldId id="268"/>
          </p14:sldIdLst>
        </p14:section>
        <p14:section name="Untitled Section" id="{56AB1BD3-FAF9-4D2B-9B13-44AC06496F0A}">
          <p14:sldIdLst>
            <p14:sldId id="265"/>
            <p14:sldId id="266"/>
            <p14:sldId id="28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2"/>
            <p14:sldId id="283"/>
            <p14:sldId id="28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6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4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2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8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8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9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8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346" y="695458"/>
            <a:ext cx="8168983" cy="18545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MUTUAL AUTHENTICATION IN IoT SYSTEMS USING PUF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4868" y="4043966"/>
            <a:ext cx="8168984" cy="1931830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 smtClean="0"/>
              <a:t>P.HEMALATHA [1418114]</a:t>
            </a:r>
          </a:p>
          <a:p>
            <a:pPr algn="l"/>
            <a:r>
              <a:rPr lang="en-IN" dirty="0" smtClean="0"/>
              <a:t>S.MANJU [1418125]                                 Guided By:</a:t>
            </a:r>
          </a:p>
          <a:p>
            <a:pPr algn="l"/>
            <a:r>
              <a:rPr lang="en-IN" dirty="0" smtClean="0"/>
              <a:t>M.NANDHINI [1418129]                      </a:t>
            </a:r>
            <a:r>
              <a:rPr lang="en-IN" dirty="0" err="1" smtClean="0"/>
              <a:t>Mr.S.GLADSON</a:t>
            </a:r>
            <a:r>
              <a:rPr lang="en-IN" dirty="0" smtClean="0"/>
              <a:t> OLIVER,AP/IT                 </a:t>
            </a:r>
          </a:p>
          <a:p>
            <a:pPr algn="l"/>
            <a:r>
              <a:rPr lang="en-IN" dirty="0" smtClean="0"/>
              <a:t>V.VINOTHA [1418153]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Mutual authentication of two IOT devices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MODULE 1 (existing CRP retrieval)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Input : ID</a:t>
            </a:r>
            <a:r>
              <a:rPr lang="en-US" baseline="-25000" dirty="0" smtClean="0"/>
              <a:t>A</a:t>
            </a:r>
            <a:r>
              <a:rPr lang="en-US" dirty="0" smtClean="0"/>
              <a:t>,ID</a:t>
            </a:r>
            <a:r>
              <a:rPr lang="en-US" baseline="-25000" dirty="0" smtClean="0"/>
              <a:t>B</a:t>
            </a:r>
            <a:r>
              <a:rPr lang="en-US" dirty="0" smtClean="0"/>
              <a:t>,N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r>
              <a:rPr lang="en-US" dirty="0" smtClean="0"/>
              <a:t>Process : Find ID</a:t>
            </a:r>
            <a:r>
              <a:rPr lang="en-US" baseline="-25000" dirty="0" smtClean="0"/>
              <a:t>A</a:t>
            </a:r>
            <a:r>
              <a:rPr lang="en-US" dirty="0" smtClean="0"/>
              <a:t>,ID</a:t>
            </a:r>
            <a:r>
              <a:rPr lang="en-US" baseline="-25000" dirty="0" smtClean="0"/>
              <a:t>B</a:t>
            </a:r>
            <a:r>
              <a:rPr lang="en-US" dirty="0" smtClean="0"/>
              <a:t> in memory</a:t>
            </a:r>
          </a:p>
          <a:p>
            <a:pPr>
              <a:buNone/>
            </a:pPr>
            <a:r>
              <a:rPr lang="en-US" dirty="0" smtClean="0"/>
              <a:t>                 Read </a:t>
            </a:r>
            <a:r>
              <a:rPr lang="en-US" dirty="0" err="1" smtClean="0"/>
              <a:t>tha</a:t>
            </a:r>
            <a:r>
              <a:rPr lang="en-US" dirty="0" smtClean="0"/>
              <a:t> CRPs(</a:t>
            </a:r>
            <a:r>
              <a:rPr lang="en-US" dirty="0" err="1" smtClean="0"/>
              <a:t>C</a:t>
            </a:r>
            <a:r>
              <a:rPr lang="en-US" baseline="30000" dirty="0" err="1" smtClean="0"/>
              <a:t>i</a:t>
            </a:r>
            <a:r>
              <a:rPr lang="en-US" dirty="0" err="1" smtClean="0"/>
              <a:t>,R</a:t>
            </a:r>
            <a:r>
              <a:rPr lang="en-US" baseline="30000" dirty="0" err="1" smtClean="0"/>
              <a:t>i</a:t>
            </a:r>
            <a:r>
              <a:rPr lang="en-US" dirty="0" smtClean="0"/>
              <a:t>),(</a:t>
            </a:r>
            <a:r>
              <a:rPr lang="en-US" dirty="0" err="1" smtClean="0"/>
              <a:t>C</a:t>
            </a:r>
            <a:r>
              <a:rPr lang="en-US" baseline="30000" dirty="0" err="1" smtClean="0"/>
              <a:t>j</a:t>
            </a:r>
            <a:r>
              <a:rPr lang="en-US" dirty="0" err="1" smtClean="0"/>
              <a:t>,R</a:t>
            </a:r>
            <a:r>
              <a:rPr lang="en-US" baseline="30000" dirty="0" err="1" smtClean="0"/>
              <a:t>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Generate R</a:t>
            </a:r>
            <a:r>
              <a:rPr lang="en-US" baseline="-25000" dirty="0" smtClean="0"/>
              <a:t>S1</a:t>
            </a:r>
            <a:r>
              <a:rPr lang="en-US" dirty="0" smtClean="0"/>
              <a:t>,R</a:t>
            </a:r>
            <a:r>
              <a:rPr lang="en-US" baseline="-25000" dirty="0" smtClean="0"/>
              <a:t>S2</a:t>
            </a:r>
          </a:p>
          <a:p>
            <a:pPr>
              <a:buNone/>
            </a:pPr>
            <a:r>
              <a:rPr lang="en-US" dirty="0" smtClean="0"/>
              <a:t>                 M</a:t>
            </a:r>
            <a:r>
              <a:rPr lang="en-US" baseline="-25000" dirty="0" smtClean="0"/>
              <a:t>B</a:t>
            </a:r>
            <a:r>
              <a:rPr lang="en-US" dirty="0" smtClean="0"/>
              <a:t>={ID</a:t>
            </a:r>
            <a:r>
              <a:rPr lang="en-US" baseline="-25000" dirty="0" smtClean="0"/>
              <a:t>A</a:t>
            </a:r>
            <a:r>
              <a:rPr lang="en-US" dirty="0" smtClean="0"/>
              <a:t>,ID</a:t>
            </a:r>
            <a:r>
              <a:rPr lang="en-US" baseline="-25000" dirty="0" smtClean="0"/>
              <a:t>B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,R</a:t>
            </a:r>
            <a:r>
              <a:rPr lang="en-US" baseline="-25000" dirty="0" smtClean="0"/>
              <a:t>s1</a:t>
            </a:r>
            <a:r>
              <a:rPr lang="en-US" dirty="0" smtClean="0"/>
              <a:t>,R</a:t>
            </a:r>
            <a:r>
              <a:rPr lang="en-US" baseline="-25000" dirty="0" smtClean="0"/>
              <a:t>s2</a:t>
            </a:r>
            <a:r>
              <a:rPr lang="en-US" dirty="0" smtClean="0"/>
              <a:t>}</a:t>
            </a:r>
            <a:r>
              <a:rPr lang="en-US" baseline="-25000" dirty="0" err="1" smtClean="0"/>
              <a:t>R</a:t>
            </a:r>
            <a:r>
              <a:rPr lang="en-US" baseline="30000" dirty="0" err="1"/>
              <a:t>i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                 M</a:t>
            </a:r>
            <a:r>
              <a:rPr lang="en-US" baseline="-25000" dirty="0" smtClean="0"/>
              <a:t>A</a:t>
            </a:r>
            <a:r>
              <a:rPr lang="en-US" dirty="0" smtClean="0"/>
              <a:t>={ID</a:t>
            </a:r>
            <a:r>
              <a:rPr lang="en-US" baseline="-25000" dirty="0" smtClean="0"/>
              <a:t>A</a:t>
            </a:r>
            <a:r>
              <a:rPr lang="en-US" dirty="0" smtClean="0"/>
              <a:t>,ID</a:t>
            </a:r>
            <a:r>
              <a:rPr lang="en-US" baseline="-25000" dirty="0" smtClean="0"/>
              <a:t>B</a:t>
            </a:r>
            <a:r>
              <a:rPr lang="en-US" dirty="0" smtClean="0"/>
              <a:t>,N</a:t>
            </a:r>
            <a:r>
              <a:rPr lang="en-US" baseline="-25000" dirty="0" smtClean="0"/>
              <a:t>1</a:t>
            </a:r>
            <a:r>
              <a:rPr lang="en-US" dirty="0" smtClean="0"/>
              <a:t>,R</a:t>
            </a:r>
            <a:r>
              <a:rPr lang="en-US" baseline="-25000" dirty="0" smtClean="0"/>
              <a:t>S1</a:t>
            </a:r>
            <a:r>
              <a:rPr lang="en-US" dirty="0" smtClean="0"/>
              <a:t>,R</a:t>
            </a:r>
            <a:r>
              <a:rPr lang="en-US" baseline="-25000" dirty="0" smtClean="0"/>
              <a:t>S2</a:t>
            </a:r>
            <a:r>
              <a:rPr lang="en-US" dirty="0" smtClean="0"/>
              <a:t>,M</a:t>
            </a:r>
            <a:r>
              <a:rPr lang="en-US" baseline="-25000" dirty="0" smtClean="0"/>
              <a:t>B</a:t>
            </a:r>
            <a:r>
              <a:rPr lang="en-US" dirty="0" smtClean="0"/>
              <a:t>}</a:t>
            </a:r>
            <a:r>
              <a:rPr lang="en-US" baseline="-25000" dirty="0" err="1" smtClean="0"/>
              <a:t>R</a:t>
            </a:r>
            <a:r>
              <a:rPr lang="en-US" baseline="30000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Output  : </a:t>
            </a:r>
            <a:r>
              <a:rPr lang="en-US" dirty="0" err="1" smtClean="0"/>
              <a:t>C</a:t>
            </a:r>
            <a:r>
              <a:rPr lang="en-US" baseline="30000" dirty="0" err="1" smtClean="0"/>
              <a:t>i</a:t>
            </a:r>
            <a:r>
              <a:rPr lang="en-US" dirty="0" err="1" smtClean="0"/>
              <a:t>,C</a:t>
            </a:r>
            <a:r>
              <a:rPr lang="en-US" baseline="30000" dirty="0" err="1" smtClean="0"/>
              <a:t>j</a:t>
            </a:r>
            <a:r>
              <a:rPr lang="en-US" dirty="0" err="1" smtClean="0"/>
              <a:t>,M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,MAC</a:t>
            </a:r>
            <a:r>
              <a:rPr lang="en-US" dirty="0" smtClean="0"/>
              <a:t>(ID</a:t>
            </a:r>
            <a:r>
              <a:rPr lang="en-US" baseline="-25000" dirty="0" smtClean="0"/>
              <a:t>A</a:t>
            </a:r>
            <a:r>
              <a:rPr lang="en-US" dirty="0" smtClean="0"/>
              <a:t>,M</a:t>
            </a:r>
            <a:r>
              <a:rPr lang="en-US" baseline="-25000" dirty="0" smtClean="0"/>
              <a:t>A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r>
              <a:rPr lang="en-US" dirty="0" smtClean="0"/>
              <a:t>||R</a:t>
            </a:r>
            <a:r>
              <a:rPr lang="en-US" baseline="-25000" dirty="0" smtClean="0"/>
              <a:t>S1</a:t>
            </a:r>
            <a:r>
              <a:rPr lang="en-US" dirty="0" smtClean="0"/>
              <a:t>),MAC(ID</a:t>
            </a:r>
            <a:r>
              <a:rPr lang="en-US" baseline="-25000" dirty="0" smtClean="0"/>
              <a:t>B</a:t>
            </a:r>
            <a:r>
              <a:rPr lang="en-US" dirty="0" smtClean="0"/>
              <a:t>,M</a:t>
            </a:r>
            <a:r>
              <a:rPr lang="en-US" baseline="-25000" dirty="0" smtClean="0"/>
              <a:t>B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30000" dirty="0" err="1" smtClean="0"/>
              <a:t>j</a:t>
            </a:r>
            <a:r>
              <a:rPr lang="en-US" dirty="0" smtClean="0"/>
              <a:t>||R</a:t>
            </a:r>
            <a:r>
              <a:rPr lang="en-US" baseline="-25000" dirty="0" smtClean="0"/>
              <a:t>S2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20" y="365126"/>
            <a:ext cx="10207580" cy="742458"/>
          </a:xfrm>
        </p:spPr>
        <p:txBody>
          <a:bodyPr/>
          <a:lstStyle/>
          <a:p>
            <a:r>
              <a:rPr lang="en-US" b="1" dirty="0" smtClean="0"/>
              <a:t>Module 2(new CRP creation on IDA)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90" y="1287887"/>
            <a:ext cx="10555310" cy="50742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Input : </a:t>
            </a:r>
            <a:r>
              <a:rPr lang="en-US" dirty="0" err="1"/>
              <a:t>C</a:t>
            </a:r>
            <a:r>
              <a:rPr lang="en-US" baseline="30000" dirty="0" err="1"/>
              <a:t>i</a:t>
            </a:r>
            <a:r>
              <a:rPr lang="en-US" dirty="0" err="1"/>
              <a:t>,C</a:t>
            </a:r>
            <a:r>
              <a:rPr lang="en-US" baseline="30000" dirty="0" err="1"/>
              <a:t>j</a:t>
            </a:r>
            <a:r>
              <a:rPr lang="en-US" dirty="0" err="1"/>
              <a:t>,M</a:t>
            </a:r>
            <a:r>
              <a:rPr lang="en-US" baseline="-25000" dirty="0" err="1"/>
              <a:t>A</a:t>
            </a:r>
            <a:r>
              <a:rPr lang="en-US" dirty="0" err="1"/>
              <a:t>,MAC</a:t>
            </a:r>
            <a:r>
              <a:rPr lang="en-US" dirty="0"/>
              <a:t>(ID</a:t>
            </a:r>
            <a:r>
              <a:rPr lang="en-US" baseline="-25000" dirty="0"/>
              <a:t>A</a:t>
            </a:r>
            <a:r>
              <a:rPr lang="en-US" dirty="0"/>
              <a:t>,M</a:t>
            </a:r>
            <a:r>
              <a:rPr lang="en-US" baseline="-25000" dirty="0"/>
              <a:t>A</a:t>
            </a:r>
            <a:r>
              <a:rPr lang="en-US" dirty="0"/>
              <a:t>||</a:t>
            </a:r>
            <a:r>
              <a:rPr lang="en-US" dirty="0" err="1"/>
              <a:t>R</a:t>
            </a:r>
            <a:r>
              <a:rPr lang="en-US" baseline="30000" dirty="0" err="1"/>
              <a:t>i</a:t>
            </a:r>
            <a:r>
              <a:rPr lang="en-US" dirty="0"/>
              <a:t>||R</a:t>
            </a:r>
            <a:r>
              <a:rPr lang="en-US" baseline="-25000" dirty="0"/>
              <a:t>S1</a:t>
            </a:r>
            <a:r>
              <a:rPr lang="en-US" dirty="0"/>
              <a:t>),MAC(ID</a:t>
            </a:r>
            <a:r>
              <a:rPr lang="en-US" baseline="-25000" dirty="0"/>
              <a:t>B</a:t>
            </a:r>
            <a:r>
              <a:rPr lang="en-US" dirty="0"/>
              <a:t>,M</a:t>
            </a:r>
            <a:r>
              <a:rPr lang="en-US" baseline="-25000" dirty="0"/>
              <a:t>B</a:t>
            </a:r>
            <a:r>
              <a:rPr lang="en-US" dirty="0"/>
              <a:t>||</a:t>
            </a:r>
            <a:r>
              <a:rPr lang="en-US" dirty="0" err="1"/>
              <a:t>R</a:t>
            </a:r>
            <a:r>
              <a:rPr lang="en-US" baseline="30000" dirty="0" err="1"/>
              <a:t>j</a:t>
            </a:r>
            <a:r>
              <a:rPr lang="en-US" dirty="0"/>
              <a:t>||R</a:t>
            </a:r>
            <a:r>
              <a:rPr lang="en-US" baseline="-25000" dirty="0"/>
              <a:t>S2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Process : 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r>
              <a:rPr lang="en-US" dirty="0" smtClean="0"/>
              <a:t>=P</a:t>
            </a:r>
            <a:r>
              <a:rPr lang="en-US" baseline="-25000" dirty="0" smtClean="0"/>
              <a:t>A</a:t>
            </a:r>
            <a:r>
              <a:rPr lang="en-US" dirty="0" smtClean="0"/>
              <a:t>(</a:t>
            </a:r>
            <a:r>
              <a:rPr lang="en-US" dirty="0" err="1" smtClean="0"/>
              <a:t>Cj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obtain R</a:t>
            </a:r>
            <a:r>
              <a:rPr lang="en-US" baseline="-25000" dirty="0" smtClean="0"/>
              <a:t>S1</a:t>
            </a:r>
            <a:r>
              <a:rPr lang="en-US" dirty="0" smtClean="0"/>
              <a:t>,R</a:t>
            </a:r>
            <a:r>
              <a:rPr lang="en-US" baseline="-25000" dirty="0" smtClean="0"/>
              <a:t>S2</a:t>
            </a:r>
            <a:r>
              <a:rPr lang="en-US" dirty="0" smtClean="0"/>
              <a:t> and M</a:t>
            </a:r>
            <a:r>
              <a:rPr lang="en-US" baseline="-25000" dirty="0" smtClean="0"/>
              <a:t>B</a:t>
            </a:r>
            <a:r>
              <a:rPr lang="en-US" dirty="0" smtClean="0"/>
              <a:t> using 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                 verify MAC</a:t>
            </a:r>
          </a:p>
          <a:p>
            <a:pPr>
              <a:buNone/>
            </a:pPr>
            <a:r>
              <a:rPr lang="en-US" dirty="0" smtClean="0"/>
              <a:t>                 Generate :N</a:t>
            </a:r>
            <a:r>
              <a:rPr lang="en-US" baseline="-25000" dirty="0" smtClean="0"/>
              <a:t>A</a:t>
            </a:r>
            <a:r>
              <a:rPr lang="en-US" dirty="0" smtClean="0"/>
              <a:t> and N</a:t>
            </a:r>
            <a:r>
              <a:rPr lang="en-US" baseline="-25000" dirty="0"/>
              <a:t>3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               C</a:t>
            </a:r>
            <a:r>
              <a:rPr lang="en-US" baseline="30000" dirty="0" smtClean="0"/>
              <a:t>i+1</a:t>
            </a:r>
            <a:r>
              <a:rPr lang="en-US" dirty="0" smtClean="0"/>
              <a:t>=H(N</a:t>
            </a:r>
            <a:r>
              <a:rPr lang="en-US" baseline="-25000" dirty="0" smtClean="0"/>
              <a:t>A</a:t>
            </a:r>
            <a:r>
              <a:rPr lang="en-US" dirty="0" smtClean="0"/>
              <a:t>||R</a:t>
            </a:r>
            <a:r>
              <a:rPr lang="en-US" baseline="-25000" dirty="0" smtClean="0"/>
              <a:t>S1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           R</a:t>
            </a:r>
            <a:r>
              <a:rPr lang="en-US" baseline="30000" dirty="0" smtClean="0"/>
              <a:t>i+1</a:t>
            </a:r>
            <a:r>
              <a:rPr lang="en-US" dirty="0" smtClean="0"/>
              <a:t>=P</a:t>
            </a:r>
            <a:r>
              <a:rPr lang="en-US" baseline="-25000" dirty="0" smtClean="0"/>
              <a:t>A</a:t>
            </a:r>
            <a:r>
              <a:rPr lang="en-US" dirty="0" smtClean="0"/>
              <a:t>(C</a:t>
            </a:r>
            <a:r>
              <a:rPr lang="en-US" baseline="30000" dirty="0" smtClean="0"/>
              <a:t>j+1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M</a:t>
            </a:r>
            <a:r>
              <a:rPr lang="en-US" baseline="-25000" dirty="0" smtClean="0"/>
              <a:t>S1</a:t>
            </a:r>
            <a:r>
              <a:rPr lang="en-US" dirty="0" smtClean="0"/>
              <a:t>={ID</a:t>
            </a:r>
            <a:r>
              <a:rPr lang="en-US" baseline="-25000" dirty="0" smtClean="0"/>
              <a:t>A</a:t>
            </a:r>
            <a:r>
              <a:rPr lang="en-US" dirty="0" smtClean="0"/>
              <a:t>,N</a:t>
            </a:r>
            <a:r>
              <a:rPr lang="en-US" baseline="-25000" dirty="0" smtClean="0"/>
              <a:t>A</a:t>
            </a:r>
            <a:r>
              <a:rPr lang="en-US" dirty="0" smtClean="0"/>
              <a:t>,R</a:t>
            </a:r>
            <a:r>
              <a:rPr lang="en-US" baseline="-25000" dirty="0" smtClean="0"/>
              <a:t>S1</a:t>
            </a:r>
            <a:r>
              <a:rPr lang="en-US" dirty="0" smtClean="0"/>
              <a:t>,R</a:t>
            </a:r>
            <a:r>
              <a:rPr lang="en-US" baseline="30000" dirty="0" smtClean="0"/>
              <a:t>i+1</a:t>
            </a:r>
            <a:r>
              <a:rPr lang="en-US" dirty="0" smtClean="0"/>
              <a:t>}</a:t>
            </a:r>
            <a:r>
              <a:rPr lang="en-US" baseline="-25000" dirty="0" err="1" smtClean="0"/>
              <a:t>R</a:t>
            </a:r>
            <a:r>
              <a:rPr lang="en-US" baseline="30000" dirty="0" err="1" smtClean="0"/>
              <a:t>i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               M</a:t>
            </a:r>
            <a:r>
              <a:rPr lang="en-US" baseline="-25000" dirty="0" smtClean="0"/>
              <a:t>B1</a:t>
            </a:r>
            <a:r>
              <a:rPr lang="en-US" dirty="0" smtClean="0"/>
              <a:t>={ID</a:t>
            </a:r>
            <a:r>
              <a:rPr lang="en-US" baseline="-25000" dirty="0" smtClean="0"/>
              <a:t>A</a:t>
            </a:r>
            <a:r>
              <a:rPr lang="en-US" dirty="0" smtClean="0"/>
              <a:t>,N</a:t>
            </a:r>
            <a:r>
              <a:rPr lang="en-US" baseline="-25000" dirty="0"/>
              <a:t>3</a:t>
            </a:r>
            <a:r>
              <a:rPr lang="en-US" dirty="0" smtClean="0"/>
              <a:t>}R</a:t>
            </a:r>
            <a:r>
              <a:rPr lang="en-US" baseline="-25000" dirty="0" smtClean="0"/>
              <a:t>S2</a:t>
            </a:r>
          </a:p>
          <a:p>
            <a:pPr>
              <a:buNone/>
            </a:pPr>
            <a:r>
              <a:rPr lang="en-US" dirty="0" smtClean="0"/>
              <a:t>Output : ID</a:t>
            </a:r>
            <a:r>
              <a:rPr lang="en-US" baseline="-25000" dirty="0" smtClean="0"/>
              <a:t>A</a:t>
            </a:r>
            <a:r>
              <a:rPr lang="en-US" dirty="0" smtClean="0"/>
              <a:t>,M</a:t>
            </a:r>
            <a:r>
              <a:rPr lang="en-US" baseline="-25000" dirty="0" smtClean="0"/>
              <a:t>S1</a:t>
            </a:r>
            <a:r>
              <a:rPr lang="en-US" dirty="0" smtClean="0"/>
              <a:t>,MAC(M</a:t>
            </a:r>
            <a:r>
              <a:rPr lang="en-US" baseline="-25000" dirty="0" smtClean="0"/>
              <a:t>S1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r>
              <a:rPr lang="en-US" dirty="0" smtClean="0"/>
              <a:t>||N</a:t>
            </a:r>
            <a:r>
              <a:rPr lang="en-US" baseline="-25000" dirty="0" smtClean="0"/>
              <a:t>A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 3 (Verification)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6" y="2021983"/>
            <a:ext cx="10400763" cy="415498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Input     : ID</a:t>
            </a:r>
            <a:r>
              <a:rPr lang="en-US" baseline="-25000" dirty="0" smtClean="0"/>
              <a:t>A</a:t>
            </a:r>
            <a:r>
              <a:rPr lang="en-US" dirty="0" smtClean="0"/>
              <a:t>,M</a:t>
            </a:r>
            <a:r>
              <a:rPr lang="en-US" baseline="-25000" dirty="0" smtClean="0"/>
              <a:t>S1</a:t>
            </a:r>
            <a:r>
              <a:rPr lang="en-US" dirty="0" smtClean="0"/>
              <a:t>,MAC(M</a:t>
            </a:r>
            <a:r>
              <a:rPr lang="en-US" baseline="-25000" dirty="0" smtClean="0"/>
              <a:t>S1</a:t>
            </a:r>
            <a:r>
              <a:rPr lang="en-US" dirty="0"/>
              <a:t>||</a:t>
            </a:r>
            <a:r>
              <a:rPr lang="en-US" dirty="0" err="1"/>
              <a:t>R</a:t>
            </a:r>
            <a:r>
              <a:rPr lang="en-US" baseline="30000" dirty="0" err="1"/>
              <a:t>i</a:t>
            </a:r>
            <a:r>
              <a:rPr lang="en-US" dirty="0"/>
              <a:t>||N</a:t>
            </a:r>
            <a:r>
              <a:rPr lang="en-US" baseline="-25000" dirty="0"/>
              <a:t>A</a:t>
            </a:r>
            <a:r>
              <a:rPr lang="en-US" dirty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Process : Obtain N</a:t>
            </a:r>
            <a:r>
              <a:rPr lang="en-US" baseline="-25000" dirty="0" smtClean="0"/>
              <a:t>A</a:t>
            </a:r>
            <a:r>
              <a:rPr lang="en-US" dirty="0" smtClean="0"/>
              <a:t> and R</a:t>
            </a:r>
            <a:r>
              <a:rPr lang="en-US" baseline="30000" dirty="0" smtClean="0"/>
              <a:t>i+1</a:t>
            </a:r>
            <a:r>
              <a:rPr lang="en-US" dirty="0" smtClean="0"/>
              <a:t> using 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/>
              <a:t>V</a:t>
            </a:r>
            <a:r>
              <a:rPr lang="en-US" dirty="0" smtClean="0"/>
              <a:t>erify MAC</a:t>
            </a:r>
          </a:p>
          <a:p>
            <a:pPr>
              <a:buNone/>
            </a:pPr>
            <a:r>
              <a:rPr lang="en-US" dirty="0" smtClean="0"/>
              <a:t>                 C</a:t>
            </a:r>
            <a:r>
              <a:rPr lang="en-US" baseline="30000" dirty="0" smtClean="0"/>
              <a:t>i+1</a:t>
            </a:r>
            <a:r>
              <a:rPr lang="en-US" dirty="0" smtClean="0"/>
              <a:t>=H(N</a:t>
            </a:r>
            <a:r>
              <a:rPr lang="en-US" baseline="-25000" dirty="0" smtClean="0"/>
              <a:t>A</a:t>
            </a:r>
            <a:r>
              <a:rPr lang="en-US" dirty="0" smtClean="0"/>
              <a:t>||R</a:t>
            </a:r>
            <a:r>
              <a:rPr lang="en-US" baseline="-25000" dirty="0" smtClean="0"/>
              <a:t>S1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Output : C</a:t>
            </a:r>
            <a:r>
              <a:rPr lang="en-US" baseline="30000" dirty="0" smtClean="0"/>
              <a:t>j</a:t>
            </a:r>
            <a:r>
              <a:rPr lang="en-US" dirty="0" smtClean="0"/>
              <a:t>,M</a:t>
            </a:r>
            <a:r>
              <a:rPr lang="en-US" baseline="-25000" dirty="0" smtClean="0"/>
              <a:t>B</a:t>
            </a:r>
            <a:r>
              <a:rPr lang="en-US" dirty="0" smtClean="0"/>
              <a:t>,M</a:t>
            </a:r>
            <a:r>
              <a:rPr lang="en-US" baseline="-25000" dirty="0" smtClean="0"/>
              <a:t>B1</a:t>
            </a:r>
            <a:r>
              <a:rPr lang="en-US" dirty="0" smtClean="0"/>
              <a:t>,MAC(M</a:t>
            </a:r>
            <a:r>
              <a:rPr lang="en-US" baseline="-25000" dirty="0" smtClean="0"/>
              <a:t>B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||R</a:t>
            </a:r>
            <a:r>
              <a:rPr lang="en-US" baseline="-25000" dirty="0" smtClean="0"/>
              <a:t>S2</a:t>
            </a:r>
            <a:r>
              <a:rPr lang="en-US" dirty="0" smtClean="0"/>
              <a:t>),MAC(M</a:t>
            </a:r>
            <a:r>
              <a:rPr lang="en-US" baseline="-25000" dirty="0" smtClean="0"/>
              <a:t>B1</a:t>
            </a:r>
            <a:r>
              <a:rPr lang="en-US" dirty="0" smtClean="0"/>
              <a:t>||R</a:t>
            </a:r>
            <a:r>
              <a:rPr lang="en-US" baseline="-25000" dirty="0" smtClean="0"/>
              <a:t>S2</a:t>
            </a:r>
            <a:r>
              <a:rPr lang="en-US" dirty="0" smtClean="0"/>
              <a:t>||N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80" y="236336"/>
            <a:ext cx="10515600" cy="1325563"/>
          </a:xfrm>
        </p:spPr>
        <p:txBody>
          <a:bodyPr/>
          <a:lstStyle/>
          <a:p>
            <a:r>
              <a:rPr lang="en-US" b="1" dirty="0" smtClean="0"/>
              <a:t>Module 4 (new CRP creation on IDB)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1825625"/>
            <a:ext cx="10671220" cy="449790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Input : </a:t>
            </a:r>
            <a:r>
              <a:rPr lang="en-US" dirty="0"/>
              <a:t> C</a:t>
            </a:r>
            <a:r>
              <a:rPr lang="en-US" baseline="30000" dirty="0"/>
              <a:t>j</a:t>
            </a:r>
            <a:r>
              <a:rPr lang="en-US" dirty="0"/>
              <a:t>,M</a:t>
            </a:r>
            <a:r>
              <a:rPr lang="en-US" baseline="-25000" dirty="0"/>
              <a:t>B</a:t>
            </a:r>
            <a:r>
              <a:rPr lang="en-US" dirty="0"/>
              <a:t>,M</a:t>
            </a:r>
            <a:r>
              <a:rPr lang="en-US" baseline="-25000" dirty="0"/>
              <a:t>B1</a:t>
            </a:r>
            <a:r>
              <a:rPr lang="en-US" dirty="0"/>
              <a:t>,MAC(M</a:t>
            </a:r>
            <a:r>
              <a:rPr lang="en-US" baseline="-25000" dirty="0"/>
              <a:t>B</a:t>
            </a:r>
            <a:r>
              <a:rPr lang="en-US" dirty="0"/>
              <a:t>||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||R</a:t>
            </a:r>
            <a:r>
              <a:rPr lang="en-US" baseline="-25000" dirty="0"/>
              <a:t>S2</a:t>
            </a:r>
            <a:r>
              <a:rPr lang="en-US" dirty="0"/>
              <a:t>),MAC(M</a:t>
            </a:r>
            <a:r>
              <a:rPr lang="en-US" baseline="-25000" dirty="0"/>
              <a:t>B1</a:t>
            </a:r>
            <a:r>
              <a:rPr lang="en-US" dirty="0"/>
              <a:t>||R</a:t>
            </a:r>
            <a:r>
              <a:rPr lang="en-US" baseline="-25000" dirty="0"/>
              <a:t>S2</a:t>
            </a:r>
            <a:r>
              <a:rPr lang="en-US" dirty="0"/>
              <a:t>||N</a:t>
            </a:r>
            <a:r>
              <a:rPr lang="en-US" baseline="-25000" dirty="0"/>
              <a:t>B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Process : </a:t>
            </a:r>
            <a:r>
              <a:rPr lang="en-US" dirty="0" err="1" smtClean="0"/>
              <a:t>R</a:t>
            </a:r>
            <a:r>
              <a:rPr lang="en-US" baseline="30000" dirty="0" err="1" smtClean="0"/>
              <a:t>j</a:t>
            </a:r>
            <a:r>
              <a:rPr lang="en-US" dirty="0" smtClean="0"/>
              <a:t>=P</a:t>
            </a:r>
            <a:r>
              <a:rPr lang="en-US" baseline="-25000" dirty="0" smtClean="0"/>
              <a:t>B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baseline="30000" dirty="0" err="1" smtClean="0"/>
              <a:t>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Obtain R</a:t>
            </a:r>
            <a:r>
              <a:rPr lang="en-US" baseline="-25000" dirty="0" smtClean="0"/>
              <a:t>S1</a:t>
            </a:r>
            <a:r>
              <a:rPr lang="en-US" dirty="0" smtClean="0"/>
              <a:t> and R</a:t>
            </a:r>
            <a:r>
              <a:rPr lang="en-US" baseline="-25000" dirty="0" smtClean="0"/>
              <a:t>S2</a:t>
            </a:r>
            <a:r>
              <a:rPr lang="en-US" dirty="0" smtClean="0"/>
              <a:t> using </a:t>
            </a:r>
            <a:r>
              <a:rPr lang="en-US" dirty="0" err="1" smtClean="0"/>
              <a:t>R</a:t>
            </a:r>
            <a:r>
              <a:rPr lang="en-US" baseline="30000" dirty="0" err="1" smtClean="0"/>
              <a:t>j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                Obtain N</a:t>
            </a:r>
            <a:r>
              <a:rPr lang="en-US" baseline="-25000" dirty="0" smtClean="0"/>
              <a:t>B</a:t>
            </a:r>
            <a:r>
              <a:rPr lang="en-US" dirty="0" smtClean="0"/>
              <a:t> using R</a:t>
            </a:r>
            <a:r>
              <a:rPr lang="en-US" baseline="-25000" dirty="0" smtClean="0"/>
              <a:t>S2</a:t>
            </a:r>
          </a:p>
          <a:p>
            <a:pPr>
              <a:buNone/>
            </a:pPr>
            <a:r>
              <a:rPr lang="en-US" dirty="0" smtClean="0"/>
              <a:t>                Verify MACs</a:t>
            </a:r>
          </a:p>
          <a:p>
            <a:pPr>
              <a:buNone/>
            </a:pPr>
            <a:r>
              <a:rPr lang="en-US" dirty="0" smtClean="0"/>
              <a:t>                Generate N</a:t>
            </a:r>
            <a:r>
              <a:rPr lang="en-US" baseline="-25000" dirty="0" smtClean="0"/>
              <a:t>B</a:t>
            </a:r>
          </a:p>
          <a:p>
            <a:pPr>
              <a:buNone/>
            </a:pPr>
            <a:r>
              <a:rPr lang="en-US" dirty="0" smtClean="0"/>
              <a:t>                C</a:t>
            </a:r>
            <a:r>
              <a:rPr lang="en-US" baseline="30000" dirty="0" smtClean="0"/>
              <a:t>j+1</a:t>
            </a:r>
            <a:r>
              <a:rPr lang="en-US" dirty="0" smtClean="0"/>
              <a:t>=H(N</a:t>
            </a:r>
            <a:r>
              <a:rPr lang="en-US" baseline="-25000" dirty="0" smtClean="0"/>
              <a:t>B</a:t>
            </a:r>
            <a:r>
              <a:rPr lang="en-US" dirty="0" smtClean="0"/>
              <a:t>||R</a:t>
            </a:r>
            <a:r>
              <a:rPr lang="en-US" baseline="-25000" dirty="0" smtClean="0"/>
              <a:t>S2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R</a:t>
            </a:r>
            <a:r>
              <a:rPr lang="en-US" baseline="30000" dirty="0" smtClean="0"/>
              <a:t>j+1</a:t>
            </a:r>
            <a:r>
              <a:rPr lang="en-US" dirty="0" smtClean="0"/>
              <a:t>=P</a:t>
            </a:r>
            <a:r>
              <a:rPr lang="en-US" baseline="-25000" dirty="0" smtClean="0"/>
              <a:t>B</a:t>
            </a:r>
            <a:r>
              <a:rPr lang="en-US" dirty="0" smtClean="0"/>
              <a:t>(C</a:t>
            </a:r>
            <a:r>
              <a:rPr lang="en-US" baseline="30000" dirty="0" smtClean="0"/>
              <a:t>j+1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M</a:t>
            </a:r>
            <a:r>
              <a:rPr lang="en-US" baseline="-25000" dirty="0" smtClean="0"/>
              <a:t>S2</a:t>
            </a:r>
            <a:r>
              <a:rPr lang="en-US" dirty="0" smtClean="0"/>
              <a:t>={ID</a:t>
            </a:r>
            <a:r>
              <a:rPr lang="en-US" baseline="-25000" dirty="0" smtClean="0"/>
              <a:t>B</a:t>
            </a:r>
            <a:r>
              <a:rPr lang="en-US" dirty="0" smtClean="0"/>
              <a:t>,N</a:t>
            </a:r>
            <a:r>
              <a:rPr lang="en-US" baseline="-25000" dirty="0" smtClean="0"/>
              <a:t>B</a:t>
            </a:r>
            <a:r>
              <a:rPr lang="en-US" dirty="0" smtClean="0"/>
              <a:t>,R</a:t>
            </a:r>
            <a:r>
              <a:rPr lang="en-US" baseline="-25000" dirty="0" smtClean="0"/>
              <a:t>S2</a:t>
            </a:r>
            <a:r>
              <a:rPr lang="en-US" dirty="0" smtClean="0"/>
              <a:t>,R</a:t>
            </a:r>
            <a:r>
              <a:rPr lang="en-US" baseline="30000" dirty="0" smtClean="0"/>
              <a:t>j+1</a:t>
            </a:r>
            <a:r>
              <a:rPr lang="en-US" dirty="0" smtClean="0"/>
              <a:t>}</a:t>
            </a:r>
            <a:r>
              <a:rPr lang="en-US" baseline="-25000" dirty="0" err="1" smtClean="0"/>
              <a:t>R</a:t>
            </a:r>
            <a:r>
              <a:rPr lang="en-US" baseline="30000" dirty="0" err="1" smtClean="0"/>
              <a:t>i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Output : ID</a:t>
            </a:r>
            <a:r>
              <a:rPr lang="en-US" baseline="-25000" dirty="0" smtClean="0"/>
              <a:t>B</a:t>
            </a:r>
            <a:r>
              <a:rPr lang="en-US" dirty="0" smtClean="0"/>
              <a:t>,M</a:t>
            </a:r>
            <a:r>
              <a:rPr lang="en-US" baseline="-25000" dirty="0" smtClean="0"/>
              <a:t>S2</a:t>
            </a:r>
            <a:r>
              <a:rPr lang="en-US" dirty="0" smtClean="0"/>
              <a:t>,MAC(M</a:t>
            </a:r>
            <a:r>
              <a:rPr lang="en-US" baseline="-25000" dirty="0" smtClean="0"/>
              <a:t>S2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30000" dirty="0" err="1" smtClean="0"/>
              <a:t>j</a:t>
            </a:r>
            <a:r>
              <a:rPr lang="en-US" dirty="0" smtClean="0"/>
              <a:t>||N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79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Module 5 (Verification)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08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Input : </a:t>
            </a:r>
            <a:r>
              <a:rPr lang="en-US" dirty="0"/>
              <a:t>ID</a:t>
            </a:r>
            <a:r>
              <a:rPr lang="en-US" baseline="-25000" dirty="0"/>
              <a:t>B</a:t>
            </a:r>
            <a:r>
              <a:rPr lang="en-US" dirty="0"/>
              <a:t>,M</a:t>
            </a:r>
            <a:r>
              <a:rPr lang="en-US" baseline="-25000" dirty="0"/>
              <a:t>S2</a:t>
            </a:r>
            <a:r>
              <a:rPr lang="en-US" dirty="0"/>
              <a:t>,MAC(M</a:t>
            </a:r>
            <a:r>
              <a:rPr lang="en-US" baseline="-25000" dirty="0"/>
              <a:t>S2</a:t>
            </a:r>
            <a:r>
              <a:rPr lang="en-US" dirty="0"/>
              <a:t>||</a:t>
            </a:r>
            <a:r>
              <a:rPr lang="en-US" dirty="0" err="1"/>
              <a:t>R</a:t>
            </a:r>
            <a:r>
              <a:rPr lang="en-US" baseline="30000" dirty="0" err="1"/>
              <a:t>j</a:t>
            </a:r>
            <a:r>
              <a:rPr lang="en-US" dirty="0"/>
              <a:t>||N</a:t>
            </a:r>
            <a:r>
              <a:rPr lang="en-US" baseline="-25000" dirty="0"/>
              <a:t>B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Process :Obtain N</a:t>
            </a:r>
            <a:r>
              <a:rPr lang="en-US" baseline="-25000" dirty="0" smtClean="0"/>
              <a:t>B</a:t>
            </a:r>
            <a:r>
              <a:rPr lang="en-US" dirty="0" smtClean="0"/>
              <a:t> and R</a:t>
            </a:r>
            <a:r>
              <a:rPr lang="en-US" baseline="30000" dirty="0" smtClean="0"/>
              <a:t>j+1</a:t>
            </a:r>
            <a:r>
              <a:rPr lang="en-US" dirty="0" smtClean="0"/>
              <a:t> using </a:t>
            </a:r>
            <a:r>
              <a:rPr lang="en-US" dirty="0" err="1" smtClean="0"/>
              <a:t>R</a:t>
            </a:r>
            <a:r>
              <a:rPr lang="en-US" baseline="30000" dirty="0" err="1" smtClean="0"/>
              <a:t>j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                Verify MAC</a:t>
            </a:r>
          </a:p>
          <a:p>
            <a:pPr>
              <a:buNone/>
            </a:pPr>
            <a:r>
              <a:rPr lang="en-US" dirty="0" smtClean="0"/>
              <a:t>                C</a:t>
            </a:r>
            <a:r>
              <a:rPr lang="en-US" baseline="30000" dirty="0" smtClean="0"/>
              <a:t>j+1</a:t>
            </a:r>
            <a:r>
              <a:rPr lang="en-US" dirty="0" smtClean="0"/>
              <a:t>=H(N</a:t>
            </a:r>
            <a:r>
              <a:rPr lang="en-US" baseline="-25000" dirty="0" smtClean="0"/>
              <a:t>B</a:t>
            </a:r>
            <a:r>
              <a:rPr lang="en-US" dirty="0" smtClean="0"/>
              <a:t>||R</a:t>
            </a:r>
            <a:r>
              <a:rPr lang="en-US" baseline="-25000" dirty="0" smtClean="0"/>
              <a:t>S2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Output : MAC(ID</a:t>
            </a:r>
            <a:r>
              <a:rPr lang="en-US" baseline="-25000" dirty="0" smtClean="0"/>
              <a:t>A</a:t>
            </a:r>
            <a:r>
              <a:rPr lang="en-US" dirty="0" smtClean="0"/>
              <a:t>||ID</a:t>
            </a:r>
            <a:r>
              <a:rPr lang="en-US" baseline="-25000" dirty="0" smtClean="0"/>
              <a:t>B</a:t>
            </a:r>
            <a:r>
              <a:rPr lang="en-US" dirty="0" smtClean="0"/>
              <a:t>||N</a:t>
            </a:r>
            <a:r>
              <a:rPr lang="en-US" baseline="-25000" dirty="0" smtClean="0"/>
              <a:t>3</a:t>
            </a:r>
            <a:r>
              <a:rPr lang="en-US" dirty="0" smtClean="0"/>
              <a:t>||R</a:t>
            </a:r>
            <a:r>
              <a:rPr lang="en-US" baseline="-25000" dirty="0" smtClean="0"/>
              <a:t>S1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5125"/>
            <a:ext cx="10622280" cy="4317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Flow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914400"/>
            <a:ext cx="10609217" cy="52625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4034" y="1162594"/>
            <a:ext cx="1397725" cy="1005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Device IDA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76947" y="1267097"/>
            <a:ext cx="134547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IDs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490856" y="1267096"/>
            <a:ext cx="1319349" cy="888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Device IDB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62048" y="4163786"/>
            <a:ext cx="3997235" cy="3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</p:cNvCxnSpPr>
          <p:nvPr/>
        </p:nvCxnSpPr>
        <p:spPr>
          <a:xfrm rot="16200000" flipH="1">
            <a:off x="3667397" y="4163784"/>
            <a:ext cx="4010297" cy="45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</p:cNvCxnSpPr>
          <p:nvPr/>
        </p:nvCxnSpPr>
        <p:spPr>
          <a:xfrm rot="16200000" flipH="1">
            <a:off x="7161711" y="4144191"/>
            <a:ext cx="4010298" cy="32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59429" y="2364377"/>
            <a:ext cx="71715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617029" y="2795452"/>
            <a:ext cx="3540034" cy="13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33304" y="3331028"/>
            <a:ext cx="3709851" cy="26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1907178" y="3892731"/>
            <a:ext cx="52251" cy="2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46366" y="3918857"/>
            <a:ext cx="370985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20240" y="4532811"/>
            <a:ext cx="721069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5695406" y="5120640"/>
            <a:ext cx="3474720" cy="26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1959429" y="5760719"/>
            <a:ext cx="7197634" cy="13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74720" y="2024743"/>
            <a:ext cx="235130" cy="2743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6453051" y="2481943"/>
            <a:ext cx="209007" cy="3004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2024742" y="2939143"/>
            <a:ext cx="182881" cy="3396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 flipH="1">
            <a:off x="1972487" y="3566161"/>
            <a:ext cx="248198" cy="313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998618" y="4219303"/>
            <a:ext cx="222068" cy="287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721532" y="4794069"/>
            <a:ext cx="209005" cy="3135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3030583" y="5368834"/>
            <a:ext cx="222068" cy="3004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3808733" y="1951111"/>
            <a:ext cx="84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IDA,N1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60939" y="2421374"/>
            <a:ext cx="83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IDB,N2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262498" y="2970014"/>
            <a:ext cx="5009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Ci,Cj,MA,MAC</a:t>
            </a:r>
            <a:r>
              <a:rPr lang="en-US" sz="1600" dirty="0" smtClean="0"/>
              <a:t>(IDA,MA||</a:t>
            </a:r>
            <a:r>
              <a:rPr lang="en-US" sz="1600" dirty="0" err="1" smtClean="0"/>
              <a:t>Ri</a:t>
            </a:r>
            <a:r>
              <a:rPr lang="en-US" sz="1600" dirty="0" smtClean="0"/>
              <a:t>||RS1),MAC(IDB,MB||</a:t>
            </a:r>
            <a:r>
              <a:rPr lang="en-US" sz="1600" dirty="0" err="1" smtClean="0"/>
              <a:t>Rj</a:t>
            </a:r>
            <a:r>
              <a:rPr lang="en-US" sz="1600" dirty="0" smtClean="0"/>
              <a:t>||RS2)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2309849" y="3492527"/>
            <a:ext cx="294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IDA,MS1,MAC(MS1||</a:t>
            </a:r>
            <a:r>
              <a:rPr lang="en-US" dirty="0" err="1" smtClean="0"/>
              <a:t>Ri</a:t>
            </a:r>
            <a:r>
              <a:rPr lang="en-US" dirty="0" smtClean="0"/>
              <a:t>||NA)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75869" y="4132608"/>
            <a:ext cx="528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Cj,MB,MB1,MAC(MB||</a:t>
            </a:r>
            <a:r>
              <a:rPr lang="en-US" dirty="0" err="1" smtClean="0"/>
              <a:t>Rj</a:t>
            </a:r>
            <a:r>
              <a:rPr lang="en-US" dirty="0" smtClean="0"/>
              <a:t>||RS2),MAC(MB1||RS2||NB)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14556" y="4720436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IDB,MS2,MAC(MS2||</a:t>
            </a:r>
            <a:r>
              <a:rPr lang="en-US" dirty="0" err="1" smtClean="0"/>
              <a:t>Rj</a:t>
            </a:r>
            <a:r>
              <a:rPr lang="en-US" dirty="0" smtClean="0"/>
              <a:t>||NB)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06585" y="5308265"/>
            <a:ext cx="267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MAC(IDA||IDB||N3||RS1)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The proposed protocols are based on the challenge response mechanism using PUFs and have the unique security feature of not saving any secrets in the </a:t>
            </a:r>
            <a:r>
              <a:rPr lang="en-US" dirty="0" err="1" smtClean="0"/>
              <a:t>IoT</a:t>
            </a:r>
            <a:r>
              <a:rPr lang="en-US" dirty="0" smtClean="0"/>
              <a:t> devices, while keeping the storage requirements at the server to the minimum.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1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P. N. </a:t>
            </a:r>
            <a:r>
              <a:rPr lang="en-US" sz="2400" dirty="0" err="1"/>
              <a:t>Mahalle</a:t>
            </a:r>
            <a:r>
              <a:rPr lang="en-US" sz="2400" dirty="0"/>
              <a:t>, N. R. Prasad, and R. Prasad, “Threshold </a:t>
            </a:r>
            <a:r>
              <a:rPr lang="en-US" sz="2400" dirty="0" smtClean="0"/>
              <a:t>Cryptography based </a:t>
            </a:r>
            <a:r>
              <a:rPr lang="en-US" sz="2400" dirty="0"/>
              <a:t>Group Authentication (TCGA) Scheme for the Internet of Things (</a:t>
            </a:r>
            <a:r>
              <a:rPr lang="en-US" sz="2400" dirty="0" err="1"/>
              <a:t>IoT</a:t>
            </a:r>
            <a:r>
              <a:rPr lang="en-US" sz="2400" dirty="0"/>
              <a:t>),” Proceedings of IEEE VITAE, pp. 1-5, Aalborg, Denmark, May 2014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Shivraj</a:t>
            </a:r>
            <a:r>
              <a:rPr lang="en-US" sz="2400" dirty="0"/>
              <a:t>, V.L., </a:t>
            </a:r>
            <a:r>
              <a:rPr lang="en-US" sz="2400" dirty="0" err="1"/>
              <a:t>Rajan</a:t>
            </a:r>
            <a:r>
              <a:rPr lang="en-US" sz="2400" dirty="0"/>
              <a:t>, M.A., Singh, M., and </a:t>
            </a:r>
            <a:r>
              <a:rPr lang="en-US" sz="2400" dirty="0" err="1"/>
              <a:t>Balamuralidhar</a:t>
            </a:r>
            <a:r>
              <a:rPr lang="en-US" sz="2400" dirty="0"/>
              <a:t>, P., “One time password authentication scheme based on elliptic curves for Internet of Things (</a:t>
            </a:r>
            <a:r>
              <a:rPr lang="en-US" sz="2400" dirty="0" err="1"/>
              <a:t>IoT</a:t>
            </a:r>
            <a:r>
              <a:rPr lang="en-US" sz="2400" dirty="0"/>
              <a:t>),” Proceedings of National Symposium on Information Technology: Towards New Smart World (NSITNSW), pp.1-6, Riyadh, KSA, February 2015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K. </a:t>
            </a:r>
            <a:r>
              <a:rPr lang="en-US" sz="2400" dirty="0" err="1"/>
              <a:t>Frikken</a:t>
            </a:r>
            <a:r>
              <a:rPr lang="en-US" sz="2400" dirty="0"/>
              <a:t> et. al., “Robust Authentication Using Physically </a:t>
            </a:r>
            <a:r>
              <a:rPr lang="en-US" sz="2400" dirty="0" err="1"/>
              <a:t>Unclonable</a:t>
            </a:r>
            <a:r>
              <a:rPr lang="en-US" sz="2400" dirty="0"/>
              <a:t> Functions”, In: P. </a:t>
            </a:r>
            <a:r>
              <a:rPr lang="en-US" sz="2400" dirty="0" err="1"/>
              <a:t>Samarati</a:t>
            </a:r>
            <a:r>
              <a:rPr lang="en-US" sz="2400" dirty="0"/>
              <a:t> et al. (eds.): ISC 2009, LNCS 5735, pp. 262-277, Springer, Heidelberg 2009</a:t>
            </a:r>
          </a:p>
        </p:txBody>
      </p:sp>
    </p:spTree>
    <p:extLst>
      <p:ext uri="{BB962C8B-B14F-4D97-AF65-F5344CB8AC3E}">
        <p14:creationId xmlns:p14="http://schemas.microsoft.com/office/powerpoint/2010/main" val="177426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967096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9" y="1159098"/>
            <a:ext cx="9209340" cy="5009881"/>
          </a:xfrm>
        </p:spPr>
      </p:pic>
    </p:spTree>
    <p:extLst>
      <p:ext uri="{BB962C8B-B14F-4D97-AF65-F5344CB8AC3E}">
        <p14:creationId xmlns:p14="http://schemas.microsoft.com/office/powerpoint/2010/main" val="2042343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110" y="1094704"/>
            <a:ext cx="7447766" cy="4458237"/>
          </a:xfrm>
        </p:spPr>
        <p:txBody>
          <a:bodyPr>
            <a:normAutofit/>
          </a:bodyPr>
          <a:lstStyle/>
          <a:p>
            <a:r>
              <a:rPr lang="en-IN" sz="8800" b="1" dirty="0" smtClean="0"/>
              <a:t>Thank you!!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5006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65" y="339368"/>
            <a:ext cx="10515600" cy="6651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LITERATURE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461" y="1326524"/>
            <a:ext cx="10562823" cy="485043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Problems identified with the existing systems:</a:t>
            </a:r>
            <a:endParaRPr lang="en-US" dirty="0"/>
          </a:p>
          <a:p>
            <a:r>
              <a:rPr lang="en-US" dirty="0" smtClean="0"/>
              <a:t>OTP</a:t>
            </a:r>
          </a:p>
          <a:p>
            <a:r>
              <a:rPr lang="en-US" dirty="0" smtClean="0"/>
              <a:t>Group authentication protocol</a:t>
            </a:r>
          </a:p>
          <a:p>
            <a:r>
              <a:rPr lang="en-US" dirty="0" smtClean="0"/>
              <a:t>Certificate based authentication protocol</a:t>
            </a:r>
          </a:p>
          <a:p>
            <a:r>
              <a:rPr lang="en-US" dirty="0" smtClean="0"/>
              <a:t>Physical </a:t>
            </a:r>
            <a:r>
              <a:rPr lang="en-US" dirty="0" err="1"/>
              <a:t>u</a:t>
            </a:r>
            <a:r>
              <a:rPr lang="en-US" dirty="0" err="1" smtClean="0"/>
              <a:t>nclonable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Trusted third party and ZKPK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700" y="624110"/>
            <a:ext cx="8824912" cy="861790"/>
          </a:xfrm>
        </p:spPr>
        <p:txBody>
          <a:bodyPr/>
          <a:lstStyle/>
          <a:p>
            <a:r>
              <a:rPr lang="en-IN" b="1" dirty="0" smtClean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700" y="1676400"/>
            <a:ext cx="8824912" cy="4234822"/>
          </a:xfrm>
        </p:spPr>
        <p:txBody>
          <a:bodyPr>
            <a:normAutofit/>
          </a:bodyPr>
          <a:lstStyle/>
          <a:p>
            <a:r>
              <a:rPr lang="en-IN" dirty="0" smtClean="0"/>
              <a:t>CR mapping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R= P(C)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R </a:t>
            </a:r>
            <a:r>
              <a:rPr lang="en-IN" dirty="0"/>
              <a:t>-</a:t>
            </a:r>
            <a:r>
              <a:rPr lang="en-IN" dirty="0" smtClean="0"/>
              <a:t>response of a PUF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C </a:t>
            </a:r>
            <a:r>
              <a:rPr lang="en-IN" dirty="0"/>
              <a:t>-</a:t>
            </a:r>
            <a:r>
              <a:rPr lang="en-IN" dirty="0" smtClean="0"/>
              <a:t>challenge given to the PUF</a:t>
            </a:r>
          </a:p>
          <a:p>
            <a:r>
              <a:rPr lang="en-IN" dirty="0" smtClean="0"/>
              <a:t>C and R from a PUF is called a challenge response pair.</a:t>
            </a:r>
          </a:p>
          <a:p>
            <a:r>
              <a:rPr lang="en-IN" dirty="0" smtClean="0"/>
              <a:t>Our proposed PUF can be used to perform authentication between a user and a server as well as used to perform authentication between two IoT devices.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054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380" y="1447799"/>
            <a:ext cx="8993232" cy="3111321"/>
          </a:xfrm>
        </p:spPr>
        <p:txBody>
          <a:bodyPr>
            <a:normAutofit/>
          </a:bodyPr>
          <a:lstStyle/>
          <a:p>
            <a:r>
              <a:rPr lang="en-IN" dirty="0" smtClean="0"/>
              <a:t>Exchanging initial CRP by inputting a password using TOTP approach.</a:t>
            </a:r>
          </a:p>
          <a:p>
            <a:r>
              <a:rPr lang="en-IN" dirty="0" smtClean="0"/>
              <a:t>After that the IOT device can function independently without the need for any operator.</a:t>
            </a:r>
          </a:p>
          <a:p>
            <a:r>
              <a:rPr lang="en-IN" dirty="0" smtClean="0"/>
              <a:t>Thus, the server stores the IDA, and the CRP(</a:t>
            </a:r>
            <a:r>
              <a:rPr lang="en-IN" dirty="0" err="1" smtClean="0"/>
              <a:t>Ci,Ri</a:t>
            </a:r>
            <a:r>
              <a:rPr lang="en-IN" dirty="0" smtClean="0"/>
              <a:t>) for each IOT device, while the IOT device does not store anything.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687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475" y="159063"/>
            <a:ext cx="10568189" cy="230080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Modes of Communication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41" y="2859110"/>
            <a:ext cx="10220458" cy="3317853"/>
          </a:xfrm>
        </p:spPr>
        <p:txBody>
          <a:bodyPr/>
          <a:lstStyle/>
          <a:p>
            <a:r>
              <a:rPr lang="en-US" dirty="0" smtClean="0"/>
              <a:t>Mutual authentication of </a:t>
            </a:r>
            <a:r>
              <a:rPr lang="en-US" dirty="0" err="1" smtClean="0"/>
              <a:t>IoT</a:t>
            </a:r>
            <a:r>
              <a:rPr lang="en-US" dirty="0" smtClean="0"/>
              <a:t> device and server</a:t>
            </a:r>
          </a:p>
          <a:p>
            <a:r>
              <a:rPr lang="en-US" dirty="0" smtClean="0"/>
              <a:t>Mutual authentication of two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Mutual authentication of </a:t>
            </a:r>
            <a:r>
              <a:rPr lang="en-US" b="1" dirty="0" err="1" smtClean="0"/>
              <a:t>IoT</a:t>
            </a:r>
            <a:r>
              <a:rPr lang="en-US" b="1" dirty="0" smtClean="0"/>
              <a:t> device and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MODULE 1 (existing CRP retrieval)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Input: ID</a:t>
            </a:r>
            <a:r>
              <a:rPr lang="en-US" baseline="-25000" dirty="0" smtClean="0"/>
              <a:t>A</a:t>
            </a:r>
            <a:r>
              <a:rPr lang="en-US" dirty="0" smtClean="0"/>
              <a:t>,N</a:t>
            </a:r>
            <a:r>
              <a:rPr lang="en-US" baseline="-25000" dirty="0" smtClean="0"/>
              <a:t>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Process: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Find ID</a:t>
            </a:r>
            <a:r>
              <a:rPr lang="en-US" baseline="-25000" dirty="0" smtClean="0"/>
              <a:t>A</a:t>
            </a:r>
            <a:r>
              <a:rPr lang="en-US" dirty="0" smtClean="0"/>
              <a:t> in Memory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Read CRP(</a:t>
            </a:r>
            <a:r>
              <a:rPr lang="en-US" dirty="0" err="1" smtClean="0"/>
              <a:t>C</a:t>
            </a:r>
            <a:r>
              <a:rPr lang="en-US" baseline="30000" dirty="0" err="1" smtClean="0"/>
              <a:t>i</a:t>
            </a:r>
            <a:r>
              <a:rPr lang="en-US" dirty="0" err="1" smtClean="0"/>
              <a:t>,R</a:t>
            </a:r>
            <a:r>
              <a:rPr lang="en-US" baseline="30000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Generate RS</a:t>
            </a:r>
            <a:r>
              <a:rPr lang="en-US" baseline="-25000" dirty="0" smtClean="0"/>
              <a:t>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M</a:t>
            </a:r>
            <a:r>
              <a:rPr lang="en-US" baseline="-25000" dirty="0" smtClean="0"/>
              <a:t>A</a:t>
            </a:r>
            <a:r>
              <a:rPr lang="en-US" dirty="0" smtClean="0"/>
              <a:t>={ID</a:t>
            </a:r>
            <a:r>
              <a:rPr lang="en-US" baseline="-25000" dirty="0" smtClean="0"/>
              <a:t>A</a:t>
            </a:r>
            <a:r>
              <a:rPr lang="en-US" dirty="0" smtClean="0"/>
              <a:t>,N</a:t>
            </a:r>
            <a:r>
              <a:rPr lang="en-US" baseline="-25000" dirty="0" smtClean="0"/>
              <a:t>1</a:t>
            </a:r>
            <a:r>
              <a:rPr lang="en-US" dirty="0" smtClean="0"/>
              <a:t>,Rs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r>
              <a:rPr lang="en-US" baseline="-25000" dirty="0" err="1" smtClean="0"/>
              <a:t>R</a:t>
            </a:r>
            <a:r>
              <a:rPr lang="en-US" baseline="30000" dirty="0" err="1" smtClean="0"/>
              <a:t>i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Output: </a:t>
            </a:r>
            <a:r>
              <a:rPr lang="en-US" dirty="0" err="1" smtClean="0"/>
              <a:t>C</a:t>
            </a:r>
            <a:r>
              <a:rPr lang="en-US" baseline="30000" dirty="0" err="1" smtClean="0"/>
              <a:t>i</a:t>
            </a:r>
            <a:r>
              <a:rPr lang="en-US" dirty="0" err="1" smtClean="0"/>
              <a:t>,M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,MAC</a:t>
            </a:r>
            <a:r>
              <a:rPr lang="en-US" dirty="0" smtClean="0"/>
              <a:t>(M</a:t>
            </a:r>
            <a:r>
              <a:rPr lang="en-US" baseline="-25000" dirty="0"/>
              <a:t>A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r>
              <a:rPr lang="en-US" dirty="0" smtClean="0"/>
              <a:t>||Rs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876625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 2 ( new CRP creation)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Input: </a:t>
            </a:r>
            <a:r>
              <a:rPr lang="en-US" dirty="0" err="1" smtClean="0"/>
              <a:t>C</a:t>
            </a:r>
            <a:r>
              <a:rPr lang="en-US" baseline="30000" dirty="0" err="1" smtClean="0"/>
              <a:t>i</a:t>
            </a:r>
            <a:r>
              <a:rPr lang="en-US" dirty="0" err="1" smtClean="0"/>
              <a:t>,M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,MAC</a:t>
            </a:r>
            <a:r>
              <a:rPr lang="en-US" dirty="0" smtClean="0"/>
              <a:t>(M</a:t>
            </a:r>
            <a:r>
              <a:rPr lang="en-US" baseline="-25000" dirty="0"/>
              <a:t>A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r>
              <a:rPr lang="en-US" dirty="0" smtClean="0"/>
              <a:t>||R</a:t>
            </a:r>
            <a:r>
              <a:rPr lang="en-US" baseline="-25000" dirty="0" smtClean="0"/>
              <a:t>s1</a:t>
            </a:r>
            <a:r>
              <a:rPr lang="en-US" dirty="0" smtClean="0"/>
              <a:t>)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    Process: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r>
              <a:rPr lang="en-US" dirty="0" smtClean="0"/>
              <a:t>=P</a:t>
            </a:r>
            <a:r>
              <a:rPr lang="en-US" baseline="-25000" dirty="0" smtClean="0"/>
              <a:t>A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baseline="30000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Obtain R</a:t>
            </a:r>
            <a:r>
              <a:rPr lang="en-US" baseline="-25000" dirty="0" smtClean="0"/>
              <a:t>s1</a:t>
            </a:r>
            <a:r>
              <a:rPr lang="en-US" dirty="0" smtClean="0"/>
              <a:t> using 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r>
              <a:rPr lang="en-US" dirty="0" smtClean="0"/>
              <a:t> and verify MAC</a:t>
            </a:r>
          </a:p>
          <a:p>
            <a:pPr marL="0" indent="0">
              <a:buNone/>
            </a:pPr>
            <a:r>
              <a:rPr lang="en-US" dirty="0" smtClean="0"/>
              <a:t>             Generate N</a:t>
            </a:r>
            <a:r>
              <a:rPr lang="en-US" baseline="-25000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             C</a:t>
            </a:r>
            <a:r>
              <a:rPr lang="en-US" baseline="30000" dirty="0" smtClean="0"/>
              <a:t>i+1</a:t>
            </a:r>
            <a:r>
              <a:rPr lang="en-US" dirty="0" smtClean="0"/>
              <a:t>=H(N</a:t>
            </a:r>
            <a:r>
              <a:rPr lang="en-US" baseline="-25000" dirty="0" smtClean="0"/>
              <a:t>A</a:t>
            </a:r>
            <a:r>
              <a:rPr lang="en-US" dirty="0" smtClean="0"/>
              <a:t>||R</a:t>
            </a:r>
            <a:r>
              <a:rPr lang="en-US" baseline="-25000" dirty="0" smtClean="0"/>
              <a:t>s1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R</a:t>
            </a:r>
            <a:r>
              <a:rPr lang="en-US" baseline="30000" dirty="0" smtClean="0"/>
              <a:t>i+1</a:t>
            </a:r>
            <a:r>
              <a:rPr lang="en-US" dirty="0" smtClean="0"/>
              <a:t>=P</a:t>
            </a:r>
            <a:r>
              <a:rPr lang="en-US" baseline="-25000" dirty="0" smtClean="0"/>
              <a:t>A</a:t>
            </a:r>
            <a:r>
              <a:rPr lang="en-US" dirty="0" smtClean="0"/>
              <a:t>(Ci+1)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Ms</a:t>
            </a:r>
            <a:r>
              <a:rPr lang="en-US" dirty="0" smtClean="0"/>
              <a:t>={ID</a:t>
            </a:r>
            <a:r>
              <a:rPr lang="en-US" baseline="-25000" dirty="0" smtClean="0"/>
              <a:t>A</a:t>
            </a:r>
            <a:r>
              <a:rPr lang="en-US" dirty="0" smtClean="0"/>
              <a:t>,N</a:t>
            </a:r>
            <a:r>
              <a:rPr lang="en-US" baseline="-25000" dirty="0" smtClean="0"/>
              <a:t>A</a:t>
            </a:r>
            <a:r>
              <a:rPr lang="en-US" dirty="0" smtClean="0"/>
              <a:t>,R</a:t>
            </a:r>
            <a:r>
              <a:rPr lang="en-US" baseline="-25000" dirty="0" smtClean="0"/>
              <a:t>s1</a:t>
            </a:r>
            <a:r>
              <a:rPr lang="en-US" dirty="0" smtClean="0"/>
              <a:t>,R</a:t>
            </a:r>
            <a:r>
              <a:rPr lang="en-US" baseline="30000" dirty="0" smtClean="0"/>
              <a:t>i+1</a:t>
            </a:r>
            <a:r>
              <a:rPr lang="en-US" dirty="0" smtClean="0"/>
              <a:t>}</a:t>
            </a:r>
            <a:r>
              <a:rPr lang="en-US" baseline="-25000" dirty="0" err="1" smtClean="0"/>
              <a:t>R</a:t>
            </a:r>
            <a:r>
              <a:rPr lang="en-US" baseline="30000" dirty="0" err="1"/>
              <a:t>i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    Output: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s</a:t>
            </a:r>
            <a:r>
              <a:rPr lang="en-US" dirty="0" err="1" smtClean="0"/>
              <a:t>,MAC</a:t>
            </a:r>
            <a:r>
              <a:rPr lang="en-US" dirty="0" smtClean="0"/>
              <a:t>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s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r>
              <a:rPr lang="en-US" dirty="0" smtClean="0"/>
              <a:t>||N</a:t>
            </a:r>
            <a:r>
              <a:rPr lang="en-US" baseline="-25000" dirty="0"/>
              <a:t>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 3</a:t>
            </a:r>
            <a:r>
              <a:rPr lang="en-US" b="1" dirty="0"/>
              <a:t> </a:t>
            </a:r>
            <a:r>
              <a:rPr lang="en-US" b="1" dirty="0" smtClean="0"/>
              <a:t>(Verification)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Input: </a:t>
            </a:r>
            <a:r>
              <a:rPr lang="en-US" dirty="0" err="1"/>
              <a:t>M</a:t>
            </a:r>
            <a:r>
              <a:rPr lang="en-US" baseline="-25000" dirty="0" err="1"/>
              <a:t>s</a:t>
            </a:r>
            <a:r>
              <a:rPr lang="en-US" dirty="0" err="1"/>
              <a:t>,MAC</a:t>
            </a:r>
            <a:r>
              <a:rPr lang="en-US" dirty="0"/>
              <a:t>(</a:t>
            </a:r>
            <a:r>
              <a:rPr lang="en-US" dirty="0" err="1"/>
              <a:t>M</a:t>
            </a:r>
            <a:r>
              <a:rPr lang="en-US" baseline="-25000" dirty="0" err="1"/>
              <a:t>s</a:t>
            </a:r>
            <a:r>
              <a:rPr lang="en-US" dirty="0"/>
              <a:t>||</a:t>
            </a:r>
            <a:r>
              <a:rPr lang="en-US" dirty="0" err="1"/>
              <a:t>R</a:t>
            </a:r>
            <a:r>
              <a:rPr lang="en-US" baseline="30000" dirty="0" err="1"/>
              <a:t>i</a:t>
            </a:r>
            <a:r>
              <a:rPr lang="en-US" dirty="0"/>
              <a:t>||N</a:t>
            </a:r>
            <a:r>
              <a:rPr lang="en-US" baseline="-25000" dirty="0"/>
              <a:t>A</a:t>
            </a:r>
            <a:r>
              <a:rPr lang="en-US" dirty="0" smtClean="0"/>
              <a:t>)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 Process:</a:t>
            </a:r>
          </a:p>
          <a:p>
            <a:pPr marL="0" indent="0">
              <a:buNone/>
            </a:pPr>
            <a:r>
              <a:rPr lang="en-US" dirty="0" smtClean="0"/>
              <a:t>             Obtain N</a:t>
            </a:r>
            <a:r>
              <a:rPr lang="en-US" baseline="-25000" dirty="0" smtClean="0"/>
              <a:t>A</a:t>
            </a:r>
            <a:r>
              <a:rPr lang="en-US" dirty="0" smtClean="0"/>
              <a:t> and R</a:t>
            </a:r>
            <a:r>
              <a:rPr lang="en-US" baseline="30000" dirty="0" smtClean="0"/>
              <a:t>i+1</a:t>
            </a:r>
            <a:r>
              <a:rPr lang="en-US" dirty="0" smtClean="0"/>
              <a:t> using </a:t>
            </a:r>
            <a:r>
              <a:rPr lang="en-US" dirty="0" err="1" smtClean="0"/>
              <a:t>R</a:t>
            </a:r>
            <a:r>
              <a:rPr lang="en-US" baseline="30000" dirty="0" err="1" smtClean="0"/>
              <a:t>i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             verify MAC</a:t>
            </a:r>
          </a:p>
          <a:p>
            <a:pPr marL="0" indent="0">
              <a:buNone/>
            </a:pPr>
            <a:r>
              <a:rPr lang="en-US" dirty="0" smtClean="0"/>
              <a:t>             C</a:t>
            </a:r>
            <a:r>
              <a:rPr lang="en-US" baseline="30000" dirty="0" smtClean="0"/>
              <a:t>i+1</a:t>
            </a:r>
            <a:r>
              <a:rPr lang="en-US" dirty="0" smtClean="0"/>
              <a:t>=H(N</a:t>
            </a:r>
            <a:r>
              <a:rPr lang="en-US" baseline="-25000" dirty="0" smtClean="0"/>
              <a:t>A</a:t>
            </a:r>
            <a:r>
              <a:rPr lang="en-US" dirty="0" smtClean="0"/>
              <a:t>||R</a:t>
            </a:r>
            <a:r>
              <a:rPr lang="en-US" baseline="-25000" dirty="0" smtClean="0"/>
              <a:t>s1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Output:</a:t>
            </a:r>
          </a:p>
          <a:p>
            <a:pPr marL="0" indent="0">
              <a:buNone/>
            </a:pPr>
            <a:r>
              <a:rPr lang="en-US" dirty="0" smtClean="0"/>
              <a:t>             Server rejects the authentication or two entities can now form a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387742"/>
            <a:ext cx="10684099" cy="49486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764406" y="1690688"/>
            <a:ext cx="1532586" cy="13007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IoT</a:t>
            </a:r>
            <a:r>
              <a:rPr lang="en-US" b="1" dirty="0" smtClean="0"/>
              <a:t> device IDA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057622" y="1748643"/>
            <a:ext cx="1442434" cy="12428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 IDs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4" idx="4"/>
          </p:cNvCxnSpPr>
          <p:nvPr/>
        </p:nvCxnSpPr>
        <p:spPr>
          <a:xfrm>
            <a:off x="2530699" y="2991456"/>
            <a:ext cx="0" cy="2546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8839" y="2991456"/>
            <a:ext cx="0" cy="2546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0699" y="3400024"/>
            <a:ext cx="5248140" cy="38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530699" y="4172755"/>
            <a:ext cx="5248140" cy="51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30699" y="5048518"/>
            <a:ext cx="5248140" cy="6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4223198" y="2949263"/>
            <a:ext cx="280115" cy="35705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9" name="Flowchart: Connector 28"/>
          <p:cNvSpPr/>
          <p:nvPr/>
        </p:nvSpPr>
        <p:spPr>
          <a:xfrm>
            <a:off x="4223198" y="3773510"/>
            <a:ext cx="280114" cy="35705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4248954" y="4623516"/>
            <a:ext cx="254357" cy="37637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4626662" y="2949263"/>
            <a:ext cx="811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Ida,N1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03311" y="3785546"/>
            <a:ext cx="2677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Ci,Ma,MAC</a:t>
            </a:r>
            <a:r>
              <a:rPr lang="en-US" b="1" dirty="0"/>
              <a:t>(Ma||</a:t>
            </a:r>
            <a:r>
              <a:rPr lang="en-US" b="1" dirty="0" err="1"/>
              <a:t>Ri</a:t>
            </a:r>
            <a:r>
              <a:rPr lang="en-US" b="1" dirty="0"/>
              <a:t>||Rs1)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64278" y="4593357"/>
            <a:ext cx="23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Ms,MAC</a:t>
            </a:r>
            <a:r>
              <a:rPr lang="en-US" b="1" dirty="0"/>
              <a:t>(</a:t>
            </a:r>
            <a:r>
              <a:rPr lang="en-US" b="1" dirty="0" err="1"/>
              <a:t>Ms</a:t>
            </a:r>
            <a:r>
              <a:rPr lang="en-US" b="1" dirty="0"/>
              <a:t>||</a:t>
            </a:r>
            <a:r>
              <a:rPr lang="en-US" b="1" dirty="0" err="1"/>
              <a:t>Ri</a:t>
            </a:r>
            <a:r>
              <a:rPr lang="en-US" b="1" dirty="0"/>
              <a:t>||Na)</a:t>
            </a:r>
          </a:p>
        </p:txBody>
      </p:sp>
    </p:spTree>
    <p:extLst>
      <p:ext uri="{BB962C8B-B14F-4D97-AF65-F5344CB8AC3E}">
        <p14:creationId xmlns:p14="http://schemas.microsoft.com/office/powerpoint/2010/main" val="2652306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885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MUTUAL AUTHENTICATION IN IoT SYSTEMS USING PUF</vt:lpstr>
      <vt:lpstr>LITERATURE SURVEY</vt:lpstr>
      <vt:lpstr>PROPOSED SYSTEM</vt:lpstr>
      <vt:lpstr> </vt:lpstr>
      <vt:lpstr>Modes of Communication</vt:lpstr>
      <vt:lpstr>Mutual authentication of IoT device and server</vt:lpstr>
      <vt:lpstr>Module 2 ( new CRP creation)</vt:lpstr>
      <vt:lpstr>Module 3 (Verification)</vt:lpstr>
      <vt:lpstr>Flow Diagram</vt:lpstr>
      <vt:lpstr>Mutual authentication of two IOT devices</vt:lpstr>
      <vt:lpstr>Module 2(new CRP creation on IDA)</vt:lpstr>
      <vt:lpstr>Module 3 (Verification)</vt:lpstr>
      <vt:lpstr>Module 4 (new CRP creation on IDB)</vt:lpstr>
      <vt:lpstr>Module 5 (Verification)</vt:lpstr>
      <vt:lpstr>Flow diagram</vt:lpstr>
      <vt:lpstr>CONCLUSION:</vt:lpstr>
      <vt:lpstr>REFERENCES:</vt:lpstr>
      <vt:lpstr>PowerPoint Presentation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AUTHENTICATION IN IoT SYSTEMS USING PUF</dc:title>
  <dc:creator>PAAPA</dc:creator>
  <cp:lastModifiedBy>Admin</cp:lastModifiedBy>
  <cp:revision>75</cp:revision>
  <dcterms:created xsi:type="dcterms:W3CDTF">2017-08-17T13:17:13Z</dcterms:created>
  <dcterms:modified xsi:type="dcterms:W3CDTF">2018-01-04T04:02:01Z</dcterms:modified>
</cp:coreProperties>
</file>