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5628" y="2021983"/>
            <a:ext cx="8168983" cy="1854558"/>
          </a:xfrm>
        </p:spPr>
        <p:txBody>
          <a:bodyPr>
            <a:normAutofit fontScale="90000"/>
          </a:bodyPr>
          <a:lstStyle/>
          <a:p>
            <a:r>
              <a:rPr lang="en-IN" dirty="0" smtClean="0"/>
              <a:t>MUTUAL AUTHENTICATION IN IoT SYSTEMS USING PUF</a:t>
            </a:r>
            <a:endParaRPr lang="en-IN" dirty="0"/>
          </a:p>
        </p:txBody>
      </p:sp>
      <p:sp>
        <p:nvSpPr>
          <p:cNvPr id="3" name="Subtitle 2"/>
          <p:cNvSpPr>
            <a:spLocks noGrp="1"/>
          </p:cNvSpPr>
          <p:nvPr>
            <p:ph type="subTitle" idx="1"/>
          </p:nvPr>
        </p:nvSpPr>
        <p:spPr>
          <a:xfrm>
            <a:off x="3335629" y="4520485"/>
            <a:ext cx="8168984" cy="1931830"/>
          </a:xfrm>
        </p:spPr>
        <p:txBody>
          <a:bodyPr>
            <a:normAutofit/>
          </a:bodyPr>
          <a:lstStyle/>
          <a:p>
            <a:r>
              <a:rPr lang="en-IN" dirty="0" smtClean="0"/>
              <a:t>P.HEMALATHA [1418114]</a:t>
            </a:r>
          </a:p>
          <a:p>
            <a:r>
              <a:rPr lang="en-IN" dirty="0" smtClean="0"/>
              <a:t>S.MANJU [1418125]</a:t>
            </a:r>
          </a:p>
          <a:p>
            <a:r>
              <a:rPr lang="en-IN" dirty="0" smtClean="0"/>
              <a:t>M.NANDHINI [1418129]</a:t>
            </a:r>
          </a:p>
          <a:p>
            <a:r>
              <a:rPr lang="en-IN" dirty="0" smtClean="0"/>
              <a:t>V.VINOTHA [1418153]</a:t>
            </a:r>
            <a:endParaRPr lang="en-IN" dirty="0"/>
          </a:p>
        </p:txBody>
      </p:sp>
    </p:spTree>
    <p:extLst>
      <p:ext uri="{BB962C8B-B14F-4D97-AF65-F5344CB8AC3E}">
        <p14:creationId xmlns:p14="http://schemas.microsoft.com/office/powerpoint/2010/main" val="2406611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9700" y="624110"/>
            <a:ext cx="8824912" cy="861790"/>
          </a:xfrm>
        </p:spPr>
        <p:txBody>
          <a:bodyPr/>
          <a:lstStyle/>
          <a:p>
            <a:r>
              <a:rPr lang="en-IN" dirty="0" smtClean="0"/>
              <a:t>Solution</a:t>
            </a:r>
            <a:endParaRPr lang="en-IN" dirty="0"/>
          </a:p>
        </p:txBody>
      </p:sp>
      <p:sp>
        <p:nvSpPr>
          <p:cNvPr id="3" name="Content Placeholder 2"/>
          <p:cNvSpPr>
            <a:spLocks noGrp="1"/>
          </p:cNvSpPr>
          <p:nvPr>
            <p:ph idx="1"/>
          </p:nvPr>
        </p:nvSpPr>
        <p:spPr>
          <a:xfrm>
            <a:off x="2679700" y="1676400"/>
            <a:ext cx="8824912" cy="4234822"/>
          </a:xfrm>
        </p:spPr>
        <p:txBody>
          <a:bodyPr/>
          <a:lstStyle/>
          <a:p>
            <a:r>
              <a:rPr lang="en-IN" dirty="0" smtClean="0"/>
              <a:t>Our proposed PUF maps a  set of challenges to a set of responses based on intractably complex physical system.  </a:t>
            </a:r>
          </a:p>
          <a:p>
            <a:pPr marL="0" indent="0">
              <a:buNone/>
            </a:pPr>
            <a:r>
              <a:rPr lang="en-IN" dirty="0"/>
              <a:t> </a:t>
            </a:r>
            <a:r>
              <a:rPr lang="en-IN" dirty="0" smtClean="0"/>
              <a:t>                                         R= P(C)</a:t>
            </a:r>
          </a:p>
          <a:p>
            <a:pPr marL="0" indent="0">
              <a:buNone/>
            </a:pPr>
            <a:r>
              <a:rPr lang="en-IN" dirty="0"/>
              <a:t> </a:t>
            </a:r>
            <a:r>
              <a:rPr lang="en-IN" dirty="0" smtClean="0"/>
              <a:t>          R is the response of a PUF</a:t>
            </a:r>
          </a:p>
          <a:p>
            <a:pPr marL="0" indent="0">
              <a:buNone/>
            </a:pPr>
            <a:r>
              <a:rPr lang="en-IN" dirty="0"/>
              <a:t> </a:t>
            </a:r>
            <a:r>
              <a:rPr lang="en-IN" dirty="0" smtClean="0"/>
              <a:t>          C is the challenge given to the PUF</a:t>
            </a:r>
          </a:p>
          <a:p>
            <a:r>
              <a:rPr lang="en-IN" dirty="0" smtClean="0"/>
              <a:t>Challenge C and its response R from a PUF is called a challenge response pair.</a:t>
            </a:r>
          </a:p>
          <a:p>
            <a:r>
              <a:rPr lang="en-IN" dirty="0" smtClean="0"/>
              <a:t>Our proposed PUF can be used to perform authentication between a user and a server as well as used to perform authentication between two IoT devices.                                                                                                   </a:t>
            </a:r>
            <a:endParaRPr lang="en-IN" dirty="0"/>
          </a:p>
        </p:txBody>
      </p:sp>
    </p:spTree>
    <p:extLst>
      <p:ext uri="{BB962C8B-B14F-4D97-AF65-F5344CB8AC3E}">
        <p14:creationId xmlns:p14="http://schemas.microsoft.com/office/powerpoint/2010/main" val="290105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2489200" y="1447800"/>
            <a:ext cx="9015412" cy="3073400"/>
          </a:xfrm>
        </p:spPr>
        <p:txBody>
          <a:bodyPr/>
          <a:lstStyle/>
          <a:p>
            <a:r>
              <a:rPr lang="en-IN" dirty="0" smtClean="0"/>
              <a:t>When an IOT device is deployed in the field for the first time, an operator inputs a password into the device to exchange the initial CRP with the server using the TOTP approach.</a:t>
            </a:r>
          </a:p>
          <a:p>
            <a:r>
              <a:rPr lang="en-IN" dirty="0" smtClean="0"/>
              <a:t>Once the initial CRP is exchanged with the server, the IOT device can function independently without the need for any operator.</a:t>
            </a:r>
          </a:p>
          <a:p>
            <a:r>
              <a:rPr lang="en-IN" dirty="0" smtClean="0"/>
              <a:t>Thus, the server stores the  identity IDA, and the CRP(</a:t>
            </a:r>
            <a:r>
              <a:rPr lang="en-IN" dirty="0" err="1" smtClean="0"/>
              <a:t>Ci,Ri</a:t>
            </a:r>
            <a:r>
              <a:rPr lang="en-IN" dirty="0" smtClean="0"/>
              <a:t>) for each IOT device, while the IOT device does not store anything.</a:t>
            </a:r>
            <a:endParaRPr lang="en-IN" dirty="0"/>
          </a:p>
        </p:txBody>
      </p:sp>
    </p:spTree>
    <p:extLst>
      <p:ext uri="{BB962C8B-B14F-4D97-AF65-F5344CB8AC3E}">
        <p14:creationId xmlns:p14="http://schemas.microsoft.com/office/powerpoint/2010/main" val="3209687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9100" y="1841500"/>
            <a:ext cx="7275511" cy="3492500"/>
          </a:xfrm>
        </p:spPr>
        <p:txBody>
          <a:bodyPr>
            <a:normAutofit/>
          </a:bodyPr>
          <a:lstStyle/>
          <a:p>
            <a:r>
              <a:rPr lang="en-IN" sz="6000" dirty="0" smtClean="0"/>
              <a:t/>
            </a:r>
            <a:br>
              <a:rPr lang="en-IN" sz="6000" dirty="0" smtClean="0"/>
            </a:br>
            <a:r>
              <a:rPr lang="en-IN" sz="6000" dirty="0" smtClean="0"/>
              <a:t>Thank you</a:t>
            </a:r>
            <a:endParaRPr lang="en-IN" sz="6000" dirty="0"/>
          </a:p>
        </p:txBody>
      </p:sp>
    </p:spTree>
    <p:extLst>
      <p:ext uri="{BB962C8B-B14F-4D97-AF65-F5344CB8AC3E}">
        <p14:creationId xmlns:p14="http://schemas.microsoft.com/office/powerpoint/2010/main" val="3500666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010486"/>
            <a:ext cx="8911687" cy="1983544"/>
          </a:xfrm>
        </p:spPr>
        <p:txBody>
          <a:bodyPr/>
          <a:lstStyle/>
          <a:p>
            <a:r>
              <a:rPr lang="en-IN" dirty="0" smtClean="0"/>
              <a:t>      </a:t>
            </a:r>
            <a:r>
              <a:rPr lang="en-IN" sz="6000" dirty="0" smtClean="0"/>
              <a:t>LITERATURE REVIEW</a:t>
            </a:r>
            <a:endParaRPr lang="en-IN" sz="6000" dirty="0"/>
          </a:p>
        </p:txBody>
      </p:sp>
    </p:spTree>
    <p:extLst>
      <p:ext uri="{BB962C8B-B14F-4D97-AF65-F5344CB8AC3E}">
        <p14:creationId xmlns:p14="http://schemas.microsoft.com/office/powerpoint/2010/main" val="2365509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0795"/>
          </a:xfrm>
        </p:spPr>
        <p:txBody>
          <a:bodyPr/>
          <a:lstStyle/>
          <a:p>
            <a:r>
              <a:rPr lang="en-IN" dirty="0" smtClean="0"/>
              <a:t>SECURITY CHALLENGES</a:t>
            </a:r>
            <a:endParaRPr lang="en-IN" dirty="0"/>
          </a:p>
        </p:txBody>
      </p:sp>
      <p:sp>
        <p:nvSpPr>
          <p:cNvPr id="3" name="Content Placeholder 2"/>
          <p:cNvSpPr>
            <a:spLocks noGrp="1"/>
          </p:cNvSpPr>
          <p:nvPr>
            <p:ph idx="1"/>
          </p:nvPr>
        </p:nvSpPr>
        <p:spPr>
          <a:xfrm>
            <a:off x="2592924" y="1434905"/>
            <a:ext cx="8911687" cy="4476317"/>
          </a:xfrm>
        </p:spPr>
        <p:txBody>
          <a:bodyPr>
            <a:normAutofit/>
          </a:bodyPr>
          <a:lstStyle/>
          <a:p>
            <a:pPr marL="0" indent="0">
              <a:buNone/>
            </a:pPr>
            <a:r>
              <a:rPr lang="en-IN" sz="2800" dirty="0" smtClean="0"/>
              <a:t>Establishing end-to-end authentication between devices and applications in IoT is a challenging task. IoT ha wide scope in at least four dimensions </a:t>
            </a:r>
          </a:p>
          <a:p>
            <a:r>
              <a:rPr lang="en-IN" sz="2800" dirty="0" smtClean="0"/>
              <a:t>Trusted sensing</a:t>
            </a:r>
          </a:p>
          <a:p>
            <a:r>
              <a:rPr lang="en-IN" sz="2800" dirty="0" smtClean="0"/>
              <a:t>Computation</a:t>
            </a:r>
          </a:p>
          <a:p>
            <a:r>
              <a:rPr lang="en-IN" sz="2800" dirty="0" smtClean="0"/>
              <a:t>Communication</a:t>
            </a:r>
          </a:p>
          <a:p>
            <a:r>
              <a:rPr lang="en-IN" sz="2800" dirty="0" smtClean="0"/>
              <a:t>Privacy</a:t>
            </a:r>
          </a:p>
        </p:txBody>
      </p:sp>
    </p:spTree>
    <p:extLst>
      <p:ext uri="{BB962C8B-B14F-4D97-AF65-F5344CB8AC3E}">
        <p14:creationId xmlns:p14="http://schemas.microsoft.com/office/powerpoint/2010/main" val="368561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5065" y="258350"/>
            <a:ext cx="8789547" cy="867065"/>
          </a:xfrm>
        </p:spPr>
        <p:txBody>
          <a:bodyPr/>
          <a:lstStyle/>
          <a:p>
            <a:r>
              <a:rPr lang="en-IN" dirty="0" smtClean="0"/>
              <a:t>OTP</a:t>
            </a:r>
            <a:endParaRPr lang="en-IN" dirty="0"/>
          </a:p>
        </p:txBody>
      </p:sp>
      <p:sp>
        <p:nvSpPr>
          <p:cNvPr id="3" name="Content Placeholder 2"/>
          <p:cNvSpPr>
            <a:spLocks noGrp="1"/>
          </p:cNvSpPr>
          <p:nvPr>
            <p:ph idx="1"/>
          </p:nvPr>
        </p:nvSpPr>
        <p:spPr>
          <a:xfrm>
            <a:off x="2377441" y="970671"/>
            <a:ext cx="9127172" cy="5627077"/>
          </a:xfrm>
        </p:spPr>
        <p:txBody>
          <a:bodyPr/>
          <a:lstStyle/>
          <a:p>
            <a:pPr marL="0" indent="0">
              <a:buNone/>
            </a:pPr>
            <a:r>
              <a:rPr lang="en-IN" dirty="0" smtClean="0"/>
              <a:t>Due to heterogeneity in terms of devices, topology, communication and different security protocols used in IoT, existing SFA schemes are vulnerable to security threats and can disrupt the progress of IoT.</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 </a:t>
            </a:r>
          </a:p>
          <a:p>
            <a:pPr marL="0" indent="0">
              <a:buNone/>
            </a:pPr>
            <a:endParaRPr lang="en-IN" dirty="0"/>
          </a:p>
          <a:p>
            <a:pPr marL="0" indent="0">
              <a:buNone/>
            </a:pPr>
            <a:r>
              <a:rPr lang="en-IN" dirty="0" smtClean="0"/>
              <a:t>To achieve end-to-end authentication between IoT devices or application the existing authentication schemes and security protocols require a two factor authentication mechanisms.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2321145"/>
            <a:ext cx="4902199" cy="3001069"/>
          </a:xfrm>
          <a:prstGeom prst="rect">
            <a:avLst/>
          </a:prstGeom>
        </p:spPr>
      </p:pic>
    </p:spTree>
    <p:extLst>
      <p:ext uri="{BB962C8B-B14F-4D97-AF65-F5344CB8AC3E}">
        <p14:creationId xmlns:p14="http://schemas.microsoft.com/office/powerpoint/2010/main" val="2222474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478302"/>
            <a:ext cx="8986496" cy="984738"/>
          </a:xfrm>
        </p:spPr>
        <p:txBody>
          <a:bodyPr/>
          <a:lstStyle/>
          <a:p>
            <a:r>
              <a:rPr lang="en-IN" dirty="0" smtClean="0"/>
              <a:t>Group authentication protocol</a:t>
            </a:r>
            <a:endParaRPr lang="en-IN" dirty="0"/>
          </a:p>
        </p:txBody>
      </p:sp>
      <p:sp>
        <p:nvSpPr>
          <p:cNvPr id="3" name="Content Placeholder 2"/>
          <p:cNvSpPr>
            <a:spLocks noGrp="1"/>
          </p:cNvSpPr>
          <p:nvPr>
            <p:ph idx="1"/>
          </p:nvPr>
        </p:nvSpPr>
        <p:spPr>
          <a:xfrm>
            <a:off x="2589213" y="1814731"/>
            <a:ext cx="8915400" cy="4054287"/>
          </a:xfrm>
        </p:spPr>
        <p:txBody>
          <a:bodyPr>
            <a:normAutofit/>
          </a:bodyPr>
          <a:lstStyle/>
          <a:p>
            <a:r>
              <a:rPr lang="en-IN" sz="2000" dirty="0" smtClean="0"/>
              <a:t>Multiple iterations and requirement of computing OTP using public/private keys increases the complexity and computational burden. </a:t>
            </a:r>
          </a:p>
          <a:p>
            <a:r>
              <a:rPr lang="en-IN" sz="2000" dirty="0" smtClean="0"/>
              <a:t>Due to the scale of  economics, more than hundreds of devices may request authentication approval at the same </a:t>
            </a:r>
            <a:r>
              <a:rPr lang="en-IN" sz="2000" dirty="0" smtClean="0"/>
              <a:t>time. </a:t>
            </a:r>
            <a:r>
              <a:rPr lang="en-IN" sz="2000" dirty="0"/>
              <a:t>E</a:t>
            </a:r>
            <a:r>
              <a:rPr lang="en-IN" sz="2000" dirty="0" smtClean="0"/>
              <a:t>ach device should not be able to authenticate during the short time. </a:t>
            </a:r>
            <a:r>
              <a:rPr lang="en-IN" sz="2000" dirty="0" smtClean="0"/>
              <a:t>To this purpose TCGA scheme is required.</a:t>
            </a:r>
          </a:p>
          <a:p>
            <a:r>
              <a:rPr lang="en-IN" sz="2000" dirty="0" smtClean="0"/>
              <a:t>Threshold Cryptography-based Authentication Scheme for IoT which  verifies authenticity of all the devices taking part in the group </a:t>
            </a:r>
            <a:r>
              <a:rPr lang="en-IN" sz="2000" dirty="0" smtClean="0"/>
              <a:t>communication within a short time </a:t>
            </a:r>
            <a:r>
              <a:rPr lang="en-IN" sz="2000" dirty="0" smtClean="0"/>
              <a:t>.</a:t>
            </a:r>
            <a:endParaRPr lang="en-IN" sz="2000" dirty="0"/>
          </a:p>
        </p:txBody>
      </p:sp>
    </p:spTree>
    <p:extLst>
      <p:ext uri="{BB962C8B-B14F-4D97-AF65-F5344CB8AC3E}">
        <p14:creationId xmlns:p14="http://schemas.microsoft.com/office/powerpoint/2010/main" val="379978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53037"/>
            <a:ext cx="8692681" cy="824248"/>
          </a:xfrm>
        </p:spPr>
        <p:txBody>
          <a:bodyPr>
            <a:normAutofit fontScale="90000"/>
          </a:bodyPr>
          <a:lstStyle/>
          <a:p>
            <a:r>
              <a:rPr lang="en-IN" dirty="0" smtClean="0"/>
              <a:t>Certificate-based authentication protocol</a:t>
            </a:r>
            <a:endParaRPr lang="en-IN" dirty="0"/>
          </a:p>
        </p:txBody>
      </p:sp>
      <p:sp>
        <p:nvSpPr>
          <p:cNvPr id="3" name="Content Placeholder 2"/>
          <p:cNvSpPr>
            <a:spLocks noGrp="1"/>
          </p:cNvSpPr>
          <p:nvPr>
            <p:ph idx="1"/>
          </p:nvPr>
        </p:nvSpPr>
        <p:spPr>
          <a:xfrm>
            <a:off x="2589212" y="2034862"/>
            <a:ext cx="8915400" cy="3876360"/>
          </a:xfrm>
        </p:spPr>
        <p:txBody>
          <a:bodyPr/>
          <a:lstStyle/>
          <a:p>
            <a:r>
              <a:rPr lang="en-IN" dirty="0" smtClean="0"/>
              <a:t>Group authentication and key sharing among multiple nodes puts multiple nodes at risk even if one of the nodes is compromised. To rectify it certificate based authentication protocol has been introduced.</a:t>
            </a:r>
            <a:endParaRPr lang="en-IN" dirty="0"/>
          </a:p>
          <a:p>
            <a:r>
              <a:rPr lang="en-IN" dirty="0" smtClean="0"/>
              <a:t>In certificate based authentication protocol ,the end-users and the sensor nodes have to authenticate each other before transferring raw data.</a:t>
            </a:r>
          </a:p>
          <a:p>
            <a:r>
              <a:rPr lang="en-IN" dirty="0" smtClean="0"/>
              <a:t>In IoT multiple entities have to authenticate each other to establish a trusted network. Since the edge nodes and end-users exploit implicit certificates for mutual authentication, it supports heterogeneity of the entities.</a:t>
            </a:r>
          </a:p>
          <a:p>
            <a:endParaRPr lang="en-IN" dirty="0"/>
          </a:p>
        </p:txBody>
      </p:sp>
    </p:spTree>
    <p:extLst>
      <p:ext uri="{BB962C8B-B14F-4D97-AF65-F5344CB8AC3E}">
        <p14:creationId xmlns:p14="http://schemas.microsoft.com/office/powerpoint/2010/main" val="52337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0" y="1320800"/>
            <a:ext cx="8494711" cy="829972"/>
          </a:xfrm>
        </p:spPr>
        <p:txBody>
          <a:bodyPr>
            <a:normAutofit/>
          </a:bodyPr>
          <a:lstStyle/>
          <a:p>
            <a:r>
              <a:rPr lang="en-IN" dirty="0" smtClean="0"/>
              <a:t>Physical unclonable functions </a:t>
            </a:r>
            <a:endParaRPr lang="en-IN" dirty="0"/>
          </a:p>
        </p:txBody>
      </p:sp>
      <p:sp>
        <p:nvSpPr>
          <p:cNvPr id="3" name="Content Placeholder 2"/>
          <p:cNvSpPr>
            <a:spLocks noGrp="1"/>
          </p:cNvSpPr>
          <p:nvPr>
            <p:ph idx="1"/>
          </p:nvPr>
        </p:nvSpPr>
        <p:spPr>
          <a:xfrm>
            <a:off x="2859110" y="2260600"/>
            <a:ext cx="8645501" cy="3856864"/>
          </a:xfrm>
        </p:spPr>
        <p:txBody>
          <a:bodyPr>
            <a:normAutofit/>
          </a:bodyPr>
          <a:lstStyle/>
          <a:p>
            <a:r>
              <a:rPr lang="en-IN" dirty="0" smtClean="0"/>
              <a:t>In certificate-based authentication protocol, the cryptographic credentials are stored in the edge node, exposing the protocol to cloning attacks.</a:t>
            </a:r>
          </a:p>
          <a:p>
            <a:r>
              <a:rPr lang="en-IN" dirty="0" smtClean="0"/>
              <a:t>PUF is “an expression of an inherent and unclonable instance-specific feature of a physical object”.</a:t>
            </a:r>
          </a:p>
          <a:p>
            <a:r>
              <a:rPr lang="en-IN" dirty="0" smtClean="0"/>
              <a:t>PUF will be easy to make but impossible to duplicate, even given the exact manufacturing process that produced it. </a:t>
            </a:r>
          </a:p>
          <a:p>
            <a:r>
              <a:rPr lang="en-IN" dirty="0" smtClean="0"/>
              <a:t>PUF is the hardware analogy of a one-way function. </a:t>
            </a:r>
          </a:p>
        </p:txBody>
      </p:sp>
    </p:spTree>
    <p:extLst>
      <p:ext uri="{BB962C8B-B14F-4D97-AF65-F5344CB8AC3E}">
        <p14:creationId xmlns:p14="http://schemas.microsoft.com/office/powerpoint/2010/main" val="298498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901700"/>
            <a:ext cx="8915400" cy="914400"/>
          </a:xfrm>
        </p:spPr>
        <p:txBody>
          <a:bodyPr/>
          <a:lstStyle/>
          <a:p>
            <a:r>
              <a:rPr lang="en-IN" dirty="0" smtClean="0"/>
              <a:t>Trusted third party &amp; ZKPK</a:t>
            </a:r>
            <a:endParaRPr lang="en-IN" dirty="0"/>
          </a:p>
        </p:txBody>
      </p:sp>
      <p:sp>
        <p:nvSpPr>
          <p:cNvPr id="3" name="Content Placeholder 2"/>
          <p:cNvSpPr>
            <a:spLocks noGrp="1"/>
          </p:cNvSpPr>
          <p:nvPr>
            <p:ph idx="1"/>
          </p:nvPr>
        </p:nvSpPr>
        <p:spPr>
          <a:xfrm>
            <a:off x="2589213" y="2057400"/>
            <a:ext cx="8915398" cy="3853822"/>
          </a:xfrm>
        </p:spPr>
        <p:txBody>
          <a:bodyPr/>
          <a:lstStyle/>
          <a:p>
            <a:r>
              <a:rPr lang="en-IN" dirty="0" smtClean="0"/>
              <a:t>PUF </a:t>
            </a:r>
            <a:r>
              <a:rPr lang="en-IN" dirty="0"/>
              <a:t>and previously mentioned authentication protocols rely on some secrets being stored in the memory of an IoT device.</a:t>
            </a:r>
          </a:p>
          <a:p>
            <a:r>
              <a:rPr lang="en-IN" dirty="0"/>
              <a:t>However even if the memory is highly secure the bits still need to be stored in a non-volatile digital memory</a:t>
            </a:r>
          </a:p>
          <a:p>
            <a:r>
              <a:rPr lang="en-IN" dirty="0"/>
              <a:t>The non-volatile digital memory used in PUF opens doors for attackers.</a:t>
            </a:r>
          </a:p>
          <a:p>
            <a:r>
              <a:rPr lang="en-IN" dirty="0"/>
              <a:t>So, some of the PUF based authentication protocols require a trusted party to store a large number of challenge response pairs for each IoT </a:t>
            </a:r>
            <a:r>
              <a:rPr lang="en-IN" dirty="0" smtClean="0"/>
              <a:t>device.</a:t>
            </a:r>
          </a:p>
          <a:p>
            <a:r>
              <a:rPr lang="en-IN" dirty="0" smtClean="0"/>
              <a:t>Most of the PUF based authentication protocol uses zero-knowledge roof of knowledge(</a:t>
            </a:r>
            <a:r>
              <a:rPr lang="en-IN" dirty="0" err="1" smtClean="0"/>
              <a:t>zkpk</a:t>
            </a:r>
            <a:r>
              <a:rPr lang="en-IN" dirty="0" smtClean="0"/>
              <a:t>) of discrete logarithm.</a:t>
            </a:r>
            <a:endParaRPr lang="en-IN" dirty="0"/>
          </a:p>
          <a:p>
            <a:pPr marL="0" indent="0">
              <a:buNone/>
            </a:pPr>
            <a:endParaRPr lang="en-IN" dirty="0"/>
          </a:p>
        </p:txBody>
      </p:sp>
    </p:spTree>
    <p:extLst>
      <p:ext uri="{BB962C8B-B14F-4D97-AF65-F5344CB8AC3E}">
        <p14:creationId xmlns:p14="http://schemas.microsoft.com/office/powerpoint/2010/main" val="390476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800" y="977900"/>
            <a:ext cx="8786812" cy="927100"/>
          </a:xfrm>
        </p:spPr>
        <p:txBody>
          <a:bodyPr/>
          <a:lstStyle/>
          <a:p>
            <a:r>
              <a:rPr lang="en-IN" dirty="0" smtClean="0"/>
              <a:t>Problem identification</a:t>
            </a:r>
            <a:endParaRPr lang="en-IN" dirty="0"/>
          </a:p>
        </p:txBody>
      </p:sp>
      <p:sp>
        <p:nvSpPr>
          <p:cNvPr id="3" name="Content Placeholder 2"/>
          <p:cNvSpPr>
            <a:spLocks noGrp="1"/>
          </p:cNvSpPr>
          <p:nvPr>
            <p:ph idx="1"/>
          </p:nvPr>
        </p:nvSpPr>
        <p:spPr>
          <a:xfrm>
            <a:off x="2717800" y="2222500"/>
            <a:ext cx="8786812" cy="3688722"/>
          </a:xfrm>
        </p:spPr>
        <p:txBody>
          <a:bodyPr/>
          <a:lstStyle/>
          <a:p>
            <a:r>
              <a:rPr lang="en-IN" dirty="0" smtClean="0"/>
              <a:t>PUF based authentication protocol does not reveal the challenge response pairs in any of its messages by using zero-knowledge proofs.</a:t>
            </a:r>
          </a:p>
          <a:p>
            <a:r>
              <a:rPr lang="en-IN" dirty="0" smtClean="0"/>
              <a:t>These protocols requires a user to input a password to the device each time it requires authentication, which reduces the effectiveness</a:t>
            </a:r>
          </a:p>
          <a:p>
            <a:r>
              <a:rPr lang="en-IN" dirty="0" smtClean="0"/>
              <a:t>The protocol can only be used to perform authentication between a user and a server and not for two devices authenticating each other.</a:t>
            </a:r>
          </a:p>
          <a:p>
            <a:r>
              <a:rPr lang="en-IN" dirty="0" smtClean="0"/>
              <a:t>Use of ZKPK of discrete logarithm also increases the complexity of the protocol.</a:t>
            </a:r>
            <a:endParaRPr lang="en-IN" dirty="0"/>
          </a:p>
        </p:txBody>
      </p:sp>
    </p:spTree>
    <p:extLst>
      <p:ext uri="{BB962C8B-B14F-4D97-AF65-F5344CB8AC3E}">
        <p14:creationId xmlns:p14="http://schemas.microsoft.com/office/powerpoint/2010/main" val="25858033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188</TotalTime>
  <Words>724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MUTUAL AUTHENTICATION IN IoT SYSTEMS USING PUF</vt:lpstr>
      <vt:lpstr>      LITERATURE REVIEW</vt:lpstr>
      <vt:lpstr>SECURITY CHALLENGES</vt:lpstr>
      <vt:lpstr>OTP</vt:lpstr>
      <vt:lpstr>Group authentication protocol</vt:lpstr>
      <vt:lpstr>Certificate-based authentication protocol</vt:lpstr>
      <vt:lpstr>Physical unclonable functions </vt:lpstr>
      <vt:lpstr>Trusted third party &amp; ZKPK</vt:lpstr>
      <vt:lpstr>Problem identification</vt:lpstr>
      <vt:lpstr>Solution</vt:lpstr>
      <vt:lpstr> </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AUTHENTICATION IN IoT SYSTEMS USING PUF</dc:title>
  <dc:creator>PAAPA</dc:creator>
  <cp:lastModifiedBy>PAAPA</cp:lastModifiedBy>
  <cp:revision>21</cp:revision>
  <dcterms:created xsi:type="dcterms:W3CDTF">2017-08-17T13:17:13Z</dcterms:created>
  <dcterms:modified xsi:type="dcterms:W3CDTF">2017-08-17T17:23:56Z</dcterms:modified>
</cp:coreProperties>
</file>