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8" r:id="rId3"/>
    <p:sldId id="265" r:id="rId4"/>
    <p:sldId id="266" r:id="rId5"/>
    <p:sldId id="269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72590C-F7F7-4A5E-91CA-D0F6919A238E}">
          <p14:sldIdLst>
            <p14:sldId id="256"/>
            <p14:sldId id="268"/>
          </p14:sldIdLst>
        </p14:section>
        <p14:section name="Untitled Section" id="{56AB1BD3-FAF9-4D2B-9B13-44AC06496F0A}">
          <p14:sldIdLst>
            <p14:sldId id="265"/>
            <p14:sldId id="266"/>
            <p14:sldId id="269"/>
            <p14:sldId id="271"/>
            <p14:sldId id="272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6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8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8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5628" y="2021983"/>
            <a:ext cx="8168983" cy="18545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MUTUAL AUTHENTICATION IN IoT SYSTEMS USING PUF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629" y="4520485"/>
            <a:ext cx="8168984" cy="1931830"/>
          </a:xfrm>
        </p:spPr>
        <p:txBody>
          <a:bodyPr>
            <a:normAutofit/>
          </a:bodyPr>
          <a:lstStyle/>
          <a:p>
            <a:r>
              <a:rPr lang="en-IN" dirty="0" smtClean="0"/>
              <a:t>P.HEMALATHA [1418114]</a:t>
            </a:r>
          </a:p>
          <a:p>
            <a:r>
              <a:rPr lang="en-IN" dirty="0" smtClean="0"/>
              <a:t>S.MANJU [1418125]</a:t>
            </a:r>
          </a:p>
          <a:p>
            <a:r>
              <a:rPr lang="en-IN" dirty="0" smtClean="0"/>
              <a:t>M.NANDHINI [1418129]</a:t>
            </a:r>
          </a:p>
          <a:p>
            <a:r>
              <a:rPr lang="en-IN" dirty="0" smtClean="0"/>
              <a:t>V.VINOTHA [1418153]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OTP</a:t>
            </a:r>
          </a:p>
          <a:p>
            <a:r>
              <a:rPr lang="en-US" dirty="0" smtClean="0"/>
              <a:t>Group authentication protocol</a:t>
            </a:r>
          </a:p>
          <a:p>
            <a:r>
              <a:rPr lang="en-US" dirty="0" smtClean="0"/>
              <a:t>Certificate based authentication protocol</a:t>
            </a:r>
          </a:p>
          <a:p>
            <a:r>
              <a:rPr lang="en-US" dirty="0" smtClean="0"/>
              <a:t>Physical </a:t>
            </a:r>
            <a:r>
              <a:rPr lang="en-US" dirty="0" err="1"/>
              <a:t>u</a:t>
            </a:r>
            <a:r>
              <a:rPr lang="en-US" dirty="0" err="1" smtClean="0"/>
              <a:t>nclonable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Trusted third party and ZKPK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00" y="624110"/>
            <a:ext cx="8824912" cy="861790"/>
          </a:xfrm>
        </p:spPr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700" y="1676400"/>
            <a:ext cx="8824912" cy="42348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Our proposed PUF maps a  set of challenges to a set of responses based on intractably complex physical system.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R= P(C)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R is the response of a PUF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C is the challenge given to the PUF</a:t>
            </a:r>
          </a:p>
          <a:p>
            <a:r>
              <a:rPr lang="en-IN" dirty="0" smtClean="0"/>
              <a:t>Challenge C and its response R from a PUF is called a challenge response pair.</a:t>
            </a:r>
          </a:p>
          <a:p>
            <a:r>
              <a:rPr lang="en-IN" dirty="0" smtClean="0"/>
              <a:t>Our proposed PUF can be used to perform authentication between a user and a server as well as used to perform authentication between two IoT devices.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0" y="1447800"/>
            <a:ext cx="9015412" cy="30734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When an IOT device is deployed in the field for the first time, an operator inputs a password into the device to exchange the initial CRP with the server using the TOTP approach.</a:t>
            </a:r>
          </a:p>
          <a:p>
            <a:r>
              <a:rPr lang="en-IN" dirty="0" smtClean="0"/>
              <a:t>Once the initial CRP is exchanged with the server, the IOT device can function independently without the need for any operator.</a:t>
            </a:r>
          </a:p>
          <a:p>
            <a:r>
              <a:rPr lang="en-IN" dirty="0" smtClean="0"/>
              <a:t>Thus, the server stores the  identity IDA, and the CRP(</a:t>
            </a:r>
            <a:r>
              <a:rPr lang="en-IN" dirty="0" err="1" smtClean="0"/>
              <a:t>Ci,Ri</a:t>
            </a:r>
            <a:r>
              <a:rPr lang="en-IN" dirty="0" smtClean="0"/>
              <a:t>) for each IOT device, while the IOT device does not store anything.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authentication of </a:t>
            </a:r>
            <a:r>
              <a:rPr lang="en-US" dirty="0" err="1" smtClean="0"/>
              <a:t>IoT</a:t>
            </a:r>
            <a:r>
              <a:rPr lang="en-US" dirty="0" smtClean="0"/>
              <a:t> device and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Input: ID</a:t>
            </a:r>
            <a:r>
              <a:rPr lang="en-US" baseline="-25000" dirty="0" smtClean="0"/>
              <a:t>A</a:t>
            </a:r>
            <a:r>
              <a:rPr lang="en-US" dirty="0" smtClean="0"/>
              <a:t>,N1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Process: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Find Ida in Memory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Read CRP(</a:t>
            </a:r>
            <a:r>
              <a:rPr lang="en-US" dirty="0" err="1" smtClean="0"/>
              <a:t>Ci,Ri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Generate RS1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Ma={Ida,N1,Rs1}</a:t>
            </a:r>
            <a:r>
              <a:rPr lang="en-US" dirty="0" err="1" smtClean="0"/>
              <a:t>Ri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Output: </a:t>
            </a:r>
            <a:r>
              <a:rPr lang="en-US" dirty="0" err="1" smtClean="0"/>
              <a:t>Ci,Ma,MAC</a:t>
            </a:r>
            <a:r>
              <a:rPr lang="en-US" dirty="0" smtClean="0"/>
              <a:t>(Ma||</a:t>
            </a:r>
            <a:r>
              <a:rPr lang="en-US" dirty="0" err="1" smtClean="0"/>
              <a:t>Ri</a:t>
            </a:r>
            <a:r>
              <a:rPr lang="en-US" dirty="0" smtClean="0"/>
              <a:t>||Rs1)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76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Input: </a:t>
            </a:r>
            <a:r>
              <a:rPr lang="en-US" dirty="0" err="1" smtClean="0"/>
              <a:t>Ci,Ma,MAC</a:t>
            </a:r>
            <a:r>
              <a:rPr lang="en-US" dirty="0" smtClean="0"/>
              <a:t>(Ma||</a:t>
            </a:r>
            <a:r>
              <a:rPr lang="en-US" dirty="0" err="1" smtClean="0"/>
              <a:t>Ri</a:t>
            </a:r>
            <a:r>
              <a:rPr lang="en-US" dirty="0" smtClean="0"/>
              <a:t>||Rs1)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  Process: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Ri</a:t>
            </a:r>
            <a:r>
              <a:rPr lang="en-US" dirty="0" smtClean="0"/>
              <a:t>=PA(</a:t>
            </a:r>
            <a:r>
              <a:rPr lang="en-US" dirty="0" err="1" smtClean="0"/>
              <a:t>Ci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Obtain </a:t>
            </a:r>
            <a:r>
              <a:rPr lang="en-US" dirty="0" err="1" smtClean="0"/>
              <a:t>Rsi</a:t>
            </a:r>
            <a:r>
              <a:rPr lang="en-US" dirty="0" smtClean="0"/>
              <a:t> using </a:t>
            </a:r>
            <a:r>
              <a:rPr lang="en-US" dirty="0" err="1" smtClean="0"/>
              <a:t>Ri</a:t>
            </a:r>
            <a:r>
              <a:rPr lang="en-US" dirty="0" smtClean="0"/>
              <a:t> and verify MAC</a:t>
            </a:r>
          </a:p>
          <a:p>
            <a:pPr marL="0" indent="0">
              <a:buNone/>
            </a:pPr>
            <a:r>
              <a:rPr lang="en-US" dirty="0" smtClean="0"/>
              <a:t>             Generate NA</a:t>
            </a:r>
          </a:p>
          <a:p>
            <a:pPr marL="0" indent="0">
              <a:buNone/>
            </a:pPr>
            <a:r>
              <a:rPr lang="en-US" dirty="0" smtClean="0"/>
              <a:t>             Ci+1=H(Na||Rs1)</a:t>
            </a:r>
          </a:p>
          <a:p>
            <a:pPr marL="0" indent="0">
              <a:buNone/>
            </a:pPr>
            <a:r>
              <a:rPr lang="en-US" dirty="0" smtClean="0"/>
              <a:t>             Ri+1=PA(Ci+1)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Ms</a:t>
            </a:r>
            <a:r>
              <a:rPr lang="en-US" dirty="0" smtClean="0"/>
              <a:t>={Ida,NA,Rs1,Ri+1}</a:t>
            </a:r>
            <a:r>
              <a:rPr lang="en-US" dirty="0" err="1" smtClean="0"/>
              <a:t>Ri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Output: </a:t>
            </a:r>
            <a:r>
              <a:rPr lang="en-US" dirty="0" err="1" smtClean="0"/>
              <a:t>Ms,MAC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||</a:t>
            </a:r>
            <a:r>
              <a:rPr lang="en-US" dirty="0" err="1" smtClean="0"/>
              <a:t>Ri</a:t>
            </a:r>
            <a:r>
              <a:rPr lang="en-US" dirty="0" smtClean="0"/>
              <a:t>||Na)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Input: </a:t>
            </a:r>
            <a:r>
              <a:rPr lang="en-US" dirty="0" err="1" smtClean="0"/>
              <a:t>Ms,MAC</a:t>
            </a:r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||</a:t>
            </a:r>
            <a:r>
              <a:rPr lang="en-US" dirty="0" err="1" smtClean="0"/>
              <a:t>Ri</a:t>
            </a:r>
            <a:r>
              <a:rPr lang="en-US" dirty="0" smtClean="0"/>
              <a:t>||Na)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  Process:</a:t>
            </a:r>
          </a:p>
          <a:p>
            <a:pPr marL="0" indent="0">
              <a:buNone/>
            </a:pPr>
            <a:r>
              <a:rPr lang="en-US" dirty="0" smtClean="0"/>
              <a:t>             Obtain NA and Ri+1 using </a:t>
            </a:r>
            <a:r>
              <a:rPr lang="en-US" dirty="0" err="1" smtClean="0"/>
              <a:t>Ri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verify MAC</a:t>
            </a:r>
          </a:p>
          <a:p>
            <a:pPr marL="0" indent="0">
              <a:buNone/>
            </a:pPr>
            <a:r>
              <a:rPr lang="en-US" dirty="0" smtClean="0"/>
              <a:t>             Ci+1=H(NA||Rs1)</a:t>
            </a:r>
          </a:p>
          <a:p>
            <a:pPr marL="0" indent="0">
              <a:buNone/>
            </a:pPr>
            <a:r>
              <a:rPr lang="en-US" dirty="0" smtClean="0"/>
              <a:t>    Output:</a:t>
            </a:r>
          </a:p>
          <a:p>
            <a:pPr marL="0" indent="0">
              <a:buNone/>
            </a:pPr>
            <a:r>
              <a:rPr lang="en-US" dirty="0" smtClean="0"/>
              <a:t>             Server rejects the authentication or two entities can now form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387742"/>
            <a:ext cx="10684099" cy="49486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764406" y="1690688"/>
            <a:ext cx="1532586" cy="13007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IoT</a:t>
            </a:r>
            <a:r>
              <a:rPr lang="en-US" b="1" dirty="0" smtClean="0"/>
              <a:t> device IDA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057622" y="1748643"/>
            <a:ext cx="1442434" cy="1242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 IDs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4" idx="4"/>
          </p:cNvCxnSpPr>
          <p:nvPr/>
        </p:nvCxnSpPr>
        <p:spPr>
          <a:xfrm>
            <a:off x="2530699" y="2991456"/>
            <a:ext cx="0" cy="2546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8839" y="2991456"/>
            <a:ext cx="0" cy="2546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0699" y="3400024"/>
            <a:ext cx="5248140" cy="38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30699" y="4172755"/>
            <a:ext cx="5248140" cy="51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30699" y="5048518"/>
            <a:ext cx="5248140" cy="6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223198" y="2949263"/>
            <a:ext cx="280115" cy="35705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Flowchart: Connector 28"/>
          <p:cNvSpPr/>
          <p:nvPr/>
        </p:nvSpPr>
        <p:spPr>
          <a:xfrm>
            <a:off x="4223198" y="3773510"/>
            <a:ext cx="280114" cy="35705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4248954" y="4623516"/>
            <a:ext cx="254357" cy="37637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626662" y="2949263"/>
            <a:ext cx="811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Ida,N1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03311" y="3785546"/>
            <a:ext cx="267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Ci,Ma,MAC</a:t>
            </a:r>
            <a:r>
              <a:rPr lang="en-US" b="1" dirty="0"/>
              <a:t>(Ma||</a:t>
            </a:r>
            <a:r>
              <a:rPr lang="en-US" b="1" dirty="0" err="1"/>
              <a:t>Ri</a:t>
            </a:r>
            <a:r>
              <a:rPr lang="en-US" b="1" dirty="0"/>
              <a:t>||Rs1)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64278" y="4593357"/>
            <a:ext cx="23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Ms,MAC</a:t>
            </a:r>
            <a:r>
              <a:rPr lang="en-US" b="1" dirty="0"/>
              <a:t>(</a:t>
            </a:r>
            <a:r>
              <a:rPr lang="en-US" b="1" dirty="0" err="1"/>
              <a:t>Ms</a:t>
            </a:r>
            <a:r>
              <a:rPr lang="en-US" b="1" dirty="0"/>
              <a:t>||</a:t>
            </a:r>
            <a:r>
              <a:rPr lang="en-US" b="1" dirty="0" err="1"/>
              <a:t>Ri</a:t>
            </a:r>
            <a:r>
              <a:rPr lang="en-US" b="1" dirty="0"/>
              <a:t>||Na)</a:t>
            </a:r>
          </a:p>
        </p:txBody>
      </p:sp>
    </p:spTree>
    <p:extLst>
      <p:ext uri="{BB962C8B-B14F-4D97-AF65-F5344CB8AC3E}">
        <p14:creationId xmlns:p14="http://schemas.microsoft.com/office/powerpoint/2010/main" val="26523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0" y="1841500"/>
            <a:ext cx="7275511" cy="34925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006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372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MUTUAL AUTHENTICATION IN IoT SYSTEMS USING PUF</vt:lpstr>
      <vt:lpstr>PROBLEM IDENTIFICATION</vt:lpstr>
      <vt:lpstr>Solution</vt:lpstr>
      <vt:lpstr> </vt:lpstr>
      <vt:lpstr>Mutual authentication of IoT device and server</vt:lpstr>
      <vt:lpstr>Module 2</vt:lpstr>
      <vt:lpstr>Module 3:</vt:lpstr>
      <vt:lpstr>Flow Diagram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AUTHENTICATION IN IoT SYSTEMS USING PUF</dc:title>
  <dc:creator>PAAPA</dc:creator>
  <cp:lastModifiedBy>Admin</cp:lastModifiedBy>
  <cp:revision>29</cp:revision>
  <dcterms:created xsi:type="dcterms:W3CDTF">2017-08-17T13:17:13Z</dcterms:created>
  <dcterms:modified xsi:type="dcterms:W3CDTF">2017-12-29T05:15:40Z</dcterms:modified>
</cp:coreProperties>
</file>