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8" r:id="rId3"/>
    <p:sldId id="265" r:id="rId4"/>
    <p:sldId id="266" r:id="rId5"/>
    <p:sldId id="280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6472590C-F7F7-4A5E-91CA-D0F6919A238E}">
          <p14:sldIdLst>
            <p14:sldId id="256"/>
            <p14:sldId id="268"/>
          </p14:sldIdLst>
        </p14:section>
        <p14:section name="Untitled Section" id="{56AB1BD3-FAF9-4D2B-9B13-44AC06496F0A}">
          <p14:sldIdLst>
            <p14:sldId id="265"/>
            <p14:sldId id="266"/>
            <p14:sldId id="269"/>
            <p14:sldId id="271"/>
            <p14:sldId id="272"/>
            <p14:sldId id="273"/>
            <p14:sldId id="26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216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484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832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06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27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841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639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968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888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529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988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89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5628" y="2021983"/>
            <a:ext cx="8168983" cy="18545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MUTUAL AUTHENTICATION IN IoT SYSTEMS USING PUF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5629" y="4520485"/>
            <a:ext cx="8168984" cy="1931830"/>
          </a:xfrm>
        </p:spPr>
        <p:txBody>
          <a:bodyPr>
            <a:normAutofit/>
          </a:bodyPr>
          <a:lstStyle/>
          <a:p>
            <a:r>
              <a:rPr lang="en-IN" dirty="0" smtClean="0"/>
              <a:t>P.HEMALATHA [1418114]</a:t>
            </a:r>
          </a:p>
          <a:p>
            <a:r>
              <a:rPr lang="en-IN" dirty="0" smtClean="0"/>
              <a:t>S.MANJU [1418125]</a:t>
            </a:r>
          </a:p>
          <a:p>
            <a:r>
              <a:rPr lang="en-IN" dirty="0" smtClean="0"/>
              <a:t>M.NANDHINI [1418129]</a:t>
            </a:r>
          </a:p>
          <a:p>
            <a:r>
              <a:rPr lang="en-IN" dirty="0" smtClean="0"/>
              <a:t>V.VINOTHA [1418153]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066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authentication of two IOT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MODULE 1 : </a:t>
            </a:r>
          </a:p>
          <a:p>
            <a:pPr>
              <a:buNone/>
            </a:pPr>
            <a:r>
              <a:rPr lang="en-US" dirty="0" smtClean="0"/>
              <a:t>  Input : IDA,IDB,N1,N2</a:t>
            </a:r>
          </a:p>
          <a:p>
            <a:pPr>
              <a:buNone/>
            </a:pPr>
            <a:r>
              <a:rPr lang="en-US" dirty="0" smtClean="0"/>
              <a:t>Process : find IDA,IDB in memory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read </a:t>
            </a:r>
            <a:r>
              <a:rPr lang="en-US" dirty="0" err="1" smtClean="0"/>
              <a:t>tha</a:t>
            </a:r>
            <a:r>
              <a:rPr lang="en-US" dirty="0" smtClean="0"/>
              <a:t> CRPs(</a:t>
            </a:r>
            <a:r>
              <a:rPr lang="en-US" dirty="0" err="1" smtClean="0"/>
              <a:t>Ci,Ri</a:t>
            </a:r>
            <a:r>
              <a:rPr lang="en-US" dirty="0" smtClean="0"/>
              <a:t>),(</a:t>
            </a:r>
            <a:r>
              <a:rPr lang="en-US" dirty="0" err="1" smtClean="0"/>
              <a:t>Cj,Rj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generate RS1,RS2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MB={IDA,IDB,N2,RS1,RS2}</a:t>
            </a:r>
            <a:r>
              <a:rPr lang="en-US" dirty="0" err="1" smtClean="0"/>
              <a:t>Ri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MA={IDA,IDB,N1,RS1,RS2,MB}</a:t>
            </a:r>
            <a:r>
              <a:rPr lang="en-US" dirty="0" err="1" smtClean="0"/>
              <a:t>Ri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Output  : </a:t>
            </a:r>
            <a:r>
              <a:rPr lang="en-US" dirty="0" err="1" smtClean="0"/>
              <a:t>Ci,Cj,MA,MAC</a:t>
            </a:r>
            <a:r>
              <a:rPr lang="en-US" dirty="0" smtClean="0"/>
              <a:t>(IDA,MA||</a:t>
            </a:r>
            <a:r>
              <a:rPr lang="en-US" dirty="0" err="1" smtClean="0"/>
              <a:t>Ri</a:t>
            </a:r>
            <a:r>
              <a:rPr lang="en-US" dirty="0" smtClean="0"/>
              <a:t>||RS1),MAC(IDB,MB||</a:t>
            </a:r>
            <a:r>
              <a:rPr lang="en-US" dirty="0" err="1" smtClean="0"/>
              <a:t>Rj</a:t>
            </a:r>
            <a:r>
              <a:rPr lang="en-US" dirty="0" smtClean="0"/>
              <a:t>||RS2)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Input : </a:t>
            </a:r>
            <a:r>
              <a:rPr lang="en-US" dirty="0" err="1" smtClean="0"/>
              <a:t>Ci,Cj,MA,MAC</a:t>
            </a:r>
            <a:r>
              <a:rPr lang="en-US" dirty="0" smtClean="0"/>
              <a:t>(IDA,MA||</a:t>
            </a:r>
            <a:r>
              <a:rPr lang="en-US" dirty="0" err="1" smtClean="0"/>
              <a:t>Ri</a:t>
            </a:r>
            <a:r>
              <a:rPr lang="en-US" dirty="0" smtClean="0"/>
              <a:t>||RS1),MAC(IDB,MB||</a:t>
            </a:r>
            <a:r>
              <a:rPr lang="en-US" dirty="0" err="1" smtClean="0"/>
              <a:t>Rj</a:t>
            </a:r>
            <a:r>
              <a:rPr lang="en-US" dirty="0" smtClean="0"/>
              <a:t>||RS2)</a:t>
            </a:r>
          </a:p>
          <a:p>
            <a:pPr>
              <a:buNone/>
            </a:pPr>
            <a:r>
              <a:rPr lang="en-US" dirty="0" smtClean="0"/>
              <a:t>Process : </a:t>
            </a:r>
            <a:r>
              <a:rPr lang="en-US" dirty="0" err="1" smtClean="0"/>
              <a:t>Ri</a:t>
            </a:r>
            <a:r>
              <a:rPr lang="en-US" dirty="0" smtClean="0"/>
              <a:t>=PA(</a:t>
            </a:r>
            <a:r>
              <a:rPr lang="en-US" dirty="0" err="1" smtClean="0"/>
              <a:t>Cj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obtain RS1,RS2 and MB using </a:t>
            </a:r>
            <a:r>
              <a:rPr lang="en-US" dirty="0" err="1" smtClean="0"/>
              <a:t>Ri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verify MAC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generate :NA and NB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Ci+1=H(NA||RS1)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Ri+1=PA(Cj+1)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MS1={IDA,NA,RS1,Ri+1}</a:t>
            </a:r>
            <a:r>
              <a:rPr lang="en-US" dirty="0" err="1" smtClean="0"/>
              <a:t>Ri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MB1={IDA,NB}RS2</a:t>
            </a:r>
          </a:p>
          <a:p>
            <a:pPr>
              <a:buNone/>
            </a:pPr>
            <a:r>
              <a:rPr lang="en-US" dirty="0" smtClean="0"/>
              <a:t>Output : IDA,MS1,MAC(MS1||</a:t>
            </a:r>
            <a:r>
              <a:rPr lang="en-US" dirty="0" err="1" smtClean="0"/>
              <a:t>Ri</a:t>
            </a:r>
            <a:r>
              <a:rPr lang="en-US" dirty="0" smtClean="0"/>
              <a:t>||NA)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Input :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IDA,MS1,MAC(MS1||</a:t>
            </a:r>
            <a:r>
              <a:rPr lang="en-US" dirty="0" err="1" smtClean="0"/>
              <a:t>Ri</a:t>
            </a:r>
            <a:r>
              <a:rPr lang="en-US" dirty="0" smtClean="0"/>
              <a:t>||NA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Process : obtain NA and Ri+1 using </a:t>
            </a:r>
            <a:r>
              <a:rPr lang="en-US" dirty="0" err="1" smtClean="0"/>
              <a:t>Ri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verify MAC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Ci+1=H(NA||RS1)</a:t>
            </a:r>
          </a:p>
          <a:p>
            <a:pPr>
              <a:buNone/>
            </a:pPr>
            <a:r>
              <a:rPr lang="en-US" dirty="0" smtClean="0"/>
              <a:t>Output : Cj,MB,MB1,MAC(MB||</a:t>
            </a:r>
            <a:r>
              <a:rPr lang="en-US" dirty="0" err="1" smtClean="0"/>
              <a:t>Rj</a:t>
            </a:r>
            <a:r>
              <a:rPr lang="en-US" dirty="0" smtClean="0"/>
              <a:t>||RS2),MAC(MB1||RS2||NB)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Input : </a:t>
            </a:r>
            <a:r>
              <a:rPr lang="en-US" dirty="0" smtClean="0"/>
              <a:t>Cj,MB,MB1,MAC(MB||</a:t>
            </a:r>
            <a:r>
              <a:rPr lang="en-US" dirty="0" err="1" smtClean="0"/>
              <a:t>Rj</a:t>
            </a:r>
            <a:r>
              <a:rPr lang="en-US" dirty="0" smtClean="0"/>
              <a:t>||RS2),MAC(MB1||RS2||NB)</a:t>
            </a:r>
          </a:p>
          <a:p>
            <a:pPr>
              <a:buNone/>
            </a:pPr>
            <a:r>
              <a:rPr lang="en-US" dirty="0" smtClean="0"/>
              <a:t>Process : </a:t>
            </a:r>
            <a:r>
              <a:rPr lang="en-US" dirty="0" err="1" smtClean="0"/>
              <a:t>Rj</a:t>
            </a:r>
            <a:r>
              <a:rPr lang="en-US" dirty="0" smtClean="0"/>
              <a:t>=PB(</a:t>
            </a:r>
            <a:r>
              <a:rPr lang="en-US" dirty="0" err="1" smtClean="0"/>
              <a:t>Cj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Obtain RS1 and RS2 using </a:t>
            </a:r>
            <a:r>
              <a:rPr lang="en-US" dirty="0" err="1" smtClean="0"/>
              <a:t>Rj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Obtain NB using RS2</a:t>
            </a:r>
          </a:p>
          <a:p>
            <a:pPr>
              <a:buNone/>
            </a:pPr>
            <a:r>
              <a:rPr lang="en-US" dirty="0" smtClean="0"/>
              <a:t>                Verify MACs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Generate NB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Cj+1=H(NB||RS2)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Rj+1=PB(Cj+1)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MS2={IDB,NB,RS2,Rj+1}</a:t>
            </a:r>
            <a:r>
              <a:rPr lang="en-US" dirty="0" err="1" smtClean="0"/>
              <a:t>Rj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Output : IDB,MS2,MAC(MS2||</a:t>
            </a:r>
            <a:r>
              <a:rPr lang="en-US" dirty="0" err="1" smtClean="0"/>
              <a:t>Rj</a:t>
            </a:r>
            <a:r>
              <a:rPr lang="en-US" dirty="0" smtClean="0"/>
              <a:t>||NB)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Input </a:t>
            </a:r>
            <a:r>
              <a:rPr lang="en-US" dirty="0" smtClean="0"/>
              <a:t>: IDB,MS2,MAC(MS2||</a:t>
            </a:r>
            <a:r>
              <a:rPr lang="en-US" dirty="0" err="1" smtClean="0"/>
              <a:t>Rj</a:t>
            </a:r>
            <a:r>
              <a:rPr lang="en-US" dirty="0" smtClean="0"/>
              <a:t>||NB)</a:t>
            </a:r>
          </a:p>
          <a:p>
            <a:pPr>
              <a:buNone/>
            </a:pPr>
            <a:r>
              <a:rPr lang="en-US" dirty="0" smtClean="0"/>
              <a:t>Process :Obtain NB and Rj+1 using </a:t>
            </a:r>
            <a:r>
              <a:rPr lang="en-US" dirty="0" err="1" smtClean="0"/>
              <a:t>Rj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Verify MAC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Cj+1=H(NB||RS2)</a:t>
            </a:r>
          </a:p>
          <a:p>
            <a:pPr>
              <a:buNone/>
            </a:pPr>
            <a:r>
              <a:rPr lang="en-US" dirty="0" smtClean="0"/>
              <a:t>Output : MAC(IDA||IDB||N3||RS1)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5125"/>
            <a:ext cx="10622280" cy="4317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Flow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3" y="914400"/>
            <a:ext cx="10609217" cy="52625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54034" y="1162594"/>
            <a:ext cx="1397725" cy="1005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IoT</a:t>
            </a:r>
            <a:r>
              <a:rPr lang="en-US" dirty="0" smtClean="0"/>
              <a:t> Device IDA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76947" y="1267097"/>
            <a:ext cx="134547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IDs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490856" y="1267096"/>
            <a:ext cx="1319349" cy="888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IoT</a:t>
            </a:r>
            <a:r>
              <a:rPr lang="en-US" dirty="0" smtClean="0"/>
              <a:t> Device IDB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62048" y="4163786"/>
            <a:ext cx="3997235" cy="3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</p:cNvCxnSpPr>
          <p:nvPr/>
        </p:nvCxnSpPr>
        <p:spPr>
          <a:xfrm rot="16200000" flipH="1">
            <a:off x="3667397" y="4163784"/>
            <a:ext cx="4010297" cy="45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</p:cNvCxnSpPr>
          <p:nvPr/>
        </p:nvCxnSpPr>
        <p:spPr>
          <a:xfrm rot="16200000" flipH="1">
            <a:off x="7161711" y="4144191"/>
            <a:ext cx="4010298" cy="326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59429" y="2364377"/>
            <a:ext cx="717150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617029" y="2795452"/>
            <a:ext cx="3540034" cy="13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933304" y="3331028"/>
            <a:ext cx="3709851" cy="26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1907178" y="3892731"/>
            <a:ext cx="52251" cy="2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946366" y="3918857"/>
            <a:ext cx="3709851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20240" y="4532811"/>
            <a:ext cx="721069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5695406" y="5120640"/>
            <a:ext cx="3474720" cy="26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1959429" y="5760719"/>
            <a:ext cx="7197634" cy="13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474720" y="2024743"/>
            <a:ext cx="235130" cy="2743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6453051" y="2481943"/>
            <a:ext cx="209007" cy="3004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2024742" y="2939143"/>
            <a:ext cx="182881" cy="3396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 flipH="1">
            <a:off x="1972487" y="3566161"/>
            <a:ext cx="248198" cy="313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1998618" y="4219303"/>
            <a:ext cx="222068" cy="287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5721532" y="4794069"/>
            <a:ext cx="209005" cy="3135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3030583" y="5368834"/>
            <a:ext cx="222068" cy="3004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3808733" y="1951111"/>
            <a:ext cx="84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IDA,N1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760939" y="2421374"/>
            <a:ext cx="830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IDB,N2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262498" y="2970014"/>
            <a:ext cx="5009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Ci,Cj,MA,MAC</a:t>
            </a:r>
            <a:r>
              <a:rPr lang="en-US" sz="1600" dirty="0" smtClean="0"/>
              <a:t>(IDA,MA||</a:t>
            </a:r>
            <a:r>
              <a:rPr lang="en-US" sz="1600" dirty="0" err="1" smtClean="0"/>
              <a:t>Ri</a:t>
            </a:r>
            <a:r>
              <a:rPr lang="en-US" sz="1600" dirty="0" smtClean="0"/>
              <a:t>||RS1),MAC(IDB,MB||</a:t>
            </a:r>
            <a:r>
              <a:rPr lang="en-US" sz="1600" dirty="0" err="1" smtClean="0"/>
              <a:t>Rj</a:t>
            </a:r>
            <a:r>
              <a:rPr lang="en-US" sz="1600" dirty="0" smtClean="0"/>
              <a:t>||RS2)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2309849" y="3492527"/>
            <a:ext cx="294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/>
              <a:t>IDA,MS1,MAC(MS1||</a:t>
            </a:r>
            <a:r>
              <a:rPr lang="en-US" dirty="0" err="1" smtClean="0"/>
              <a:t>Ri</a:t>
            </a:r>
            <a:r>
              <a:rPr lang="en-US" dirty="0" smtClean="0"/>
              <a:t>||NA)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75869" y="4132608"/>
            <a:ext cx="528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/>
              <a:t>Cj,MB,MB1,MAC(MB||</a:t>
            </a:r>
            <a:r>
              <a:rPr lang="en-US" dirty="0" err="1" smtClean="0"/>
              <a:t>Rj</a:t>
            </a:r>
            <a:r>
              <a:rPr lang="en-US" dirty="0" smtClean="0"/>
              <a:t>||RS2),MAC(MB1||RS2||NB)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014556" y="4720436"/>
            <a:ext cx="293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IDB,MS2,MAC(MS2||</a:t>
            </a:r>
            <a:r>
              <a:rPr lang="en-US" dirty="0" err="1" smtClean="0"/>
              <a:t>Rj</a:t>
            </a:r>
            <a:r>
              <a:rPr lang="en-US" dirty="0" smtClean="0"/>
              <a:t>||NB)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306585" y="5308265"/>
            <a:ext cx="2678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MAC(IDA||IDB||N3||RS1)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100" y="1841500"/>
            <a:ext cx="7275511" cy="3492500"/>
          </a:xfrm>
        </p:spPr>
        <p:txBody>
          <a:bodyPr>
            <a:normAutofit/>
          </a:bodyPr>
          <a:lstStyle/>
          <a:p>
            <a:r>
              <a:rPr lang="en-IN" sz="6000" dirty="0" smtClean="0"/>
              <a:t/>
            </a:r>
            <a:br>
              <a:rPr lang="en-IN" sz="6000" dirty="0" smtClean="0"/>
            </a:br>
            <a:r>
              <a:rPr lang="en-IN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xmlns="" val="35006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OTP</a:t>
            </a:r>
          </a:p>
          <a:p>
            <a:r>
              <a:rPr lang="en-US" dirty="0" smtClean="0"/>
              <a:t>Group authentication protocol</a:t>
            </a:r>
          </a:p>
          <a:p>
            <a:r>
              <a:rPr lang="en-US" dirty="0" smtClean="0"/>
              <a:t>Certificate based authentication protocol</a:t>
            </a:r>
          </a:p>
          <a:p>
            <a:r>
              <a:rPr lang="en-US" dirty="0" smtClean="0"/>
              <a:t>Physical </a:t>
            </a:r>
            <a:r>
              <a:rPr lang="en-US" dirty="0" err="1"/>
              <a:t>u</a:t>
            </a:r>
            <a:r>
              <a:rPr lang="en-US" dirty="0" err="1" smtClean="0"/>
              <a:t>nclonable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Trusted third party and ZKPK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5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9700" y="624110"/>
            <a:ext cx="8824912" cy="861790"/>
          </a:xfrm>
        </p:spPr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9700" y="1676400"/>
            <a:ext cx="8824912" cy="423482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Our proposed PUF maps a  set of challenges to a set of responses based on intractably complex physical system.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R= P(C)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R is the response of a PUF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C is the challenge given to the PUF</a:t>
            </a:r>
          </a:p>
          <a:p>
            <a:r>
              <a:rPr lang="en-IN" dirty="0" smtClean="0"/>
              <a:t>Challenge C and its response R from a PUF is called a challenge response pair.</a:t>
            </a:r>
          </a:p>
          <a:p>
            <a:r>
              <a:rPr lang="en-IN" dirty="0" smtClean="0"/>
              <a:t>Our proposed PUF can be used to perform authentication between a user and a server as well as used to perform authentication between two IoT devices.     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010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200" y="1447800"/>
            <a:ext cx="9015412" cy="307340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When an IOT device is deployed in the field for the first time, an operator inputs a password into the device to exchange the initial CRP with the server using the TOTP approach.</a:t>
            </a:r>
          </a:p>
          <a:p>
            <a:r>
              <a:rPr lang="en-IN" dirty="0" smtClean="0"/>
              <a:t>Once the initial CRP is exchanged with the server, the IOT device can function independently without the need for any operator.</a:t>
            </a:r>
          </a:p>
          <a:p>
            <a:r>
              <a:rPr lang="en-IN" dirty="0" smtClean="0"/>
              <a:t>Thus, the server stores the  identity IDA, and the CRP(</a:t>
            </a:r>
            <a:r>
              <a:rPr lang="en-IN" dirty="0" err="1" smtClean="0"/>
              <a:t>Ci,Ri</a:t>
            </a:r>
            <a:r>
              <a:rPr lang="en-IN" dirty="0" smtClean="0"/>
              <a:t>) for each IOT device, while the IOT device does not store anything.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096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365125"/>
            <a:ext cx="10570029" cy="184249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Design Classification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8" y="2155371"/>
            <a:ext cx="10452462" cy="4021592"/>
          </a:xfrm>
        </p:spPr>
        <p:txBody>
          <a:bodyPr/>
          <a:lstStyle/>
          <a:p>
            <a:r>
              <a:rPr lang="en-US" dirty="0" smtClean="0"/>
              <a:t>Mutual authentication of </a:t>
            </a:r>
            <a:r>
              <a:rPr lang="en-US" dirty="0" err="1" smtClean="0"/>
              <a:t>IoT</a:t>
            </a:r>
            <a:r>
              <a:rPr lang="en-US" dirty="0" smtClean="0"/>
              <a:t> device and server</a:t>
            </a:r>
          </a:p>
          <a:p>
            <a:r>
              <a:rPr lang="en-US" dirty="0" smtClean="0"/>
              <a:t>Mutual authentication of two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authentication of </a:t>
            </a:r>
            <a:r>
              <a:rPr lang="en-US" dirty="0" err="1" smtClean="0"/>
              <a:t>IoT</a:t>
            </a:r>
            <a:r>
              <a:rPr lang="en-US" dirty="0" smtClean="0"/>
              <a:t> device and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MODULE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Input: ID</a:t>
            </a:r>
            <a:r>
              <a:rPr lang="en-US" baseline="-25000" dirty="0" smtClean="0"/>
              <a:t>A</a:t>
            </a:r>
            <a:r>
              <a:rPr lang="en-US" dirty="0" smtClean="0"/>
              <a:t>,N1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Process: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Find </a:t>
            </a:r>
            <a:r>
              <a:rPr lang="en-US" dirty="0" smtClean="0"/>
              <a:t>ID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in Memory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Read CRP(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,R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Generate RS</a:t>
            </a:r>
            <a:r>
              <a:rPr lang="en-US" baseline="-25000" dirty="0" smtClean="0"/>
              <a:t>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Ma={</a:t>
            </a:r>
            <a:r>
              <a:rPr lang="en-US" dirty="0" smtClean="0"/>
              <a:t>ID</a:t>
            </a:r>
            <a:r>
              <a:rPr lang="en-US" baseline="-25000" dirty="0" smtClean="0"/>
              <a:t>A</a:t>
            </a:r>
            <a:r>
              <a:rPr lang="en-US" dirty="0" smtClean="0"/>
              <a:t>,N</a:t>
            </a:r>
            <a:r>
              <a:rPr lang="en-US" baseline="-25000" dirty="0" smtClean="0"/>
              <a:t>1</a:t>
            </a:r>
            <a:r>
              <a:rPr lang="en-US" dirty="0" smtClean="0"/>
              <a:t>,Rs</a:t>
            </a:r>
            <a:r>
              <a:rPr lang="en-US" baseline="-25000" dirty="0" smtClean="0"/>
              <a:t>1</a:t>
            </a:r>
            <a:r>
              <a:rPr lang="en-US" dirty="0" smtClean="0"/>
              <a:t>}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Output: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,M</a:t>
            </a:r>
            <a:r>
              <a:rPr lang="en-US" baseline="-25000" dirty="0" err="1" smtClean="0"/>
              <a:t>A</a:t>
            </a:r>
            <a:r>
              <a:rPr lang="en-US" dirty="0" err="1" smtClean="0"/>
              <a:t>,MAC</a:t>
            </a:r>
            <a:r>
              <a:rPr lang="en-US" dirty="0" smtClean="0"/>
              <a:t>(M</a:t>
            </a:r>
            <a:r>
              <a:rPr lang="en-US" baseline="-25000" dirty="0" smtClean="0"/>
              <a:t>a</a:t>
            </a:r>
            <a:r>
              <a:rPr lang="en-US" dirty="0" smtClean="0"/>
              <a:t>||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||Rs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12876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Input: </a:t>
            </a:r>
            <a:r>
              <a:rPr lang="en-US" dirty="0" err="1" smtClean="0"/>
              <a:t>Ci,Ma,MAC</a:t>
            </a:r>
            <a:r>
              <a:rPr lang="en-US" dirty="0" smtClean="0"/>
              <a:t>(Ma||</a:t>
            </a:r>
            <a:r>
              <a:rPr lang="en-US" dirty="0" err="1" smtClean="0"/>
              <a:t>Ri</a:t>
            </a:r>
            <a:r>
              <a:rPr lang="en-US" dirty="0" smtClean="0"/>
              <a:t>||Rs1)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    Process: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Ri</a:t>
            </a:r>
            <a:r>
              <a:rPr lang="en-US" dirty="0" smtClean="0"/>
              <a:t>=PA(</a:t>
            </a:r>
            <a:r>
              <a:rPr lang="en-US" dirty="0" err="1" smtClean="0"/>
              <a:t>Ci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Obtain </a:t>
            </a:r>
            <a:r>
              <a:rPr lang="en-US" dirty="0" err="1" smtClean="0"/>
              <a:t>Rsi</a:t>
            </a:r>
            <a:r>
              <a:rPr lang="en-US" dirty="0" smtClean="0"/>
              <a:t> using </a:t>
            </a:r>
            <a:r>
              <a:rPr lang="en-US" dirty="0" err="1" smtClean="0"/>
              <a:t>Ri</a:t>
            </a:r>
            <a:r>
              <a:rPr lang="en-US" dirty="0" smtClean="0"/>
              <a:t> and verify MAC</a:t>
            </a:r>
          </a:p>
          <a:p>
            <a:pPr marL="0" indent="0">
              <a:buNone/>
            </a:pPr>
            <a:r>
              <a:rPr lang="en-US" dirty="0" smtClean="0"/>
              <a:t>             Generate NA</a:t>
            </a:r>
          </a:p>
          <a:p>
            <a:pPr marL="0" indent="0">
              <a:buNone/>
            </a:pPr>
            <a:r>
              <a:rPr lang="en-US" dirty="0" smtClean="0"/>
              <a:t>             Ci+1=H(Na||Rs1)</a:t>
            </a:r>
          </a:p>
          <a:p>
            <a:pPr marL="0" indent="0">
              <a:buNone/>
            </a:pPr>
            <a:r>
              <a:rPr lang="en-US" dirty="0" smtClean="0"/>
              <a:t>             Ri+1=PA(Ci+1)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Ms</a:t>
            </a:r>
            <a:r>
              <a:rPr lang="en-US" dirty="0" smtClean="0"/>
              <a:t>={Ida,NA,Rs1,Ri+1}</a:t>
            </a:r>
            <a:r>
              <a:rPr lang="en-US" dirty="0" err="1" smtClean="0"/>
              <a:t>Ri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Output: </a:t>
            </a:r>
            <a:r>
              <a:rPr lang="en-US" dirty="0" err="1" smtClean="0"/>
              <a:t>Ms,MAC</a:t>
            </a:r>
            <a:r>
              <a:rPr lang="en-US" dirty="0" smtClean="0"/>
              <a:t>(</a:t>
            </a:r>
            <a:r>
              <a:rPr lang="en-US" dirty="0" err="1" smtClean="0"/>
              <a:t>Ms</a:t>
            </a:r>
            <a:r>
              <a:rPr lang="en-US" dirty="0" smtClean="0"/>
              <a:t>||</a:t>
            </a:r>
            <a:r>
              <a:rPr lang="en-US" dirty="0" err="1" smtClean="0"/>
              <a:t>Ri</a:t>
            </a:r>
            <a:r>
              <a:rPr lang="en-US" dirty="0" smtClean="0"/>
              <a:t>||Na)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76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Input: </a:t>
            </a:r>
            <a:r>
              <a:rPr lang="en-US" dirty="0" err="1" smtClean="0"/>
              <a:t>Ms,MAC</a:t>
            </a:r>
            <a:r>
              <a:rPr lang="en-US" dirty="0" smtClean="0"/>
              <a:t>(</a:t>
            </a:r>
            <a:r>
              <a:rPr lang="en-US" dirty="0" err="1" smtClean="0"/>
              <a:t>Ms</a:t>
            </a:r>
            <a:r>
              <a:rPr lang="en-US" dirty="0" smtClean="0"/>
              <a:t>||</a:t>
            </a:r>
            <a:r>
              <a:rPr lang="en-US" dirty="0" err="1" smtClean="0"/>
              <a:t>Ri</a:t>
            </a:r>
            <a:r>
              <a:rPr lang="en-US" dirty="0" smtClean="0"/>
              <a:t>||Na)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    Process:</a:t>
            </a:r>
          </a:p>
          <a:p>
            <a:pPr marL="0" indent="0">
              <a:buNone/>
            </a:pPr>
            <a:r>
              <a:rPr lang="en-US" dirty="0" smtClean="0"/>
              <a:t>             Obtain NA and Ri+1 using </a:t>
            </a:r>
            <a:r>
              <a:rPr lang="en-US" dirty="0" err="1" smtClean="0"/>
              <a:t>Ri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verify MAC</a:t>
            </a:r>
          </a:p>
          <a:p>
            <a:pPr marL="0" indent="0">
              <a:buNone/>
            </a:pPr>
            <a:r>
              <a:rPr lang="en-US" dirty="0" smtClean="0"/>
              <a:t>             Ci+1=H(NA||Rs1)</a:t>
            </a:r>
          </a:p>
          <a:p>
            <a:pPr marL="0" indent="0">
              <a:buNone/>
            </a:pPr>
            <a:r>
              <a:rPr lang="en-US" dirty="0" smtClean="0"/>
              <a:t>    Output:</a:t>
            </a:r>
          </a:p>
          <a:p>
            <a:pPr marL="0" indent="0">
              <a:buNone/>
            </a:pPr>
            <a:r>
              <a:rPr lang="en-US" dirty="0" smtClean="0"/>
              <a:t>             Server rejects the authentication or two entities can now form a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24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1387742"/>
            <a:ext cx="10684099" cy="494866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764406" y="1690688"/>
            <a:ext cx="1532586" cy="13007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IoT</a:t>
            </a:r>
            <a:r>
              <a:rPr lang="en-US" b="1" dirty="0" smtClean="0"/>
              <a:t> device IDA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057622" y="1748643"/>
            <a:ext cx="1442434" cy="12428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Server IDs</a:t>
            </a:r>
            <a:endParaRPr lang="en-US" b="1" dirty="0"/>
          </a:p>
        </p:txBody>
      </p:sp>
      <p:cxnSp>
        <p:nvCxnSpPr>
          <p:cNvPr id="11" name="Straight Connector 10"/>
          <p:cNvCxnSpPr>
            <a:stCxn id="4" idx="4"/>
          </p:cNvCxnSpPr>
          <p:nvPr/>
        </p:nvCxnSpPr>
        <p:spPr>
          <a:xfrm>
            <a:off x="2530699" y="2991456"/>
            <a:ext cx="0" cy="2546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8839" y="2991456"/>
            <a:ext cx="0" cy="25464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30699" y="3400024"/>
            <a:ext cx="5248140" cy="38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530699" y="4172755"/>
            <a:ext cx="5248140" cy="51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30699" y="5048518"/>
            <a:ext cx="5248140" cy="64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4223198" y="2949263"/>
            <a:ext cx="280115" cy="35705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9" name="Flowchart: Connector 28"/>
          <p:cNvSpPr/>
          <p:nvPr/>
        </p:nvSpPr>
        <p:spPr>
          <a:xfrm>
            <a:off x="4223198" y="3773510"/>
            <a:ext cx="280114" cy="35705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Flowchart: Connector 29"/>
          <p:cNvSpPr/>
          <p:nvPr/>
        </p:nvSpPr>
        <p:spPr>
          <a:xfrm>
            <a:off x="4248954" y="4623516"/>
            <a:ext cx="254357" cy="37637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4626662" y="2949263"/>
            <a:ext cx="811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Ida,N1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03311" y="3785546"/>
            <a:ext cx="2677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Ci,Ma,MAC</a:t>
            </a:r>
            <a:r>
              <a:rPr lang="en-US" b="1" dirty="0"/>
              <a:t>(Ma||</a:t>
            </a:r>
            <a:r>
              <a:rPr lang="en-US" b="1" dirty="0" err="1"/>
              <a:t>Ri</a:t>
            </a:r>
            <a:r>
              <a:rPr lang="en-US" b="1" dirty="0"/>
              <a:t>||Rs1)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64278" y="4593357"/>
            <a:ext cx="232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Ms,MAC</a:t>
            </a:r>
            <a:r>
              <a:rPr lang="en-US" b="1" dirty="0"/>
              <a:t>(</a:t>
            </a:r>
            <a:r>
              <a:rPr lang="en-US" b="1" dirty="0" err="1"/>
              <a:t>Ms</a:t>
            </a:r>
            <a:r>
              <a:rPr lang="en-US" b="1" dirty="0"/>
              <a:t>||</a:t>
            </a:r>
            <a:r>
              <a:rPr lang="en-US" b="1" dirty="0" err="1"/>
              <a:t>Ri</a:t>
            </a:r>
            <a:r>
              <a:rPr lang="en-US" b="1" dirty="0"/>
              <a:t>||Na)</a:t>
            </a:r>
          </a:p>
        </p:txBody>
      </p:sp>
    </p:spTree>
    <p:extLst>
      <p:ext uri="{BB962C8B-B14F-4D97-AF65-F5344CB8AC3E}">
        <p14:creationId xmlns:p14="http://schemas.microsoft.com/office/powerpoint/2010/main" xmlns="" val="26523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696</Words>
  <Application>Microsoft Office PowerPoint</Application>
  <PresentationFormat>Custom</PresentationFormat>
  <Paragraphs>125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MUTUAL AUTHENTICATION IN IoT SYSTEMS USING PUF</vt:lpstr>
      <vt:lpstr>PROBLEM IDENTIFICATION</vt:lpstr>
      <vt:lpstr>Solution</vt:lpstr>
      <vt:lpstr> </vt:lpstr>
      <vt:lpstr>Design Classification</vt:lpstr>
      <vt:lpstr>Mutual authentication of IoT device and server</vt:lpstr>
      <vt:lpstr>Module 2</vt:lpstr>
      <vt:lpstr>Module 3:</vt:lpstr>
      <vt:lpstr>Flow Diagram</vt:lpstr>
      <vt:lpstr>Mutual authentication of two IOT devices</vt:lpstr>
      <vt:lpstr>Module 2</vt:lpstr>
      <vt:lpstr>Module 3</vt:lpstr>
      <vt:lpstr>Module 4</vt:lpstr>
      <vt:lpstr>Module 5</vt:lpstr>
      <vt:lpstr>Flow diagram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AUTHENTICATION IN IoT SYSTEMS USING PUF</dc:title>
  <dc:creator>PAAPA</dc:creator>
  <cp:lastModifiedBy>Ammu</cp:lastModifiedBy>
  <cp:revision>46</cp:revision>
  <dcterms:created xsi:type="dcterms:W3CDTF">2017-08-17T13:17:13Z</dcterms:created>
  <dcterms:modified xsi:type="dcterms:W3CDTF">2018-01-01T16:17:15Z</dcterms:modified>
</cp:coreProperties>
</file>