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notesMasterIdLst>
    <p:notesMasterId r:id="rId16"/>
  </p:notes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E55B28-5852-4E90-8A49-2D08C6611506}" type="datetimeFigureOut">
              <a:rPr lang="en-IN" smtClean="0"/>
              <a:pPr/>
              <a:t>05-03-2024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1402E-083B-49E3-94BB-B772636E21ED}" type="slidenum">
              <a:rPr lang="en-IN" smtClean="0"/>
              <a:pPr/>
              <a:t>‹#›</a:t>
            </a:fld>
            <a:endParaRPr lang="en-IN"/>
          </a:p>
        </p:txBody>
      </p:sp>
    </p:spTree>
    <p:extLst>
      <p:ext uri="{BB962C8B-B14F-4D97-AF65-F5344CB8AC3E}">
        <p14:creationId xmlns:p14="http://schemas.microsoft.com/office/powerpoint/2010/main" val="1151795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321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7364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660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8088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5823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6911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5840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9010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0961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887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2278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346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651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411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751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466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108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3/5/2024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9944774"/>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318D2-8E83-4EDF-A3D2-B08BD01880B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D8F7D20-EC0D-4A7D-83D4-8B0A28D4719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3F0C4AD-4C73-4B44-ADC9-C7CDD1B3C934}"/>
              </a:ext>
            </a:extLst>
          </p:cNvPr>
          <p:cNvPicPr>
            <a:picLocks noChangeAspect="1"/>
          </p:cNvPicPr>
          <p:nvPr/>
        </p:nvPicPr>
        <p:blipFill>
          <a:blip r:embed="rId2"/>
          <a:stretch>
            <a:fillRect/>
          </a:stretch>
        </p:blipFill>
        <p:spPr>
          <a:xfrm>
            <a:off x="0" y="0"/>
            <a:ext cx="12192000" cy="674959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9298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5C7B-9245-4DDD-814C-C197ECEE9B61}"/>
              </a:ext>
            </a:extLst>
          </p:cNvPr>
          <p:cNvSpPr>
            <a:spLocks noGrp="1"/>
          </p:cNvSpPr>
          <p:nvPr>
            <p:ph type="title"/>
          </p:nvPr>
        </p:nvSpPr>
        <p:spPr>
          <a:xfrm>
            <a:off x="1838227" y="624110"/>
            <a:ext cx="9666386" cy="1280890"/>
          </a:xfrm>
        </p:spPr>
        <p:txBody>
          <a:bodyPr>
            <a:normAutofit/>
          </a:bodyPr>
          <a:lstStyle/>
          <a:p>
            <a:r>
              <a:rPr lang="en-IN" sz="4400" dirty="0">
                <a:latin typeface="Algerian" panose="04020705040A02060702" pitchFamily="82" charset="0"/>
                <a:cs typeface="Times New Roman" panose="02020603050405020304" pitchFamily="18" charset="0"/>
              </a:rPr>
              <a:t>BLOCK DIAGRAM:</a:t>
            </a:r>
          </a:p>
        </p:txBody>
      </p:sp>
      <p:pic>
        <p:nvPicPr>
          <p:cNvPr id="4" name="Picture 2">
            <a:extLst>
              <a:ext uri="{FF2B5EF4-FFF2-40B4-BE49-F238E27FC236}">
                <a16:creationId xmlns:a16="http://schemas.microsoft.com/office/drawing/2014/main" id="{EA04488E-2994-4293-95DF-074BACCAFA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37846" y="2001208"/>
            <a:ext cx="7607431" cy="4247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571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43AF-050A-4EB5-94C9-2B3C6784C9E2}"/>
              </a:ext>
            </a:extLst>
          </p:cNvPr>
          <p:cNvSpPr>
            <a:spLocks noGrp="1"/>
          </p:cNvSpPr>
          <p:nvPr>
            <p:ph type="title"/>
          </p:nvPr>
        </p:nvSpPr>
        <p:spPr>
          <a:xfrm>
            <a:off x="1103312" y="829558"/>
            <a:ext cx="8947522" cy="1023689"/>
          </a:xfrm>
        </p:spPr>
        <p:txBody>
          <a:bodyPr/>
          <a:lstStyle/>
          <a:p>
            <a:r>
              <a:rPr lang="en-IN" sz="4400" dirty="0">
                <a:latin typeface="Algerian" panose="04020705040A02060702" pitchFamily="82" charset="0"/>
              </a:rPr>
              <a:t>MODULES IDENTIFIED:</a:t>
            </a:r>
          </a:p>
        </p:txBody>
      </p:sp>
      <p:sp>
        <p:nvSpPr>
          <p:cNvPr id="3" name="Content Placeholder 2">
            <a:extLst>
              <a:ext uri="{FF2B5EF4-FFF2-40B4-BE49-F238E27FC236}">
                <a16:creationId xmlns:a16="http://schemas.microsoft.com/office/drawing/2014/main" id="{FB108EC7-3CBF-432F-B92E-0D9394B3B850}"/>
              </a:ext>
            </a:extLst>
          </p:cNvPr>
          <p:cNvSpPr>
            <a:spLocks noGrp="1"/>
          </p:cNvSpPr>
          <p:nvPr>
            <p:ph idx="1"/>
          </p:nvPr>
        </p:nvSpPr>
        <p:spPr/>
        <p:txBody>
          <a:bodyPr/>
          <a:lstStyle/>
          <a:p>
            <a:r>
              <a:rPr lang="en-US" sz="2300" dirty="0">
                <a:latin typeface="Times New Roman" pitchFamily="18" charset="0"/>
                <a:cs typeface="Times New Roman" pitchFamily="18" charset="0"/>
              </a:rPr>
              <a:t>Input stage-To recognize and accept the valid coins </a:t>
            </a:r>
          </a:p>
          <a:p>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Controller-To control the voltage supplied </a:t>
            </a:r>
          </a:p>
          <a:p>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Power-To supply the power based on the requirements</a:t>
            </a:r>
          </a:p>
          <a:p>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Output stage-To display the output information on screen</a:t>
            </a:r>
            <a:endParaRPr lang="en-IN" sz="23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63831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6F8C-0A7B-46D0-9593-13F5DE0E4D32}"/>
              </a:ext>
            </a:extLst>
          </p:cNvPr>
          <p:cNvSpPr>
            <a:spLocks noGrp="1"/>
          </p:cNvSpPr>
          <p:nvPr>
            <p:ph type="title"/>
          </p:nvPr>
        </p:nvSpPr>
        <p:spPr>
          <a:xfrm>
            <a:off x="1244338" y="772997"/>
            <a:ext cx="8806496" cy="1051969"/>
          </a:xfrm>
        </p:spPr>
        <p:txBody>
          <a:bodyPr/>
          <a:lstStyle/>
          <a:p>
            <a:r>
              <a:rPr lang="en-IN" sz="4400"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D88CE122-BDB8-42EB-9E12-5034278F3BF1}"/>
              </a:ext>
            </a:extLst>
          </p:cNvPr>
          <p:cNvSpPr>
            <a:spLocks noGrp="1"/>
          </p:cNvSpPr>
          <p:nvPr>
            <p:ph idx="1"/>
          </p:nvPr>
        </p:nvSpPr>
        <p:spPr/>
        <p:txBody>
          <a:bodyPr>
            <a:normAutofit fontScale="92500" lnSpcReduction="20000"/>
          </a:bodyPr>
          <a:lstStyle/>
          <a:p>
            <a:pPr>
              <a:lnSpc>
                <a:spcPct val="160000"/>
              </a:lnSpc>
            </a:pPr>
            <a:r>
              <a:rPr lang="en-US" sz="2300" dirty="0">
                <a:latin typeface="Times New Roman" pitchFamily="18" charset="0"/>
                <a:cs typeface="Times New Roman" pitchFamily="18" charset="0"/>
              </a:rPr>
              <a:t>In this project, a coin insertion based e-vehicle charging system is developed which can be installed at public places.</a:t>
            </a:r>
          </a:p>
          <a:p>
            <a:pPr>
              <a:lnSpc>
                <a:spcPct val="160000"/>
              </a:lnSpc>
            </a:pPr>
            <a:endParaRPr lang="en-US" sz="2300" dirty="0">
              <a:latin typeface="Times New Roman" pitchFamily="18" charset="0"/>
              <a:cs typeface="Times New Roman" pitchFamily="18" charset="0"/>
            </a:endParaRPr>
          </a:p>
          <a:p>
            <a:pPr>
              <a:lnSpc>
                <a:spcPct val="160000"/>
              </a:lnSpc>
            </a:pPr>
            <a:r>
              <a:rPr lang="en-US" sz="2300" dirty="0">
                <a:latin typeface="Times New Roman" pitchFamily="18" charset="0"/>
                <a:cs typeface="Times New Roman" pitchFamily="18" charset="0"/>
              </a:rPr>
              <a:t>Interfacing of various components like the coin insertion machine, LCD, 4*4 matrix keypad, servo motors with the Arduino microcontroller, and programming each of the components to function satisfactorily forms the heart of this project.</a:t>
            </a:r>
          </a:p>
          <a:p>
            <a:pPr marL="0" indent="0">
              <a:lnSpc>
                <a:spcPct val="160000"/>
              </a:lnSpc>
              <a:buNone/>
            </a:pPr>
            <a:r>
              <a:rPr lang="en-US" sz="2300" dirty="0">
                <a:latin typeface="Times New Roman" pitchFamily="18" charset="0"/>
                <a:cs typeface="Times New Roman" pitchFamily="18" charset="0"/>
              </a:rPr>
              <a:t> </a:t>
            </a:r>
          </a:p>
          <a:p>
            <a:endParaRPr lang="en-IN" dirty="0"/>
          </a:p>
        </p:txBody>
      </p:sp>
    </p:spTree>
    <p:extLst>
      <p:ext uri="{BB962C8B-B14F-4D97-AF65-F5344CB8AC3E}">
        <p14:creationId xmlns:p14="http://schemas.microsoft.com/office/powerpoint/2010/main" val="1989554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B893-F93A-4244-858E-822D6F3A2B0C}"/>
              </a:ext>
            </a:extLst>
          </p:cNvPr>
          <p:cNvSpPr>
            <a:spLocks noGrp="1"/>
          </p:cNvSpPr>
          <p:nvPr>
            <p:ph type="title"/>
          </p:nvPr>
        </p:nvSpPr>
        <p:spPr>
          <a:xfrm>
            <a:off x="646111" y="820132"/>
            <a:ext cx="9404723" cy="1033116"/>
          </a:xfrm>
        </p:spPr>
        <p:txBody>
          <a:bodyPr/>
          <a:lstStyle/>
          <a:p>
            <a:r>
              <a:rPr lang="en-IN" sz="4400" dirty="0">
                <a:latin typeface="Algerian" panose="04020705040A02060702" pitchFamily="82" charset="0"/>
              </a:rPr>
              <a:t>OBJECTIVE MET:</a:t>
            </a:r>
          </a:p>
        </p:txBody>
      </p:sp>
      <p:sp>
        <p:nvSpPr>
          <p:cNvPr id="3" name="Content Placeholder 2">
            <a:extLst>
              <a:ext uri="{FF2B5EF4-FFF2-40B4-BE49-F238E27FC236}">
                <a16:creationId xmlns:a16="http://schemas.microsoft.com/office/drawing/2014/main" id="{450B6352-4E8D-4405-975C-A974FF84E362}"/>
              </a:ext>
            </a:extLst>
          </p:cNvPr>
          <p:cNvSpPr>
            <a:spLocks noGrp="1"/>
          </p:cNvSpPr>
          <p:nvPr>
            <p:ph idx="1"/>
          </p:nvPr>
        </p:nvSpPr>
        <p:spPr>
          <a:xfrm>
            <a:off x="1104293" y="2052918"/>
            <a:ext cx="10669785" cy="4195481"/>
          </a:xfrm>
        </p:spPr>
        <p:txBody>
          <a:bodyPr>
            <a:normAutofit/>
          </a:bodyPr>
          <a:lstStyle/>
          <a:p>
            <a:pPr marL="0" indent="0">
              <a:buNone/>
            </a:pPr>
            <a:r>
              <a:rPr lang="en-IN" sz="2300" dirty="0">
                <a:latin typeface="Times New Roman" panose="02020603050405020304" pitchFamily="18" charset="0"/>
                <a:cs typeface="Times New Roman" panose="02020603050405020304" pitchFamily="18" charset="0"/>
              </a:rPr>
              <a:t>     In this project we have tried to design a E-Vehicle </a:t>
            </a:r>
            <a:r>
              <a:rPr lang="en-US" sz="2300" dirty="0">
                <a:latin typeface="Times New Roman" pitchFamily="18" charset="0"/>
                <a:cs typeface="Times New Roman" pitchFamily="18" charset="0"/>
              </a:rPr>
              <a:t>battery charger on coin insertion, so by using this project we have achieved our objective of design of E-Vehicle battery charger on coin insertion.</a:t>
            </a:r>
            <a:endParaRPr lang="en-IN" sz="2300" dirty="0"/>
          </a:p>
        </p:txBody>
      </p:sp>
    </p:spTree>
    <p:extLst>
      <p:ext uri="{BB962C8B-B14F-4D97-AF65-F5344CB8AC3E}">
        <p14:creationId xmlns:p14="http://schemas.microsoft.com/office/powerpoint/2010/main" val="2860107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0519-6396-4AC3-87FB-E66E919FA577}"/>
              </a:ext>
            </a:extLst>
          </p:cNvPr>
          <p:cNvSpPr>
            <a:spLocks noGrp="1"/>
          </p:cNvSpPr>
          <p:nvPr>
            <p:ph type="title"/>
          </p:nvPr>
        </p:nvSpPr>
        <p:spPr>
          <a:xfrm>
            <a:off x="646111" y="772998"/>
            <a:ext cx="9404723" cy="1080250"/>
          </a:xfrm>
        </p:spPr>
        <p:txBody>
          <a:bodyPr/>
          <a:lstStyle/>
          <a:p>
            <a:r>
              <a:rPr lang="en-IN" sz="4400" dirty="0">
                <a:latin typeface="Algerian" panose="04020705040A02060702" pitchFamily="82" charset="0"/>
              </a:rPr>
              <a:t>  STATUS OF THE PROJECT:</a:t>
            </a:r>
          </a:p>
        </p:txBody>
      </p:sp>
      <p:sp>
        <p:nvSpPr>
          <p:cNvPr id="3" name="Content Placeholder 2">
            <a:extLst>
              <a:ext uri="{FF2B5EF4-FFF2-40B4-BE49-F238E27FC236}">
                <a16:creationId xmlns:a16="http://schemas.microsoft.com/office/drawing/2014/main" id="{CA2B6835-01AB-460C-8D63-A63F8682C184}"/>
              </a:ext>
            </a:extLst>
          </p:cNvPr>
          <p:cNvSpPr>
            <a:spLocks noGrp="1"/>
          </p:cNvSpPr>
          <p:nvPr>
            <p:ph idx="1"/>
          </p:nvPr>
        </p:nvSpPr>
        <p:spPr/>
        <p:txBody>
          <a:bodyPr/>
          <a:lstStyle/>
          <a:p>
            <a:pPr marL="0" indent="0">
              <a:buNone/>
            </a:pPr>
            <a:r>
              <a:rPr lang="en-IN" dirty="0"/>
              <a:t>              </a:t>
            </a:r>
            <a:r>
              <a:rPr lang="en-IN" dirty="0">
                <a:latin typeface="Times New Roman" panose="02020603050405020304" pitchFamily="18" charset="0"/>
                <a:cs typeface="Times New Roman" panose="02020603050405020304" pitchFamily="18" charset="0"/>
              </a:rPr>
              <a:t>We have applied for National Conference on Innovative Research in Electronics and Communication Engineering at </a:t>
            </a:r>
            <a:r>
              <a:rPr lang="en-IN" sz="2300" dirty="0">
                <a:latin typeface="Times New Roman" panose="02020603050405020304" pitchFamily="18" charset="0"/>
                <a:cs typeface="Times New Roman" panose="02020603050405020304" pitchFamily="18" charset="0"/>
              </a:rPr>
              <a:t>KARPAGAM INSTITUTE OF TECHNOLOGY, Coimbatore, </a:t>
            </a:r>
            <a:r>
              <a:rPr lang="en-IN" sz="2300" dirty="0" err="1">
                <a:latin typeface="Times New Roman" panose="02020603050405020304" pitchFamily="18" charset="0"/>
                <a:cs typeface="Times New Roman" panose="02020603050405020304" pitchFamily="18" charset="0"/>
              </a:rPr>
              <a:t>TamilNadu</a:t>
            </a:r>
            <a:r>
              <a:rPr lang="en-IN" sz="2300" dirty="0">
                <a:latin typeface="Times New Roman" panose="02020603050405020304" pitchFamily="18" charset="0"/>
                <a:cs typeface="Times New Roman" panose="02020603050405020304" pitchFamily="18" charset="0"/>
              </a:rPr>
              <a:t>.</a:t>
            </a:r>
          </a:p>
          <a:p>
            <a:pPr marL="0" indent="0">
              <a:buNone/>
            </a:pPr>
            <a:r>
              <a:rPr lang="en-IN" sz="2300" dirty="0">
                <a:latin typeface="Times New Roman" panose="02020603050405020304" pitchFamily="18" charset="0"/>
                <a:cs typeface="Times New Roman" panose="02020603050405020304" pitchFamily="18" charset="0"/>
              </a:rPr>
              <a:t>              </a:t>
            </a:r>
          </a:p>
          <a:p>
            <a:pPr marL="0" indent="0">
              <a:buNone/>
            </a:pPr>
            <a:r>
              <a:rPr lang="en-IN" sz="2300" dirty="0">
                <a:latin typeface="Times New Roman" panose="02020603050405020304" pitchFamily="18" charset="0"/>
                <a:cs typeface="Times New Roman" panose="02020603050405020304" pitchFamily="18" charset="0"/>
              </a:rPr>
              <a:t>              Date:28/10/23(Online mode)</a:t>
            </a:r>
          </a:p>
          <a:p>
            <a:pPr marL="0" indent="0">
              <a:buNone/>
            </a:pPr>
            <a:r>
              <a:rPr lang="en-IN" sz="2300" dirty="0">
                <a:latin typeface="Times New Roman" panose="02020603050405020304" pitchFamily="18" charset="0"/>
                <a:cs typeface="Times New Roman" panose="02020603050405020304" pitchFamily="18" charset="0"/>
              </a:rPr>
              <a:t>    </a:t>
            </a:r>
          </a:p>
          <a:p>
            <a:pPr marL="0" indent="0">
              <a:buNone/>
            </a:pPr>
            <a:r>
              <a:rPr lang="en-IN" sz="23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8010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B715-A327-4761-8258-93218BE2CF66}"/>
              </a:ext>
            </a:extLst>
          </p:cNvPr>
          <p:cNvSpPr>
            <a:spLocks noGrp="1"/>
          </p:cNvSpPr>
          <p:nvPr>
            <p:ph type="title"/>
          </p:nvPr>
        </p:nvSpPr>
        <p:spPr>
          <a:xfrm>
            <a:off x="1687398" y="1941922"/>
            <a:ext cx="10153455" cy="3167406"/>
          </a:xfrm>
        </p:spPr>
        <p:txBody>
          <a:bodyPr>
            <a:normAutofit/>
          </a:bodyPr>
          <a:lstStyle/>
          <a:p>
            <a:r>
              <a:rPr lang="en-US" sz="5400" dirty="0">
                <a:solidFill>
                  <a:schemeClr val="tx1"/>
                </a:solidFill>
                <a:latin typeface="Algerian" panose="04020705040A02060702" pitchFamily="82" charset="0"/>
                <a:cs typeface="Times New Roman" panose="02020603050405020304" pitchFamily="18" charset="0"/>
              </a:rPr>
              <a:t>E-VEHICLE CHARGING USING</a:t>
            </a:r>
            <a:br>
              <a:rPr lang="en-US" sz="5400" dirty="0">
                <a:solidFill>
                  <a:schemeClr val="tx1"/>
                </a:solidFill>
                <a:latin typeface="Algerian" panose="04020705040A02060702" pitchFamily="82" charset="0"/>
                <a:cs typeface="Times New Roman" panose="02020603050405020304" pitchFamily="18" charset="0"/>
              </a:rPr>
            </a:br>
            <a:r>
              <a:rPr lang="en-US" sz="5400" dirty="0">
                <a:solidFill>
                  <a:schemeClr val="tx1"/>
                </a:solidFill>
                <a:latin typeface="Algerian" panose="04020705040A02060702" pitchFamily="82" charset="0"/>
                <a:cs typeface="Times New Roman" panose="02020603050405020304" pitchFamily="18" charset="0"/>
              </a:rPr>
              <a:t>              COIN INSERTION</a:t>
            </a:r>
            <a:endParaRPr lang="en-IN" sz="5400" dirty="0">
              <a:solidFill>
                <a:schemeClr val="tx1"/>
              </a:solidFill>
              <a:latin typeface="Algerian" panose="04020705040A02060702" pitchFamily="82" charset="0"/>
              <a:cs typeface="Times New Roman" panose="02020603050405020304" pitchFamily="18" charset="0"/>
            </a:endParaRPr>
          </a:p>
        </p:txBody>
      </p:sp>
      <p:pic>
        <p:nvPicPr>
          <p:cNvPr id="5" name="Picture 4">
            <a:extLst>
              <a:ext uri="{FF2B5EF4-FFF2-40B4-BE49-F238E27FC236}">
                <a16:creationId xmlns:a16="http://schemas.microsoft.com/office/drawing/2014/main" id="{989F4075-7E9D-4A1A-9A90-94C6109B79B4}"/>
              </a:ext>
            </a:extLst>
          </p:cNvPr>
          <p:cNvPicPr>
            <a:picLocks noChangeAspect="1"/>
          </p:cNvPicPr>
          <p:nvPr/>
        </p:nvPicPr>
        <p:blipFill>
          <a:blip r:embed="rId2"/>
          <a:stretch>
            <a:fillRect/>
          </a:stretch>
        </p:blipFill>
        <p:spPr>
          <a:xfrm>
            <a:off x="9012025" y="425041"/>
            <a:ext cx="2659205" cy="1713940"/>
          </a:xfrm>
          <a:prstGeom prst="rect">
            <a:avLst/>
          </a:prstGeom>
        </p:spPr>
      </p:pic>
      <p:pic>
        <p:nvPicPr>
          <p:cNvPr id="6" name="Picture 5">
            <a:extLst>
              <a:ext uri="{FF2B5EF4-FFF2-40B4-BE49-F238E27FC236}">
                <a16:creationId xmlns:a16="http://schemas.microsoft.com/office/drawing/2014/main" id="{FF1B8E6E-7508-4605-977B-0F276D9B05BA}"/>
              </a:ext>
            </a:extLst>
          </p:cNvPr>
          <p:cNvPicPr>
            <a:picLocks noChangeAspect="1"/>
          </p:cNvPicPr>
          <p:nvPr/>
        </p:nvPicPr>
        <p:blipFill>
          <a:blip r:embed="rId3"/>
          <a:stretch>
            <a:fillRect/>
          </a:stretch>
        </p:blipFill>
        <p:spPr>
          <a:xfrm>
            <a:off x="1159497" y="533243"/>
            <a:ext cx="4339543" cy="1713940"/>
          </a:xfrm>
          <a:prstGeom prst="rect">
            <a:avLst/>
          </a:prstGeom>
        </p:spPr>
      </p:pic>
    </p:spTree>
    <p:extLst>
      <p:ext uri="{BB962C8B-B14F-4D97-AF65-F5344CB8AC3E}">
        <p14:creationId xmlns:p14="http://schemas.microsoft.com/office/powerpoint/2010/main" val="413933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777F-3B58-481A-92DE-934D3AC8E7A2}"/>
              </a:ext>
            </a:extLst>
          </p:cNvPr>
          <p:cNvSpPr>
            <a:spLocks noGrp="1"/>
          </p:cNvSpPr>
          <p:nvPr>
            <p:ph type="title"/>
          </p:nvPr>
        </p:nvSpPr>
        <p:spPr>
          <a:xfrm>
            <a:off x="1461156" y="1272619"/>
            <a:ext cx="9982984" cy="860981"/>
          </a:xfrm>
        </p:spPr>
        <p:txBody>
          <a:bodyPr>
            <a:normAutofit/>
          </a:bodyPr>
          <a:lstStyle/>
          <a:p>
            <a:r>
              <a:rPr lang="en-IN" sz="4400" b="1" dirty="0">
                <a:latin typeface="Algerian" panose="04020705040A02060702" pitchFamily="82" charset="0"/>
                <a:cs typeface="Times New Roman" panose="02020603050405020304" pitchFamily="18" charset="0"/>
              </a:rPr>
              <a:t>PRESENTED BY</a:t>
            </a:r>
            <a:r>
              <a:rPr lang="en-IN" sz="40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F12E0125-1CCD-4AD5-8CF5-9B2C6ADC9313}"/>
              </a:ext>
            </a:extLst>
          </p:cNvPr>
          <p:cNvSpPr>
            <a:spLocks noGrp="1"/>
          </p:cNvSpPr>
          <p:nvPr>
            <p:ph sz="half" idx="1"/>
          </p:nvPr>
        </p:nvSpPr>
        <p:spPr>
          <a:xfrm>
            <a:off x="1527416" y="2239617"/>
            <a:ext cx="8822532" cy="1643270"/>
          </a:xfrm>
        </p:spPr>
        <p:txBody>
          <a:bodyPr>
            <a:normAutofit fontScale="85000" lnSpcReduction="20000"/>
          </a:bodyPr>
          <a:lstStyle/>
          <a:p>
            <a:pPr algn="just">
              <a:buFont typeface="Wingdings" pitchFamily="2" charset="2"/>
              <a:buChar char="§"/>
            </a:pPr>
            <a:endParaRPr lang="en-IN" dirty="0">
              <a:latin typeface="Times New Roman" panose="02020603050405020304" pitchFamily="18" charset="0"/>
              <a:cs typeface="Times New Roman" panose="02020603050405020304" pitchFamily="18" charset="0"/>
            </a:endParaRPr>
          </a:p>
          <a:p>
            <a:pPr algn="just">
              <a:buFont typeface="Wingdings" pitchFamily="2" charset="2"/>
              <a:buChar char="§"/>
            </a:pPr>
            <a:endParaRPr lang="en-IN" dirty="0">
              <a:latin typeface="Times New Roman" panose="02020603050405020304" pitchFamily="18" charset="0"/>
              <a:cs typeface="Times New Roman" panose="02020603050405020304" pitchFamily="18" charset="0"/>
            </a:endParaRPr>
          </a:p>
          <a:p>
            <a:pPr algn="just">
              <a:buNone/>
            </a:pPr>
            <a:endParaRPr lang="en-IN" sz="2400" dirty="0">
              <a:solidFill>
                <a:schemeClr val="tx1"/>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IN" sz="4400" dirty="0">
                <a:solidFill>
                  <a:schemeClr val="tx1"/>
                </a:solidFill>
                <a:latin typeface="Times New Roman" panose="02020603050405020304" pitchFamily="18" charset="0"/>
                <a:cs typeface="Times New Roman" panose="02020603050405020304" pitchFamily="18" charset="0"/>
              </a:rPr>
              <a:t>VINOTHA P (927621BEC241)   </a:t>
            </a:r>
          </a:p>
          <a:p>
            <a:pPr algn="just">
              <a:buNone/>
            </a:pP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A9446E29-1ACA-48AB-AB44-B3BDD43D3BC3}"/>
              </a:ext>
            </a:extLst>
          </p:cNvPr>
          <p:cNvSpPr>
            <a:spLocks noGrp="1"/>
          </p:cNvSpPr>
          <p:nvPr>
            <p:ph sz="half" idx="2"/>
          </p:nvPr>
        </p:nvSpPr>
        <p:spPr>
          <a:xfrm>
            <a:off x="8521831" y="4072379"/>
            <a:ext cx="3459636" cy="2384982"/>
          </a:xfrm>
        </p:spPr>
        <p:txBody>
          <a:bodyPr>
            <a:normAutofit fontScale="85000" lnSpcReduction="20000"/>
          </a:bodyPr>
          <a:lstStyle/>
          <a:p>
            <a:pPr marL="0" indent="0">
              <a:buNone/>
            </a:pPr>
            <a:endParaRPr lang="en-IN" dirty="0"/>
          </a:p>
          <a:p>
            <a:pPr marL="0" indent="0">
              <a:buNone/>
            </a:pPr>
            <a:endParaRPr lang="en-IN" dirty="0"/>
          </a:p>
          <a:p>
            <a:pPr marL="0" indent="0">
              <a:buNone/>
            </a:pPr>
            <a:r>
              <a:rPr lang="en-IN" sz="2400" dirty="0">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GUIDED BY:</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MR.K.SUDHAKAR</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AP/ECE</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267752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63255-5D8C-4BF3-8A3E-4B405BD52D2F}"/>
              </a:ext>
            </a:extLst>
          </p:cNvPr>
          <p:cNvSpPr>
            <a:spLocks noGrp="1"/>
          </p:cNvSpPr>
          <p:nvPr>
            <p:ph type="title"/>
          </p:nvPr>
        </p:nvSpPr>
        <p:spPr>
          <a:xfrm>
            <a:off x="1423447" y="603315"/>
            <a:ext cx="9892629" cy="659877"/>
          </a:xfrm>
        </p:spPr>
        <p:txBody>
          <a:bodyPr>
            <a:normAutofit fontScale="90000"/>
          </a:bodyPr>
          <a:lstStyle/>
          <a:p>
            <a:r>
              <a:rPr lang="en-IN" sz="4000" b="1" dirty="0">
                <a:latin typeface="Times New Roman" panose="02020603050405020304" pitchFamily="18" charset="0"/>
                <a:cs typeface="Times New Roman" panose="02020603050405020304" pitchFamily="18" charset="0"/>
              </a:rPr>
              <a:t>   </a:t>
            </a:r>
            <a:r>
              <a:rPr lang="en-IN" sz="4400" dirty="0">
                <a:latin typeface="Algerian" panose="04020705040A02060702" pitchFamily="82" charset="0"/>
                <a:cs typeface="Times New Roman" panose="02020603050405020304" pitchFamily="18" charset="0"/>
              </a:rPr>
              <a:t>CONTENTS:</a:t>
            </a:r>
            <a:endParaRPr lang="en-IN" sz="4000"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4A4CCD-B730-4A14-A9F7-A1A425DCB908}"/>
              </a:ext>
            </a:extLst>
          </p:cNvPr>
          <p:cNvSpPr>
            <a:spLocks noGrp="1"/>
          </p:cNvSpPr>
          <p:nvPr>
            <p:ph idx="1"/>
          </p:nvPr>
        </p:nvSpPr>
        <p:spPr>
          <a:xfrm>
            <a:off x="1583703" y="1659118"/>
            <a:ext cx="9600398" cy="4873658"/>
          </a:xfrm>
        </p:spPr>
        <p:txBody>
          <a:bodyPr>
            <a:normAutofit/>
          </a:bodyPr>
          <a:lstStyle/>
          <a:p>
            <a:pP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
            </a:pPr>
            <a:r>
              <a:rPr lang="en-US" sz="2400" dirty="0">
                <a:solidFill>
                  <a:schemeClr val="tx1"/>
                </a:solidFill>
                <a:latin typeface="Times New Roman" pitchFamily="18" charset="0"/>
                <a:cs typeface="Times New Roman" pitchFamily="18" charset="0"/>
              </a:rPr>
              <a:t>PROBLEM STATEMENT</a:t>
            </a:r>
          </a:p>
          <a:p>
            <a:pPr>
              <a:buFont typeface="Wingdings" panose="05000000000000000000" pitchFamily="2" charset="2"/>
              <a:buChar char="§"/>
            </a:pPr>
            <a:r>
              <a:rPr lang="en-US" sz="2400" dirty="0">
                <a:solidFill>
                  <a:schemeClr val="tx1"/>
                </a:solidFill>
                <a:latin typeface="Times New Roman" pitchFamily="18" charset="0"/>
                <a:cs typeface="Times New Roman" pitchFamily="18" charset="0"/>
              </a:rPr>
              <a:t>OBJECTIVES</a:t>
            </a:r>
          </a:p>
          <a:p>
            <a:pPr>
              <a:buFont typeface="Wingdings" panose="05000000000000000000" pitchFamily="2" charset="2"/>
              <a:buChar char="§"/>
            </a:pPr>
            <a:r>
              <a:rPr lang="en-US" sz="2400" dirty="0">
                <a:solidFill>
                  <a:schemeClr val="tx1"/>
                </a:solidFill>
                <a:latin typeface="Times New Roman" pitchFamily="18" charset="0"/>
                <a:cs typeface="Times New Roman" pitchFamily="18" charset="0"/>
              </a:rPr>
              <a:t>EXISTING SYSTEM</a:t>
            </a:r>
          </a:p>
          <a:p>
            <a:pPr>
              <a:buFont typeface="Wingdings" panose="05000000000000000000" pitchFamily="2" charset="2"/>
              <a:buChar char="§"/>
            </a:pPr>
            <a:r>
              <a:rPr lang="en-US" sz="2400" dirty="0">
                <a:solidFill>
                  <a:schemeClr val="tx1"/>
                </a:solidFill>
                <a:latin typeface="Times New Roman" pitchFamily="18" charset="0"/>
                <a:cs typeface="Times New Roman" pitchFamily="18" charset="0"/>
              </a:rPr>
              <a:t>PROPOSED SYSTEM</a:t>
            </a:r>
          </a:p>
          <a:p>
            <a:pPr>
              <a:buFont typeface="Wingdings" panose="05000000000000000000" pitchFamily="2" charset="2"/>
              <a:buChar char="§"/>
            </a:pPr>
            <a:r>
              <a:rPr lang="en-US" sz="2400" dirty="0">
                <a:solidFill>
                  <a:schemeClr val="tx1"/>
                </a:solidFill>
                <a:latin typeface="Times New Roman" pitchFamily="18" charset="0"/>
                <a:cs typeface="Times New Roman" pitchFamily="18" charset="0"/>
              </a:rPr>
              <a:t>BLOCK DIAGRAM</a:t>
            </a:r>
          </a:p>
          <a:p>
            <a:pPr>
              <a:buFont typeface="Wingdings" panose="05000000000000000000" pitchFamily="2" charset="2"/>
              <a:buChar char="§"/>
            </a:pPr>
            <a:r>
              <a:rPr lang="en-US" sz="2400" dirty="0">
                <a:solidFill>
                  <a:schemeClr val="tx1"/>
                </a:solidFill>
                <a:latin typeface="Times New Roman" pitchFamily="18" charset="0"/>
                <a:cs typeface="Times New Roman" pitchFamily="18" charset="0"/>
              </a:rPr>
              <a:t>MODULES IDENTIFIED</a:t>
            </a:r>
          </a:p>
          <a:p>
            <a:pPr>
              <a:buFont typeface="Wingdings" panose="05000000000000000000" pitchFamily="2" charset="2"/>
              <a:buChar char="§"/>
            </a:pPr>
            <a:endParaRPr lang="en-US" sz="2400" dirty="0">
              <a:solidFill>
                <a:schemeClr val="tx1"/>
              </a:solidFill>
              <a:latin typeface="Times New Roman" pitchFamily="18" charset="0"/>
              <a:cs typeface="Times New Roman" pitchFamily="18" charset="0"/>
            </a:endParaRPr>
          </a:p>
          <a:p>
            <a:pPr>
              <a:buFont typeface="Wingdings" panose="05000000000000000000" pitchFamily="2" charset="2"/>
              <a:buChar char="§"/>
            </a:pPr>
            <a:endParaRPr lang="en-US" sz="2400" dirty="0">
              <a:latin typeface="Times New Roman" pitchFamily="18" charset="0"/>
              <a:cs typeface="Times New Roman" pitchFamily="18" charset="0"/>
            </a:endParaRPr>
          </a:p>
          <a:p>
            <a:pPr>
              <a:buFont typeface="Wingdings" panose="05000000000000000000" pitchFamily="2" charset="2"/>
              <a:buChar char="§"/>
            </a:pPr>
            <a:endParaRPr lang="en-US" sz="2400" dirty="0">
              <a:latin typeface="Times New Roman" pitchFamily="18" charset="0"/>
              <a:cs typeface="Times New Roman" pitchFamily="18" charset="0"/>
            </a:endParaRPr>
          </a:p>
          <a:p>
            <a:pPr>
              <a:buFont typeface="Wingdings" panose="05000000000000000000" pitchFamily="2" charset="2"/>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A6F2-6B78-42D7-B97D-FDC5076167F0}"/>
              </a:ext>
            </a:extLst>
          </p:cNvPr>
          <p:cNvSpPr>
            <a:spLocks noGrp="1"/>
          </p:cNvSpPr>
          <p:nvPr>
            <p:ph type="title"/>
          </p:nvPr>
        </p:nvSpPr>
        <p:spPr>
          <a:xfrm>
            <a:off x="1168924" y="980388"/>
            <a:ext cx="9949189" cy="726648"/>
          </a:xfrm>
        </p:spPr>
        <p:txBody>
          <a:bodyPr>
            <a:normAutofit fontScale="90000"/>
          </a:bodyPr>
          <a:lstStyle/>
          <a:p>
            <a:r>
              <a:rPr lang="en-US" sz="4400" dirty="0">
                <a:solidFill>
                  <a:schemeClr val="tx1"/>
                </a:solidFill>
                <a:latin typeface="Algerian" panose="04020705040A02060702" pitchFamily="82" charset="0"/>
                <a:cs typeface="Times New Roman" panose="02020603050405020304" pitchFamily="18" charset="0"/>
              </a:rPr>
              <a:t>INTRODUCTION:</a:t>
            </a:r>
            <a:endParaRPr lang="en-IN" sz="4400" dirty="0">
              <a:solidFill>
                <a:schemeClr val="tx1"/>
              </a:solidFill>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62A3ED-F831-4B83-93C9-BCF0E13D41A3}"/>
              </a:ext>
            </a:extLst>
          </p:cNvPr>
          <p:cNvSpPr>
            <a:spLocks noGrp="1"/>
          </p:cNvSpPr>
          <p:nvPr>
            <p:ph idx="1"/>
          </p:nvPr>
        </p:nvSpPr>
        <p:spPr>
          <a:xfrm>
            <a:off x="980388" y="2133600"/>
            <a:ext cx="10524224" cy="4615992"/>
          </a:xfrm>
        </p:spPr>
        <p:txBody>
          <a:bodyPr/>
          <a:lstStyle/>
          <a:p>
            <a:pPr>
              <a:lnSpc>
                <a:spcPct val="150000"/>
              </a:lnSpc>
            </a:pPr>
            <a:r>
              <a:rPr lang="en-US" sz="2300" dirty="0">
                <a:solidFill>
                  <a:schemeClr val="tx1"/>
                </a:solidFill>
                <a:latin typeface="Times New Roman" pitchFamily="18" charset="0"/>
                <a:cs typeface="Times New Roman" pitchFamily="18" charset="0"/>
              </a:rPr>
              <a:t>This is the smart coin based E-Vehicle charging system that charges your vehicle for particular amount of time on inserting a coin. </a:t>
            </a:r>
          </a:p>
          <a:p>
            <a:pPr>
              <a:lnSpc>
                <a:spcPct val="150000"/>
              </a:lnSpc>
            </a:pPr>
            <a:r>
              <a:rPr lang="en-US" sz="2300" dirty="0">
                <a:solidFill>
                  <a:schemeClr val="tx1"/>
                </a:solidFill>
                <a:latin typeface="Times New Roman" pitchFamily="18" charset="0"/>
                <a:cs typeface="Times New Roman" pitchFamily="18" charset="0"/>
              </a:rPr>
              <a:t>The system is to be used by shop owners, public places like railway stations to provide vehicle charging facility.</a:t>
            </a:r>
            <a:r>
              <a:rPr lang="en-US" sz="2300" dirty="0">
                <a:latin typeface="Times New Roman" pitchFamily="18" charset="0"/>
                <a:cs typeface="Times New Roman" pitchFamily="18" charset="0"/>
              </a:rPr>
              <a:t> </a:t>
            </a:r>
            <a:r>
              <a:rPr lang="en-US" sz="2300" dirty="0">
                <a:solidFill>
                  <a:schemeClr val="tx1"/>
                </a:solidFill>
                <a:latin typeface="Times New Roman" pitchFamily="18" charset="0"/>
                <a:cs typeface="Times New Roman" pitchFamily="18" charset="0"/>
              </a:rPr>
              <a:t>So the system consists of a coin recognition module that recognizes valid coins and then signals the microcontroller for further action.</a:t>
            </a:r>
          </a:p>
          <a:p>
            <a:endParaRPr lang="en-IN" dirty="0"/>
          </a:p>
          <a:p>
            <a:endParaRPr lang="en-IN" dirty="0"/>
          </a:p>
        </p:txBody>
      </p:sp>
    </p:spTree>
    <p:extLst>
      <p:ext uri="{BB962C8B-B14F-4D97-AF65-F5344CB8AC3E}">
        <p14:creationId xmlns:p14="http://schemas.microsoft.com/office/powerpoint/2010/main" val="315826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2F18-2871-4E5C-9B0A-64925BE42401}"/>
              </a:ext>
            </a:extLst>
          </p:cNvPr>
          <p:cNvSpPr>
            <a:spLocks noGrp="1"/>
          </p:cNvSpPr>
          <p:nvPr>
            <p:ph type="title"/>
          </p:nvPr>
        </p:nvSpPr>
        <p:spPr>
          <a:xfrm>
            <a:off x="1159498" y="848412"/>
            <a:ext cx="10345116" cy="1037734"/>
          </a:xfrm>
        </p:spPr>
        <p:txBody>
          <a:bodyPr>
            <a:normAutofit/>
          </a:bodyPr>
          <a:lstStyle/>
          <a:p>
            <a:r>
              <a:rPr lang="en-IN" sz="4400" dirty="0">
                <a:latin typeface="Algerian" panose="04020705040A02060702" pitchFamily="82"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2226C811-2CFE-4622-9DEF-56285B92B9C5}"/>
              </a:ext>
            </a:extLst>
          </p:cNvPr>
          <p:cNvSpPr>
            <a:spLocks noGrp="1"/>
          </p:cNvSpPr>
          <p:nvPr>
            <p:ph idx="1"/>
          </p:nvPr>
        </p:nvSpPr>
        <p:spPr>
          <a:xfrm>
            <a:off x="961534" y="2133599"/>
            <a:ext cx="9562690" cy="4257773"/>
          </a:xfrm>
        </p:spPr>
        <p:txBody>
          <a:bodyPr>
            <a:normAutofit/>
          </a:bodyPr>
          <a:lstStyle/>
          <a:p>
            <a:pPr>
              <a:lnSpc>
                <a:spcPct val="150000"/>
              </a:lnSpc>
            </a:pPr>
            <a:r>
              <a:rPr lang="en-US" sz="2300" dirty="0">
                <a:solidFill>
                  <a:schemeClr val="tx1"/>
                </a:solidFill>
                <a:latin typeface="Times New Roman" pitchFamily="18" charset="0"/>
                <a:cs typeface="Times New Roman" pitchFamily="18" charset="0"/>
              </a:rPr>
              <a:t>In today’s world, e-vehicles are considered as the important part of life. People tend to use its huge features, which consumes charging. Peoples who use to make every long journey may require charging anywhere.</a:t>
            </a:r>
          </a:p>
          <a:p>
            <a:pPr>
              <a:lnSpc>
                <a:spcPct val="150000"/>
              </a:lnSpc>
            </a:pPr>
            <a:r>
              <a:rPr lang="en-US" sz="2300" dirty="0">
                <a:solidFill>
                  <a:schemeClr val="tx1"/>
                </a:solidFill>
                <a:latin typeface="Times New Roman" pitchFamily="18" charset="0"/>
                <a:cs typeface="Times New Roman" pitchFamily="18" charset="0"/>
              </a:rPr>
              <a:t>So in order to overcome all these problems E-Vehicle Charging Based on Coin Insertion is designed. To provide reliable charging services with less cost.</a:t>
            </a:r>
            <a:endParaRPr lang="en-IN" sz="2300" dirty="0">
              <a:solidFill>
                <a:schemeClr val="tx1"/>
              </a:solidFill>
            </a:endParaRPr>
          </a:p>
        </p:txBody>
      </p:sp>
    </p:spTree>
    <p:extLst>
      <p:ext uri="{BB962C8B-B14F-4D97-AF65-F5344CB8AC3E}">
        <p14:creationId xmlns:p14="http://schemas.microsoft.com/office/powerpoint/2010/main" val="4083897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007C-76CA-47A0-9EB8-4F54C51915C1}"/>
              </a:ext>
            </a:extLst>
          </p:cNvPr>
          <p:cNvSpPr>
            <a:spLocks noGrp="1"/>
          </p:cNvSpPr>
          <p:nvPr>
            <p:ph type="title"/>
          </p:nvPr>
        </p:nvSpPr>
        <p:spPr>
          <a:xfrm>
            <a:off x="1102936" y="838986"/>
            <a:ext cx="10401677" cy="1294614"/>
          </a:xfrm>
        </p:spPr>
        <p:txBody>
          <a:bodyPr>
            <a:normAutofit/>
          </a:bodyPr>
          <a:lstStyle/>
          <a:p>
            <a:r>
              <a:rPr lang="en-IN" sz="4400" dirty="0">
                <a:latin typeface="Algerian" panose="04020705040A02060702" pitchFamily="82"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FC45E4A7-8E4A-4900-85F9-25CA585CD413}"/>
              </a:ext>
            </a:extLst>
          </p:cNvPr>
          <p:cNvSpPr>
            <a:spLocks noGrp="1"/>
          </p:cNvSpPr>
          <p:nvPr>
            <p:ph idx="1"/>
          </p:nvPr>
        </p:nvSpPr>
        <p:spPr>
          <a:xfrm>
            <a:off x="1018095" y="2133600"/>
            <a:ext cx="10486517" cy="3777622"/>
          </a:xfrm>
        </p:spPr>
        <p:txBody>
          <a:bodyPr>
            <a:normAutofit fontScale="92500"/>
          </a:bodyPr>
          <a:lstStyle/>
          <a:p>
            <a:pPr>
              <a:lnSpc>
                <a:spcPct val="150000"/>
              </a:lnSpc>
            </a:pPr>
            <a:r>
              <a:rPr lang="en-US" sz="2500" dirty="0">
                <a:solidFill>
                  <a:schemeClr val="tx1"/>
                </a:solidFill>
                <a:latin typeface="Times New Roman" pitchFamily="18" charset="0"/>
                <a:cs typeface="Times New Roman" pitchFamily="18" charset="0"/>
              </a:rPr>
              <a:t>E-Vehicles are phenomenal in recent years for communication as well as in day-to-day life. Hence, charging the e-vehicle has become the greater task.</a:t>
            </a:r>
          </a:p>
          <a:p>
            <a:pPr>
              <a:lnSpc>
                <a:spcPct val="150000"/>
              </a:lnSpc>
            </a:pPr>
            <a:r>
              <a:rPr lang="en-US" sz="2500" dirty="0">
                <a:solidFill>
                  <a:schemeClr val="tx1"/>
                </a:solidFill>
                <a:latin typeface="Times New Roman" pitchFamily="18" charset="0"/>
                <a:cs typeface="Times New Roman" pitchFamily="18" charset="0"/>
              </a:rPr>
              <a:t>In this paper ,we are trying to design a E-vehicle battery charger on coin insertion. </a:t>
            </a:r>
          </a:p>
          <a:p>
            <a:pPr>
              <a:lnSpc>
                <a:spcPct val="150000"/>
              </a:lnSpc>
            </a:pPr>
            <a:r>
              <a:rPr lang="en-US" sz="2500" dirty="0">
                <a:solidFill>
                  <a:schemeClr val="tx1"/>
                </a:solidFill>
                <a:latin typeface="Times New Roman" pitchFamily="18" charset="0"/>
                <a:cs typeface="Times New Roman" pitchFamily="18" charset="0"/>
              </a:rPr>
              <a:t>As uses of E-vehicles are increasing day by day it need battery life all the time, so in order to use them public charging is needed which would be useful for E-vehicle users</a:t>
            </a:r>
            <a:r>
              <a:rPr lang="en-US" sz="2400" dirty="0">
                <a:solidFill>
                  <a:schemeClr val="tx1"/>
                </a:solidFill>
                <a:latin typeface="Times New Roman" pitchFamily="18" charset="0"/>
                <a:cs typeface="Times New Roman" pitchFamily="18" charset="0"/>
              </a:rPr>
              <a:t>.  </a:t>
            </a:r>
          </a:p>
          <a:p>
            <a:pPr>
              <a:lnSpc>
                <a:spcPct val="150000"/>
              </a:lnSpc>
            </a:pPr>
            <a:endParaRPr lang="en-IN" dirty="0"/>
          </a:p>
        </p:txBody>
      </p:sp>
    </p:spTree>
    <p:extLst>
      <p:ext uri="{BB962C8B-B14F-4D97-AF65-F5344CB8AC3E}">
        <p14:creationId xmlns:p14="http://schemas.microsoft.com/office/powerpoint/2010/main" val="2967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5AA9-038C-4089-81B9-8432935D268B}"/>
              </a:ext>
            </a:extLst>
          </p:cNvPr>
          <p:cNvSpPr>
            <a:spLocks noGrp="1"/>
          </p:cNvSpPr>
          <p:nvPr>
            <p:ph type="title"/>
          </p:nvPr>
        </p:nvSpPr>
        <p:spPr>
          <a:xfrm>
            <a:off x="1102936" y="782424"/>
            <a:ext cx="10401678" cy="1351175"/>
          </a:xfrm>
        </p:spPr>
        <p:txBody>
          <a:bodyPr>
            <a:normAutofit/>
          </a:bodyPr>
          <a:lstStyle/>
          <a:p>
            <a:r>
              <a:rPr lang="en-IN" sz="4400" dirty="0">
                <a:latin typeface="Algerian" panose="04020705040A02060702" pitchFamily="82"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54A46A94-1910-46E6-841C-400BA05F7726}"/>
              </a:ext>
            </a:extLst>
          </p:cNvPr>
          <p:cNvSpPr>
            <a:spLocks noGrp="1"/>
          </p:cNvSpPr>
          <p:nvPr>
            <p:ph idx="1"/>
          </p:nvPr>
        </p:nvSpPr>
        <p:spPr>
          <a:xfrm>
            <a:off x="857839" y="2133600"/>
            <a:ext cx="10646773" cy="3777622"/>
          </a:xfrm>
        </p:spPr>
        <p:txBody>
          <a:bodyPr>
            <a:normAutofit fontScale="92500" lnSpcReduction="10000"/>
          </a:bodyPr>
          <a:lstStyle/>
          <a:p>
            <a:pPr>
              <a:lnSpc>
                <a:spcPct val="150000"/>
              </a:lnSpc>
            </a:pPr>
            <a:r>
              <a:rPr lang="en-US" sz="2300" dirty="0">
                <a:solidFill>
                  <a:schemeClr val="tx1"/>
                </a:solidFill>
                <a:latin typeface="Times New Roman" pitchFamily="18" charset="0"/>
                <a:cs typeface="Times New Roman" pitchFamily="18" charset="0"/>
              </a:rPr>
              <a:t>First LCD will display to insert the type of coin then user will insert the coin. When a coin is detected by a vending machine. </a:t>
            </a:r>
          </a:p>
          <a:p>
            <a:pPr>
              <a:lnSpc>
                <a:spcPct val="150000"/>
              </a:lnSpc>
            </a:pPr>
            <a:r>
              <a:rPr lang="en-US" sz="2300" dirty="0">
                <a:solidFill>
                  <a:schemeClr val="tx1"/>
                </a:solidFill>
                <a:latin typeface="Times New Roman" pitchFamily="18" charset="0"/>
                <a:cs typeface="Times New Roman" pitchFamily="18" charset="0"/>
              </a:rPr>
              <a:t>After this LCD will display select port terminal .</a:t>
            </a:r>
          </a:p>
          <a:p>
            <a:pPr>
              <a:lnSpc>
                <a:spcPct val="150000"/>
              </a:lnSpc>
            </a:pPr>
            <a:r>
              <a:rPr lang="en-US" sz="2300" dirty="0">
                <a:solidFill>
                  <a:schemeClr val="tx1"/>
                </a:solidFill>
                <a:latin typeface="Times New Roman" pitchFamily="18" charset="0"/>
                <a:cs typeface="Times New Roman" pitchFamily="18" charset="0"/>
              </a:rPr>
              <a:t>The Microcontroller will check for new coin if new coin is detected then it will add delay count. </a:t>
            </a:r>
          </a:p>
          <a:p>
            <a:pPr>
              <a:lnSpc>
                <a:spcPct val="160000"/>
              </a:lnSpc>
            </a:pPr>
            <a:r>
              <a:rPr lang="en-US" sz="2300" dirty="0">
                <a:solidFill>
                  <a:schemeClr val="tx1"/>
                </a:solidFill>
                <a:latin typeface="Times New Roman" pitchFamily="18" charset="0"/>
                <a:cs typeface="Times New Roman" pitchFamily="18" charset="0"/>
              </a:rPr>
              <a:t>When count is equal to zero the charging stops .Same procedure will be repeated when user will again enter new coin. </a:t>
            </a:r>
            <a:endParaRPr lang="en-IN" sz="2300" dirty="0">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endParaRPr lang="en-US" sz="23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96687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63C0-2E93-4272-AF02-D51CF7D5E363}"/>
              </a:ext>
            </a:extLst>
          </p:cNvPr>
          <p:cNvSpPr>
            <a:spLocks noGrp="1"/>
          </p:cNvSpPr>
          <p:nvPr>
            <p:ph type="title"/>
          </p:nvPr>
        </p:nvSpPr>
        <p:spPr>
          <a:xfrm>
            <a:off x="1027522" y="763570"/>
            <a:ext cx="10477091" cy="1141429"/>
          </a:xfrm>
        </p:spPr>
        <p:txBody>
          <a:bodyPr>
            <a:normAutofit/>
          </a:bodyPr>
          <a:lstStyle/>
          <a:p>
            <a:r>
              <a:rPr lang="en-IN" sz="4400" dirty="0">
                <a:latin typeface="Algerian" panose="04020705040A02060702" pitchFamily="82"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51C3B88B-61A2-49CF-A61C-21C11F52624E}"/>
              </a:ext>
            </a:extLst>
          </p:cNvPr>
          <p:cNvSpPr>
            <a:spLocks noGrp="1"/>
          </p:cNvSpPr>
          <p:nvPr>
            <p:ph idx="1"/>
          </p:nvPr>
        </p:nvSpPr>
        <p:spPr>
          <a:xfrm>
            <a:off x="1027522" y="1905000"/>
            <a:ext cx="10477090" cy="4006222"/>
          </a:xfrm>
        </p:spPr>
        <p:txBody>
          <a:bodyPr>
            <a:normAutofit fontScale="92500"/>
          </a:bodyPr>
          <a:lstStyle/>
          <a:p>
            <a:pPr>
              <a:lnSpc>
                <a:spcPct val="150000"/>
              </a:lnSpc>
            </a:pPr>
            <a:r>
              <a:rPr lang="en-US" sz="2400" dirty="0">
                <a:latin typeface="Times New Roman" pitchFamily="18" charset="0"/>
                <a:cs typeface="Times New Roman" pitchFamily="18" charset="0"/>
              </a:rPr>
              <a:t>The system uses a coin acceptor machine which will detect for a valid coin. The coin acceptor is connected to Arduino board and it then connected to the LCD display.</a:t>
            </a:r>
          </a:p>
          <a:p>
            <a:pPr>
              <a:lnSpc>
                <a:spcPct val="150000"/>
              </a:lnSpc>
            </a:pPr>
            <a:r>
              <a:rPr lang="en-US" sz="2400" dirty="0">
                <a:latin typeface="Times New Roman" pitchFamily="18" charset="0"/>
                <a:cs typeface="Times New Roman" pitchFamily="18" charset="0"/>
              </a:rPr>
              <a:t>The relay will control the power supply to charger, after completion of time duration it will stop supplying power. </a:t>
            </a:r>
          </a:p>
          <a:p>
            <a:pPr>
              <a:lnSpc>
                <a:spcPct val="150000"/>
              </a:lnSpc>
            </a:pPr>
            <a:r>
              <a:rPr lang="en-US" sz="2400" dirty="0">
                <a:latin typeface="Times New Roman" pitchFamily="18" charset="0"/>
                <a:cs typeface="Times New Roman" pitchFamily="18" charset="0"/>
              </a:rPr>
              <a:t>The LCD screen will show how much time left for the charging if the user wants to increase the duration of charging he needs to add another coin then the microcontroller adds the time in currently remaining time. </a:t>
            </a:r>
            <a:endParaRPr lang="en-IN" sz="2400" dirty="0">
              <a:latin typeface="Times New Roman" panose="02020603050405020304" pitchFamily="18" charset="0"/>
              <a:cs typeface="Times New Roman" panose="02020603050405020304" pitchFamily="18" charset="0"/>
            </a:endParaRPr>
          </a:p>
          <a:p>
            <a:pPr>
              <a:lnSpc>
                <a:spcPct val="150000"/>
              </a:lnSpc>
            </a:pPr>
            <a:endParaRPr lang="en-US" sz="23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11639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171</TotalTime>
  <Words>615</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Calibri</vt:lpstr>
      <vt:lpstr>Century Gothic</vt:lpstr>
      <vt:lpstr>Times New Roman</vt:lpstr>
      <vt:lpstr>Wingdings</vt:lpstr>
      <vt:lpstr>Wingdings 3</vt:lpstr>
      <vt:lpstr>Ion</vt:lpstr>
      <vt:lpstr>PowerPoint Presentation</vt:lpstr>
      <vt:lpstr>E-VEHICLE CHARGING USING               COIN INSERTION</vt:lpstr>
      <vt:lpstr>PRESENTED BY:</vt:lpstr>
      <vt:lpstr>   CONTENTS:</vt:lpstr>
      <vt:lpstr>INTRODUCTION:</vt:lpstr>
      <vt:lpstr>PROBLEM STATEMENT:</vt:lpstr>
      <vt:lpstr>OBJECTIVES:</vt:lpstr>
      <vt:lpstr>EXISTING SYSTEM:</vt:lpstr>
      <vt:lpstr>PROPOSED SYSTEM:</vt:lpstr>
      <vt:lpstr>BLOCK DIAGRAM:</vt:lpstr>
      <vt:lpstr>MODULES IDENTIFIED:</vt:lpstr>
      <vt:lpstr>CONCLUSION:</vt:lpstr>
      <vt:lpstr>OBJECTIVE MET:</vt:lpstr>
      <vt:lpstr>  STATUS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vinothaponnusamy123@gmail.com</cp:lastModifiedBy>
  <cp:revision>18</cp:revision>
  <dcterms:created xsi:type="dcterms:W3CDTF">2023-10-10T14:26:35Z</dcterms:created>
  <dcterms:modified xsi:type="dcterms:W3CDTF">2024-03-05T16:14:28Z</dcterms:modified>
</cp:coreProperties>
</file>