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71efd026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71efd026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71efd02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1efd02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71efd02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71efd02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71efd026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71efd026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71efd026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71efd026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71efd026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71efd026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71efd026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71efd026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71efd026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71efd026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PCAP Analysis with</a:t>
            </a:r>
            <a:endParaRPr/>
          </a:p>
          <a:p>
            <a:pPr indent="0" lvl="0" marL="0" rtl="0" algn="ctr">
              <a:spcBef>
                <a:spcPts val="0"/>
              </a:spcBef>
              <a:spcAft>
                <a:spcPts val="0"/>
              </a:spcAft>
              <a:buNone/>
            </a:pPr>
            <a:r>
              <a:rPr lang="en"/>
              <a:t>ElK stack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Vinoth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System Overview</a:t>
            </a:r>
            <a:endParaRPr>
              <a:solidFill>
                <a:srgbClr val="3EFF40"/>
              </a:solidFil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Open Sans"/>
                <a:ea typeface="Open Sans"/>
                <a:cs typeface="Open Sans"/>
                <a:sym typeface="Open Sans"/>
              </a:rPr>
              <a:t>For network administrators and security analysts, one of the most important capabilities is packet capture and analysis. Being able to look into every single piece of metadata and payload that went over the wire provides very useful visibility and helps to monitor systems, debug issues, and detect anomalies and attackers.</a:t>
            </a:r>
            <a:endParaRPr sz="1200">
              <a:solidFill>
                <a:schemeClr val="lt2"/>
              </a:solidFill>
              <a:latin typeface="Open Sans"/>
              <a:ea typeface="Open Sans"/>
              <a:cs typeface="Open Sans"/>
              <a:sym typeface="Open Sans"/>
            </a:endParaRPr>
          </a:p>
          <a:p>
            <a:pPr indent="0" lvl="0" marL="0" rtl="0" algn="l">
              <a:spcBef>
                <a:spcPts val="2000"/>
              </a:spcBef>
              <a:spcAft>
                <a:spcPts val="0"/>
              </a:spcAft>
              <a:buNone/>
            </a:pPr>
            <a:r>
              <a:rPr lang="en" sz="1200">
                <a:solidFill>
                  <a:schemeClr val="lt2"/>
                </a:solidFill>
                <a:latin typeface="Open Sans"/>
                <a:ea typeface="Open Sans"/>
                <a:cs typeface="Open Sans"/>
                <a:sym typeface="Open Sans"/>
              </a:rPr>
              <a:t>Packet capture can be ad hoc, used to debug a specific problem. In that case, only the traffic of a single application or a single server might be captured, and only for a specified period of time. Or it can be extensive, for example using an outside network tap to capture all traffic.</a:t>
            </a:r>
            <a:endParaRPr sz="1200">
              <a:solidFill>
                <a:schemeClr val="lt2"/>
              </a:solidFill>
              <a:latin typeface="Open Sans"/>
              <a:ea typeface="Open Sans"/>
              <a:cs typeface="Open Sans"/>
              <a:sym typeface="Open Sans"/>
            </a:endParaRPr>
          </a:p>
          <a:p>
            <a:pPr indent="0" lvl="0" marL="0" rtl="0" algn="l">
              <a:spcBef>
                <a:spcPts val="2000"/>
              </a:spcBef>
              <a:spcAft>
                <a:spcPts val="0"/>
              </a:spcAft>
              <a:buNone/>
            </a:pPr>
            <a:r>
              <a:rPr lang="en" sz="1200">
                <a:solidFill>
                  <a:schemeClr val="lt2"/>
                </a:solidFill>
                <a:latin typeface="Open Sans"/>
                <a:ea typeface="Open Sans"/>
                <a:cs typeface="Open Sans"/>
                <a:sym typeface="Open Sans"/>
              </a:rPr>
              <a:t>While network traffic itself is sent in a binary format, each packet contains many different fields that using proper tools can be parsed out into numbers, text, timestamps, IP addresses, etc. All of this is data that can be stored in Elasticsearch and explored, searched and visualized in Kibana.</a:t>
            </a:r>
            <a:endParaRPr sz="1200">
              <a:solidFill>
                <a:schemeClr val="lt2"/>
              </a:solidFill>
              <a:latin typeface="Open Sans"/>
              <a:ea typeface="Open Sans"/>
              <a:cs typeface="Open Sans"/>
              <a:sym typeface="Open Sans"/>
            </a:endParaRPr>
          </a:p>
          <a:p>
            <a:pPr indent="0" lvl="0" marL="0" rtl="0" algn="l">
              <a:spcBef>
                <a:spcPts val="2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28550"/>
            <a:ext cx="8368200" cy="6861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Data Pipeline </a:t>
            </a:r>
            <a:endParaRPr>
              <a:solidFill>
                <a:srgbClr val="3EFF40"/>
              </a:solidFill>
            </a:endParaRPr>
          </a:p>
        </p:txBody>
      </p:sp>
      <p:sp>
        <p:nvSpPr>
          <p:cNvPr id="76" name="Google Shape;76;p15"/>
          <p:cNvSpPr txBox="1"/>
          <p:nvPr>
            <p:ph idx="1" type="body"/>
          </p:nvPr>
        </p:nvSpPr>
        <p:spPr>
          <a:xfrm>
            <a:off x="387900" y="986125"/>
            <a:ext cx="8368200" cy="3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EFF40"/>
              </a:solidFill>
              <a:latin typeface="Open Sans"/>
              <a:ea typeface="Open Sans"/>
              <a:cs typeface="Open Sans"/>
              <a:sym typeface="Open Sans"/>
            </a:endParaRPr>
          </a:p>
          <a:p>
            <a:pPr indent="0" lvl="0" marL="0" rtl="0" algn="l">
              <a:spcBef>
                <a:spcPts val="2000"/>
              </a:spcBef>
              <a:spcAft>
                <a:spcPts val="0"/>
              </a:spcAft>
              <a:buNone/>
            </a:pPr>
            <a:r>
              <a:rPr lang="en" sz="1200">
                <a:solidFill>
                  <a:srgbClr val="3EFF40"/>
                </a:solidFill>
                <a:latin typeface="Open Sans"/>
                <a:ea typeface="Open Sans"/>
                <a:cs typeface="Open Sans"/>
                <a:sym typeface="Open Sans"/>
              </a:rPr>
              <a:t>1. </a:t>
            </a:r>
            <a:r>
              <a:rPr b="1" lang="en" sz="1200">
                <a:solidFill>
                  <a:srgbClr val="3EFF40"/>
                </a:solidFill>
                <a:latin typeface="Open Sans"/>
                <a:ea typeface="Open Sans"/>
                <a:cs typeface="Open Sans"/>
                <a:sym typeface="Open Sans"/>
              </a:rPr>
              <a:t>Packet capture</a:t>
            </a:r>
            <a:r>
              <a:rPr lang="en" sz="1200">
                <a:solidFill>
                  <a:srgbClr val="FFFFFF"/>
                </a:solidFill>
                <a:latin typeface="Open Sans"/>
                <a:ea typeface="Open Sans"/>
                <a:cs typeface="Open Sans"/>
                <a:sym typeface="Open Sans"/>
              </a:rPr>
              <a:t> - Recording the packet traffic on a network. </a:t>
            </a:r>
            <a:r>
              <a:rPr b="1" lang="en" sz="1200">
                <a:solidFill>
                  <a:srgbClr val="3EFF40"/>
                </a:solidFill>
                <a:latin typeface="Open Sans"/>
                <a:ea typeface="Open Sans"/>
                <a:cs typeface="Open Sans"/>
                <a:sym typeface="Open Sans"/>
              </a:rPr>
              <a:t>2. Protocol parsing</a:t>
            </a:r>
            <a:r>
              <a:rPr lang="en" sz="1200">
                <a:solidFill>
                  <a:srgbClr val="3EFF40"/>
                </a:solidFill>
                <a:latin typeface="Open Sans"/>
                <a:ea typeface="Open Sans"/>
                <a:cs typeface="Open Sans"/>
                <a:sym typeface="Open Sans"/>
              </a:rPr>
              <a:t> </a:t>
            </a:r>
            <a:r>
              <a:rPr lang="en" sz="1200">
                <a:solidFill>
                  <a:srgbClr val="FFFFFF"/>
                </a:solidFill>
                <a:latin typeface="Open Sans"/>
                <a:ea typeface="Open Sans"/>
                <a:cs typeface="Open Sans"/>
                <a:sym typeface="Open Sans"/>
              </a:rPr>
              <a:t>- Parsing out the different network protocols and fields.</a:t>
            </a:r>
            <a:r>
              <a:rPr b="1" lang="en" sz="1200">
                <a:solidFill>
                  <a:srgbClr val="FFFFFF"/>
                </a:solidFill>
                <a:latin typeface="Open Sans"/>
                <a:ea typeface="Open Sans"/>
                <a:cs typeface="Open Sans"/>
                <a:sym typeface="Open Sans"/>
              </a:rPr>
              <a:t> </a:t>
            </a:r>
            <a:r>
              <a:rPr b="1" lang="en" sz="1200">
                <a:solidFill>
                  <a:srgbClr val="3EFF40"/>
                </a:solidFill>
                <a:latin typeface="Open Sans"/>
                <a:ea typeface="Open Sans"/>
                <a:cs typeface="Open Sans"/>
                <a:sym typeface="Open Sans"/>
              </a:rPr>
              <a:t>3. Search and Visualize </a:t>
            </a:r>
            <a:r>
              <a:rPr lang="en" sz="1200">
                <a:solidFill>
                  <a:srgbClr val="FFFFFF"/>
                </a:solidFill>
                <a:latin typeface="Open Sans"/>
                <a:ea typeface="Open Sans"/>
                <a:cs typeface="Open Sans"/>
                <a:sym typeface="Open Sans"/>
              </a:rPr>
              <a:t>- Exploring the data in detail or in aggregate.</a:t>
            </a:r>
            <a:endParaRPr sz="1200">
              <a:solidFill>
                <a:srgbClr val="FFFFFF"/>
              </a:solidFill>
              <a:latin typeface="Open Sans"/>
              <a:ea typeface="Open Sans"/>
              <a:cs typeface="Open Sans"/>
              <a:sym typeface="Open Sans"/>
            </a:endParaRPr>
          </a:p>
          <a:p>
            <a:pPr indent="0" lvl="0" marL="0" rtl="0" algn="l">
              <a:spcBef>
                <a:spcPts val="2000"/>
              </a:spcBef>
              <a:spcAft>
                <a:spcPts val="0"/>
              </a:spcAft>
              <a:buNone/>
            </a:pPr>
            <a:r>
              <a:t/>
            </a:r>
            <a:endParaRPr sz="1200">
              <a:solidFill>
                <a:srgbClr val="3EFF40"/>
              </a:solidFill>
              <a:latin typeface="Open Sans"/>
              <a:ea typeface="Open Sans"/>
              <a:cs typeface="Open Sans"/>
              <a:sym typeface="Open Sans"/>
            </a:endParaRPr>
          </a:p>
          <a:p>
            <a:pPr indent="0" lvl="0" marL="0" rtl="0" algn="l">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853675" y="2107025"/>
            <a:ext cx="6544376" cy="268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137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Software Information </a:t>
            </a:r>
            <a:endParaRPr>
              <a:solidFill>
                <a:srgbClr val="3EFF40"/>
              </a:solidFill>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				1.Elasticsearch (v 7.0.1) </a:t>
            </a:r>
            <a:endParaRPr/>
          </a:p>
          <a:p>
            <a:pPr indent="0" lvl="0" marL="0" rtl="0" algn="l">
              <a:spcBef>
                <a:spcPts val="1600"/>
              </a:spcBef>
              <a:spcAft>
                <a:spcPts val="0"/>
              </a:spcAft>
              <a:buNone/>
            </a:pPr>
            <a:r>
              <a:rPr lang="en"/>
              <a:t>				2. Kibana </a:t>
            </a:r>
            <a:endParaRPr/>
          </a:p>
          <a:p>
            <a:pPr indent="0" lvl="0" marL="0" rtl="0" algn="l">
              <a:spcBef>
                <a:spcPts val="1600"/>
              </a:spcBef>
              <a:spcAft>
                <a:spcPts val="0"/>
              </a:spcAft>
              <a:buNone/>
            </a:pPr>
            <a:r>
              <a:rPr lang="en"/>
              <a:t>				3.Wireshark</a:t>
            </a:r>
            <a:endParaRPr/>
          </a:p>
          <a:p>
            <a:pPr indent="0" lvl="0" marL="0" rtl="0" algn="l">
              <a:spcBef>
                <a:spcPts val="1600"/>
              </a:spcBef>
              <a:spcAft>
                <a:spcPts val="1600"/>
              </a:spcAft>
              <a:buNone/>
            </a:pPr>
            <a:r>
              <a:rPr lang="en"/>
              <a:t>				4.Python ES Client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Hardware Information</a:t>
            </a:r>
            <a:endParaRPr>
              <a:solidFill>
                <a:srgbClr val="3EFF40"/>
              </a:solidFill>
            </a:endParaRPr>
          </a:p>
        </p:txBody>
      </p:sp>
      <p:sp>
        <p:nvSpPr>
          <p:cNvPr id="89" name="Google Shape;89;p17"/>
          <p:cNvSpPr txBox="1"/>
          <p:nvPr>
            <p:ph idx="1" type="body"/>
          </p:nvPr>
        </p:nvSpPr>
        <p:spPr>
          <a:xfrm>
            <a:off x="387900" y="1283625"/>
            <a:ext cx="8368200" cy="32850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1700">
                <a:solidFill>
                  <a:srgbClr val="3EFF40"/>
                </a:solidFill>
              </a:rPr>
              <a:t>A Cluster with 3 instances </a:t>
            </a:r>
            <a:endParaRPr sz="1700">
              <a:solidFill>
                <a:srgbClr val="3EFF40"/>
              </a:solidFill>
            </a:endParaRPr>
          </a:p>
          <a:p>
            <a:pPr indent="457200" lvl="0" marL="1371600" rtl="0" algn="l">
              <a:spcBef>
                <a:spcPts val="1600"/>
              </a:spcBef>
              <a:spcAft>
                <a:spcPts val="0"/>
              </a:spcAft>
              <a:buNone/>
            </a:pPr>
            <a:r>
              <a:rPr lang="en"/>
              <a:t>Data Instance #0        :  	Disk : 120 GB </a:t>
            </a:r>
            <a:endParaRPr/>
          </a:p>
          <a:p>
            <a:pPr indent="0" lvl="0" marL="1371600" rtl="0" algn="l">
              <a:spcBef>
                <a:spcPts val="1600"/>
              </a:spcBef>
              <a:spcAft>
                <a:spcPts val="0"/>
              </a:spcAft>
              <a:buNone/>
            </a:pPr>
            <a:r>
              <a:rPr lang="en"/>
              <a:t>  				   			RAM : 4 GB</a:t>
            </a:r>
            <a:endParaRPr/>
          </a:p>
          <a:p>
            <a:pPr indent="0" lvl="0" marL="0" rtl="0" algn="l">
              <a:spcBef>
                <a:spcPts val="1600"/>
              </a:spcBef>
              <a:spcAft>
                <a:spcPts val="0"/>
              </a:spcAft>
              <a:buNone/>
            </a:pPr>
            <a:r>
              <a:rPr lang="en"/>
              <a:t> 				Data Instance #1         </a:t>
            </a:r>
            <a:r>
              <a:rPr lang="en"/>
              <a:t>:</a:t>
            </a:r>
            <a:r>
              <a:rPr lang="en"/>
              <a:t>   	Disk :120 GB</a:t>
            </a:r>
            <a:endParaRPr/>
          </a:p>
          <a:p>
            <a:pPr indent="0" lvl="0" marL="0" rtl="0" algn="l">
              <a:spcBef>
                <a:spcPts val="1600"/>
              </a:spcBef>
              <a:spcAft>
                <a:spcPts val="0"/>
              </a:spcAft>
              <a:buNone/>
            </a:pPr>
            <a:r>
              <a:rPr lang="en"/>
              <a:t>			   				   			RAM : 4 GB</a:t>
            </a:r>
            <a:endParaRPr/>
          </a:p>
          <a:p>
            <a:pPr indent="457200" lvl="0" marL="1371600" rtl="0" algn="l">
              <a:spcBef>
                <a:spcPts val="1600"/>
              </a:spcBef>
              <a:spcAft>
                <a:spcPts val="0"/>
              </a:spcAft>
              <a:buNone/>
            </a:pPr>
            <a:r>
              <a:rPr lang="en"/>
              <a:t>Master Instance #2     :  	Disk  : 2 GB</a:t>
            </a:r>
            <a:endParaRPr/>
          </a:p>
          <a:p>
            <a:pPr indent="457200" lvl="0" marL="1371600" rtl="0" algn="l">
              <a:spcBef>
                <a:spcPts val="1600"/>
              </a:spcBef>
              <a:spcAft>
                <a:spcPts val="1600"/>
              </a:spcAft>
              <a:buNone/>
            </a:pPr>
            <a:r>
              <a:rPr lang="en"/>
              <a:t>						RAM : 1 GB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278200"/>
            <a:ext cx="8368200" cy="4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Implementation</a:t>
            </a:r>
            <a:endParaRPr>
              <a:solidFill>
                <a:srgbClr val="3EFF40"/>
              </a:solidFill>
            </a:endParaRPr>
          </a:p>
        </p:txBody>
      </p:sp>
      <p:sp>
        <p:nvSpPr>
          <p:cNvPr id="95" name="Google Shape;95;p18"/>
          <p:cNvSpPr txBox="1"/>
          <p:nvPr>
            <p:ph idx="1" type="body"/>
          </p:nvPr>
        </p:nvSpPr>
        <p:spPr>
          <a:xfrm>
            <a:off x="387900" y="811675"/>
            <a:ext cx="8368200" cy="3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FF40"/>
                </a:solidFill>
              </a:rPr>
              <a:t>Step 1:</a:t>
            </a:r>
            <a:r>
              <a:rPr lang="en"/>
              <a:t>Traffic analyzer will send the bad traffic to the file system  in “.pcap” format after analyzing the  traffic </a:t>
            </a:r>
            <a:endParaRPr/>
          </a:p>
          <a:p>
            <a:pPr indent="0" lvl="0" marL="0" rtl="0" algn="l">
              <a:spcBef>
                <a:spcPts val="1600"/>
              </a:spcBef>
              <a:spcAft>
                <a:spcPts val="0"/>
              </a:spcAft>
              <a:buNone/>
            </a:pPr>
            <a:r>
              <a:rPr b="1" lang="en">
                <a:solidFill>
                  <a:srgbClr val="3EFF40"/>
                </a:solidFill>
              </a:rPr>
              <a:t>Step 2 :</a:t>
            </a:r>
            <a:r>
              <a:rPr lang="en"/>
              <a:t> A folder watcher software will keep watching the file system and checks whether new files are coming or not to the file system</a:t>
            </a:r>
            <a:endParaRPr/>
          </a:p>
          <a:p>
            <a:pPr indent="0" lvl="0" marL="0" rtl="0" algn="l">
              <a:spcBef>
                <a:spcPts val="1600"/>
              </a:spcBef>
              <a:spcAft>
                <a:spcPts val="0"/>
              </a:spcAft>
              <a:buNone/>
            </a:pPr>
            <a:r>
              <a:rPr b="1" lang="en">
                <a:solidFill>
                  <a:srgbClr val="3EFF40"/>
                </a:solidFill>
              </a:rPr>
              <a:t>Step 3:</a:t>
            </a:r>
            <a:r>
              <a:rPr lang="en"/>
              <a:t> if new file comes to the file system, the watcher will decodes the .pcap file into json format and move the json file to “jsonfolder” directory</a:t>
            </a:r>
            <a:endParaRPr/>
          </a:p>
          <a:p>
            <a:pPr indent="0" lvl="0" marL="0" rtl="0" algn="l">
              <a:spcBef>
                <a:spcPts val="1600"/>
              </a:spcBef>
              <a:spcAft>
                <a:spcPts val="0"/>
              </a:spcAft>
              <a:buNone/>
            </a:pPr>
            <a:r>
              <a:rPr b="1" lang="en">
                <a:solidFill>
                  <a:srgbClr val="3EFF40"/>
                </a:solidFill>
              </a:rPr>
              <a:t>Step 4:</a:t>
            </a:r>
            <a:r>
              <a:rPr lang="en"/>
              <a:t> Another watcher will  keep watching the “jsonfolder ” directory ,and seeks for new file to that directory</a:t>
            </a:r>
            <a:endParaRPr/>
          </a:p>
          <a:p>
            <a:pPr indent="0" lvl="0" marL="0" rtl="0" algn="l">
              <a:spcBef>
                <a:spcPts val="1600"/>
              </a:spcBef>
              <a:spcAft>
                <a:spcPts val="0"/>
              </a:spcAft>
              <a:buNone/>
            </a:pPr>
            <a:r>
              <a:rPr b="1" lang="en">
                <a:solidFill>
                  <a:srgbClr val="3EFF40"/>
                </a:solidFill>
              </a:rPr>
              <a:t>Step 5 :</a:t>
            </a:r>
            <a:r>
              <a:rPr lang="en"/>
              <a:t> After getting the decoded fiile in “jsonfolder ” directory, the watcher  immediately sends data to the  elasticsearch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Folder Structure of the System</a:t>
            </a:r>
            <a:endParaRPr>
              <a:solidFill>
                <a:srgbClr val="3EFF40"/>
              </a:solidFill>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FF40"/>
                </a:solidFill>
              </a:rPr>
              <a:t>Directories:</a:t>
            </a:r>
            <a:endParaRPr b="1">
              <a:solidFill>
                <a:srgbClr val="3EFF40"/>
              </a:solidFill>
            </a:endParaRPr>
          </a:p>
          <a:p>
            <a:pPr indent="0" lvl="0" marL="0" rtl="0" algn="l">
              <a:spcBef>
                <a:spcPts val="1600"/>
              </a:spcBef>
              <a:spcAft>
                <a:spcPts val="0"/>
              </a:spcAft>
              <a:buNone/>
            </a:pPr>
            <a:r>
              <a:rPr lang="en"/>
              <a:t>1.</a:t>
            </a:r>
            <a:r>
              <a:rPr lang="en"/>
              <a:t>Pcapfiles_folder : (will get .pacp files)</a:t>
            </a:r>
            <a:endParaRPr/>
          </a:p>
          <a:p>
            <a:pPr indent="0" lvl="0" marL="0" rtl="0" algn="l">
              <a:spcBef>
                <a:spcPts val="1600"/>
              </a:spcBef>
              <a:spcAft>
                <a:spcPts val="0"/>
              </a:spcAft>
              <a:buNone/>
            </a:pPr>
            <a:r>
              <a:rPr lang="en"/>
              <a:t>2.Jsonfiles_folder : ( will get .json files)</a:t>
            </a:r>
            <a:endParaRPr/>
          </a:p>
          <a:p>
            <a:pPr indent="0" lvl="0" marL="0" rtl="0" algn="l">
              <a:spcBef>
                <a:spcPts val="1600"/>
              </a:spcBef>
              <a:spcAft>
                <a:spcPts val="0"/>
              </a:spcAft>
              <a:buNone/>
            </a:pPr>
            <a:r>
              <a:rPr b="1" lang="en">
                <a:solidFill>
                  <a:srgbClr val="3EFF40"/>
                </a:solidFill>
              </a:rPr>
              <a:t>Watchers:</a:t>
            </a:r>
            <a:endParaRPr b="1">
              <a:solidFill>
                <a:srgbClr val="3EFF40"/>
              </a:solidFill>
            </a:endParaRPr>
          </a:p>
          <a:p>
            <a:pPr indent="0" lvl="0" marL="0" rtl="0" algn="l">
              <a:spcBef>
                <a:spcPts val="1600"/>
              </a:spcBef>
              <a:spcAft>
                <a:spcPts val="0"/>
              </a:spcAft>
              <a:buNone/>
            </a:pPr>
            <a:r>
              <a:rPr lang="en"/>
              <a:t>Pcapfolder_watcher.py ( watches the “pcapfile_folder” directory)</a:t>
            </a:r>
            <a:endParaRPr/>
          </a:p>
          <a:p>
            <a:pPr indent="0" lvl="0" marL="0" rtl="0" algn="l">
              <a:spcBef>
                <a:spcPts val="1600"/>
              </a:spcBef>
              <a:spcAft>
                <a:spcPts val="0"/>
              </a:spcAft>
              <a:buNone/>
            </a:pPr>
            <a:r>
              <a:rPr lang="en"/>
              <a:t>Jsonfoler_watcher.py  (watchers the “json_folder” directory)</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75050" y="0"/>
            <a:ext cx="8368200" cy="10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System Architecture</a:t>
            </a:r>
            <a:r>
              <a:rPr lang="en"/>
              <a:t> </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8" name="Google Shape;108;p20"/>
          <p:cNvPicPr preferRelativeResize="0"/>
          <p:nvPr/>
        </p:nvPicPr>
        <p:blipFill>
          <a:blip r:embed="rId3">
            <a:alphaModFix/>
          </a:blip>
          <a:stretch>
            <a:fillRect/>
          </a:stretch>
        </p:blipFill>
        <p:spPr>
          <a:xfrm>
            <a:off x="1247550" y="1212900"/>
            <a:ext cx="6110053" cy="384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EFF40"/>
                </a:solidFill>
              </a:rPr>
              <a:t>Testing the syste</a:t>
            </a:r>
            <a:r>
              <a:rPr lang="en">
                <a:solidFill>
                  <a:srgbClr val="3EFF40"/>
                </a:solidFill>
              </a:rPr>
              <a:t>m</a:t>
            </a:r>
            <a:endParaRPr>
              <a:solidFill>
                <a:srgbClr val="3EFF40"/>
              </a:solidFill>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EFF40"/>
                </a:solidFill>
              </a:rPr>
              <a:t>Test</a:t>
            </a:r>
            <a:r>
              <a:rPr lang="en"/>
              <a:t> :   </a:t>
            </a:r>
            <a:r>
              <a:rPr b="1" lang="en"/>
              <a:t>Stressing the elasticsearch  </a:t>
            </a:r>
            <a:r>
              <a:rPr lang="en"/>
              <a:t>for 24 hours continuously </a:t>
            </a:r>
            <a:endParaRPr/>
          </a:p>
          <a:p>
            <a:pPr indent="0" lvl="0" marL="0" rtl="0" algn="l">
              <a:spcBef>
                <a:spcPts val="1600"/>
              </a:spcBef>
              <a:spcAft>
                <a:spcPts val="0"/>
              </a:spcAft>
              <a:buNone/>
            </a:pPr>
            <a:r>
              <a:rPr lang="en">
                <a:solidFill>
                  <a:srgbClr val="3EFF40"/>
                </a:solidFill>
              </a:rPr>
              <a:t>Process: </a:t>
            </a:r>
            <a:r>
              <a:rPr lang="en"/>
              <a:t>For every  single second pcap file with random number packets is generated using Scapy , after decoding  to json  using  tshark, the json data is uploaded  into the elasticsearch using _bulk API </a:t>
            </a:r>
            <a:endParaRPr/>
          </a:p>
          <a:p>
            <a:pPr indent="0" lvl="0" marL="0" rtl="0" algn="l">
              <a:spcBef>
                <a:spcPts val="1600"/>
              </a:spcBef>
              <a:spcAft>
                <a:spcPts val="0"/>
              </a:spcAft>
              <a:buNone/>
            </a:pPr>
            <a:r>
              <a:rPr lang="en">
                <a:solidFill>
                  <a:srgbClr val="3EFF40"/>
                </a:solidFill>
              </a:rPr>
              <a:t>Observation:  </a:t>
            </a:r>
            <a:r>
              <a:rPr lang="en"/>
              <a:t>Elasticsearch condition is healthy (green) after 24 hours of testing</a:t>
            </a:r>
            <a:endParaRPr/>
          </a:p>
          <a:p>
            <a:pPr indent="0" lvl="0" marL="0" rtl="0" algn="l">
              <a:spcBef>
                <a:spcPts val="1600"/>
              </a:spcBef>
              <a:spcAft>
                <a:spcPts val="1600"/>
              </a:spcAft>
              <a:buNone/>
            </a:pPr>
            <a:r>
              <a:rPr lang="en">
                <a:solidFill>
                  <a:srgbClr val="3EFF40"/>
                </a:solidFill>
              </a:rPr>
              <a:t>Result : </a:t>
            </a:r>
            <a:r>
              <a:rPr lang="en"/>
              <a:t>Passed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