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5" r:id="rId17"/>
    <p:sldId id="270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1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B9568-CEC8-4759-8C2F-C25196A8DD5D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EF819-DBD8-4042-89CE-9914A42B3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02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B9568-CEC8-4759-8C2F-C25196A8DD5D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EF819-DBD8-4042-89CE-9914A42B3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57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B9568-CEC8-4759-8C2F-C25196A8DD5D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EF819-DBD8-4042-89CE-9914A42B3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4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B9568-CEC8-4759-8C2F-C25196A8DD5D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EF819-DBD8-4042-89CE-9914A42B3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59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B9568-CEC8-4759-8C2F-C25196A8DD5D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EF819-DBD8-4042-89CE-9914A42B3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2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B9568-CEC8-4759-8C2F-C25196A8DD5D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EF819-DBD8-4042-89CE-9914A42B3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27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B9568-CEC8-4759-8C2F-C25196A8DD5D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EF819-DBD8-4042-89CE-9914A42B3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564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B9568-CEC8-4759-8C2F-C25196A8DD5D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EF819-DBD8-4042-89CE-9914A42B3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93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B9568-CEC8-4759-8C2F-C25196A8DD5D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EF819-DBD8-4042-89CE-9914A42B3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96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B9568-CEC8-4759-8C2F-C25196A8DD5D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EF819-DBD8-4042-89CE-9914A42B3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842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B9568-CEC8-4759-8C2F-C25196A8DD5D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EF819-DBD8-4042-89CE-9914A42B3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7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B9568-CEC8-4759-8C2F-C25196A8DD5D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EF819-DBD8-4042-89CE-9914A42B3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24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87082"/>
          </a:xfrm>
        </p:spPr>
        <p:txBody>
          <a:bodyPr>
            <a:normAutofit/>
          </a:bodyPr>
          <a:lstStyle/>
          <a:p>
            <a:r>
              <a:rPr lang="en-US" sz="3200" dirty="0"/>
              <a:t>Data Warehousing package built on top of Hadoop</a:t>
            </a:r>
          </a:p>
        </p:txBody>
      </p:sp>
      <p:pic>
        <p:nvPicPr>
          <p:cNvPr id="2050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865" y="331151"/>
            <a:ext cx="3109595" cy="279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870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620" y="353695"/>
            <a:ext cx="10515600" cy="857885"/>
          </a:xfrm>
        </p:spPr>
        <p:txBody>
          <a:bodyPr/>
          <a:lstStyle/>
          <a:p>
            <a:r>
              <a:rPr lang="en-US" dirty="0" smtClean="0"/>
              <a:t>Hive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347" y="1409699"/>
            <a:ext cx="8977313" cy="532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21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9315"/>
          </a:xfrm>
        </p:spPr>
        <p:txBody>
          <a:bodyPr/>
          <a:lstStyle/>
          <a:p>
            <a:r>
              <a:rPr lang="en-US" dirty="0" smtClean="0"/>
              <a:t>Hive Components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694" y="1422082"/>
            <a:ext cx="5252085" cy="508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733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445"/>
          </a:xfrm>
        </p:spPr>
        <p:txBody>
          <a:bodyPr/>
          <a:lstStyle/>
          <a:p>
            <a:r>
              <a:rPr lang="en-US" dirty="0" err="1" smtClean="0"/>
              <a:t>Metastore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375" y="1307489"/>
            <a:ext cx="7384440" cy="519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323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3615"/>
          </a:xfrm>
        </p:spPr>
        <p:txBody>
          <a:bodyPr/>
          <a:lstStyle/>
          <a:p>
            <a:r>
              <a:rPr lang="en-US" dirty="0" smtClean="0"/>
              <a:t>Limitations of Hive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102" y="1348740"/>
            <a:ext cx="6845618" cy="467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845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9305"/>
          </a:xfrm>
        </p:spPr>
        <p:txBody>
          <a:bodyPr/>
          <a:lstStyle/>
          <a:p>
            <a:r>
              <a:rPr lang="en-US" dirty="0" smtClean="0"/>
              <a:t>Abilities of Hive Query Language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602" y="1154430"/>
            <a:ext cx="766236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034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4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Difference with Traditional RDBMS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8720"/>
            <a:ext cx="10515600" cy="4988243"/>
          </a:xfrm>
        </p:spPr>
        <p:txBody>
          <a:bodyPr/>
          <a:lstStyle/>
          <a:p>
            <a:r>
              <a:rPr lang="en-US" dirty="0" smtClean="0"/>
              <a:t>Schema on Read vs Schema on Write</a:t>
            </a:r>
          </a:p>
          <a:p>
            <a:pPr lvl="1"/>
            <a:r>
              <a:rPr lang="en-US" dirty="0" smtClean="0"/>
              <a:t>Hive does not verifies the data when it is loaded, But rather when a query is issued.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No Updates, Transactions and Indexes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411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 and Deserialization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Serialization is used when writing data</a:t>
            </a:r>
            <a:endParaRPr lang="en-US" dirty="0"/>
          </a:p>
          <a:p>
            <a:pPr lvl="1"/>
            <a:r>
              <a:rPr lang="en-US" dirty="0"/>
              <a:t>Like “INSERT-SELECT” Statement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Deserialization is used during query time</a:t>
            </a:r>
          </a:p>
          <a:p>
            <a:pPr lvl="1"/>
            <a:r>
              <a:rPr lang="en-US" dirty="0" smtClean="0"/>
              <a:t>Like execute “SELECT” Statement</a:t>
            </a:r>
          </a:p>
        </p:txBody>
      </p:sp>
    </p:spTree>
    <p:extLst>
      <p:ext uri="{BB962C8B-B14F-4D97-AF65-F5344CB8AC3E}">
        <p14:creationId xmlns:p14="http://schemas.microsoft.com/office/powerpoint/2010/main" val="966085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585"/>
          </a:xfrm>
        </p:spPr>
        <p:txBody>
          <a:bodyPr/>
          <a:lstStyle/>
          <a:p>
            <a:r>
              <a:rPr lang="en-US" dirty="0" smtClean="0"/>
              <a:t>Type System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995" y="1653540"/>
            <a:ext cx="7743514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661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3625"/>
          </a:xfrm>
        </p:spPr>
        <p:txBody>
          <a:bodyPr/>
          <a:lstStyle/>
          <a:p>
            <a:r>
              <a:rPr lang="en-US" dirty="0" smtClean="0"/>
              <a:t>Hive Data Models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8750"/>
            <a:ext cx="10228385" cy="490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861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/>
          <a:lstStyle/>
          <a:p>
            <a:r>
              <a:rPr lang="en-US" dirty="0" smtClean="0"/>
              <a:t>Partitioning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17" y="1501140"/>
            <a:ext cx="10325522" cy="456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119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9295"/>
          </a:xfrm>
        </p:spPr>
        <p:txBody>
          <a:bodyPr/>
          <a:lstStyle/>
          <a:p>
            <a:r>
              <a:rPr lang="en-US" dirty="0" smtClean="0"/>
              <a:t>Topic of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4430"/>
            <a:ext cx="10515600" cy="502253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What is hive?</a:t>
            </a:r>
          </a:p>
          <a:p>
            <a:r>
              <a:rPr lang="en-US" dirty="0" smtClean="0"/>
              <a:t>Where to use hive?</a:t>
            </a:r>
          </a:p>
          <a:p>
            <a:r>
              <a:rPr lang="en-US" dirty="0" smtClean="0"/>
              <a:t>Why go for hive when pig is there?</a:t>
            </a:r>
          </a:p>
          <a:p>
            <a:r>
              <a:rPr lang="en-US" dirty="0" smtClean="0"/>
              <a:t>Let’s start – Hive Architecture</a:t>
            </a:r>
          </a:p>
          <a:p>
            <a:r>
              <a:rPr lang="en-US" dirty="0" smtClean="0"/>
              <a:t>Hive Components</a:t>
            </a:r>
          </a:p>
          <a:p>
            <a:r>
              <a:rPr lang="en-US" dirty="0" smtClean="0"/>
              <a:t>Hive Background</a:t>
            </a:r>
          </a:p>
          <a:p>
            <a:r>
              <a:rPr lang="en-US" dirty="0" smtClean="0"/>
              <a:t>How Facebook uses hive</a:t>
            </a:r>
          </a:p>
          <a:p>
            <a:r>
              <a:rPr lang="en-US" dirty="0" smtClean="0"/>
              <a:t>Limitation of hive</a:t>
            </a:r>
          </a:p>
          <a:p>
            <a:r>
              <a:rPr lang="en-US" dirty="0" smtClean="0"/>
              <a:t>Abilities of hive query language</a:t>
            </a:r>
          </a:p>
          <a:p>
            <a:r>
              <a:rPr lang="en-US" dirty="0" smtClean="0"/>
              <a:t>Difference with traditional RDBMS</a:t>
            </a:r>
          </a:p>
          <a:p>
            <a:r>
              <a:rPr lang="en-US" dirty="0" smtClean="0"/>
              <a:t>Hive Types</a:t>
            </a:r>
          </a:p>
          <a:p>
            <a:r>
              <a:rPr lang="en-US" dirty="0" smtClean="0"/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728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en-US" dirty="0" smtClean="0"/>
              <a:t>BUCKETING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7290"/>
            <a:ext cx="10515600" cy="5246370"/>
          </a:xfrm>
        </p:spPr>
        <p:txBody>
          <a:bodyPr/>
          <a:lstStyle/>
          <a:p>
            <a:pPr lvl="0"/>
            <a:r>
              <a:rPr lang="en-US" dirty="0"/>
              <a:t>Bucket concept is based on (Hashing function) mod (By total number of bucket)</a:t>
            </a:r>
          </a:p>
          <a:p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720" y="2276474"/>
            <a:ext cx="8305800" cy="40100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5056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6618"/>
          </a:xfrm>
        </p:spPr>
        <p:txBody>
          <a:bodyPr/>
          <a:lstStyle/>
          <a:p>
            <a:r>
              <a:rPr lang="en-US" dirty="0" smtClean="0"/>
              <a:t>Hive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1744"/>
            <a:ext cx="10515600" cy="4935219"/>
          </a:xfrm>
        </p:spPr>
        <p:txBody>
          <a:bodyPr/>
          <a:lstStyle/>
          <a:p>
            <a:r>
              <a:rPr lang="en-US" dirty="0" smtClean="0"/>
              <a:t>Started at Facebook</a:t>
            </a:r>
          </a:p>
          <a:p>
            <a:r>
              <a:rPr lang="en-US" dirty="0" smtClean="0"/>
              <a:t>Data was collected and stored into Oracle DB</a:t>
            </a:r>
          </a:p>
          <a:p>
            <a:r>
              <a:rPr lang="en-US" dirty="0" smtClean="0"/>
              <a:t>Data Grew from 10s of GB (2006) to 1 TB/day new data(2007)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275" y="2943225"/>
            <a:ext cx="489585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293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9295"/>
          </a:xfrm>
        </p:spPr>
        <p:txBody>
          <a:bodyPr/>
          <a:lstStyle/>
          <a:p>
            <a:r>
              <a:rPr lang="en-US" dirty="0" smtClean="0"/>
              <a:t>Hive use case @ Facebook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2552"/>
            <a:ext cx="910590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78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en-US" dirty="0" smtClean="0"/>
              <a:t>What is Hive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8720"/>
            <a:ext cx="10515600" cy="4988243"/>
          </a:xfrm>
        </p:spPr>
        <p:txBody>
          <a:bodyPr/>
          <a:lstStyle/>
          <a:p>
            <a:r>
              <a:rPr lang="en-US" dirty="0" smtClean="0"/>
              <a:t>Data Warehousing package built on top of Hadoop</a:t>
            </a:r>
          </a:p>
          <a:p>
            <a:r>
              <a:rPr lang="en-US" dirty="0" smtClean="0"/>
              <a:t>Used for data analysis</a:t>
            </a:r>
          </a:p>
          <a:p>
            <a:r>
              <a:rPr lang="en-US" dirty="0" smtClean="0"/>
              <a:t>Targeted towards users comfortable with SQL</a:t>
            </a:r>
          </a:p>
          <a:p>
            <a:r>
              <a:rPr lang="en-US" dirty="0" smtClean="0"/>
              <a:t>It is similar to SQL and called </a:t>
            </a:r>
            <a:r>
              <a:rPr lang="en-US" dirty="0" err="1" smtClean="0"/>
              <a:t>HiveQL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managing and querying structured data</a:t>
            </a:r>
          </a:p>
          <a:p>
            <a:r>
              <a:rPr lang="en-US" dirty="0" smtClean="0"/>
              <a:t>No need to learn Java and Hadoop APIs</a:t>
            </a:r>
          </a:p>
          <a:p>
            <a:r>
              <a:rPr lang="en-US" dirty="0" smtClean="0"/>
              <a:t>Developed by </a:t>
            </a:r>
            <a:r>
              <a:rPr lang="en-US" dirty="0"/>
              <a:t>F</a:t>
            </a:r>
            <a:r>
              <a:rPr lang="en-US" dirty="0" smtClean="0"/>
              <a:t>acebook and contributed by community.</a:t>
            </a:r>
          </a:p>
          <a:p>
            <a:r>
              <a:rPr lang="en-US" dirty="0" smtClean="0"/>
              <a:t>Facebook analyzed several Terabytes of data every day using Hive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146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9305"/>
          </a:xfrm>
        </p:spPr>
        <p:txBody>
          <a:bodyPr/>
          <a:lstStyle/>
          <a:p>
            <a:r>
              <a:rPr lang="en-US" dirty="0" smtClean="0"/>
              <a:t>What is Hive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40" y="1311592"/>
            <a:ext cx="7040880" cy="492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652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3615"/>
          </a:xfrm>
        </p:spPr>
        <p:txBody>
          <a:bodyPr/>
          <a:lstStyle/>
          <a:p>
            <a:r>
              <a:rPr lang="en-US" dirty="0" smtClean="0"/>
              <a:t>Why go for Hive When Pig is there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994" y="1517332"/>
            <a:ext cx="8060055" cy="482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676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4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go for Hive When Pig is there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156966"/>
              </p:ext>
            </p:extLst>
          </p:nvPr>
        </p:nvGraphicFramePr>
        <p:xfrm>
          <a:off x="581025" y="1157762"/>
          <a:ext cx="11029950" cy="3720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4975"/>
                <a:gridCol w="5514975"/>
              </a:tblGrid>
              <a:tr h="1735932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      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3530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PigLatin</a:t>
                      </a:r>
                      <a:r>
                        <a:rPr lang="en-US" dirty="0" smtClean="0"/>
                        <a:t>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HiveQL</a:t>
                      </a:r>
                      <a:r>
                        <a:rPr lang="en-US" dirty="0" smtClean="0"/>
                        <a:t>:</a:t>
                      </a:r>
                      <a:endParaRPr lang="en-US" dirty="0"/>
                    </a:p>
                  </a:txBody>
                  <a:tcPr/>
                </a:tc>
              </a:tr>
              <a:tr h="535306">
                <a:tc>
                  <a:txBody>
                    <a:bodyPr/>
                    <a:lstStyle/>
                    <a:p>
                      <a:r>
                        <a:rPr lang="en-US" dirty="0" smtClean="0"/>
                        <a:t>Procedural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solidFill>
                            <a:schemeClr val="accent5"/>
                          </a:solidFill>
                        </a:rPr>
                        <a:t>data-flow language</a:t>
                      </a:r>
                    </a:p>
                    <a:p>
                      <a:r>
                        <a:rPr lang="en-US" baseline="0" dirty="0" smtClean="0">
                          <a:solidFill>
                            <a:schemeClr val="accent5"/>
                          </a:solidFill>
                        </a:rPr>
                        <a:t>A=</a:t>
                      </a:r>
                      <a:r>
                        <a:rPr lang="en-US" baseline="0" dirty="0" err="1" smtClean="0">
                          <a:solidFill>
                            <a:schemeClr val="accent5"/>
                          </a:solidFill>
                        </a:rPr>
                        <a:t>load’mydata</a:t>
                      </a:r>
                      <a:r>
                        <a:rPr lang="en-US" baseline="0" dirty="0" smtClean="0">
                          <a:solidFill>
                            <a:schemeClr val="accent5"/>
                          </a:solidFill>
                        </a:rPr>
                        <a:t>’;</a:t>
                      </a:r>
                    </a:p>
                    <a:p>
                      <a:r>
                        <a:rPr lang="en-US" baseline="0" dirty="0" smtClean="0">
                          <a:solidFill>
                            <a:schemeClr val="accent5"/>
                          </a:solidFill>
                        </a:rPr>
                        <a:t>Dump A;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Declarative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>
                          <a:solidFill>
                            <a:schemeClr val="accent5"/>
                          </a:solidFill>
                        </a:rPr>
                        <a:t>SQLish</a:t>
                      </a:r>
                      <a:r>
                        <a:rPr lang="en-US" baseline="0" dirty="0" smtClean="0">
                          <a:solidFill>
                            <a:schemeClr val="accent5"/>
                          </a:solidFill>
                        </a:rPr>
                        <a:t> language</a:t>
                      </a:r>
                    </a:p>
                    <a:p>
                      <a:r>
                        <a:rPr lang="en-US" baseline="0" dirty="0" smtClean="0">
                          <a:solidFill>
                            <a:schemeClr val="accent5"/>
                          </a:solidFill>
                        </a:rPr>
                        <a:t>Select * from ‘</a:t>
                      </a:r>
                      <a:r>
                        <a:rPr lang="en-US" baseline="0" dirty="0" err="1" smtClean="0">
                          <a:solidFill>
                            <a:schemeClr val="accent5"/>
                          </a:solidFill>
                        </a:rPr>
                        <a:t>mytable</a:t>
                      </a:r>
                      <a:r>
                        <a:rPr lang="en-US" baseline="0" dirty="0" smtClean="0">
                          <a:solidFill>
                            <a:schemeClr val="accent5"/>
                          </a:solidFill>
                        </a:rPr>
                        <a:t>’;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</a:tr>
              <a:tr h="53530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Pig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is used by programmer and Researchers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Hive is used by Analysts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generating daily reports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810" y="1165859"/>
            <a:ext cx="1628775" cy="16802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1395" y="1165859"/>
            <a:ext cx="1809750" cy="168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792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3605"/>
          </a:xfrm>
        </p:spPr>
        <p:txBody>
          <a:bodyPr/>
          <a:lstStyle/>
          <a:p>
            <a:r>
              <a:rPr lang="en-US" dirty="0" smtClean="0"/>
              <a:t>Pig vs Hive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0187638"/>
              </p:ext>
            </p:extLst>
          </p:nvPr>
        </p:nvGraphicFramePr>
        <p:xfrm>
          <a:off x="838200" y="1268413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SQL-like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Piglatin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Schemas/Types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Yes(Explicit)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Yes(Implicit)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Partitions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Optional(Thrift)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Defined Functions(UDF)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Yes(Java)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Yes(Java)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DFS Direct access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Join/Order/Sort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Web Interface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JDBC/ODBC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9163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354</Words>
  <Application>Microsoft Office PowerPoint</Application>
  <PresentationFormat>Widescreen</PresentationFormat>
  <Paragraphs>96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Topic of today</vt:lpstr>
      <vt:lpstr>Hive Background</vt:lpstr>
      <vt:lpstr>Hive use case @ Facebook</vt:lpstr>
      <vt:lpstr>What is Hive</vt:lpstr>
      <vt:lpstr>What is Hive</vt:lpstr>
      <vt:lpstr>Why go for Hive When Pig is there</vt:lpstr>
      <vt:lpstr>Why go for Hive When Pig is there</vt:lpstr>
      <vt:lpstr>Pig vs Hive</vt:lpstr>
      <vt:lpstr>Hive Architecture</vt:lpstr>
      <vt:lpstr>Hive Components</vt:lpstr>
      <vt:lpstr>Metastore</vt:lpstr>
      <vt:lpstr>Limitations of Hive</vt:lpstr>
      <vt:lpstr>Abilities of Hive Query Language</vt:lpstr>
      <vt:lpstr>Difference with Traditional RDBMS</vt:lpstr>
      <vt:lpstr>Serialization and Deserialization</vt:lpstr>
      <vt:lpstr>Type System</vt:lpstr>
      <vt:lpstr>Hive Data Models</vt:lpstr>
      <vt:lpstr>Partitioning</vt:lpstr>
      <vt:lpstr>BUCKETING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HIVE</dc:title>
  <dc:creator>Dinesh Pandiyan</dc:creator>
  <cp:lastModifiedBy>Dinesh Pandiyan</cp:lastModifiedBy>
  <cp:revision>24</cp:revision>
  <dcterms:created xsi:type="dcterms:W3CDTF">2017-04-03T07:55:50Z</dcterms:created>
  <dcterms:modified xsi:type="dcterms:W3CDTF">2017-04-05T12:44:40Z</dcterms:modified>
</cp:coreProperties>
</file>