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76" r:id="rId5"/>
    <p:sldId id="259" r:id="rId6"/>
    <p:sldId id="261" r:id="rId7"/>
    <p:sldId id="277" r:id="rId8"/>
    <p:sldId id="280" r:id="rId9"/>
    <p:sldId id="278" r:id="rId10"/>
    <p:sldId id="282" r:id="rId11"/>
    <p:sldId id="283" r:id="rId12"/>
    <p:sldId id="279" r:id="rId13"/>
    <p:sldId id="284" r:id="rId14"/>
    <p:sldId id="272" r:id="rId15"/>
    <p:sldId id="27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E700B27-DE4C-4B9E-BB11-B9027034A00F}" type="datetimeFigureOut">
              <a:rPr lang="en-US" dirty="0"/>
              <a:pPr/>
              <a:t>7/30/2019</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0F4739-9812-4A9F-890D-2AD6BA5F6EE8}" type="datetimeFigureOut">
              <a:rPr lang="en-US" dirty="0"/>
              <a:t>7/30/2019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8845AC5-A3F8-44AA-BA8F-596CDCC976D3}" type="datetimeFigureOut">
              <a:rPr lang="en-US" dirty="0"/>
              <a:t>7/30/2019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873B183-A821-4095-A363-9EC968635539}" type="datetimeFigureOut">
              <a:rPr lang="en-US" dirty="0"/>
              <a:t>7/30/2019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4D01B4-0AA5-45E6-B2E6-5FA4078AEBCF}" type="datetimeFigureOut">
              <a:rPr lang="en-US" dirty="0"/>
              <a:t>7/30/2019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47335C-0450-40D7-8612-B3203BED4F28}" type="datetimeFigureOut">
              <a:rPr lang="en-US" dirty="0"/>
              <a:t>7/30/2019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46A105-2A1C-4284-B4EA-07CF89B1A393}" type="datetimeFigureOut">
              <a:rPr lang="en-US" dirty="0"/>
              <a:t>7/30/2019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DBE609-F3F2-45E6-BD6A-E03A8C86C1AE}" type="datetimeFigureOut">
              <a:rPr lang="en-US" dirty="0"/>
              <a:t>7/30/2019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24AD68-089C-4467-A8F3-EA2BBCA6B44E}" type="datetimeFigureOut">
              <a:rPr lang="en-US" dirty="0"/>
              <a:t>7/30/2019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C51FCE-E4BB-4680-8E50-3C0E348D2609}" type="datetimeFigureOut">
              <a:rPr lang="en-US" dirty="0"/>
              <a:t>7/30/2019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AA073D-A903-47F8-8D16-77642FB0DF1F}" type="datetimeFigureOut">
              <a:rPr lang="en-US" dirty="0"/>
              <a:t>7/30/2019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91FA40-626B-4CA1-85D0-7A9016E395BA}" type="datetimeFigureOut">
              <a:rPr lang="en-US" dirty="0"/>
              <a:t>7/30/2019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F425EA-B9DC-48A7-991E-9A82573B1B21}" type="datetimeFigureOut">
              <a:rPr lang="en-US" dirty="0"/>
              <a:t>7/30/2019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CB97F8-6CEB-469B-AFCC-889F2A2B1D5A}" type="datetimeFigureOut">
              <a:rPr lang="en-US" dirty="0"/>
              <a:t>7/30/2019</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dirty="0"/>
              <a:t>7/30/2019</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665CEB-0076-4E37-B880-BCEA9784DE0A}" type="datetimeFigureOut">
              <a:rPr lang="en-US" dirty="0"/>
              <a:t>7/30/2019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149E5E-3896-4118-99A7-7B85668F1C5E}" type="datetimeFigureOut">
              <a:rPr lang="en-US" dirty="0"/>
              <a:t>7/30/2019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E0D914D-B099-4142-A885-11F276715148}" type="datetimeFigureOut">
              <a:rPr lang="en-US" dirty="0"/>
              <a:t>7/30/2019</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r>
              <a:rPr lang="en-US" dirty="0"/>
              <a:t>
              </a:t>
            </a:r>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F2AFC-C09A-44AB-8EF4-B6AD31A6C7CB}"/>
              </a:ext>
            </a:extLst>
          </p:cNvPr>
          <p:cNvSpPr>
            <a:spLocks noGrp="1"/>
          </p:cNvSpPr>
          <p:nvPr>
            <p:ph type="ctrTitle"/>
          </p:nvPr>
        </p:nvSpPr>
        <p:spPr/>
        <p:txBody>
          <a:bodyPr/>
          <a:lstStyle/>
          <a:p>
            <a:pPr algn="ctr"/>
            <a:r>
              <a:rPr lang="en-IN" dirty="0" smtClean="0">
                <a:latin typeface="AR BLANCA" panose="02000000000000000000" pitchFamily="2" charset="0"/>
              </a:rPr>
              <a:t>Media Mix </a:t>
            </a:r>
            <a:r>
              <a:rPr lang="en-IN" dirty="0" smtClean="0">
                <a:latin typeface="AR BLANCA" panose="02000000000000000000" pitchFamily="2" charset="0"/>
              </a:rPr>
              <a:t>Modelling</a:t>
            </a:r>
            <a:r>
              <a:rPr lang="en-IN" dirty="0">
                <a:latin typeface="AR BLANCA" panose="02000000000000000000" pitchFamily="2" charset="0"/>
              </a:rPr>
              <a:t/>
            </a:r>
            <a:br>
              <a:rPr lang="en-IN" dirty="0">
                <a:latin typeface="AR BLANCA" panose="02000000000000000000" pitchFamily="2" charset="0"/>
              </a:rPr>
            </a:br>
            <a:endParaRPr lang="en-IN" dirty="0">
              <a:latin typeface="AR BLANCA" panose="02000000000000000000" pitchFamily="2" charset="0"/>
            </a:endParaRPr>
          </a:p>
        </p:txBody>
      </p:sp>
      <p:sp>
        <p:nvSpPr>
          <p:cNvPr id="3" name="Subtitle 2">
            <a:extLst>
              <a:ext uri="{FF2B5EF4-FFF2-40B4-BE49-F238E27FC236}">
                <a16:creationId xmlns:a16="http://schemas.microsoft.com/office/drawing/2014/main" id="{91518A52-824F-419E-B528-B11956579DF4}"/>
              </a:ext>
            </a:extLst>
          </p:cNvPr>
          <p:cNvSpPr>
            <a:spLocks noGrp="1"/>
          </p:cNvSpPr>
          <p:nvPr>
            <p:ph type="subTitle" idx="1"/>
          </p:nvPr>
        </p:nvSpPr>
        <p:spPr/>
        <p:txBody>
          <a:bodyPr>
            <a:normAutofit/>
          </a:bodyPr>
          <a:lstStyle/>
          <a:p>
            <a:r>
              <a:rPr lang="en-IN" dirty="0"/>
              <a:t>															 </a:t>
            </a:r>
            <a:r>
              <a:rPr lang="en-IN" sz="2000" dirty="0">
                <a:solidFill>
                  <a:schemeClr val="bg1"/>
                </a:solidFill>
                <a:latin typeface="AR BLANCA" panose="02000000000000000000" pitchFamily="2" charset="0"/>
              </a:rPr>
              <a:t>By</a:t>
            </a:r>
          </a:p>
          <a:p>
            <a:r>
              <a:rPr lang="en-IN" sz="2000" dirty="0">
                <a:solidFill>
                  <a:schemeClr val="bg1"/>
                </a:solidFill>
                <a:latin typeface="AR BLANCA" panose="02000000000000000000" pitchFamily="2" charset="0"/>
              </a:rPr>
              <a:t>													</a:t>
            </a:r>
            <a:r>
              <a:rPr lang="en-IN" sz="2000" dirty="0" smtClean="0">
                <a:solidFill>
                  <a:schemeClr val="bg1"/>
                </a:solidFill>
                <a:latin typeface="AR BLANCA" panose="02000000000000000000" pitchFamily="2" charset="0"/>
              </a:rPr>
              <a:t>		Vinoth</a:t>
            </a:r>
            <a:endParaRPr lang="en-IN" sz="2000" dirty="0">
              <a:solidFill>
                <a:schemeClr val="bg1"/>
              </a:solidFill>
              <a:latin typeface="AR BLANCA" panose="02000000000000000000" pitchFamily="2" charset="0"/>
            </a:endParaRPr>
          </a:p>
        </p:txBody>
      </p:sp>
    </p:spTree>
    <p:extLst>
      <p:ext uri="{BB962C8B-B14F-4D97-AF65-F5344CB8AC3E}">
        <p14:creationId xmlns:p14="http://schemas.microsoft.com/office/powerpoint/2010/main" val="29642019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Optimized Spending</a:t>
            </a:r>
            <a:endParaRPr lang="en-US" dirty="0"/>
          </a:p>
        </p:txBody>
      </p:sp>
      <p:sp>
        <p:nvSpPr>
          <p:cNvPr id="3" name="Content Placeholder 2"/>
          <p:cNvSpPr>
            <a:spLocks noGrp="1"/>
          </p:cNvSpPr>
          <p:nvPr>
            <p:ph idx="1"/>
          </p:nvPr>
        </p:nvSpPr>
        <p:spPr>
          <a:xfrm>
            <a:off x="1090819" y="2202211"/>
            <a:ext cx="9543525" cy="4512097"/>
          </a:xfrm>
        </p:spPr>
        <p:txBody>
          <a:bodyPr>
            <a:normAutofit/>
          </a:bodyPr>
          <a:lstStyle/>
          <a:p>
            <a:r>
              <a:rPr lang="en-US" dirty="0"/>
              <a:t>Deep </a:t>
            </a:r>
            <a:r>
              <a:rPr lang="en-US" dirty="0" smtClean="0"/>
              <a:t>Dives</a:t>
            </a:r>
          </a:p>
          <a:p>
            <a:r>
              <a:rPr lang="en-US" sz="1100" dirty="0"/>
              <a:t>Deep Dives can be used to assess the effectiveness of each campaign by understanding which campaigns or creatives work better than the other ones. It can be used to do a copy analysis of creatives by genre, language, channel etc.</a:t>
            </a:r>
          </a:p>
          <a:p>
            <a:r>
              <a:rPr lang="en-US" sz="1100" dirty="0"/>
              <a:t>Insights from Deep Dives are considered for Budget optimization. Money is shifted from low performing channels or genres to high performing channels/genres to increase overall sales or market share.</a:t>
            </a:r>
          </a:p>
          <a:p>
            <a:pPr lvl="1"/>
            <a:endParaRPr lang="en-US" dirty="0"/>
          </a:p>
          <a:p>
            <a:r>
              <a:rPr lang="en-US" dirty="0"/>
              <a:t>Budget </a:t>
            </a:r>
            <a:r>
              <a:rPr lang="en-US" dirty="0" smtClean="0"/>
              <a:t>Optimization</a:t>
            </a:r>
          </a:p>
          <a:p>
            <a:r>
              <a:rPr lang="en-US" sz="1100" dirty="0"/>
              <a:t>Budget </a:t>
            </a:r>
            <a:r>
              <a:rPr lang="en-US" sz="1100" dirty="0" smtClean="0"/>
              <a:t>optimization </a:t>
            </a:r>
            <a:r>
              <a:rPr lang="en-US" sz="1100" dirty="0"/>
              <a:t>is one of the key decisions to be taken for planning </a:t>
            </a:r>
            <a:r>
              <a:rPr lang="en-US" sz="1100" dirty="0" smtClean="0"/>
              <a:t>purposes.</a:t>
            </a:r>
          </a:p>
          <a:p>
            <a:r>
              <a:rPr lang="en-US" sz="1100" dirty="0"/>
              <a:t>MMM approach, it is established that which mediums are working better than the other ones. Then, budget allocation is done, by shifting money from low ROI mediums to high ROI mediums thus maximizing sales while keeping the budget constant.</a:t>
            </a:r>
          </a:p>
        </p:txBody>
      </p:sp>
      <p:sp>
        <p:nvSpPr>
          <p:cNvPr id="4" name="Rectangle 1"/>
          <p:cNvSpPr>
            <a:spLocks noChangeArrowheads="1"/>
          </p:cNvSpPr>
          <p:nvPr/>
        </p:nvSpPr>
        <p:spPr bwMode="auto">
          <a:xfrm>
            <a:off x="274320" y="18288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3C3C3C"/>
                </a:solidFill>
                <a:effectLst/>
                <a:latin typeface="Open Sans"/>
              </a:rPr>
              <a:t>  </a:t>
            </a:r>
            <a:r>
              <a:rPr kumimoji="0" lang="en-US" altLang="en-US" sz="1200" b="0" i="0" u="none" strike="noStrike" cap="none" normalizeH="0" baseline="0" smtClean="0">
                <a:ln>
                  <a:noFill/>
                </a:ln>
                <a:solidFill>
                  <a:srgbClr val="3C3C3C"/>
                </a:solidFill>
                <a:effectLst/>
                <a:latin typeface="medium-content-sans-serif-font"/>
              </a:rPr>
              <a:t>Sales Equation </a:t>
            </a:r>
            <a:r>
              <a:rPr kumimoji="0" lang="en-US" altLang="en-US" sz="1500" b="0" i="0" u="none" strike="noStrike" cap="none" normalizeH="0" baseline="0" smtClean="0">
                <a:ln>
                  <a:noFill/>
                </a:ln>
                <a:solidFill>
                  <a:srgbClr val="3C3C3C"/>
                </a:solidFill>
                <a:effectLst/>
                <a:latin typeface="Open Sans"/>
              </a:rPr>
              <a:t/>
            </a:r>
            <a:br>
              <a:rPr kumimoji="0" lang="en-US" altLang="en-US" sz="1500" b="0" i="0" u="none" strike="noStrike" cap="none" normalizeH="0" baseline="0" smtClean="0">
                <a:ln>
                  <a:noFill/>
                </a:ln>
                <a:solidFill>
                  <a:srgbClr val="3C3C3C"/>
                </a:solidFill>
                <a:effectLst/>
                <a:latin typeface="Open Sans"/>
              </a:rPr>
            </a:br>
            <a:endParaRPr kumimoji="0" lang="en-US" altLang="en-US" sz="11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chemeClr val="tx1"/>
                </a:solidFill>
                <a:effectLst/>
                <a:latin typeface="medium-content-sans-serif-font"/>
              </a:rPr>
              <a:t>  </a:t>
            </a:r>
            <a:endParaRPr kumimoji="0" lang="en-US" altLang="en-US" sz="11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smtClean="0">
                <a:ln>
                  <a:noFill/>
                </a:ln>
                <a:solidFill>
                  <a:schemeClr val="tx1"/>
                </a:solidFill>
                <a:effectLst/>
                <a:latin typeface="medium-content-sans-serif-font"/>
              </a:rPr>
              <a:t/>
            </a:r>
            <a:br>
              <a:rPr kumimoji="0" lang="en-US" altLang="en-US" sz="2200" b="0" i="0" u="none" strike="noStrike" cap="none" normalizeH="0" baseline="0" smtClean="0">
                <a:ln>
                  <a:noFill/>
                </a:ln>
                <a:solidFill>
                  <a:schemeClr val="tx1"/>
                </a:solidFill>
                <a:effectLst/>
                <a:latin typeface="medium-content-sans-serif-font"/>
              </a:rPr>
            </a:br>
            <a:endParaRPr kumimoji="0" lang="en-US" altLang="en-US" sz="2200" b="0" i="0" u="none" strike="noStrike" cap="none" normalizeH="0" baseline="0" smtClean="0">
              <a:ln>
                <a:noFill/>
              </a:ln>
              <a:solidFill>
                <a:schemeClr val="tx1"/>
              </a:solidFill>
              <a:effectLst/>
              <a:latin typeface="medium-content-sans-serif-font"/>
            </a:endParaRPr>
          </a:p>
        </p:txBody>
      </p:sp>
      <p:pic>
        <p:nvPicPr>
          <p:cNvPr id="4098" name="Picture 2" descr="https://cdn-images-1.medium.com/max/800/1*t37w94wq8aswgCZE03Xdh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6710" y="5045137"/>
            <a:ext cx="4225290" cy="219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59868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Optimized Spending</a:t>
            </a:r>
            <a:endParaRPr lang="en-US" dirty="0"/>
          </a:p>
        </p:txBody>
      </p:sp>
      <p:sp>
        <p:nvSpPr>
          <p:cNvPr id="3" name="Content Placeholder 2"/>
          <p:cNvSpPr>
            <a:spLocks noGrp="1"/>
          </p:cNvSpPr>
          <p:nvPr>
            <p:ph idx="1"/>
          </p:nvPr>
        </p:nvSpPr>
        <p:spPr>
          <a:xfrm>
            <a:off x="1090819" y="2202211"/>
            <a:ext cx="9543525" cy="4512097"/>
          </a:xfrm>
        </p:spPr>
        <p:txBody>
          <a:bodyPr>
            <a:normAutofit/>
          </a:bodyPr>
          <a:lstStyle/>
          <a:p>
            <a:r>
              <a:rPr lang="en-US" b="1" dirty="0"/>
              <a:t>Elasticity</a:t>
            </a:r>
          </a:p>
          <a:p>
            <a:r>
              <a:rPr lang="en-US" sz="1100" dirty="0"/>
              <a:t>Elasticity is a measure of the degree to which one variable would be impacted as a result of change in the other </a:t>
            </a:r>
            <a:r>
              <a:rPr lang="en-US" sz="1100" dirty="0" err="1"/>
              <a:t>variable.</a:t>
            </a:r>
            <a:r>
              <a:rPr lang="en-US" sz="1100" dirty="0" err="1"/>
              <a:t>Insights</a:t>
            </a:r>
            <a:r>
              <a:rPr lang="en-US" sz="1100" dirty="0"/>
              <a:t> </a:t>
            </a:r>
            <a:r>
              <a:rPr lang="en-US" sz="1100" dirty="0"/>
              <a:t>from Deep Dives are considered for Budget optimization</a:t>
            </a:r>
            <a:r>
              <a:rPr lang="en-US" sz="1100" dirty="0" smtClean="0"/>
              <a:t>.</a:t>
            </a:r>
          </a:p>
          <a:p>
            <a:r>
              <a:rPr lang="en-US" sz="1100" dirty="0" smtClean="0"/>
              <a:t>If </a:t>
            </a:r>
            <a:r>
              <a:rPr lang="en-US" sz="1100" dirty="0"/>
              <a:t>you have sales as a dependent variable, elasticity would be defined as the degree to which sales would be impacted as a result of change in an input variable</a:t>
            </a:r>
            <a:r>
              <a:rPr lang="en-US" sz="1100" dirty="0"/>
              <a:t>..</a:t>
            </a:r>
          </a:p>
          <a:p>
            <a:endParaRPr lang="en-US" sz="1100" dirty="0"/>
          </a:p>
          <a:p>
            <a:pPr lvl="1"/>
            <a:endParaRPr lang="en-US" dirty="0"/>
          </a:p>
        </p:txBody>
      </p:sp>
      <p:sp>
        <p:nvSpPr>
          <p:cNvPr id="4" name="Rectangle 1"/>
          <p:cNvSpPr>
            <a:spLocks noChangeArrowheads="1"/>
          </p:cNvSpPr>
          <p:nvPr/>
        </p:nvSpPr>
        <p:spPr bwMode="auto">
          <a:xfrm>
            <a:off x="274320" y="18288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3C3C3C"/>
                </a:solidFill>
                <a:effectLst/>
                <a:latin typeface="Open Sans"/>
              </a:rPr>
              <a:t>  </a:t>
            </a:r>
            <a:r>
              <a:rPr kumimoji="0" lang="en-US" altLang="en-US" sz="1200" b="0" i="0" u="none" strike="noStrike" cap="none" normalizeH="0" baseline="0" smtClean="0">
                <a:ln>
                  <a:noFill/>
                </a:ln>
                <a:solidFill>
                  <a:srgbClr val="3C3C3C"/>
                </a:solidFill>
                <a:effectLst/>
                <a:latin typeface="medium-content-sans-serif-font"/>
              </a:rPr>
              <a:t>Sales Equation </a:t>
            </a:r>
            <a:r>
              <a:rPr kumimoji="0" lang="en-US" altLang="en-US" sz="1500" b="0" i="0" u="none" strike="noStrike" cap="none" normalizeH="0" baseline="0" smtClean="0">
                <a:ln>
                  <a:noFill/>
                </a:ln>
                <a:solidFill>
                  <a:srgbClr val="3C3C3C"/>
                </a:solidFill>
                <a:effectLst/>
                <a:latin typeface="Open Sans"/>
              </a:rPr>
              <a:t/>
            </a:r>
            <a:br>
              <a:rPr kumimoji="0" lang="en-US" altLang="en-US" sz="1500" b="0" i="0" u="none" strike="noStrike" cap="none" normalizeH="0" baseline="0" smtClean="0">
                <a:ln>
                  <a:noFill/>
                </a:ln>
                <a:solidFill>
                  <a:srgbClr val="3C3C3C"/>
                </a:solidFill>
                <a:effectLst/>
                <a:latin typeface="Open Sans"/>
              </a:rPr>
            </a:br>
            <a:endParaRPr kumimoji="0" lang="en-US" altLang="en-US" sz="11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chemeClr val="tx1"/>
                </a:solidFill>
                <a:effectLst/>
                <a:latin typeface="medium-content-sans-serif-font"/>
              </a:rPr>
              <a:t>  </a:t>
            </a:r>
            <a:endParaRPr kumimoji="0" lang="en-US" altLang="en-US" sz="11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smtClean="0">
                <a:ln>
                  <a:noFill/>
                </a:ln>
                <a:solidFill>
                  <a:schemeClr val="tx1"/>
                </a:solidFill>
                <a:effectLst/>
                <a:latin typeface="medium-content-sans-serif-font"/>
              </a:rPr>
              <a:t/>
            </a:r>
            <a:br>
              <a:rPr kumimoji="0" lang="en-US" altLang="en-US" sz="2200" b="0" i="0" u="none" strike="noStrike" cap="none" normalizeH="0" baseline="0" smtClean="0">
                <a:ln>
                  <a:noFill/>
                </a:ln>
                <a:solidFill>
                  <a:schemeClr val="tx1"/>
                </a:solidFill>
                <a:effectLst/>
                <a:latin typeface="medium-content-sans-serif-font"/>
              </a:rPr>
            </a:br>
            <a:endParaRPr kumimoji="0" lang="en-US" altLang="en-US" sz="2200" b="0" i="0" u="none" strike="noStrike" cap="none" normalizeH="0" baseline="0" smtClean="0">
              <a:ln>
                <a:noFill/>
              </a:ln>
              <a:solidFill>
                <a:schemeClr val="tx1"/>
              </a:solidFill>
              <a:effectLst/>
              <a:latin typeface="medium-content-sans-serif-font"/>
            </a:endParaRPr>
          </a:p>
        </p:txBody>
      </p:sp>
      <p:pic>
        <p:nvPicPr>
          <p:cNvPr id="5122" name="Picture 2" descr="https://cdn-images-1.medium.com/max/600/1*_lV24ElXLgQiPKIJJE_J4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8431" y="3783331"/>
            <a:ext cx="1952625" cy="942976"/>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cdn-images-1.medium.com/max/800/1*vFHRwmKKhuIlRPb5vAOwS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8413" y="3476580"/>
            <a:ext cx="6115050" cy="3002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87819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Deliverables and Insights</a:t>
            </a:r>
            <a:endParaRPr lang="en-US" dirty="0"/>
          </a:p>
        </p:txBody>
      </p:sp>
      <p:sp>
        <p:nvSpPr>
          <p:cNvPr id="4" name="Content Placeholder 3"/>
          <p:cNvSpPr>
            <a:spLocks noGrp="1"/>
          </p:cNvSpPr>
          <p:nvPr>
            <p:ph idx="1"/>
          </p:nvPr>
        </p:nvSpPr>
        <p:spPr/>
        <p:txBody>
          <a:bodyPr>
            <a:normAutofit/>
          </a:bodyPr>
          <a:lstStyle/>
          <a:p>
            <a:pPr fontAlgn="base"/>
            <a:r>
              <a:rPr lang="en-US" dirty="0"/>
              <a:t>INTEGRATED MARKETING DATA MANAGEMENT PLATFORM:</a:t>
            </a:r>
          </a:p>
          <a:p>
            <a:pPr fontAlgn="base"/>
            <a:r>
              <a:rPr lang="en-US" dirty="0"/>
              <a:t>PREDICTIVE STATISTICAL MODELS</a:t>
            </a:r>
          </a:p>
          <a:p>
            <a:pPr fontAlgn="base"/>
            <a:r>
              <a:rPr lang="en-US" dirty="0"/>
              <a:t>CONSULTATIVE DISCOVERY AND VALUE PROPOSITION:</a:t>
            </a:r>
          </a:p>
          <a:p>
            <a:pPr fontAlgn="base"/>
            <a:r>
              <a:rPr lang="en-US" dirty="0"/>
              <a:t>EXPERIENCED CONSULTATIVE SUPPORT AND VALUE:</a:t>
            </a:r>
          </a:p>
          <a:p>
            <a:pPr fontAlgn="base"/>
            <a:endParaRPr lang="en-US" dirty="0" smtClean="0"/>
          </a:p>
          <a:p>
            <a:pPr fontAlgn="base"/>
            <a:r>
              <a:rPr lang="en-US" dirty="0" smtClean="0"/>
              <a:t>Insights </a:t>
            </a:r>
            <a:r>
              <a:rPr lang="en-US" dirty="0"/>
              <a:t>that report granular results — of specific campaigns, tactics, products, retailers or geographies — allow you to take specific actions to improve results. For example, how drivers of sales differ depending on product variants</a:t>
            </a:r>
            <a:r>
              <a:rPr lang="en-US" dirty="0" smtClean="0"/>
              <a:t>.</a:t>
            </a:r>
            <a:endParaRPr lang="en-US" dirty="0"/>
          </a:p>
          <a:p>
            <a:endParaRPr lang="en-US" dirty="0" smtClean="0"/>
          </a:p>
          <a:p>
            <a:endParaRPr lang="en-US" dirty="0"/>
          </a:p>
        </p:txBody>
      </p:sp>
    </p:spTree>
    <p:extLst>
      <p:ext uri="{BB962C8B-B14F-4D97-AF65-F5344CB8AC3E}">
        <p14:creationId xmlns:p14="http://schemas.microsoft.com/office/powerpoint/2010/main" val="26335401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Five KEY Important to succeed MMM</a:t>
            </a:r>
            <a:endParaRPr lang="en-US" dirty="0"/>
          </a:p>
        </p:txBody>
      </p:sp>
      <p:sp>
        <p:nvSpPr>
          <p:cNvPr id="4" name="Content Placeholder 3"/>
          <p:cNvSpPr>
            <a:spLocks noGrp="1"/>
          </p:cNvSpPr>
          <p:nvPr>
            <p:ph idx="1"/>
          </p:nvPr>
        </p:nvSpPr>
        <p:spPr>
          <a:xfrm>
            <a:off x="1154954" y="3086825"/>
            <a:ext cx="8761412" cy="2412637"/>
          </a:xfrm>
        </p:spPr>
        <p:txBody>
          <a:bodyPr>
            <a:normAutofit/>
          </a:bodyPr>
          <a:lstStyle/>
          <a:p>
            <a:pPr fontAlgn="base"/>
            <a:r>
              <a:rPr lang="en-US" dirty="0"/>
              <a:t>Which sales drivers are included in the </a:t>
            </a:r>
            <a:r>
              <a:rPr lang="en-US" dirty="0" smtClean="0"/>
              <a:t>Media </a:t>
            </a:r>
            <a:r>
              <a:rPr lang="en-US" dirty="0"/>
              <a:t>mix model</a:t>
            </a:r>
            <a:r>
              <a:rPr lang="en-US" dirty="0" smtClean="0"/>
              <a:t>?</a:t>
            </a:r>
          </a:p>
          <a:p>
            <a:pPr fontAlgn="base"/>
            <a:r>
              <a:rPr lang="en-US" dirty="0"/>
              <a:t>How is data collected</a:t>
            </a:r>
            <a:r>
              <a:rPr lang="en-US" dirty="0" smtClean="0"/>
              <a:t>?</a:t>
            </a:r>
          </a:p>
          <a:p>
            <a:pPr fontAlgn="base"/>
            <a:r>
              <a:rPr lang="en-US" dirty="0"/>
              <a:t>What level of granularity are the data inputs</a:t>
            </a:r>
            <a:r>
              <a:rPr lang="en-US" dirty="0" smtClean="0"/>
              <a:t>?</a:t>
            </a:r>
          </a:p>
          <a:p>
            <a:pPr fontAlgn="base"/>
            <a:r>
              <a:rPr lang="en-US" dirty="0"/>
              <a:t>How do you ensure the accuracy of the data inputs</a:t>
            </a:r>
            <a:r>
              <a:rPr lang="en-US" dirty="0" smtClean="0"/>
              <a:t>?</a:t>
            </a:r>
          </a:p>
          <a:p>
            <a:pPr fontAlgn="base"/>
            <a:r>
              <a:rPr lang="en-US" dirty="0"/>
              <a:t>How granular are the insights?</a:t>
            </a:r>
            <a:endParaRPr lang="en-US" dirty="0"/>
          </a:p>
          <a:p>
            <a:pPr marL="0" indent="0" fontAlgn="base">
              <a:buNone/>
            </a:pPr>
            <a:endParaRPr lang="en-US" dirty="0"/>
          </a:p>
          <a:p>
            <a:endParaRPr lang="en-US" dirty="0" smtClean="0"/>
          </a:p>
          <a:p>
            <a:endParaRPr lang="en-US" dirty="0"/>
          </a:p>
        </p:txBody>
      </p:sp>
    </p:spTree>
    <p:extLst>
      <p:ext uri="{BB962C8B-B14F-4D97-AF65-F5344CB8AC3E}">
        <p14:creationId xmlns:p14="http://schemas.microsoft.com/office/powerpoint/2010/main" val="17959074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Any queries?</a:t>
            </a:r>
          </a:p>
        </p:txBody>
      </p:sp>
      <p:pic>
        <p:nvPicPr>
          <p:cNvPr id="5" name="Content Placeholder 4">
            <a:extLst>
              <a:ext uri="{FF2B5EF4-FFF2-40B4-BE49-F238E27FC236}">
                <a16:creationId xmlns:a16="http://schemas.microsoft.com/office/drawing/2014/main" id="{B64B1B68-A508-42FF-A955-7503FA5099E2}"/>
              </a:ext>
            </a:extLst>
          </p:cNvPr>
          <p:cNvPicPr>
            <a:picLocks noGrp="1" noChangeAspect="1"/>
          </p:cNvPicPr>
          <p:nvPr>
            <p:ph idx="1"/>
          </p:nvPr>
        </p:nvPicPr>
        <p:blipFill>
          <a:blip r:embed="rId2"/>
          <a:stretch>
            <a:fillRect/>
          </a:stretch>
        </p:blipFill>
        <p:spPr>
          <a:xfrm>
            <a:off x="1431235" y="2603500"/>
            <a:ext cx="8613913" cy="3416300"/>
          </a:xfrm>
        </p:spPr>
      </p:pic>
    </p:spTree>
    <p:extLst>
      <p:ext uri="{BB962C8B-B14F-4D97-AF65-F5344CB8AC3E}">
        <p14:creationId xmlns:p14="http://schemas.microsoft.com/office/powerpoint/2010/main" val="18228188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F2AFC-C09A-44AB-8EF4-B6AD31A6C7CB}"/>
              </a:ext>
            </a:extLst>
          </p:cNvPr>
          <p:cNvSpPr>
            <a:spLocks noGrp="1"/>
          </p:cNvSpPr>
          <p:nvPr>
            <p:ph type="ctrTitle"/>
          </p:nvPr>
        </p:nvSpPr>
        <p:spPr>
          <a:xfrm>
            <a:off x="1154955" y="2099733"/>
            <a:ext cx="8825658" cy="1483052"/>
          </a:xfrm>
        </p:spPr>
        <p:txBody>
          <a:bodyPr/>
          <a:lstStyle/>
          <a:p>
            <a:pPr algn="ctr"/>
            <a:r>
              <a:rPr lang="en-IN" dirty="0">
                <a:latin typeface="AR BLANCA" panose="02000000000000000000" pitchFamily="2" charset="0"/>
              </a:rPr>
              <a:t>Thank you</a:t>
            </a:r>
          </a:p>
        </p:txBody>
      </p:sp>
      <p:sp>
        <p:nvSpPr>
          <p:cNvPr id="3" name="Subtitle 2">
            <a:extLst>
              <a:ext uri="{FF2B5EF4-FFF2-40B4-BE49-F238E27FC236}">
                <a16:creationId xmlns:a16="http://schemas.microsoft.com/office/drawing/2014/main" id="{91518A52-824F-419E-B528-B11956579DF4}"/>
              </a:ext>
            </a:extLst>
          </p:cNvPr>
          <p:cNvSpPr>
            <a:spLocks noGrp="1"/>
          </p:cNvSpPr>
          <p:nvPr>
            <p:ph type="subTitle" idx="1"/>
          </p:nvPr>
        </p:nvSpPr>
        <p:spPr/>
        <p:txBody>
          <a:bodyPr>
            <a:normAutofit/>
          </a:bodyPr>
          <a:lstStyle/>
          <a:p>
            <a:r>
              <a:rPr lang="en-IN" dirty="0"/>
              <a:t>															</a:t>
            </a:r>
            <a:endParaRPr lang="en-IN" sz="2000" dirty="0">
              <a:solidFill>
                <a:schemeClr val="bg1"/>
              </a:solidFill>
              <a:latin typeface="AR BLANCA" panose="02000000000000000000" pitchFamily="2" charset="0"/>
            </a:endParaRPr>
          </a:p>
        </p:txBody>
      </p:sp>
    </p:spTree>
    <p:extLst>
      <p:ext uri="{BB962C8B-B14F-4D97-AF65-F5344CB8AC3E}">
        <p14:creationId xmlns:p14="http://schemas.microsoft.com/office/powerpoint/2010/main" val="39603294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67D8F-450E-4A15-9865-74A083D11ED0}"/>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Agenda</a:t>
            </a:r>
          </a:p>
        </p:txBody>
      </p:sp>
      <p:sp>
        <p:nvSpPr>
          <p:cNvPr id="3" name="Content Placeholder 2">
            <a:extLst>
              <a:ext uri="{FF2B5EF4-FFF2-40B4-BE49-F238E27FC236}">
                <a16:creationId xmlns:a16="http://schemas.microsoft.com/office/drawing/2014/main" id="{240086A3-36B6-4B8D-B31D-7D05B0B5711E}"/>
              </a:ext>
            </a:extLst>
          </p:cNvPr>
          <p:cNvSpPr>
            <a:spLocks noGrp="1"/>
          </p:cNvSpPr>
          <p:nvPr>
            <p:ph idx="1"/>
          </p:nvPr>
        </p:nvSpPr>
        <p:spPr/>
        <p:txBody>
          <a:bodyPr>
            <a:normAutofit fontScale="92500" lnSpcReduction="10000"/>
          </a:bodyPr>
          <a:lstStyle/>
          <a:p>
            <a:r>
              <a:rPr lang="en-IN" dirty="0" smtClean="0"/>
              <a:t>MMM</a:t>
            </a:r>
          </a:p>
          <a:p>
            <a:r>
              <a:rPr lang="en-IN" dirty="0" smtClean="0"/>
              <a:t>Data</a:t>
            </a:r>
            <a:endParaRPr lang="en-IN" dirty="0"/>
          </a:p>
          <a:p>
            <a:r>
              <a:rPr lang="en-IN" dirty="0" smtClean="0"/>
              <a:t>Flow Diagram</a:t>
            </a:r>
          </a:p>
          <a:p>
            <a:r>
              <a:rPr lang="en-IN" dirty="0" smtClean="0"/>
              <a:t>Data Pre-processing &amp; Dataset </a:t>
            </a:r>
            <a:endParaRPr lang="en-IN" dirty="0"/>
          </a:p>
          <a:p>
            <a:r>
              <a:rPr lang="en-IN" dirty="0" smtClean="0"/>
              <a:t>Model Building</a:t>
            </a:r>
          </a:p>
          <a:p>
            <a:r>
              <a:rPr lang="en-US" dirty="0"/>
              <a:t>MMM </a:t>
            </a:r>
            <a:r>
              <a:rPr lang="en-US" dirty="0" smtClean="0"/>
              <a:t>Modeling</a:t>
            </a:r>
          </a:p>
          <a:p>
            <a:r>
              <a:rPr lang="en-US" dirty="0"/>
              <a:t>Sigmoid Curve</a:t>
            </a:r>
            <a:endParaRPr lang="en-IN" dirty="0"/>
          </a:p>
          <a:p>
            <a:r>
              <a:rPr lang="en-US" dirty="0"/>
              <a:t>Optimized </a:t>
            </a:r>
            <a:r>
              <a:rPr lang="en-US" dirty="0" smtClean="0"/>
              <a:t>Spending</a:t>
            </a:r>
          </a:p>
          <a:p>
            <a:r>
              <a:rPr lang="en-US" dirty="0"/>
              <a:t>Deliverables and </a:t>
            </a:r>
            <a:r>
              <a:rPr lang="en-US" dirty="0" smtClean="0"/>
              <a:t>Insights</a:t>
            </a:r>
          </a:p>
          <a:p>
            <a:endParaRPr lang="en-IN" dirty="0"/>
          </a:p>
        </p:txBody>
      </p:sp>
    </p:spTree>
    <p:extLst>
      <p:ext uri="{BB962C8B-B14F-4D97-AF65-F5344CB8AC3E}">
        <p14:creationId xmlns:p14="http://schemas.microsoft.com/office/powerpoint/2010/main" val="33607713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392A2-55C2-40E9-9BDC-DC89977E6F92}"/>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What</a:t>
            </a:r>
            <a:r>
              <a:rPr lang="en-IN" dirty="0"/>
              <a:t> is </a:t>
            </a:r>
            <a:r>
              <a:rPr lang="en-IN" dirty="0" smtClean="0"/>
              <a:t>MMM?</a:t>
            </a:r>
            <a:endParaRPr lang="en-IN" dirty="0"/>
          </a:p>
        </p:txBody>
      </p:sp>
      <p:sp>
        <p:nvSpPr>
          <p:cNvPr id="3" name="Content Placeholder 2">
            <a:extLst>
              <a:ext uri="{FF2B5EF4-FFF2-40B4-BE49-F238E27FC236}">
                <a16:creationId xmlns:a16="http://schemas.microsoft.com/office/drawing/2014/main" id="{B0617E13-5510-4D04-B4EC-13A80CD06722}"/>
              </a:ext>
            </a:extLst>
          </p:cNvPr>
          <p:cNvSpPr>
            <a:spLocks noGrp="1"/>
          </p:cNvSpPr>
          <p:nvPr>
            <p:ph idx="1"/>
          </p:nvPr>
        </p:nvSpPr>
        <p:spPr/>
        <p:txBody>
          <a:bodyPr>
            <a:normAutofit fontScale="85000" lnSpcReduction="10000"/>
          </a:bodyPr>
          <a:lstStyle/>
          <a:p>
            <a:r>
              <a:rPr lang="en-US" dirty="0"/>
              <a:t>Media mix modeling uses historical data on sales activity and media activity in order to quantify the return on investment of media activity. So the media activities such as—TV advertising, radio, print, online, search engine, mobile apps, and more—are simulated to increase, to determine the amount of increase, in sales caused by these media activities</a:t>
            </a:r>
            <a:r>
              <a:rPr lang="en-US" dirty="0" smtClean="0"/>
              <a:t>.</a:t>
            </a:r>
          </a:p>
          <a:p>
            <a:r>
              <a:rPr lang="en-US" dirty="0" smtClean="0"/>
              <a:t>The </a:t>
            </a:r>
            <a:r>
              <a:rPr lang="en-US" dirty="0"/>
              <a:t>return on investment can be done, the simulation can be done, not just for one type of media but for an entire media plan. So the amount of spending by media type across month of the year to fill out your annual budget. The simulation can be done for this entire media plan in order to optimize the spend and the media activities (to optimize your spending to increase your sales to the optimal level).</a:t>
            </a:r>
            <a:endParaRPr lang="en-IN" dirty="0"/>
          </a:p>
          <a:p>
            <a:r>
              <a:rPr lang="en-US" dirty="0"/>
              <a:t>The return on investment can be done, the simulation can be done, not just for one type of media but for an entire media plan. So the amount of spending by media type across month of the year to fill out your annual budget. The simulation can be done for this entire media plan in order to optimize the spend and the media activities (to optimize your spending to increase your sales to the optimal level).</a:t>
            </a:r>
            <a:endParaRPr lang="en-IN" dirty="0"/>
          </a:p>
        </p:txBody>
      </p:sp>
    </p:spTree>
    <p:extLst>
      <p:ext uri="{BB962C8B-B14F-4D97-AF65-F5344CB8AC3E}">
        <p14:creationId xmlns:p14="http://schemas.microsoft.com/office/powerpoint/2010/main" val="17586163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392A2-55C2-40E9-9BDC-DC89977E6F92}"/>
              </a:ext>
            </a:extLst>
          </p:cNvPr>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DATA</a:t>
            </a:r>
            <a:endParaRPr lang="en-IN" dirty="0"/>
          </a:p>
        </p:txBody>
      </p:sp>
      <p:sp>
        <p:nvSpPr>
          <p:cNvPr id="3" name="Content Placeholder 2">
            <a:extLst>
              <a:ext uri="{FF2B5EF4-FFF2-40B4-BE49-F238E27FC236}">
                <a16:creationId xmlns:a16="http://schemas.microsoft.com/office/drawing/2014/main" id="{B0617E13-5510-4D04-B4EC-13A80CD06722}"/>
              </a:ext>
            </a:extLst>
          </p:cNvPr>
          <p:cNvSpPr>
            <a:spLocks noGrp="1"/>
          </p:cNvSpPr>
          <p:nvPr>
            <p:ph idx="1"/>
          </p:nvPr>
        </p:nvSpPr>
        <p:spPr/>
        <p:txBody>
          <a:bodyPr>
            <a:normAutofit fontScale="92500" lnSpcReduction="20000"/>
          </a:bodyPr>
          <a:lstStyle/>
          <a:p>
            <a:r>
              <a:rPr lang="en-US" dirty="0" smtClean="0"/>
              <a:t>Sales data</a:t>
            </a:r>
          </a:p>
          <a:p>
            <a:r>
              <a:rPr lang="en-US" dirty="0" smtClean="0"/>
              <a:t>Marketing </a:t>
            </a:r>
            <a:r>
              <a:rPr lang="en-US" dirty="0"/>
              <a:t>data </a:t>
            </a:r>
            <a:endParaRPr lang="en-US" dirty="0" smtClean="0"/>
          </a:p>
          <a:p>
            <a:r>
              <a:rPr lang="en-US" dirty="0" smtClean="0"/>
              <a:t>Advertising Company data</a:t>
            </a:r>
          </a:p>
          <a:p>
            <a:r>
              <a:rPr lang="en-US" dirty="0" smtClean="0"/>
              <a:t>Market Competitors data</a:t>
            </a:r>
          </a:p>
          <a:p>
            <a:r>
              <a:rPr lang="en-US" dirty="0" smtClean="0"/>
              <a:t>Weather data</a:t>
            </a:r>
          </a:p>
          <a:p>
            <a:r>
              <a:rPr lang="en-US" dirty="0" smtClean="0"/>
              <a:t>Macro economic </a:t>
            </a:r>
          </a:p>
          <a:p>
            <a:r>
              <a:rPr lang="en-US" dirty="0" smtClean="0"/>
              <a:t>Weather</a:t>
            </a:r>
          </a:p>
          <a:p>
            <a:r>
              <a:rPr lang="en-US" dirty="0" smtClean="0"/>
              <a:t>Historical Media spend </a:t>
            </a:r>
          </a:p>
          <a:p>
            <a:r>
              <a:rPr lang="en-US" dirty="0" smtClean="0"/>
              <a:t>Ideal Campaign period</a:t>
            </a:r>
          </a:p>
          <a:p>
            <a:r>
              <a:rPr lang="en-US" dirty="0" smtClean="0"/>
              <a:t>Budget/Media pressure</a:t>
            </a:r>
            <a:endParaRPr lang="en-IN" dirty="0"/>
          </a:p>
        </p:txBody>
      </p:sp>
    </p:spTree>
    <p:extLst>
      <p:ext uri="{BB962C8B-B14F-4D97-AF65-F5344CB8AC3E}">
        <p14:creationId xmlns:p14="http://schemas.microsoft.com/office/powerpoint/2010/main" val="13703656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9D380-D45D-417B-B319-3249B0A458A2}"/>
              </a:ext>
            </a:extLst>
          </p:cNvPr>
          <p:cNvSpPr>
            <a:spLocks noGrp="1"/>
          </p:cNvSpPr>
          <p:nvPr>
            <p:ph type="title"/>
          </p:nvPr>
        </p:nvSpPr>
        <p:spPr/>
        <p:txBody>
          <a:bodyPr/>
          <a:lstStyle/>
          <a:p>
            <a:r>
              <a:rPr lang="en-IN" dirty="0" smtClean="0"/>
              <a:t>Flow Diagram</a:t>
            </a:r>
            <a:endParaRPr lang="en-IN" dirty="0"/>
          </a:p>
        </p:txBody>
      </p:sp>
      <p:pic>
        <p:nvPicPr>
          <p:cNvPr id="1026" name="Picture 2" descr="Alt-Text: Media Mix Modelling, predictive analytics, media channel optimisation, media performa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4953" y="2229524"/>
            <a:ext cx="9602379" cy="4628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4511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2200C-BEA8-4C38-8902-F51CE397F077}"/>
              </a:ext>
            </a:extLst>
          </p:cNvPr>
          <p:cNvSpPr>
            <a:spLocks noGrp="1"/>
          </p:cNvSpPr>
          <p:nvPr>
            <p:ph type="title"/>
          </p:nvPr>
        </p:nvSpPr>
        <p:spPr/>
        <p:txBody>
          <a:bodyPr/>
          <a:lstStyle/>
          <a:p>
            <a:r>
              <a:rPr lang="en-IN" dirty="0"/>
              <a:t>Data Pre-processing &amp; Dataset </a:t>
            </a:r>
            <a:endParaRPr lang="en-IN" dirty="0"/>
          </a:p>
        </p:txBody>
      </p:sp>
      <p:sp>
        <p:nvSpPr>
          <p:cNvPr id="8" name="Content Placeholder 2"/>
          <p:cNvSpPr>
            <a:spLocks noGrp="1"/>
          </p:cNvSpPr>
          <p:nvPr>
            <p:ph idx="1"/>
          </p:nvPr>
        </p:nvSpPr>
        <p:spPr>
          <a:xfrm>
            <a:off x="1961683" y="2465806"/>
            <a:ext cx="7747094" cy="4196251"/>
          </a:xfrm>
        </p:spPr>
        <p:txBody>
          <a:bodyPr>
            <a:normAutofit fontScale="25000" lnSpcReduction="20000"/>
          </a:bodyPr>
          <a:lstStyle/>
          <a:p>
            <a:r>
              <a:rPr lang="en-US" sz="4800" dirty="0" smtClean="0"/>
              <a:t>EDA				</a:t>
            </a:r>
          </a:p>
          <a:p>
            <a:pPr lvl="1"/>
            <a:r>
              <a:rPr lang="en-US" sz="4800" dirty="0" smtClean="0"/>
              <a:t>Target Column</a:t>
            </a:r>
          </a:p>
          <a:p>
            <a:pPr lvl="1"/>
            <a:r>
              <a:rPr lang="en-US" sz="4800" dirty="0" smtClean="0"/>
              <a:t>Missing Values</a:t>
            </a:r>
          </a:p>
          <a:p>
            <a:pPr lvl="1"/>
            <a:r>
              <a:rPr lang="en-US" sz="4800" dirty="0" smtClean="0"/>
              <a:t>Column types</a:t>
            </a:r>
          </a:p>
          <a:p>
            <a:pPr lvl="1"/>
            <a:r>
              <a:rPr lang="en-US" sz="4800" dirty="0" smtClean="0"/>
              <a:t>Anomalies </a:t>
            </a:r>
          </a:p>
          <a:p>
            <a:pPr lvl="1"/>
            <a:r>
              <a:rPr lang="en-US" sz="4800" dirty="0" smtClean="0"/>
              <a:t>Correlations</a:t>
            </a:r>
          </a:p>
          <a:p>
            <a:r>
              <a:rPr lang="en-US" sz="4800" dirty="0" smtClean="0"/>
              <a:t>Feature Engineering </a:t>
            </a:r>
          </a:p>
          <a:p>
            <a:pPr lvl="1"/>
            <a:r>
              <a:rPr lang="en-US" sz="4800" dirty="0" smtClean="0"/>
              <a:t>Imputation</a:t>
            </a:r>
            <a:endParaRPr lang="en-US" sz="4800" dirty="0"/>
          </a:p>
          <a:p>
            <a:pPr lvl="1"/>
            <a:r>
              <a:rPr lang="en-US" sz="4800" dirty="0" smtClean="0"/>
              <a:t>Handling Outlier</a:t>
            </a:r>
            <a:endParaRPr lang="en-US" sz="4800" dirty="0"/>
          </a:p>
          <a:p>
            <a:pPr lvl="1"/>
            <a:r>
              <a:rPr lang="en-US" sz="4800" dirty="0" smtClean="0"/>
              <a:t>Binning </a:t>
            </a:r>
          </a:p>
          <a:p>
            <a:pPr lvl="1"/>
            <a:r>
              <a:rPr lang="en-US" sz="4800" dirty="0" smtClean="0"/>
              <a:t>Encoding</a:t>
            </a:r>
          </a:p>
          <a:p>
            <a:pPr lvl="1"/>
            <a:r>
              <a:rPr lang="en-US" sz="4800" dirty="0"/>
              <a:t>Scaling </a:t>
            </a:r>
            <a:r>
              <a:rPr lang="en-US" sz="4800" dirty="0" smtClean="0"/>
              <a:t> &amp; Feature </a:t>
            </a:r>
            <a:r>
              <a:rPr lang="en-US" sz="4800" dirty="0" smtClean="0"/>
              <a:t>Split </a:t>
            </a:r>
          </a:p>
          <a:p>
            <a:r>
              <a:rPr lang="en-US" sz="4800" dirty="0" smtClean="0"/>
              <a:t>Feature Selection</a:t>
            </a:r>
          </a:p>
          <a:p>
            <a:pPr lvl="1"/>
            <a:r>
              <a:rPr lang="en-US" sz="4800" dirty="0" smtClean="0"/>
              <a:t>Feature Selector</a:t>
            </a:r>
          </a:p>
          <a:p>
            <a:pPr lvl="1"/>
            <a:r>
              <a:rPr lang="en-US" sz="4800" dirty="0" smtClean="0"/>
              <a:t>SelectKBest &amp; RFE </a:t>
            </a:r>
            <a:endParaRPr lang="en-US" sz="4800" dirty="0"/>
          </a:p>
          <a:p>
            <a:endParaRPr lang="en-US" dirty="0" smtClean="0"/>
          </a:p>
          <a:p>
            <a:endParaRPr lang="en-US" dirty="0" smtClean="0"/>
          </a:p>
          <a:p>
            <a:pPr lvl="1"/>
            <a:endParaRPr lang="en-US" dirty="0"/>
          </a:p>
        </p:txBody>
      </p:sp>
    </p:spTree>
    <p:extLst>
      <p:ext uri="{BB962C8B-B14F-4D97-AF65-F5344CB8AC3E}">
        <p14:creationId xmlns:p14="http://schemas.microsoft.com/office/powerpoint/2010/main" val="25622195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Building Steps</a:t>
            </a:r>
          </a:p>
        </p:txBody>
      </p:sp>
      <p:sp>
        <p:nvSpPr>
          <p:cNvPr id="3" name="Content Placeholder 2"/>
          <p:cNvSpPr>
            <a:spLocks noGrp="1"/>
          </p:cNvSpPr>
          <p:nvPr>
            <p:ph idx="1"/>
          </p:nvPr>
        </p:nvSpPr>
        <p:spPr/>
        <p:txBody>
          <a:bodyPr/>
          <a:lstStyle/>
          <a:p>
            <a:r>
              <a:rPr lang="en-US" dirty="0"/>
              <a:t>Load the data</a:t>
            </a:r>
          </a:p>
          <a:p>
            <a:r>
              <a:rPr lang="en-US" dirty="0"/>
              <a:t>Pre-process the data – Data cleaning and Data conversion</a:t>
            </a:r>
          </a:p>
          <a:p>
            <a:r>
              <a:rPr lang="en-US" dirty="0"/>
              <a:t>Feature Analysis &amp; Extraction</a:t>
            </a:r>
          </a:p>
          <a:p>
            <a:r>
              <a:rPr lang="en-US" dirty="0"/>
              <a:t>Categorical encoding</a:t>
            </a:r>
          </a:p>
          <a:p>
            <a:r>
              <a:rPr lang="en-US" dirty="0"/>
              <a:t>Exploratory Data Analysis</a:t>
            </a:r>
          </a:p>
          <a:p>
            <a:r>
              <a:rPr lang="en-US" dirty="0"/>
              <a:t>Model fitting &amp; Hyper-parameter tuning</a:t>
            </a:r>
          </a:p>
          <a:p>
            <a:r>
              <a:rPr lang="en-US" dirty="0"/>
              <a:t>Pick the best</a:t>
            </a:r>
          </a:p>
          <a:p>
            <a:r>
              <a:rPr lang="en-US" dirty="0"/>
              <a:t>Evaluate with new data</a:t>
            </a:r>
          </a:p>
        </p:txBody>
      </p:sp>
    </p:spTree>
    <p:extLst>
      <p:ext uri="{BB962C8B-B14F-4D97-AF65-F5344CB8AC3E}">
        <p14:creationId xmlns:p14="http://schemas.microsoft.com/office/powerpoint/2010/main" val="7056040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MMM Modeling</a:t>
            </a:r>
            <a:endParaRPr lang="en-US" dirty="0"/>
          </a:p>
        </p:txBody>
      </p:sp>
      <p:sp>
        <p:nvSpPr>
          <p:cNvPr id="3" name="Content Placeholder 2"/>
          <p:cNvSpPr>
            <a:spLocks noGrp="1"/>
          </p:cNvSpPr>
          <p:nvPr>
            <p:ph idx="1"/>
          </p:nvPr>
        </p:nvSpPr>
        <p:spPr>
          <a:xfrm>
            <a:off x="1429274" y="2786380"/>
            <a:ext cx="9543525" cy="3416300"/>
          </a:xfrm>
        </p:spPr>
        <p:txBody>
          <a:bodyPr>
            <a:normAutofit/>
          </a:bodyPr>
          <a:lstStyle/>
          <a:p>
            <a:endParaRPr lang="en-US" dirty="0"/>
          </a:p>
          <a:p>
            <a:r>
              <a:rPr lang="en-US" dirty="0"/>
              <a:t>Multi-Linear </a:t>
            </a:r>
            <a:r>
              <a:rPr lang="en-US" dirty="0"/>
              <a:t>Regression</a:t>
            </a:r>
          </a:p>
          <a:p>
            <a:r>
              <a:rPr lang="en-US" dirty="0"/>
              <a:t>Linear and Non-Linear Impact of </a:t>
            </a:r>
            <a:r>
              <a:rPr lang="en-US" dirty="0" smtClean="0"/>
              <a:t>predictors</a:t>
            </a:r>
            <a:r>
              <a:rPr lang="en-US" dirty="0"/>
              <a:t> </a:t>
            </a:r>
            <a:r>
              <a:rPr lang="en-US" dirty="0" smtClean="0"/>
              <a:t> </a:t>
            </a:r>
            <a:r>
              <a:rPr lang="en-US" dirty="0" err="1" smtClean="0"/>
              <a:t>eg</a:t>
            </a:r>
            <a:r>
              <a:rPr lang="en-US" dirty="0" smtClean="0"/>
              <a:t> TV GRP</a:t>
            </a:r>
          </a:p>
          <a:p>
            <a:r>
              <a:rPr lang="en-US" dirty="0" smtClean="0"/>
              <a:t>Base Sales(No Ads Market value) </a:t>
            </a:r>
            <a:r>
              <a:rPr lang="en-US" dirty="0"/>
              <a:t>and Incremental </a:t>
            </a:r>
            <a:r>
              <a:rPr lang="en-US" dirty="0" smtClean="0"/>
              <a:t>Sales (with Multiple Ads)</a:t>
            </a:r>
            <a:endParaRPr lang="en-US" dirty="0"/>
          </a:p>
          <a:p>
            <a:r>
              <a:rPr lang="en-US" dirty="0" smtClean="0"/>
              <a:t>Contribution </a:t>
            </a:r>
            <a:r>
              <a:rPr lang="en-US" dirty="0"/>
              <a:t>Charts (https://www.arymalabs.com/blogDetails.aspx?id=4)</a:t>
            </a:r>
            <a:endParaRPr lang="en-US" dirty="0"/>
          </a:p>
          <a:p>
            <a:r>
              <a:rPr lang="en-US" dirty="0"/>
              <a:t>Deep </a:t>
            </a:r>
            <a:r>
              <a:rPr lang="en-US" dirty="0"/>
              <a:t>Dives</a:t>
            </a:r>
          </a:p>
          <a:p>
            <a:r>
              <a:rPr lang="en-US" dirty="0"/>
              <a:t>Budget </a:t>
            </a:r>
            <a:r>
              <a:rPr lang="en-US" dirty="0" smtClean="0"/>
              <a:t>Optimization</a:t>
            </a:r>
            <a:endParaRPr lang="en-US" dirty="0"/>
          </a:p>
        </p:txBody>
      </p:sp>
      <p:sp>
        <p:nvSpPr>
          <p:cNvPr id="4" name="Rectangle 1"/>
          <p:cNvSpPr>
            <a:spLocks noChangeArrowheads="1"/>
          </p:cNvSpPr>
          <p:nvPr/>
        </p:nvSpPr>
        <p:spPr bwMode="auto">
          <a:xfrm>
            <a:off x="274320" y="18288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3C3C3C"/>
                </a:solidFill>
                <a:effectLst/>
                <a:latin typeface="Open Sans"/>
              </a:rPr>
              <a:t>  </a:t>
            </a:r>
            <a:r>
              <a:rPr kumimoji="0" lang="en-US" altLang="en-US" sz="1200" b="0" i="0" u="none" strike="noStrike" cap="none" normalizeH="0" baseline="0" smtClean="0">
                <a:ln>
                  <a:noFill/>
                </a:ln>
                <a:solidFill>
                  <a:srgbClr val="3C3C3C"/>
                </a:solidFill>
                <a:effectLst/>
                <a:latin typeface="medium-content-sans-serif-font"/>
              </a:rPr>
              <a:t>Sales Equation </a:t>
            </a:r>
            <a:r>
              <a:rPr kumimoji="0" lang="en-US" altLang="en-US" sz="1500" b="0" i="0" u="none" strike="noStrike" cap="none" normalizeH="0" baseline="0" smtClean="0">
                <a:ln>
                  <a:noFill/>
                </a:ln>
                <a:solidFill>
                  <a:srgbClr val="3C3C3C"/>
                </a:solidFill>
                <a:effectLst/>
                <a:latin typeface="Open Sans"/>
              </a:rPr>
              <a:t/>
            </a:r>
            <a:br>
              <a:rPr kumimoji="0" lang="en-US" altLang="en-US" sz="1500" b="0" i="0" u="none" strike="noStrike" cap="none" normalizeH="0" baseline="0" smtClean="0">
                <a:ln>
                  <a:noFill/>
                </a:ln>
                <a:solidFill>
                  <a:srgbClr val="3C3C3C"/>
                </a:solidFill>
                <a:effectLst/>
                <a:latin typeface="Open Sans"/>
              </a:rPr>
            </a:br>
            <a:endParaRPr kumimoji="0" lang="en-US" altLang="en-US" sz="11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chemeClr val="tx1"/>
                </a:solidFill>
                <a:effectLst/>
                <a:latin typeface="medium-content-sans-serif-font"/>
              </a:rPr>
              <a:t>  </a:t>
            </a:r>
            <a:endParaRPr kumimoji="0" lang="en-US" altLang="en-US" sz="11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smtClean="0">
                <a:ln>
                  <a:noFill/>
                </a:ln>
                <a:solidFill>
                  <a:schemeClr val="tx1"/>
                </a:solidFill>
                <a:effectLst/>
                <a:latin typeface="medium-content-sans-serif-font"/>
              </a:rPr>
              <a:t/>
            </a:r>
            <a:br>
              <a:rPr kumimoji="0" lang="en-US" altLang="en-US" sz="2200" b="0" i="0" u="none" strike="noStrike" cap="none" normalizeH="0" baseline="0" smtClean="0">
                <a:ln>
                  <a:noFill/>
                </a:ln>
                <a:solidFill>
                  <a:schemeClr val="tx1"/>
                </a:solidFill>
                <a:effectLst/>
                <a:latin typeface="medium-content-sans-serif-font"/>
              </a:rPr>
            </a:br>
            <a:endParaRPr kumimoji="0" lang="en-US" altLang="en-US" sz="2200" b="0" i="0" u="none" strike="noStrike" cap="none" normalizeH="0" baseline="0" smtClean="0">
              <a:ln>
                <a:noFill/>
              </a:ln>
              <a:solidFill>
                <a:schemeClr val="tx1"/>
              </a:solidFill>
              <a:effectLst/>
              <a:latin typeface="medium-content-sans-serif-font"/>
            </a:endParaRPr>
          </a:p>
        </p:txBody>
      </p:sp>
      <p:pic>
        <p:nvPicPr>
          <p:cNvPr id="3074" name="Picture 2" descr="https://cdn-images-1.medium.com/max/800/1*S85Iwpu8fuLUd_ckqVWK9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8918" y="3234327"/>
            <a:ext cx="1762125" cy="35242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cdn-images-1.medium.com/max/800/1*p4UvX5ujHsYhiRiubrVov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8584" y="3669769"/>
            <a:ext cx="3971925" cy="314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30678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Sigmoid Curve</a:t>
            </a:r>
            <a:endParaRPr lang="en-US" dirty="0"/>
          </a:p>
        </p:txBody>
      </p:sp>
      <p:sp>
        <p:nvSpPr>
          <p:cNvPr id="4" name="Content Placeholder 3"/>
          <p:cNvSpPr>
            <a:spLocks noGrp="1"/>
          </p:cNvSpPr>
          <p:nvPr>
            <p:ph idx="1"/>
          </p:nvPr>
        </p:nvSpPr>
        <p:spPr>
          <a:xfrm>
            <a:off x="932885" y="2394494"/>
            <a:ext cx="6186373" cy="3731986"/>
          </a:xfrm>
        </p:spPr>
        <p:txBody>
          <a:bodyPr>
            <a:normAutofit lnSpcReduction="10000"/>
          </a:bodyPr>
          <a:lstStyle/>
          <a:p>
            <a:pPr fontAlgn="base"/>
            <a:r>
              <a:rPr lang="en-US" dirty="0"/>
              <a:t>The Learning </a:t>
            </a:r>
            <a:r>
              <a:rPr lang="en-US" dirty="0" smtClean="0"/>
              <a:t>Phase</a:t>
            </a:r>
          </a:p>
          <a:p>
            <a:pPr fontAlgn="base"/>
            <a:endParaRPr lang="en-US" dirty="0"/>
          </a:p>
          <a:p>
            <a:pPr fontAlgn="base"/>
            <a:r>
              <a:rPr lang="en-US" dirty="0"/>
              <a:t>The Growth Phase</a:t>
            </a:r>
          </a:p>
          <a:p>
            <a:endParaRPr lang="en-US" dirty="0" smtClean="0"/>
          </a:p>
          <a:p>
            <a:r>
              <a:rPr lang="en-US" dirty="0"/>
              <a:t>The Decline Phase</a:t>
            </a:r>
            <a:r>
              <a:rPr lang="en-US" dirty="0"/>
              <a:t/>
            </a:r>
            <a:br>
              <a:rPr lang="en-US" dirty="0"/>
            </a:br>
            <a:endParaRPr lang="en-US" dirty="0" smtClean="0"/>
          </a:p>
          <a:p>
            <a:r>
              <a:rPr lang="en-US" dirty="0"/>
              <a:t>By surfing the Sigmoid Curve and taking leaps every time you hit the peak of a Growth Phase, your business will experience growth phase after growth phase after growth phase with only minor dips in profit, as opposed to a malignant crash.</a:t>
            </a:r>
            <a:endParaRPr lang="en-US" dirty="0"/>
          </a:p>
          <a:p>
            <a:pPr fontAlgn="base"/>
            <a:endParaRPr lang="en-US" dirty="0"/>
          </a:p>
          <a:p>
            <a:endParaRPr lang="en-US" dirty="0"/>
          </a:p>
        </p:txBody>
      </p:sp>
      <p:sp>
        <p:nvSpPr>
          <p:cNvPr id="7" name="TextBox 6"/>
          <p:cNvSpPr txBox="1"/>
          <p:nvPr/>
        </p:nvSpPr>
        <p:spPr>
          <a:xfrm>
            <a:off x="9744892" y="5513657"/>
            <a:ext cx="1554480" cy="369332"/>
          </a:xfrm>
          <a:prstGeom prst="rect">
            <a:avLst/>
          </a:prstGeom>
          <a:noFill/>
        </p:spPr>
        <p:txBody>
          <a:bodyPr wrap="square" rtlCol="0">
            <a:spAutoFit/>
          </a:bodyPr>
          <a:lstStyle/>
          <a:p>
            <a:r>
              <a:rPr lang="en-US" dirty="0" smtClean="0"/>
              <a:t>Time</a:t>
            </a:r>
            <a:endParaRPr lang="en-US" dirty="0"/>
          </a:p>
        </p:txBody>
      </p:sp>
      <p:sp>
        <p:nvSpPr>
          <p:cNvPr id="11" name="TextBox 10"/>
          <p:cNvSpPr txBox="1"/>
          <p:nvPr/>
        </p:nvSpPr>
        <p:spPr>
          <a:xfrm rot="16200000">
            <a:off x="6896432" y="4075820"/>
            <a:ext cx="971741" cy="369332"/>
          </a:xfrm>
          <a:prstGeom prst="rect">
            <a:avLst/>
          </a:prstGeom>
          <a:noFill/>
        </p:spPr>
        <p:txBody>
          <a:bodyPr wrap="none" rtlCol="0">
            <a:spAutoFit/>
          </a:bodyPr>
          <a:lstStyle/>
          <a:p>
            <a:r>
              <a:rPr lang="en-US" dirty="0" smtClean="0"/>
              <a:t>growth</a:t>
            </a:r>
            <a:endParaRPr lang="en-US" dirty="0"/>
          </a:p>
        </p:txBody>
      </p:sp>
      <p:pic>
        <p:nvPicPr>
          <p:cNvPr id="2054" name="Picture 6" descr="https://www.priorityhr.com/media/files/default/defaultsurf.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4206" y="2804948"/>
            <a:ext cx="4648200" cy="26885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76166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3123</TotalTime>
  <Words>652</Words>
  <Application>Microsoft Office PowerPoint</Application>
  <PresentationFormat>Widescreen</PresentationFormat>
  <Paragraphs>110</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 BLANCA</vt:lpstr>
      <vt:lpstr>Arial</vt:lpstr>
      <vt:lpstr>Century Gothic</vt:lpstr>
      <vt:lpstr>medium-content-sans-serif-font</vt:lpstr>
      <vt:lpstr>Open Sans</vt:lpstr>
      <vt:lpstr>Times New Roman</vt:lpstr>
      <vt:lpstr>Wingdings 3</vt:lpstr>
      <vt:lpstr>Ion Boardroom</vt:lpstr>
      <vt:lpstr>Media Mix Modelling </vt:lpstr>
      <vt:lpstr>Agenda</vt:lpstr>
      <vt:lpstr>What is MMM?</vt:lpstr>
      <vt:lpstr>DATA</vt:lpstr>
      <vt:lpstr>Flow Diagram</vt:lpstr>
      <vt:lpstr>Data Pre-processing &amp; Dataset </vt:lpstr>
      <vt:lpstr>Model Building Steps</vt:lpstr>
      <vt:lpstr>MMM Modeling</vt:lpstr>
      <vt:lpstr>Sigmoid Curve</vt:lpstr>
      <vt:lpstr>Optimized Spending</vt:lpstr>
      <vt:lpstr>Optimized Spending</vt:lpstr>
      <vt:lpstr>Deliverables and Insights</vt:lpstr>
      <vt:lpstr>Five KEY Important to succeed MMM</vt:lpstr>
      <vt:lpstr>Any queries?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Solution – FCR Optimization</dc:title>
  <dc:creator>Sundara Kesavan S S</dc:creator>
  <cp:lastModifiedBy>Sankaranarayanan, Vinoth (Cognizant)</cp:lastModifiedBy>
  <cp:revision>88</cp:revision>
  <dcterms:created xsi:type="dcterms:W3CDTF">2019-05-09T16:20:17Z</dcterms:created>
  <dcterms:modified xsi:type="dcterms:W3CDTF">2019-07-30T14:32:22Z</dcterms:modified>
</cp:coreProperties>
</file>