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7" r:id="rId4"/>
    <p:sldId id="258" r:id="rId5"/>
    <p:sldId id="260" r:id="rId6"/>
    <p:sldId id="262" r:id="rId7"/>
    <p:sldId id="267" r:id="rId8"/>
    <p:sldId id="265" r:id="rId9"/>
    <p:sldId id="266" r:id="rId10"/>
    <p:sldId id="261" r:id="rId11"/>
    <p:sldId id="268"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7/30/2019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7/30/2019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Customer Journey </a:t>
            </a:r>
            <a:endParaRPr lang="en-US" dirty="0"/>
          </a:p>
        </p:txBody>
      </p:sp>
      <p:sp>
        <p:nvSpPr>
          <p:cNvPr id="3" name="Subtitle 2"/>
          <p:cNvSpPr>
            <a:spLocks noGrp="1"/>
          </p:cNvSpPr>
          <p:nvPr>
            <p:ph type="subTitle" idx="1"/>
          </p:nvPr>
        </p:nvSpPr>
        <p:spPr/>
        <p:txBody>
          <a:bodyPr/>
          <a:lstStyle/>
          <a:p>
            <a:r>
              <a:rPr lang="en-US" dirty="0" smtClean="0"/>
              <a:t>Designed By Vinoth</a:t>
            </a:r>
            <a:endParaRPr lang="en-US" dirty="0"/>
          </a:p>
        </p:txBody>
      </p:sp>
    </p:spTree>
    <p:extLst>
      <p:ext uri="{BB962C8B-B14F-4D97-AF65-F5344CB8AC3E}">
        <p14:creationId xmlns:p14="http://schemas.microsoft.com/office/powerpoint/2010/main" val="435053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3218" y="1467889"/>
            <a:ext cx="9905999" cy="4828407"/>
          </a:xfrm>
        </p:spPr>
        <p:txBody>
          <a:bodyPr>
            <a:normAutofit fontScale="70000" lnSpcReduction="20000"/>
          </a:bodyPr>
          <a:lstStyle/>
          <a:p>
            <a:r>
              <a:rPr lang="en-US" b="1" dirty="0"/>
              <a:t>Far less engaged </a:t>
            </a:r>
            <a:r>
              <a:rPr lang="en-US" dirty="0"/>
              <a:t>(as seen in </a:t>
            </a:r>
            <a:r>
              <a:rPr lang="en-US" dirty="0" smtClean="0"/>
              <a:t>page views/visit </a:t>
            </a:r>
            <a:r>
              <a:rPr lang="en-US" dirty="0"/>
              <a:t>and average visit length)</a:t>
            </a:r>
          </a:p>
          <a:p>
            <a:r>
              <a:rPr lang="en-US" b="1" dirty="0"/>
              <a:t>They find the message less relevant</a:t>
            </a:r>
            <a:r>
              <a:rPr lang="en-US" dirty="0"/>
              <a:t> (as seen in the bounce rate)</a:t>
            </a:r>
          </a:p>
          <a:p>
            <a:r>
              <a:rPr lang="en-US" b="1" dirty="0"/>
              <a:t>They’re more likely to </a:t>
            </a:r>
            <a:r>
              <a:rPr lang="en-US" b="1" dirty="0" smtClean="0"/>
              <a:t>window-shop</a:t>
            </a:r>
            <a:r>
              <a:rPr lang="en-US" dirty="0" smtClean="0"/>
              <a:t> </a:t>
            </a:r>
            <a:r>
              <a:rPr lang="en-US" dirty="0"/>
              <a:t>(as seen in a high failed discovery rate)</a:t>
            </a:r>
          </a:p>
          <a:p>
            <a:r>
              <a:rPr lang="en-US" b="1" dirty="0"/>
              <a:t>They’re far less ready to purchase </a:t>
            </a:r>
            <a:r>
              <a:rPr lang="en-US" dirty="0"/>
              <a:t>(as seen in the checkout abandonment and conversion rates)</a:t>
            </a:r>
          </a:p>
          <a:p>
            <a:r>
              <a:rPr lang="en-US" b="1" dirty="0"/>
              <a:t>Typically visiting through mobile or tablet (</a:t>
            </a:r>
            <a:r>
              <a:rPr lang="en-US" dirty="0"/>
              <a:t>more customers coming in from Facebook via mobile than they are via desktop, this can definitely account for some of the lower average visit times and </a:t>
            </a:r>
            <a:r>
              <a:rPr lang="en-US" dirty="0" smtClean="0"/>
              <a:t>page views)</a:t>
            </a:r>
            <a:endParaRPr lang="en-US" dirty="0"/>
          </a:p>
          <a:p>
            <a:r>
              <a:rPr lang="en-US" b="1" dirty="0"/>
              <a:t>They’re typically finishing their purchase via Google</a:t>
            </a:r>
            <a:endParaRPr lang="en-US" dirty="0"/>
          </a:p>
          <a:p>
            <a:endParaRPr lang="en-US" dirty="0" smtClean="0"/>
          </a:p>
          <a:p>
            <a:r>
              <a:rPr lang="en-US" dirty="0" smtClean="0"/>
              <a:t>ACTION PLAN</a:t>
            </a:r>
          </a:p>
          <a:p>
            <a:r>
              <a:rPr lang="en-US" dirty="0"/>
              <a:t>Anyone can say they want to make more revenue, but that doesn’t actually help you accomplish anything.</a:t>
            </a:r>
          </a:p>
          <a:p>
            <a:r>
              <a:rPr lang="en-US" dirty="0" smtClean="0"/>
              <a:t>we </a:t>
            </a:r>
            <a:r>
              <a:rPr lang="en-US" dirty="0"/>
              <a:t>need to define goals that make sense, and most importantly, they need to be measurable. Right now, we have a wealth of information at our fingertips: we know what KPIs we need to be concerned with, we know what channel to focus on, and we know what needs to be improved.</a:t>
            </a:r>
          </a:p>
          <a:p>
            <a:endParaRPr lang="en-US" dirty="0"/>
          </a:p>
        </p:txBody>
      </p:sp>
      <p:sp>
        <p:nvSpPr>
          <p:cNvPr id="7" name="Title 1"/>
          <p:cNvSpPr>
            <a:spLocks noGrp="1"/>
          </p:cNvSpPr>
          <p:nvPr>
            <p:ph type="title"/>
          </p:nvPr>
        </p:nvSpPr>
        <p:spPr>
          <a:xfrm>
            <a:off x="893219" y="324409"/>
            <a:ext cx="9905998" cy="700831"/>
          </a:xfrm>
        </p:spPr>
        <p:txBody>
          <a:bodyPr>
            <a:normAutofit fontScale="90000"/>
          </a:bodyPr>
          <a:lstStyle/>
          <a:p>
            <a:r>
              <a:rPr lang="en-US" dirty="0" smtClean="0"/>
              <a:t>What will be your final deliverable and Insights </a:t>
            </a:r>
            <a:endParaRPr lang="en-US" dirty="0"/>
          </a:p>
        </p:txBody>
      </p:sp>
    </p:spTree>
    <p:extLst>
      <p:ext uri="{BB962C8B-B14F-4D97-AF65-F5344CB8AC3E}">
        <p14:creationId xmlns:p14="http://schemas.microsoft.com/office/powerpoint/2010/main" val="22531223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B64B1B68-A508-42FF-A955-7503FA5099E2}"/>
              </a:ext>
            </a:extLst>
          </p:cNvPr>
          <p:cNvPicPr>
            <a:picLocks noChangeAspect="1"/>
          </p:cNvPicPr>
          <p:nvPr/>
        </p:nvPicPr>
        <p:blipFill>
          <a:blip r:embed="rId2"/>
          <a:stretch>
            <a:fillRect/>
          </a:stretch>
        </p:blipFill>
        <p:spPr>
          <a:xfrm>
            <a:off x="1984985" y="1720850"/>
            <a:ext cx="8613913" cy="3416300"/>
          </a:xfrm>
          <a:prstGeom prst="rect">
            <a:avLst/>
          </a:prstGeom>
        </p:spPr>
      </p:pic>
      <p:sp>
        <p:nvSpPr>
          <p:cNvPr id="5" name="Rectangle 4"/>
          <p:cNvSpPr/>
          <p:nvPr/>
        </p:nvSpPr>
        <p:spPr>
          <a:xfrm>
            <a:off x="5029200" y="762391"/>
            <a:ext cx="2808513" cy="584775"/>
          </a:xfrm>
          <a:prstGeom prst="rect">
            <a:avLst/>
          </a:prstGeom>
        </p:spPr>
        <p:txBody>
          <a:bodyPr wrap="square">
            <a:spAutoFit/>
          </a:bodyPr>
          <a:lstStyle/>
          <a:p>
            <a:r>
              <a:rPr lang="en-US" sz="3200" dirty="0"/>
              <a:t>Any queries?</a:t>
            </a:r>
          </a:p>
        </p:txBody>
      </p:sp>
    </p:spTree>
    <p:extLst>
      <p:ext uri="{BB962C8B-B14F-4D97-AF65-F5344CB8AC3E}">
        <p14:creationId xmlns:p14="http://schemas.microsoft.com/office/powerpoint/2010/main" val="23579874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79099" y="1109300"/>
            <a:ext cx="8791575" cy="2387600"/>
          </a:xfrm>
        </p:spPr>
        <p:txBody>
          <a:bodyPr/>
          <a:lstStyle/>
          <a:p>
            <a:r>
              <a:rPr lang="en-US" dirty="0" smtClean="0"/>
              <a:t>Thank you</a:t>
            </a:r>
            <a:endParaRPr lang="en-US" dirty="0"/>
          </a:p>
        </p:txBody>
      </p:sp>
    </p:spTree>
    <p:extLst>
      <p:ext uri="{BB962C8B-B14F-4D97-AF65-F5344CB8AC3E}">
        <p14:creationId xmlns:p14="http://schemas.microsoft.com/office/powerpoint/2010/main" val="1529731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3" y="2097088"/>
            <a:ext cx="9905999" cy="3541714"/>
          </a:xfrm>
        </p:spPr>
        <p:txBody>
          <a:bodyPr>
            <a:normAutofit fontScale="70000" lnSpcReduction="20000"/>
          </a:bodyPr>
          <a:lstStyle/>
          <a:p>
            <a:r>
              <a:rPr lang="en-IN" dirty="0" smtClean="0"/>
              <a:t>Customer Journey and Touchpoint</a:t>
            </a:r>
          </a:p>
          <a:p>
            <a:r>
              <a:rPr lang="en-US" dirty="0"/>
              <a:t>Data considering for Drop-off </a:t>
            </a:r>
            <a:r>
              <a:rPr lang="en-US" dirty="0" smtClean="0"/>
              <a:t>Analysis</a:t>
            </a:r>
          </a:p>
          <a:p>
            <a:r>
              <a:rPr lang="en-US" dirty="0"/>
              <a:t>Data Preprocessing and final dataset</a:t>
            </a:r>
            <a:endParaRPr lang="en-IN" dirty="0"/>
          </a:p>
          <a:p>
            <a:pPr lvl="1"/>
            <a:r>
              <a:rPr lang="en-IN" dirty="0"/>
              <a:t>Feature Extraction</a:t>
            </a:r>
          </a:p>
          <a:p>
            <a:pPr lvl="1"/>
            <a:r>
              <a:rPr lang="en-IN" dirty="0"/>
              <a:t>Feature Analysis and Importance</a:t>
            </a:r>
          </a:p>
          <a:p>
            <a:pPr lvl="1"/>
            <a:r>
              <a:rPr lang="en-IN" dirty="0"/>
              <a:t>Data irregularities</a:t>
            </a:r>
          </a:p>
          <a:p>
            <a:r>
              <a:rPr lang="en-IN" dirty="0"/>
              <a:t>Model Building</a:t>
            </a:r>
          </a:p>
          <a:p>
            <a:r>
              <a:rPr lang="en-IN" dirty="0"/>
              <a:t>Evaluation Techniques</a:t>
            </a:r>
          </a:p>
          <a:p>
            <a:r>
              <a:rPr lang="en-IN" dirty="0"/>
              <a:t>Model Quality</a:t>
            </a:r>
          </a:p>
          <a:p>
            <a:r>
              <a:rPr lang="en-IN" dirty="0" smtClean="0"/>
              <a:t>Deliverable </a:t>
            </a:r>
            <a:r>
              <a:rPr lang="en-IN" dirty="0"/>
              <a:t>Insights </a:t>
            </a:r>
          </a:p>
          <a:p>
            <a:endParaRPr lang="en-US" dirty="0"/>
          </a:p>
        </p:txBody>
      </p:sp>
      <p:sp>
        <p:nvSpPr>
          <p:cNvPr id="4" name="Title 1">
            <a:extLst>
              <a:ext uri="{FF2B5EF4-FFF2-40B4-BE49-F238E27FC236}">
                <a16:creationId xmlns:a16="http://schemas.microsoft.com/office/drawing/2014/main" id="{FF167D8F-450E-4A15-9865-74A083D11ED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Agenda</a:t>
            </a:r>
          </a:p>
        </p:txBody>
      </p:sp>
    </p:spTree>
    <p:extLst>
      <p:ext uri="{BB962C8B-B14F-4D97-AF65-F5344CB8AC3E}">
        <p14:creationId xmlns:p14="http://schemas.microsoft.com/office/powerpoint/2010/main" val="29299049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500952"/>
            <a:ext cx="9905998" cy="700831"/>
          </a:xfrm>
        </p:spPr>
        <p:txBody>
          <a:bodyPr>
            <a:normAutofit fontScale="90000"/>
          </a:bodyPr>
          <a:lstStyle/>
          <a:p>
            <a:r>
              <a:rPr lang="en-US" dirty="0"/>
              <a:t>Customer </a:t>
            </a:r>
            <a:r>
              <a:rPr lang="en-US" dirty="0" smtClean="0"/>
              <a:t>Journey and Touchpoint</a:t>
            </a:r>
            <a:r>
              <a:rPr lang="en-US" dirty="0"/>
              <a:t/>
            </a:r>
            <a:br>
              <a:rPr lang="en-US" dirty="0"/>
            </a:br>
            <a:endParaRPr lang="en-US" dirty="0"/>
          </a:p>
        </p:txBody>
      </p:sp>
      <p:sp>
        <p:nvSpPr>
          <p:cNvPr id="3" name="Content Placeholder 2"/>
          <p:cNvSpPr>
            <a:spLocks noGrp="1"/>
          </p:cNvSpPr>
          <p:nvPr>
            <p:ph idx="1"/>
          </p:nvPr>
        </p:nvSpPr>
        <p:spPr>
          <a:xfrm>
            <a:off x="1141412" y="1201782"/>
            <a:ext cx="9905999" cy="4611189"/>
          </a:xfrm>
        </p:spPr>
        <p:txBody>
          <a:bodyPr>
            <a:normAutofit lnSpcReduction="10000"/>
          </a:bodyPr>
          <a:lstStyle/>
          <a:p>
            <a:r>
              <a:rPr lang="en-US" sz="1800" dirty="0"/>
              <a:t>The </a:t>
            </a:r>
            <a:r>
              <a:rPr lang="en-US" sz="1800" b="1" dirty="0"/>
              <a:t>customer journey </a:t>
            </a:r>
            <a:r>
              <a:rPr lang="en-US" sz="1800" dirty="0"/>
              <a:t>is an essential part of your sales process because it’s ultimately your sales funnel. Understanding the exact process that a customer undergoes when they are researching, deciding, and purchasing from you is critical to knowing which buttons you need to push along the way.</a:t>
            </a:r>
          </a:p>
          <a:p>
            <a:r>
              <a:rPr lang="en-US" sz="1800" dirty="0"/>
              <a:t>An exercise that allows a brand to understand and improve a customer’s experience when they attempt to shop for their product. It tells the story of a person’s experience when they first start shopping for a product and continues through to the process of them purchasing a solution</a:t>
            </a:r>
          </a:p>
          <a:p>
            <a:r>
              <a:rPr lang="en-US" sz="1800" b="1" dirty="0" smtClean="0"/>
              <a:t>Touchpoints</a:t>
            </a:r>
            <a:r>
              <a:rPr lang="en-US" sz="1800" dirty="0" smtClean="0"/>
              <a:t> </a:t>
            </a:r>
            <a:r>
              <a:rPr lang="en-US" sz="1800" dirty="0"/>
              <a:t>are crucial for the customer to build enough trust in your store and make an informed purchase </a:t>
            </a:r>
            <a:r>
              <a:rPr lang="en-US" sz="1800" dirty="0" smtClean="0"/>
              <a:t>decision. (A </a:t>
            </a:r>
            <a:r>
              <a:rPr lang="en-US" sz="1800" dirty="0"/>
              <a:t>touchpoint is defined as an interaction with your brand in some fashion. </a:t>
            </a:r>
            <a:r>
              <a:rPr lang="en-US" sz="1800" dirty="0"/>
              <a:t>On-site touchpoints would be what we can track directly on your site. </a:t>
            </a:r>
            <a:r>
              <a:rPr lang="en-US" sz="1800" dirty="0"/>
              <a:t>Off-site touchpoints are the interactions that happen with your brand off of your site (think social media</a:t>
            </a:r>
            <a:r>
              <a:rPr lang="en-US" sz="1800" dirty="0" smtClean="0"/>
              <a:t>)).</a:t>
            </a:r>
            <a:endParaRPr lang="en-US" sz="1800" dirty="0"/>
          </a:p>
          <a:p>
            <a:r>
              <a:rPr lang="en-US" sz="1800" dirty="0" smtClean="0"/>
              <a:t>Divvit/ Google Analytics counts </a:t>
            </a:r>
            <a:r>
              <a:rPr lang="en-US" sz="1800" dirty="0"/>
              <a:t>5.5 touchpoints needed on average between our merchants and their customers before a purchase can be </a:t>
            </a:r>
            <a:r>
              <a:rPr lang="en-US" sz="1800" dirty="0" smtClean="0"/>
              <a:t>made. But </a:t>
            </a:r>
            <a:r>
              <a:rPr lang="en-US" sz="1800" dirty="0"/>
              <a:t>what you need to understand is that each touchpoint is important because it’s an opportunity.</a:t>
            </a:r>
          </a:p>
          <a:p>
            <a:pPr marL="0" indent="0">
              <a:buNone/>
            </a:pPr>
            <a:endParaRPr lang="en-US" dirty="0"/>
          </a:p>
        </p:txBody>
      </p:sp>
    </p:spTree>
    <p:extLst>
      <p:ext uri="{BB962C8B-B14F-4D97-AF65-F5344CB8AC3E}">
        <p14:creationId xmlns:p14="http://schemas.microsoft.com/office/powerpoint/2010/main" val="367728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009399" y="293598"/>
            <a:ext cx="5612085" cy="2905611"/>
          </a:xfrm>
          <a:prstGeom prst="rect">
            <a:avLst/>
          </a:prstGeom>
        </p:spPr>
      </p:pic>
      <p:sp>
        <p:nvSpPr>
          <p:cNvPr id="7" name="Rectangle 6"/>
          <p:cNvSpPr/>
          <p:nvPr/>
        </p:nvSpPr>
        <p:spPr>
          <a:xfrm>
            <a:off x="433546" y="3199209"/>
            <a:ext cx="11207931" cy="3490123"/>
          </a:xfrm>
          <a:prstGeom prst="rect">
            <a:avLst/>
          </a:prstGeom>
        </p:spPr>
        <p:txBody>
          <a:bodyPr wrap="square">
            <a:spAutoFit/>
          </a:bodyPr>
          <a:lstStyle/>
          <a:p>
            <a:pPr>
              <a:lnSpc>
                <a:spcPct val="107000"/>
              </a:lnSpc>
              <a:spcAft>
                <a:spcPts val="800"/>
              </a:spcAft>
            </a:pPr>
            <a:r>
              <a:rPr lang="en-US" sz="1600" b="1" dirty="0">
                <a:latin typeface="Arial" panose="020B0604020202020204" pitchFamily="34" charset="0"/>
                <a:ea typeface="Times New Roman" panose="02020603050405020304" pitchFamily="18" charset="0"/>
                <a:cs typeface="Times New Roman" panose="02020603050405020304" pitchFamily="18" charset="0"/>
              </a:rPr>
              <a:t>Awareness: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Arial" panose="020B0604020202020204" pitchFamily="34" charset="0"/>
                <a:ea typeface="Times New Roman" panose="02020603050405020304" pitchFamily="18" charset="0"/>
                <a:cs typeface="Times New Roman" panose="02020603050405020304" pitchFamily="18" charset="0"/>
              </a:rPr>
              <a:t>This is the moment when the customer first discovers you and your products. Usually upon the first click through to your site, they’re beginning to get a sense for who you are and what you have to offer.</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dirty="0">
                <a:latin typeface="Arial" panose="020B0604020202020204" pitchFamily="34" charset="0"/>
                <a:ea typeface="Times New Roman" panose="02020603050405020304" pitchFamily="18" charset="0"/>
                <a:cs typeface="Times New Roman" panose="02020603050405020304" pitchFamily="18" charset="0"/>
              </a:rPr>
              <a:t>Consideration: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Arial" panose="020B0604020202020204" pitchFamily="34" charset="0"/>
                <a:ea typeface="Times New Roman" panose="02020603050405020304" pitchFamily="18" charset="0"/>
                <a:cs typeface="Times New Roman" panose="02020603050405020304" pitchFamily="18" charset="0"/>
              </a:rPr>
              <a:t>During the consideration step, the customer is looking through your products and is starting to decide if they would like to purchase. This is typically one of the longer steps in the customer journey, as this is where all of those touchpoints happen.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dirty="0">
                <a:latin typeface="Arial" panose="020B0604020202020204" pitchFamily="34" charset="0"/>
                <a:ea typeface="Calibri" panose="020F0502020204030204" pitchFamily="34" charset="0"/>
                <a:cs typeface="Times New Roman" panose="02020603050405020304" pitchFamily="18" charset="0"/>
              </a:rPr>
              <a:t>Acquisition: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This is the conversion we’ve been hoping for! The customer has made their decision and has decided to checkout. From here, there are some other phases or steps towards reconversion, but that’s enough material for another article completely. We’ll focus on what we can track and measure for the first conversion.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57883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3218" y="3296690"/>
            <a:ext cx="9905999" cy="3541714"/>
          </a:xfrm>
        </p:spPr>
        <p:txBody>
          <a:bodyPr>
            <a:normAutofit fontScale="77500" lnSpcReduction="20000"/>
          </a:bodyPr>
          <a:lstStyle/>
          <a:p>
            <a:r>
              <a:rPr lang="en-US" b="1" dirty="0"/>
              <a:t>Visits:</a:t>
            </a:r>
            <a:r>
              <a:rPr lang="en-US" dirty="0"/>
              <a:t> how many people came to your site from this channel?</a:t>
            </a:r>
          </a:p>
          <a:p>
            <a:r>
              <a:rPr lang="en-US" b="1" dirty="0" smtClean="0"/>
              <a:t>Page views/Visit</a:t>
            </a:r>
            <a:r>
              <a:rPr lang="en-US" b="1" dirty="0"/>
              <a:t>:</a:t>
            </a:r>
            <a:r>
              <a:rPr lang="en-US" dirty="0"/>
              <a:t> how many pages your customer viewed while on your site</a:t>
            </a:r>
          </a:p>
          <a:p>
            <a:r>
              <a:rPr lang="en-US" b="1" dirty="0"/>
              <a:t>Average Visit Length:</a:t>
            </a:r>
            <a:r>
              <a:rPr lang="en-US" dirty="0"/>
              <a:t> how long a customer spent on your site?</a:t>
            </a:r>
          </a:p>
          <a:p>
            <a:r>
              <a:rPr lang="en-US" b="1" dirty="0"/>
              <a:t>Bounce Rate:</a:t>
            </a:r>
            <a:r>
              <a:rPr lang="en-US" dirty="0"/>
              <a:t> how many visitors left your site without navigating past the landing page</a:t>
            </a:r>
          </a:p>
          <a:p>
            <a:r>
              <a:rPr lang="en-US" b="1" dirty="0"/>
              <a:t>Failed Discovery/Browse Abandonment Rate:</a:t>
            </a:r>
            <a:r>
              <a:rPr lang="en-US" dirty="0"/>
              <a:t> how many visitors navigating through your site exited before adding anything to the cart?</a:t>
            </a:r>
          </a:p>
          <a:p>
            <a:r>
              <a:rPr lang="en-US" b="1" dirty="0"/>
              <a:t>Cart Abandonment Rate:</a:t>
            </a:r>
            <a:r>
              <a:rPr lang="en-US" dirty="0"/>
              <a:t> how many customers added products to their carts but didn’t complete the purchase</a:t>
            </a:r>
          </a:p>
          <a:p>
            <a:r>
              <a:rPr lang="en-US" b="1" dirty="0"/>
              <a:t>Conversion Rate:</a:t>
            </a:r>
            <a:r>
              <a:rPr lang="en-US" dirty="0"/>
              <a:t> how many customers made it to the acquisition phase?</a:t>
            </a:r>
          </a:p>
          <a:p>
            <a:endParaRPr lang="en-US" dirty="0"/>
          </a:p>
        </p:txBody>
      </p:sp>
      <p:pic>
        <p:nvPicPr>
          <p:cNvPr id="5" name="Picture 2" descr="https://miro.medium.com/max/700/0*SSnSZZwqwTKuTci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218" y="1889814"/>
            <a:ext cx="10654348" cy="120608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miro.medium.com/max/700/0*S_Nk0v6F-2HY8lh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218" y="1125637"/>
            <a:ext cx="10654348" cy="1240971"/>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a:xfrm>
            <a:off x="893219" y="324409"/>
            <a:ext cx="9905998" cy="700831"/>
          </a:xfrm>
        </p:spPr>
        <p:txBody>
          <a:bodyPr>
            <a:normAutofit fontScale="90000"/>
          </a:bodyPr>
          <a:lstStyle/>
          <a:p>
            <a:r>
              <a:rPr lang="en-US" dirty="0" smtClean="0"/>
              <a:t>Data considering for Drop-off Analysis</a:t>
            </a:r>
            <a:r>
              <a:rPr lang="en-US" dirty="0"/>
              <a:t/>
            </a:r>
            <a:br>
              <a:rPr lang="en-US" dirty="0"/>
            </a:br>
            <a:endParaRPr lang="en-US" dirty="0"/>
          </a:p>
        </p:txBody>
      </p:sp>
    </p:spTree>
    <p:extLst>
      <p:ext uri="{BB962C8B-B14F-4D97-AF65-F5344CB8AC3E}">
        <p14:creationId xmlns:p14="http://schemas.microsoft.com/office/powerpoint/2010/main" val="5536328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500952"/>
            <a:ext cx="9905998" cy="700831"/>
          </a:xfrm>
        </p:spPr>
        <p:txBody>
          <a:bodyPr>
            <a:normAutofit fontScale="90000"/>
          </a:bodyPr>
          <a:lstStyle/>
          <a:p>
            <a:r>
              <a:rPr lang="en-US" dirty="0" smtClean="0"/>
              <a:t>Data Preprocessing and final dataset</a:t>
            </a:r>
            <a:r>
              <a:rPr lang="en-US" dirty="0"/>
              <a:t/>
            </a:r>
            <a:br>
              <a:rPr lang="en-US" dirty="0"/>
            </a:br>
            <a:endParaRPr lang="en-US" dirty="0"/>
          </a:p>
        </p:txBody>
      </p:sp>
      <p:sp>
        <p:nvSpPr>
          <p:cNvPr id="3" name="Content Placeholder 2"/>
          <p:cNvSpPr>
            <a:spLocks noGrp="1"/>
          </p:cNvSpPr>
          <p:nvPr>
            <p:ph idx="1"/>
          </p:nvPr>
        </p:nvSpPr>
        <p:spPr>
          <a:xfrm>
            <a:off x="1141412" y="1201782"/>
            <a:ext cx="4214359" cy="5185955"/>
          </a:xfrm>
        </p:spPr>
        <p:txBody>
          <a:bodyPr>
            <a:normAutofit lnSpcReduction="10000"/>
          </a:bodyPr>
          <a:lstStyle/>
          <a:p>
            <a:r>
              <a:rPr lang="en-US" dirty="0" smtClean="0"/>
              <a:t>EDA				</a:t>
            </a:r>
            <a:endParaRPr lang="en-US" sz="1100" dirty="0" smtClean="0"/>
          </a:p>
          <a:p>
            <a:pPr lvl="1"/>
            <a:r>
              <a:rPr lang="en-US" sz="1100" dirty="0" smtClean="0"/>
              <a:t>Target Column</a:t>
            </a:r>
          </a:p>
          <a:p>
            <a:pPr lvl="1"/>
            <a:r>
              <a:rPr lang="en-US" sz="1100" dirty="0" smtClean="0"/>
              <a:t>Missing Values</a:t>
            </a:r>
          </a:p>
          <a:p>
            <a:pPr lvl="1"/>
            <a:r>
              <a:rPr lang="en-US" sz="1100" dirty="0" smtClean="0"/>
              <a:t>Column types</a:t>
            </a:r>
          </a:p>
          <a:p>
            <a:pPr lvl="1"/>
            <a:r>
              <a:rPr lang="en-US" sz="1100" dirty="0" smtClean="0"/>
              <a:t>Anomalies </a:t>
            </a:r>
          </a:p>
          <a:p>
            <a:pPr lvl="1"/>
            <a:r>
              <a:rPr lang="en-US" sz="1100" dirty="0" smtClean="0"/>
              <a:t>Correlations</a:t>
            </a:r>
          </a:p>
          <a:p>
            <a:r>
              <a:rPr lang="en-US" dirty="0" smtClean="0"/>
              <a:t>Feature Engineering </a:t>
            </a:r>
          </a:p>
          <a:p>
            <a:pPr lvl="1"/>
            <a:r>
              <a:rPr lang="en-US" sz="1100" dirty="0" smtClean="0"/>
              <a:t>Imputation</a:t>
            </a:r>
            <a:endParaRPr lang="en-US" sz="1100" dirty="0"/>
          </a:p>
          <a:p>
            <a:pPr lvl="1"/>
            <a:r>
              <a:rPr lang="en-US" sz="1100" dirty="0" smtClean="0"/>
              <a:t>Handling Outlier</a:t>
            </a:r>
            <a:endParaRPr lang="en-US" sz="1100" dirty="0"/>
          </a:p>
          <a:p>
            <a:pPr lvl="1"/>
            <a:r>
              <a:rPr lang="en-US" sz="1100" dirty="0" smtClean="0"/>
              <a:t>Binning </a:t>
            </a:r>
          </a:p>
          <a:p>
            <a:pPr lvl="1"/>
            <a:r>
              <a:rPr lang="en-US" sz="1100" dirty="0" smtClean="0"/>
              <a:t>Encoding</a:t>
            </a:r>
          </a:p>
          <a:p>
            <a:pPr lvl="1"/>
            <a:r>
              <a:rPr lang="en-US" sz="1100" dirty="0"/>
              <a:t>Scaling </a:t>
            </a:r>
            <a:endParaRPr lang="en-US" sz="1100" dirty="0" smtClean="0"/>
          </a:p>
          <a:p>
            <a:pPr lvl="1"/>
            <a:r>
              <a:rPr lang="en-US" sz="1100" dirty="0" smtClean="0"/>
              <a:t>Feature Split </a:t>
            </a:r>
          </a:p>
          <a:p>
            <a:r>
              <a:rPr lang="en-US" dirty="0" smtClean="0"/>
              <a:t>Feature Selection</a:t>
            </a:r>
          </a:p>
          <a:p>
            <a:pPr lvl="1"/>
            <a:r>
              <a:rPr lang="en-US" sz="1100" dirty="0" smtClean="0"/>
              <a:t>Feature Selector</a:t>
            </a:r>
          </a:p>
          <a:p>
            <a:pPr lvl="1"/>
            <a:r>
              <a:rPr lang="en-US" sz="1100" dirty="0" smtClean="0"/>
              <a:t>SelectKBest</a:t>
            </a:r>
          </a:p>
          <a:p>
            <a:pPr lvl="1"/>
            <a:r>
              <a:rPr lang="en-US" sz="1100" dirty="0" smtClean="0"/>
              <a:t>RFE </a:t>
            </a:r>
            <a:endParaRPr lang="en-US" sz="1100" dirty="0"/>
          </a:p>
          <a:p>
            <a:endParaRPr lang="en-US" dirty="0" smtClean="0"/>
          </a:p>
          <a:p>
            <a:endParaRPr lang="en-US" dirty="0" smtClean="0"/>
          </a:p>
          <a:p>
            <a:pPr lvl="1"/>
            <a:endParaRPr lang="en-US" dirty="0"/>
          </a:p>
        </p:txBody>
      </p:sp>
      <p:sp>
        <p:nvSpPr>
          <p:cNvPr id="5" name="Content Placeholder 2"/>
          <p:cNvSpPr txBox="1">
            <a:spLocks/>
          </p:cNvSpPr>
          <p:nvPr/>
        </p:nvSpPr>
        <p:spPr>
          <a:xfrm>
            <a:off x="5238795" y="1201782"/>
            <a:ext cx="5668691" cy="454587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1800" dirty="0" smtClean="0"/>
              <a:t>Feature Selector 		</a:t>
            </a:r>
          </a:p>
          <a:p>
            <a:pPr lvl="1"/>
            <a:r>
              <a:rPr lang="en-US" sz="1800" dirty="0"/>
              <a:t>Find columns with a missing fraction greater than a specified threshold</a:t>
            </a:r>
          </a:p>
          <a:p>
            <a:pPr lvl="1"/>
            <a:r>
              <a:rPr lang="en-US" sz="1800" dirty="0"/>
              <a:t>Find features with only a single unique value</a:t>
            </a:r>
          </a:p>
          <a:p>
            <a:pPr lvl="1"/>
            <a:r>
              <a:rPr lang="en-US" sz="1800" dirty="0"/>
              <a:t>Find collinear features as identified by a correlation coefficient greater than a specified value</a:t>
            </a:r>
          </a:p>
          <a:p>
            <a:pPr lvl="1"/>
            <a:r>
              <a:rPr lang="en-US" sz="1800" dirty="0"/>
              <a:t>Find features with 0.0 importance from a gradient boosting machine</a:t>
            </a:r>
          </a:p>
          <a:p>
            <a:pPr lvl="1"/>
            <a:r>
              <a:rPr lang="en-US" sz="1800" dirty="0"/>
              <a:t>Find features that do not contribute to a specified cumulative feature importance from the gradient boosting </a:t>
            </a:r>
            <a:r>
              <a:rPr lang="en-US" sz="1800" dirty="0" smtClean="0"/>
              <a:t>machine</a:t>
            </a:r>
            <a:endParaRPr lang="en-US" sz="1800" dirty="0"/>
          </a:p>
          <a:p>
            <a:pPr lvl="1"/>
            <a:endParaRPr lang="en-US" sz="1000" dirty="0"/>
          </a:p>
          <a:p>
            <a:endParaRPr lang="en-US" dirty="0" smtClean="0"/>
          </a:p>
          <a:p>
            <a:pPr lvl="1"/>
            <a:endParaRPr lang="en-US" dirty="0"/>
          </a:p>
        </p:txBody>
      </p:sp>
    </p:spTree>
    <p:extLst>
      <p:ext uri="{BB962C8B-B14F-4D97-AF65-F5344CB8AC3E}">
        <p14:creationId xmlns:p14="http://schemas.microsoft.com/office/powerpoint/2010/main" val="12811748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218" y="749146"/>
            <a:ext cx="9905998" cy="700831"/>
          </a:xfrm>
        </p:spPr>
        <p:txBody>
          <a:bodyPr>
            <a:normAutofit/>
          </a:bodyPr>
          <a:lstStyle/>
          <a:p>
            <a:r>
              <a:rPr lang="en-US" dirty="0"/>
              <a:t>Model Building Steps</a:t>
            </a:r>
          </a:p>
        </p:txBody>
      </p:sp>
      <p:sp>
        <p:nvSpPr>
          <p:cNvPr id="5" name="Content Placeholder 2"/>
          <p:cNvSpPr txBox="1">
            <a:spLocks/>
          </p:cNvSpPr>
          <p:nvPr/>
        </p:nvSpPr>
        <p:spPr>
          <a:xfrm>
            <a:off x="1541417" y="1698170"/>
            <a:ext cx="10019212" cy="454587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Load the data</a:t>
            </a:r>
          </a:p>
          <a:p>
            <a:r>
              <a:rPr lang="en-US" dirty="0"/>
              <a:t>Pre-process the data – Data cleaning and Data conversion</a:t>
            </a:r>
          </a:p>
          <a:p>
            <a:r>
              <a:rPr lang="en-US" dirty="0"/>
              <a:t>Feature Analysis &amp; Extraction</a:t>
            </a:r>
          </a:p>
          <a:p>
            <a:r>
              <a:rPr lang="en-US" dirty="0"/>
              <a:t>Categorical encoding</a:t>
            </a:r>
          </a:p>
          <a:p>
            <a:r>
              <a:rPr lang="en-US" dirty="0"/>
              <a:t>Exploratory Data Analysis</a:t>
            </a:r>
          </a:p>
          <a:p>
            <a:r>
              <a:rPr lang="en-US" dirty="0"/>
              <a:t>Model fitting &amp; Hyper-parameter tuning</a:t>
            </a:r>
          </a:p>
          <a:p>
            <a:r>
              <a:rPr lang="en-US" dirty="0"/>
              <a:t>Pick the </a:t>
            </a:r>
            <a:r>
              <a:rPr lang="en-US" dirty="0" smtClean="0"/>
              <a:t>best by evaluating the score</a:t>
            </a:r>
            <a:endParaRPr lang="en-US" dirty="0"/>
          </a:p>
          <a:p>
            <a:r>
              <a:rPr lang="en-US" dirty="0"/>
              <a:t>Evaluate with new data</a:t>
            </a:r>
          </a:p>
          <a:p>
            <a:pPr lvl="1"/>
            <a:endParaRPr lang="en-US" sz="1000" dirty="0"/>
          </a:p>
          <a:p>
            <a:endParaRPr lang="en-US" dirty="0" smtClean="0"/>
          </a:p>
          <a:p>
            <a:pPr lvl="1"/>
            <a:endParaRPr lang="en-US" dirty="0"/>
          </a:p>
        </p:txBody>
      </p:sp>
    </p:spTree>
    <p:extLst>
      <p:ext uri="{BB962C8B-B14F-4D97-AF65-F5344CB8AC3E}">
        <p14:creationId xmlns:p14="http://schemas.microsoft.com/office/powerpoint/2010/main" val="38695622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218" y="749146"/>
            <a:ext cx="9905998" cy="700831"/>
          </a:xfrm>
        </p:spPr>
        <p:txBody>
          <a:bodyPr>
            <a:normAutofit/>
          </a:bodyPr>
          <a:lstStyle/>
          <a:p>
            <a:r>
              <a:rPr lang="en-US" dirty="0"/>
              <a:t>Evaluation Metrics</a:t>
            </a:r>
          </a:p>
        </p:txBody>
      </p:sp>
      <p:sp>
        <p:nvSpPr>
          <p:cNvPr id="5" name="Content Placeholder 2"/>
          <p:cNvSpPr txBox="1">
            <a:spLocks/>
          </p:cNvSpPr>
          <p:nvPr/>
        </p:nvSpPr>
        <p:spPr>
          <a:xfrm>
            <a:off x="1528354" y="1698170"/>
            <a:ext cx="10032275" cy="454587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nSpc>
                <a:spcPct val="250000"/>
              </a:lnSpc>
            </a:pPr>
            <a:r>
              <a:rPr lang="en-US" dirty="0"/>
              <a:t>Needed to select the </a:t>
            </a:r>
            <a:r>
              <a:rPr lang="en-US" dirty="0" smtClean="0"/>
              <a:t>best</a:t>
            </a:r>
            <a:endParaRPr lang="en-US" dirty="0"/>
          </a:p>
          <a:p>
            <a:pPr>
              <a:lnSpc>
                <a:spcPct val="250000"/>
              </a:lnSpc>
            </a:pPr>
            <a:r>
              <a:rPr lang="en-US" dirty="0"/>
              <a:t>Assess our model in terms of </a:t>
            </a:r>
            <a:r>
              <a:rPr lang="en-US" dirty="0" smtClean="0"/>
              <a:t>result</a:t>
            </a:r>
            <a:endParaRPr lang="en-US" dirty="0"/>
          </a:p>
          <a:p>
            <a:pPr>
              <a:lnSpc>
                <a:spcPct val="250000"/>
              </a:lnSpc>
            </a:pPr>
            <a:r>
              <a:rPr lang="en-US" dirty="0"/>
              <a:t>Provides Reliability to the </a:t>
            </a:r>
            <a:r>
              <a:rPr lang="en-US" dirty="0" smtClean="0"/>
              <a:t>model</a:t>
            </a:r>
            <a:endParaRPr lang="en-US" dirty="0"/>
          </a:p>
          <a:p>
            <a:pPr>
              <a:lnSpc>
                <a:spcPct val="250000"/>
              </a:lnSpc>
            </a:pPr>
            <a:r>
              <a:rPr lang="en-US" dirty="0"/>
              <a:t>Our Evaluation metrics – ROC AUC &amp; F-Score</a:t>
            </a:r>
          </a:p>
          <a:p>
            <a:pPr lvl="1"/>
            <a:endParaRPr lang="en-US" sz="1000" dirty="0"/>
          </a:p>
          <a:p>
            <a:endParaRPr lang="en-US" dirty="0" smtClean="0"/>
          </a:p>
          <a:p>
            <a:pPr lvl="1"/>
            <a:endParaRPr lang="en-US" dirty="0"/>
          </a:p>
        </p:txBody>
      </p:sp>
    </p:spTree>
    <p:extLst>
      <p:ext uri="{BB962C8B-B14F-4D97-AF65-F5344CB8AC3E}">
        <p14:creationId xmlns:p14="http://schemas.microsoft.com/office/powerpoint/2010/main" val="33497944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8531" y="599818"/>
            <a:ext cx="9905998" cy="700831"/>
          </a:xfrm>
        </p:spPr>
        <p:txBody>
          <a:bodyPr>
            <a:normAutofit/>
          </a:bodyPr>
          <a:lstStyle/>
          <a:p>
            <a:r>
              <a:rPr lang="en-US" dirty="0"/>
              <a:t>F-Score &amp; ROC AUC</a:t>
            </a:r>
          </a:p>
        </p:txBody>
      </p:sp>
      <p:sp>
        <p:nvSpPr>
          <p:cNvPr id="5" name="Content Placeholder 2"/>
          <p:cNvSpPr txBox="1">
            <a:spLocks/>
          </p:cNvSpPr>
          <p:nvPr/>
        </p:nvSpPr>
        <p:spPr>
          <a:xfrm>
            <a:off x="1328642" y="1300649"/>
            <a:ext cx="10032275" cy="454587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F-Score helps to evaluate both model performance and </a:t>
            </a:r>
            <a:r>
              <a:rPr lang="en-US" dirty="0" smtClean="0"/>
              <a:t>accuracy</a:t>
            </a:r>
            <a:endParaRPr lang="en-US" dirty="0"/>
          </a:p>
          <a:p>
            <a:r>
              <a:rPr lang="en-US" dirty="0"/>
              <a:t>Better measure for imbalanced </a:t>
            </a:r>
            <a:r>
              <a:rPr lang="en-US" dirty="0" smtClean="0"/>
              <a:t>data</a:t>
            </a:r>
            <a:endParaRPr lang="en-US" dirty="0"/>
          </a:p>
          <a:p>
            <a:r>
              <a:rPr lang="en-US" dirty="0"/>
              <a:t>ROC evaluates the misclassification of the </a:t>
            </a:r>
            <a:r>
              <a:rPr lang="en-US" dirty="0" smtClean="0"/>
              <a:t>model</a:t>
            </a:r>
            <a:endParaRPr lang="en-US" dirty="0"/>
          </a:p>
          <a:p>
            <a:r>
              <a:rPr lang="en-US" dirty="0"/>
              <a:t>ROC provides the better cut-off value to convert probability to </a:t>
            </a:r>
            <a:r>
              <a:rPr lang="en-US" dirty="0" smtClean="0"/>
              <a:t>decision</a:t>
            </a:r>
            <a:endParaRPr lang="en-US" dirty="0"/>
          </a:p>
          <a:p>
            <a:r>
              <a:rPr lang="en-US" dirty="0"/>
              <a:t>AUC helps to choose the best model for </a:t>
            </a:r>
            <a:r>
              <a:rPr lang="en-US" dirty="0" smtClean="0"/>
              <a:t>our </a:t>
            </a:r>
            <a:r>
              <a:rPr lang="en-US" dirty="0"/>
              <a:t>requirement</a:t>
            </a:r>
          </a:p>
          <a:p>
            <a:pPr lvl="1"/>
            <a:endParaRPr lang="en-US" dirty="0"/>
          </a:p>
        </p:txBody>
      </p:sp>
      <p:pic>
        <p:nvPicPr>
          <p:cNvPr id="4" name="Picture 3">
            <a:extLst>
              <a:ext uri="{FF2B5EF4-FFF2-40B4-BE49-F238E27FC236}">
                <a16:creationId xmlns:a16="http://schemas.microsoft.com/office/drawing/2014/main" id="{9853DAE3-C3E0-474C-9E5F-EACEE94EAA97}"/>
              </a:ext>
            </a:extLst>
          </p:cNvPr>
          <p:cNvPicPr>
            <a:picLocks noChangeAspect="1"/>
          </p:cNvPicPr>
          <p:nvPr/>
        </p:nvPicPr>
        <p:blipFill>
          <a:blip r:embed="rId2"/>
          <a:stretch>
            <a:fillRect/>
          </a:stretch>
        </p:blipFill>
        <p:spPr>
          <a:xfrm>
            <a:off x="7367450" y="4109908"/>
            <a:ext cx="4824549" cy="2748091"/>
          </a:xfrm>
          <a:prstGeom prst="rect">
            <a:avLst/>
          </a:prstGeom>
        </p:spPr>
      </p:pic>
    </p:spTree>
    <p:extLst>
      <p:ext uri="{BB962C8B-B14F-4D97-AF65-F5344CB8AC3E}">
        <p14:creationId xmlns:p14="http://schemas.microsoft.com/office/powerpoint/2010/main" val="85815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259</TotalTime>
  <Words>715</Words>
  <Application>Microsoft Office PowerPoint</Application>
  <PresentationFormat>Widescreen</PresentationFormat>
  <Paragraphs>93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Trebuchet MS</vt:lpstr>
      <vt:lpstr>Tw Cen MT</vt:lpstr>
      <vt:lpstr>Circuit</vt:lpstr>
      <vt:lpstr>Customer Journey </vt:lpstr>
      <vt:lpstr>Agenda</vt:lpstr>
      <vt:lpstr>Customer Journey and Touchpoint </vt:lpstr>
      <vt:lpstr>PowerPoint Presentation</vt:lpstr>
      <vt:lpstr>Data considering for Drop-off Analysis </vt:lpstr>
      <vt:lpstr>Data Preprocessing and final dataset </vt:lpstr>
      <vt:lpstr>Model Building Steps</vt:lpstr>
      <vt:lpstr>Evaluation Metrics</vt:lpstr>
      <vt:lpstr>F-Score &amp; ROC AUC</vt:lpstr>
      <vt:lpstr>What will be your final deliverable and Insights </vt:lpstr>
      <vt:lpstr>PowerPoint Presentation</vt:lpstr>
      <vt:lpstr>Thank you</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Journey</dc:title>
  <dc:creator>Sankaranarayanan, Vinoth (Cognizant)</dc:creator>
  <cp:lastModifiedBy>Sankaranarayanan, Vinoth (Cognizant)</cp:lastModifiedBy>
  <cp:revision>16</cp:revision>
  <dcterms:created xsi:type="dcterms:W3CDTF">2019-07-30T07:16:41Z</dcterms:created>
  <dcterms:modified xsi:type="dcterms:W3CDTF">2019-07-30T11:36:33Z</dcterms:modified>
</cp:coreProperties>
</file>