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AFC-C09A-44AB-8EF4-B6AD31A6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FCR Optimization</a:t>
            </a:r>
            <a:br>
              <a:rPr lang="en-IN" dirty="0">
                <a:latin typeface="AR BLANCA" panose="02000000000000000000" pitchFamily="2" charset="0"/>
              </a:rPr>
            </a:br>
            <a:endParaRPr lang="en-IN" dirty="0">
              <a:latin typeface="AR BLANCA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8A52-824F-419E-B528-B11956579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			 </a:t>
            </a:r>
            <a:r>
              <a:rPr lang="en-IN" sz="2000" dirty="0">
                <a:solidFill>
                  <a:schemeClr val="bg1"/>
                </a:solidFill>
                <a:latin typeface="AR BLANCA" panose="02000000000000000000" pitchFamily="2" charset="0"/>
              </a:rPr>
              <a:t>By</a:t>
            </a:r>
          </a:p>
          <a:p>
            <a:r>
              <a:rPr lang="en-IN" sz="2000" dirty="0">
                <a:solidFill>
                  <a:schemeClr val="bg1"/>
                </a:solidFill>
                <a:latin typeface="AR BLANCA" panose="02000000000000000000" pitchFamily="2" charset="0"/>
              </a:rPr>
              <a:t>													</a:t>
            </a:r>
            <a:r>
              <a:rPr lang="en-IN" sz="2000" dirty="0" smtClean="0">
                <a:solidFill>
                  <a:schemeClr val="bg1"/>
                </a:solidFill>
                <a:latin typeface="AR BLANCA" panose="02000000000000000000" pitchFamily="2" charset="0"/>
              </a:rPr>
              <a:t>		Vinoth</a:t>
            </a:r>
            <a:endParaRPr lang="en-IN" sz="2000" dirty="0">
              <a:solidFill>
                <a:schemeClr val="bg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0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Needed to select the best</a:t>
            </a:r>
          </a:p>
          <a:p>
            <a:endParaRPr lang="en-US" dirty="0"/>
          </a:p>
          <a:p>
            <a:r>
              <a:rPr lang="en-US" dirty="0"/>
              <a:t>Assess our model in terms of result</a:t>
            </a:r>
          </a:p>
          <a:p>
            <a:endParaRPr lang="en-US" dirty="0"/>
          </a:p>
          <a:p>
            <a:r>
              <a:rPr lang="en-US" dirty="0"/>
              <a:t>Provides Reliability to the model</a:t>
            </a:r>
          </a:p>
          <a:p>
            <a:endParaRPr lang="en-US" dirty="0"/>
          </a:p>
          <a:p>
            <a:r>
              <a:rPr lang="en-US" dirty="0"/>
              <a:t>Our Evaluation metrics – ROC AUC &amp; F-Score</a:t>
            </a:r>
          </a:p>
        </p:txBody>
      </p:sp>
    </p:spTree>
    <p:extLst>
      <p:ext uri="{BB962C8B-B14F-4D97-AF65-F5344CB8AC3E}">
        <p14:creationId xmlns:p14="http://schemas.microsoft.com/office/powerpoint/2010/main" val="35342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 &amp; ROC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F-Score helps to evaluate both model performance and accuracy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measure for imbalanced data</a:t>
            </a:r>
          </a:p>
          <a:p>
            <a:endParaRPr lang="en-US" dirty="0"/>
          </a:p>
          <a:p>
            <a:r>
              <a:rPr lang="en-US" dirty="0"/>
              <a:t>ROC evaluates the misclassification of the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provides the better cut-off value to convert probability to decision</a:t>
            </a:r>
          </a:p>
          <a:p>
            <a:endParaRPr lang="en-US" dirty="0"/>
          </a:p>
          <a:p>
            <a:r>
              <a:rPr lang="en-US" dirty="0"/>
              <a:t>AUC helps to choose the best model for our requirement</a:t>
            </a:r>
          </a:p>
        </p:txBody>
      </p:sp>
    </p:spTree>
    <p:extLst>
      <p:ext uri="{BB962C8B-B14F-4D97-AF65-F5344CB8AC3E}">
        <p14:creationId xmlns:p14="http://schemas.microsoft.com/office/powerpoint/2010/main" val="35215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data</a:t>
            </a:r>
          </a:p>
          <a:p>
            <a:r>
              <a:rPr lang="en-US" dirty="0"/>
              <a:t>Pre-process the data – Data cleaning and Data conversion</a:t>
            </a:r>
          </a:p>
          <a:p>
            <a:r>
              <a:rPr lang="en-US" dirty="0"/>
              <a:t>Feature Analysis &amp; Extraction</a:t>
            </a:r>
          </a:p>
          <a:p>
            <a:r>
              <a:rPr lang="en-US" dirty="0"/>
              <a:t>Categorical encoding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fitting &amp; Hyper-parameter tuning</a:t>
            </a:r>
          </a:p>
          <a:p>
            <a:r>
              <a:rPr lang="en-US" dirty="0"/>
              <a:t>Pick the best</a:t>
            </a:r>
          </a:p>
          <a:p>
            <a:r>
              <a:rPr lang="en-US" dirty="0"/>
              <a:t>Evaluate with new data</a:t>
            </a:r>
          </a:p>
        </p:txBody>
      </p:sp>
    </p:spTree>
    <p:extLst>
      <p:ext uri="{BB962C8B-B14F-4D97-AF65-F5344CB8AC3E}">
        <p14:creationId xmlns:p14="http://schemas.microsoft.com/office/powerpoint/2010/main" val="395261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74050"/>
              </p:ext>
            </p:extLst>
          </p:nvPr>
        </p:nvGraphicFramePr>
        <p:xfrm>
          <a:off x="1179443" y="2603500"/>
          <a:ext cx="8737670" cy="29667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96728">
                  <a:extLst>
                    <a:ext uri="{9D8B030D-6E8A-4147-A177-3AD203B41FA5}">
                      <a16:colId xmlns:a16="http://schemas.microsoft.com/office/drawing/2014/main" val="2305457302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67152015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18003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ROC AUC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F-Score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4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0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  <a:r>
                        <a:rPr lang="en-US" baseline="0" dirty="0"/>
                        <a:t>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61.1%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7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70.6%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5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84.1%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99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6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AUC – 84.1%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F-Score – 75%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3DAE3-C3E0-474C-9E5F-EACEE94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82" y="2603500"/>
            <a:ext cx="5338300" cy="30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makes our model robust</a:t>
            </a:r>
          </a:p>
          <a:p>
            <a:endParaRPr lang="en-US" dirty="0"/>
          </a:p>
          <a:p>
            <a:r>
              <a:rPr lang="en-US" dirty="0"/>
              <a:t>Stratified technique helps our model to overcome sample bias</a:t>
            </a:r>
          </a:p>
          <a:p>
            <a:endParaRPr lang="en-US" dirty="0"/>
          </a:p>
          <a:p>
            <a:r>
              <a:rPr lang="en-US" dirty="0"/>
              <a:t>Parameter tuning helps our model to pick the right number for our data</a:t>
            </a:r>
          </a:p>
          <a:p>
            <a:endParaRPr lang="en-US" dirty="0"/>
          </a:p>
          <a:p>
            <a:r>
              <a:rPr lang="en-US" dirty="0"/>
              <a:t>Good ROC AUC value makes our model reliable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9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AFC-C09A-44AB-8EF4-B6AD31A6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83052"/>
          </a:xfrm>
        </p:spPr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Data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8A52-824F-419E-B528-B11956579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			</a:t>
            </a:r>
            <a:endParaRPr lang="en-IN" sz="2000" dirty="0">
              <a:solidFill>
                <a:schemeClr val="bg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1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best?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Productivity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Success Rate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EA0A8E-8B75-4339-A570-9772B4F32B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25179" y="3261332"/>
            <a:ext cx="3791479" cy="267689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C532A0E-DA31-4BBF-B42A-31DD958B9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62614" y="3270858"/>
            <a:ext cx="4010585" cy="2657846"/>
          </a:xfrm>
        </p:spPr>
      </p:pic>
    </p:spTree>
    <p:extLst>
      <p:ext uri="{BB962C8B-B14F-4D97-AF65-F5344CB8AC3E}">
        <p14:creationId xmlns:p14="http://schemas.microsoft.com/office/powerpoint/2010/main" val="301425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Persons to deal with priority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65241-1F27-4ACD-8CA7-400535DB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75" y="3058503"/>
            <a:ext cx="7882670" cy="36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4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Any queries?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B1B68-A508-42FF-A955-7503FA50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35" y="2603500"/>
            <a:ext cx="8613913" cy="3416300"/>
          </a:xfrm>
        </p:spPr>
      </p:pic>
    </p:spTree>
    <p:extLst>
      <p:ext uri="{BB962C8B-B14F-4D97-AF65-F5344CB8AC3E}">
        <p14:creationId xmlns:p14="http://schemas.microsoft.com/office/powerpoint/2010/main" val="18228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7D8F-450E-4A15-9865-74A083D1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86A3-36B6-4B8D-B31D-7D05B0B5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FCR</a:t>
            </a:r>
          </a:p>
          <a:p>
            <a:r>
              <a:rPr lang="en-IN" dirty="0"/>
              <a:t>Feature Extraction</a:t>
            </a:r>
          </a:p>
          <a:p>
            <a:r>
              <a:rPr lang="en-IN" dirty="0"/>
              <a:t>Feature Analysis and Importance</a:t>
            </a:r>
          </a:p>
          <a:p>
            <a:r>
              <a:rPr lang="en-IN" dirty="0"/>
              <a:t>Data irregularities</a:t>
            </a:r>
          </a:p>
          <a:p>
            <a:r>
              <a:rPr lang="en-IN" dirty="0"/>
              <a:t>Model Building</a:t>
            </a:r>
          </a:p>
          <a:p>
            <a:r>
              <a:rPr lang="en-IN" dirty="0"/>
              <a:t>Evaluation Techniques</a:t>
            </a:r>
          </a:p>
          <a:p>
            <a:r>
              <a:rPr lang="en-IN" dirty="0"/>
              <a:t>Model Quality</a:t>
            </a:r>
          </a:p>
          <a:p>
            <a:r>
              <a:rPr lang="en-IN" dirty="0"/>
              <a:t>Data Insights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77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2AFC-C09A-44AB-8EF4-B6AD31A6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483052"/>
          </a:xfrm>
        </p:spPr>
        <p:txBody>
          <a:bodyPr/>
          <a:lstStyle/>
          <a:p>
            <a:pPr algn="ctr"/>
            <a:r>
              <a:rPr lang="en-IN" dirty="0">
                <a:latin typeface="AR BLANCA" panose="02000000000000000000" pitchFamily="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8A52-824F-419E-B528-B11956579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			</a:t>
            </a:r>
            <a:endParaRPr lang="en-IN" sz="2000" dirty="0">
              <a:solidFill>
                <a:schemeClr val="bg1"/>
              </a:solidFill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2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92A2-55C2-40E9-9BDC-DC89977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dirty="0"/>
              <a:t> is FCR?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7E13-5510-4D04-B4EC-13A80CD0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FCR stands for First Contact Resolution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First call which provides solution to the customer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Customer Satisfaction highly depends on FCR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FCR measures how effectively service desk conducts business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61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D380-D45D-417B-B319-3249B0A4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FCR 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FEE8-F2CE-4236-A9B9-504F061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FCR is something that needs to be computed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Feature Extraction – Call Date Time, Call Interval, Rank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B5BAE-96ED-4BDA-ACE3-A6BD7E254E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82043" y="4104143"/>
            <a:ext cx="5507232" cy="19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00B7-BE69-47AF-9B11-3A7B0E68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0EE9-9DDE-4A83-AE78-2CA7A29D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from June 2018 – December 2018 is considered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Call Date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Month &amp; Day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Call Time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Hours, Minutes &amp; Seconds</a:t>
            </a:r>
          </a:p>
          <a:p>
            <a:endParaRPr lang="en-IN" dirty="0"/>
          </a:p>
          <a:p>
            <a:r>
              <a:rPr lang="en-IN" dirty="0"/>
              <a:t>Queue start &amp; end time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Queue Duration</a:t>
            </a:r>
          </a:p>
          <a:p>
            <a:endParaRPr lang="en-IN" dirty="0"/>
          </a:p>
          <a:p>
            <a:r>
              <a:rPr lang="en-IN" dirty="0"/>
              <a:t>Call start &amp; end time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Call Duration</a:t>
            </a:r>
          </a:p>
        </p:txBody>
      </p:sp>
    </p:spTree>
    <p:extLst>
      <p:ext uri="{BB962C8B-B14F-4D97-AF65-F5344CB8AC3E}">
        <p14:creationId xmlns:p14="http://schemas.microsoft.com/office/powerpoint/2010/main" val="9093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200C-BEA8-4C38-8902-F51CE39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CF18C-3E21-4747-A0A1-20617A426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Features may vary with their significance to predict target</a:t>
            </a:r>
          </a:p>
          <a:p>
            <a:r>
              <a:rPr lang="en-IN" dirty="0"/>
              <a:t>Importance of the features to target variable are found statistically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3DD978-9842-4FA0-8717-E46D28AB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41" y="3429000"/>
            <a:ext cx="8600411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CC46-DD1B-4F5F-8BE7-A6CF0E43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EC54-5193-4723-AE41-7F5595992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	Service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766CE-D5DD-4211-8396-EEC37E4ACAB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A433-EB81-4A1E-9292-257E82D8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	Call Priority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D0B994-8A5E-461E-9A17-B1D49327228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700CB5-E473-4A4D-BEA1-389F87B440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	Queue </a:t>
            </a:r>
            <a:r>
              <a:rPr lang="en-IN" dirty="0"/>
              <a:t>Timing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250E48-A350-40A4-845C-63E89F50E53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0ED1D-026F-4AF3-AD8F-1B539819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9" y="3193559"/>
            <a:ext cx="3539263" cy="2833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213D8-2669-432E-900C-A0676641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40" y="3204915"/>
            <a:ext cx="3164719" cy="2835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EE272-85B5-4262-B643-DEA48652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3204915"/>
            <a:ext cx="3560441" cy="28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993C-B76C-4E33-851D-FDAD6AB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D54A00-014E-4206-AADF-8D22F947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Elimination from least to most important features</a:t>
            </a:r>
          </a:p>
          <a:p>
            <a:endParaRPr lang="en-IN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77162827-3E11-4FDE-B601-F7959084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09" y="2981739"/>
            <a:ext cx="7924799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C8E6-447B-45CA-B656-A236CF28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Irregularities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3C07-DC64-422F-8FB4-8DF9DBA9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Negative values in duration</a:t>
            </a:r>
          </a:p>
          <a:p>
            <a:r>
              <a:rPr lang="en-IN" dirty="0"/>
              <a:t>0.1% values are negative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1F4F1-F638-4867-93F4-8CDE9D27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4" y="3323349"/>
            <a:ext cx="836359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4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2955</TotalTime>
  <Words>408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 BLANCA</vt:lpstr>
      <vt:lpstr>Arial</vt:lpstr>
      <vt:lpstr>Century Gothic</vt:lpstr>
      <vt:lpstr>Times New Roman</vt:lpstr>
      <vt:lpstr>Wingdings</vt:lpstr>
      <vt:lpstr>Wingdings 3</vt:lpstr>
      <vt:lpstr>Ion Boardroom</vt:lpstr>
      <vt:lpstr>FCR Optimization </vt:lpstr>
      <vt:lpstr>Agenda</vt:lpstr>
      <vt:lpstr>What is FCR?</vt:lpstr>
      <vt:lpstr>FCR Derivation</vt:lpstr>
      <vt:lpstr>Feature Extraction</vt:lpstr>
      <vt:lpstr>Feature Importance</vt:lpstr>
      <vt:lpstr>Why its Important?</vt:lpstr>
      <vt:lpstr>Feature Selection</vt:lpstr>
      <vt:lpstr>Data Irregularities</vt:lpstr>
      <vt:lpstr>Evaluation Metrics</vt:lpstr>
      <vt:lpstr>F-Score &amp; ROC AUC</vt:lpstr>
      <vt:lpstr>Model Building Steps</vt:lpstr>
      <vt:lpstr>Model Selection</vt:lpstr>
      <vt:lpstr>Model Metrics</vt:lpstr>
      <vt:lpstr>Model Quality</vt:lpstr>
      <vt:lpstr>Data Insights</vt:lpstr>
      <vt:lpstr>Who is the best?</vt:lpstr>
      <vt:lpstr>Customer Matters</vt:lpstr>
      <vt:lpstr>Any 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Solution – FCR Optimization</dc:title>
  <dc:creator>Sundara Kesavan S S</dc:creator>
  <cp:lastModifiedBy>Sankaranarayanan, Vinoth (Cognizant)</cp:lastModifiedBy>
  <cp:revision>76</cp:revision>
  <dcterms:created xsi:type="dcterms:W3CDTF">2019-05-09T16:20:17Z</dcterms:created>
  <dcterms:modified xsi:type="dcterms:W3CDTF">2019-07-30T11:38:32Z</dcterms:modified>
</cp:coreProperties>
</file>