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76" r:id="rId5"/>
    <p:sldId id="258" r:id="rId6"/>
    <p:sldId id="259" r:id="rId7"/>
    <p:sldId id="277" r:id="rId8"/>
    <p:sldId id="263" r:id="rId9"/>
    <p:sldId id="264" r:id="rId10"/>
    <p:sldId id="266" r:id="rId11"/>
    <p:sldId id="267" r:id="rId12"/>
    <p:sldId id="268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othhunt/" TargetMode="External"/><Relationship Id="rId2" Type="http://schemas.openxmlformats.org/officeDocument/2006/relationships/hyperlink" Target="https://huntdatascience.wordpre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www.hackerrank.com/vinoth96_bte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2AFC-C09A-44AB-8EF4-B6AD31A6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39468" cy="2677648"/>
          </a:xfrm>
        </p:spPr>
        <p:txBody>
          <a:bodyPr/>
          <a:lstStyle/>
          <a:p>
            <a:pPr algn="ctr"/>
            <a:r>
              <a:rPr lang="en-IN" dirty="0" smtClean="0">
                <a:latin typeface="AR BLANCA" panose="02000000000000000000" pitchFamily="2" charset="0"/>
              </a:rPr>
              <a:t>Customer Problem Approach </a:t>
            </a:r>
            <a:r>
              <a:rPr lang="en-IN" dirty="0">
                <a:latin typeface="AR BLANCA" panose="02000000000000000000" pitchFamily="2" charset="0"/>
              </a:rPr>
              <a:t/>
            </a:r>
            <a:br>
              <a:rPr lang="en-IN" dirty="0">
                <a:latin typeface="AR BLANCA" panose="02000000000000000000" pitchFamily="2" charset="0"/>
              </a:rPr>
            </a:br>
            <a:endParaRPr lang="en-IN" dirty="0">
              <a:latin typeface="AR BLANCA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8A52-824F-419E-B528-B11956579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											 </a:t>
            </a:r>
            <a:r>
              <a:rPr lang="en-IN" sz="2000" dirty="0">
                <a:solidFill>
                  <a:schemeClr val="bg1"/>
                </a:solidFill>
                <a:latin typeface="AR BLANCA" panose="02000000000000000000" pitchFamily="2" charset="0"/>
              </a:rPr>
              <a:t>By</a:t>
            </a:r>
          </a:p>
          <a:p>
            <a:r>
              <a:rPr lang="en-IN" sz="2000" dirty="0">
                <a:solidFill>
                  <a:schemeClr val="bg1"/>
                </a:solidFill>
                <a:latin typeface="AR BLANCA" panose="02000000000000000000" pitchFamily="2" charset="0"/>
              </a:rPr>
              <a:t>													</a:t>
            </a:r>
            <a:r>
              <a:rPr lang="en-IN" sz="2000" dirty="0" smtClean="0">
                <a:solidFill>
                  <a:schemeClr val="bg1"/>
                </a:solidFill>
                <a:latin typeface="AR BLANCA" panose="02000000000000000000" pitchFamily="2" charset="0"/>
              </a:rPr>
              <a:t>		Vinoth</a:t>
            </a:r>
            <a:endParaRPr lang="en-IN" sz="2000" dirty="0">
              <a:solidFill>
                <a:schemeClr val="bg1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0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74050"/>
              </p:ext>
            </p:extLst>
          </p:nvPr>
        </p:nvGraphicFramePr>
        <p:xfrm>
          <a:off x="1179443" y="2603500"/>
          <a:ext cx="8737670" cy="2966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896728">
                  <a:extLst>
                    <a:ext uri="{9D8B030D-6E8A-4147-A177-3AD203B41FA5}">
                      <a16:colId xmlns:a16="http://schemas.microsoft.com/office/drawing/2014/main" val="2305457302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67152015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2180033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ROC AUC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4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61.06%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0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61.9%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  <a:r>
                        <a:rPr lang="en-US" baseline="0" dirty="0"/>
                        <a:t>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61.1%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7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73.1%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8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71.7%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678%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8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70.6%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       84.1%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9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6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AUC – 84.1%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F-Score – 75%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3DAE3-C3E0-474C-9E5F-EACEE94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82" y="2603500"/>
            <a:ext cx="5338300" cy="30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makes our model robust</a:t>
            </a:r>
          </a:p>
          <a:p>
            <a:endParaRPr lang="en-US" dirty="0"/>
          </a:p>
          <a:p>
            <a:r>
              <a:rPr lang="en-US" dirty="0"/>
              <a:t>Stratified technique helps our model to overcome sample bias</a:t>
            </a:r>
          </a:p>
          <a:p>
            <a:endParaRPr lang="en-US" dirty="0"/>
          </a:p>
          <a:p>
            <a:r>
              <a:rPr lang="en-US" dirty="0"/>
              <a:t>Parameter tuning helps our model to pick the right number for our data</a:t>
            </a:r>
          </a:p>
          <a:p>
            <a:endParaRPr lang="en-US" dirty="0"/>
          </a:p>
          <a:p>
            <a:r>
              <a:rPr lang="en-US" dirty="0"/>
              <a:t>Good ROC AUC value makes our model reliable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9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queries?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B1B68-A508-42FF-A955-7503FA50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35" y="2603500"/>
            <a:ext cx="8613913" cy="3416300"/>
          </a:xfrm>
        </p:spPr>
      </p:pic>
    </p:spTree>
    <p:extLst>
      <p:ext uri="{BB962C8B-B14F-4D97-AF65-F5344CB8AC3E}">
        <p14:creationId xmlns:p14="http://schemas.microsoft.com/office/powerpoint/2010/main" val="182281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2AFC-C09A-44AB-8EF4-B6AD31A6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83052"/>
          </a:xfrm>
        </p:spPr>
        <p:txBody>
          <a:bodyPr/>
          <a:lstStyle/>
          <a:p>
            <a:pPr algn="ctr"/>
            <a:r>
              <a:rPr lang="en-IN" dirty="0">
                <a:latin typeface="AR BLANCA" panose="02000000000000000000" pitchFamily="2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8A52-824F-419E-B528-B11956579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											</a:t>
            </a:r>
            <a:endParaRPr lang="en-IN" sz="2000" dirty="0">
              <a:solidFill>
                <a:schemeClr val="bg1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2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92A2-55C2-40E9-9BDC-DC89977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ME: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7E13-5510-4D04-B4EC-13A80CD0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10288108" cy="38103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/>
              <a:t>Own Site				:	</a:t>
            </a:r>
            <a:r>
              <a:rPr lang="en-US" dirty="0">
                <a:hlinkClick r:id="rId2"/>
              </a:rPr>
              <a:t>https://huntdatascience.wordpress.com</a:t>
            </a:r>
            <a:endParaRPr lang="en-IN" dirty="0" smtClean="0"/>
          </a:p>
          <a:p>
            <a:r>
              <a:rPr lang="en-IN" dirty="0" smtClean="0"/>
              <a:t>Git hub	 			: 	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github.com/vinothhunt/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/>
              <a:t>Hacker Rank			:	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www.hackerrank.com/vinoth96_btech</a:t>
            </a:r>
            <a:endParaRPr lang="en-US" u="sng" dirty="0"/>
          </a:p>
          <a:p>
            <a:endParaRPr lang="en-US" cap="all" dirty="0" smtClean="0"/>
          </a:p>
          <a:p>
            <a:r>
              <a:rPr lang="en-US" cap="all" dirty="0" smtClean="0"/>
              <a:t>70-461 </a:t>
            </a:r>
            <a:r>
              <a:rPr lang="en-US" cap="all" dirty="0"/>
              <a:t>Querying Microsoft Sql Server 2012 / </a:t>
            </a:r>
            <a:r>
              <a:rPr lang="en-US" cap="all" dirty="0" smtClean="0"/>
              <a:t>2014</a:t>
            </a:r>
            <a:endParaRPr lang="en-US" sz="2400" b="1" dirty="0"/>
          </a:p>
          <a:p>
            <a:r>
              <a:rPr lang="en-US" cap="all" dirty="0" smtClean="0"/>
              <a:t>70-774 </a:t>
            </a:r>
            <a:r>
              <a:rPr lang="en-US" cap="all" dirty="0"/>
              <a:t>Perform Cloud Data Science with Azure Machine Learning  </a:t>
            </a:r>
            <a:endParaRPr lang="en-US" sz="2400" b="1" dirty="0"/>
          </a:p>
          <a:p>
            <a:r>
              <a:rPr lang="en-US" cap="all" dirty="0" smtClean="0"/>
              <a:t>70-775 </a:t>
            </a:r>
            <a:r>
              <a:rPr lang="en-US" cap="all" dirty="0"/>
              <a:t>Perform Data Engineering on Microsoft Azure HDInsight – Bigdata </a:t>
            </a:r>
            <a:endParaRPr lang="en-US" cap="all" dirty="0" smtClean="0"/>
          </a:p>
          <a:p>
            <a:endParaRPr lang="en-US" sz="2400" b="1" cap="all" dirty="0"/>
          </a:p>
          <a:p>
            <a:r>
              <a:rPr lang="en-US" cap="all" dirty="0"/>
              <a:t>Participating various hackathon from Analytics Vidhya, Kaggle </a:t>
            </a:r>
            <a:r>
              <a:rPr lang="en-US" cap="all" dirty="0" smtClean="0"/>
              <a:t>and CTS </a:t>
            </a:r>
            <a:endParaRPr lang="en-US" cap="al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84" y="576942"/>
            <a:ext cx="1646464" cy="16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9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7D8F-450E-4A15-9865-74A083D1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86A3-36B6-4B8D-B31D-7D05B0B5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Technology and Tools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Customer Problem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Feature Extraction</a:t>
            </a:r>
          </a:p>
          <a:p>
            <a:pPr>
              <a:lnSpc>
                <a:spcPct val="150000"/>
              </a:lnSpc>
            </a:pPr>
            <a:r>
              <a:rPr lang="en-IN" dirty="0"/>
              <a:t>Feature Analysis and Importance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Model </a:t>
            </a:r>
            <a:r>
              <a:rPr lang="en-IN" dirty="0"/>
              <a:t>Building</a:t>
            </a:r>
          </a:p>
          <a:p>
            <a:pPr>
              <a:lnSpc>
                <a:spcPct val="150000"/>
              </a:lnSpc>
            </a:pPr>
            <a:r>
              <a:rPr lang="en-IN" dirty="0"/>
              <a:t>Evaluation Techniques</a:t>
            </a:r>
          </a:p>
          <a:p>
            <a:pPr>
              <a:lnSpc>
                <a:spcPct val="150000"/>
              </a:lnSpc>
            </a:pPr>
            <a:r>
              <a:rPr lang="en-IN" dirty="0"/>
              <a:t>Model Quality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7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92A2-55C2-40E9-9BDC-DC89977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Tools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7E13-5510-4D04-B4EC-13A80CD0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Language 			: 	Python</a:t>
            </a:r>
          </a:p>
          <a:p>
            <a:r>
              <a:rPr lang="en-IN" dirty="0" smtClean="0"/>
              <a:t>Database			:	Hadoop &amp; SQL &amp; Azure</a:t>
            </a:r>
          </a:p>
          <a:p>
            <a:r>
              <a:rPr lang="en-IN" dirty="0" smtClean="0"/>
              <a:t>Tools</a:t>
            </a:r>
            <a:r>
              <a:rPr lang="en-IN" dirty="0"/>
              <a:t>				</a:t>
            </a:r>
            <a:r>
              <a:rPr lang="en-IN" dirty="0" smtClean="0"/>
              <a:t>	:</a:t>
            </a:r>
            <a:r>
              <a:rPr lang="en-IN" dirty="0"/>
              <a:t>	</a:t>
            </a:r>
            <a:r>
              <a:rPr lang="en-IN" dirty="0" smtClean="0"/>
              <a:t>Jupyter notebook &amp; Pytorch </a:t>
            </a:r>
          </a:p>
          <a:p>
            <a:r>
              <a:rPr lang="en-IN" dirty="0" smtClean="0"/>
              <a:t>ML Models			: 	Supervised &amp; Unsupervised (</a:t>
            </a:r>
            <a:r>
              <a:rPr lang="en-US" dirty="0"/>
              <a:t>Linear Regression, </a:t>
            </a:r>
            <a:r>
              <a:rPr lang="en-US" dirty="0" smtClean="0"/>
              <a:t>							Logistic Regression</a:t>
            </a:r>
            <a:r>
              <a:rPr lang="en-US" dirty="0"/>
              <a:t>, Decision Trees, Random </a:t>
            </a:r>
            <a:r>
              <a:rPr lang="en-US" dirty="0" smtClean="0"/>
              <a:t>								Forest, Clustering</a:t>
            </a:r>
            <a:r>
              <a:rPr lang="en-US" dirty="0"/>
              <a:t>, Gradient </a:t>
            </a:r>
            <a:r>
              <a:rPr lang="en-US" dirty="0" smtClean="0"/>
              <a:t>	Boost &amp; </a:t>
            </a:r>
            <a:r>
              <a:rPr lang="en-US" dirty="0"/>
              <a:t>XGBoost, </a:t>
            </a:r>
            <a:r>
              <a:rPr lang="en-US" dirty="0" smtClean="0"/>
              <a:t>							kNN, NLP,CNN</a:t>
            </a:r>
            <a:r>
              <a:rPr lang="en-US" dirty="0"/>
              <a:t>. Neural </a:t>
            </a:r>
            <a:r>
              <a:rPr lang="en-US" dirty="0" smtClean="0"/>
              <a:t>Network)</a:t>
            </a:r>
          </a:p>
          <a:p>
            <a:r>
              <a:rPr lang="en-US" dirty="0" smtClean="0"/>
              <a:t>Visualization 			:	Tableau</a:t>
            </a:r>
          </a:p>
          <a:p>
            <a:r>
              <a:rPr lang="en-US" dirty="0" smtClean="0"/>
              <a:t>Domain				: 	Healthcare &amp; Finance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3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92A2-55C2-40E9-9BDC-DC89977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dirty="0"/>
              <a:t> is </a:t>
            </a:r>
            <a:r>
              <a:rPr lang="en-IN" dirty="0" smtClean="0"/>
              <a:t>Risk Classification?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7E13-5510-4D04-B4EC-13A80CD0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Identifying the member health risk based on various condition and classified as LOW and High Risk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Business Problem: Organization need to improve the revenue profit for member specific, in order to addressing the high claim value</a:t>
            </a:r>
          </a:p>
          <a:p>
            <a:endParaRPr lang="en-IN" dirty="0"/>
          </a:p>
          <a:p>
            <a:r>
              <a:rPr lang="en-IN" dirty="0" smtClean="0"/>
              <a:t>Regularly government fund to member for specific criteria(Medicaid /Medicare)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61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D380-D45D-417B-B319-3249B0A4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 classification </a:t>
            </a:r>
            <a:r>
              <a:rPr lang="en-IN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FEE8-F2CE-4236-A9B9-504F061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00279" cy="3771174"/>
          </a:xfrm>
        </p:spPr>
        <p:txBody>
          <a:bodyPr/>
          <a:lstStyle/>
          <a:p>
            <a:r>
              <a:rPr lang="en-IN" dirty="0" smtClean="0"/>
              <a:t>Member Risk </a:t>
            </a:r>
            <a:r>
              <a:rPr lang="en-IN" dirty="0"/>
              <a:t>is something that needs to be computed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Feature Extraction – </a:t>
            </a:r>
            <a:r>
              <a:rPr lang="en-IN" dirty="0" smtClean="0"/>
              <a:t>Age, Revenue, customer predefined ill measure, Claim and Campaign results 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59874" y="4428309"/>
            <a:ext cx="2129246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19257" y="3827417"/>
            <a:ext cx="1815737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Risk</a:t>
            </a:r>
            <a:endParaRPr lang="en-US" dirty="0"/>
          </a:p>
        </p:txBody>
      </p:sp>
      <p:cxnSp>
        <p:nvCxnSpPr>
          <p:cNvPr id="9" name="Elbow Connector 8"/>
          <p:cNvCxnSpPr>
            <a:stCxn id="5" idx="3"/>
          </p:cNvCxnSpPr>
          <p:nvPr/>
        </p:nvCxnSpPr>
        <p:spPr>
          <a:xfrm flipV="1">
            <a:off x="4389120" y="4323806"/>
            <a:ext cx="2730137" cy="607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69812" y="4304211"/>
            <a:ext cx="66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Elbow Connector 13"/>
          <p:cNvCxnSpPr>
            <a:stCxn id="5" idx="3"/>
          </p:cNvCxnSpPr>
          <p:nvPr/>
        </p:nvCxnSpPr>
        <p:spPr>
          <a:xfrm>
            <a:off x="4389120" y="4931229"/>
            <a:ext cx="2730137" cy="68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19257" y="5228408"/>
            <a:ext cx="1815737" cy="86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Risk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69812" y="5353986"/>
            <a:ext cx="66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the </a:t>
            </a:r>
            <a:r>
              <a:rPr lang="en-US" dirty="0" smtClean="0"/>
              <a:t>data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 smtClean="0"/>
              <a:t>Pre-process </a:t>
            </a:r>
            <a:r>
              <a:rPr lang="en-US" dirty="0"/>
              <a:t>the data – Data cleaning and Data conversion</a:t>
            </a:r>
          </a:p>
          <a:p>
            <a:r>
              <a:rPr lang="en-US" dirty="0"/>
              <a:t>Feature Analysis &amp; Extraction</a:t>
            </a:r>
          </a:p>
          <a:p>
            <a:r>
              <a:rPr lang="en-US" dirty="0" smtClean="0"/>
              <a:t>Categorical </a:t>
            </a:r>
            <a:r>
              <a:rPr lang="en-US" dirty="0"/>
              <a:t>encoding</a:t>
            </a:r>
          </a:p>
          <a:p>
            <a:r>
              <a:rPr lang="en-US" dirty="0" smtClean="0"/>
              <a:t>Model </a:t>
            </a:r>
            <a:r>
              <a:rPr lang="en-US" dirty="0"/>
              <a:t>fitting &amp; Hyper-parameter tuning</a:t>
            </a:r>
          </a:p>
          <a:p>
            <a:r>
              <a:rPr lang="en-US" dirty="0"/>
              <a:t>Pick the best</a:t>
            </a:r>
          </a:p>
          <a:p>
            <a:r>
              <a:rPr lang="en-US" dirty="0"/>
              <a:t>Evaluate with new data</a:t>
            </a:r>
          </a:p>
        </p:txBody>
      </p:sp>
    </p:spTree>
    <p:extLst>
      <p:ext uri="{BB962C8B-B14F-4D97-AF65-F5344CB8AC3E}">
        <p14:creationId xmlns:p14="http://schemas.microsoft.com/office/powerpoint/2010/main" val="277354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Needed to select the best</a:t>
            </a:r>
          </a:p>
          <a:p>
            <a:endParaRPr lang="en-US" dirty="0"/>
          </a:p>
          <a:p>
            <a:r>
              <a:rPr lang="en-US" dirty="0"/>
              <a:t>Assess our model in terms of result</a:t>
            </a:r>
          </a:p>
          <a:p>
            <a:endParaRPr lang="en-US" dirty="0"/>
          </a:p>
          <a:p>
            <a:r>
              <a:rPr lang="en-US" dirty="0"/>
              <a:t>Provides Reliability to the model</a:t>
            </a:r>
          </a:p>
          <a:p>
            <a:endParaRPr lang="en-US" dirty="0"/>
          </a:p>
          <a:p>
            <a:r>
              <a:rPr lang="en-US" dirty="0"/>
              <a:t>Our Evaluation metrics – ROC AUC &amp; F-Score</a:t>
            </a:r>
          </a:p>
        </p:txBody>
      </p:sp>
    </p:spTree>
    <p:extLst>
      <p:ext uri="{BB962C8B-B14F-4D97-AF65-F5344CB8AC3E}">
        <p14:creationId xmlns:p14="http://schemas.microsoft.com/office/powerpoint/2010/main" val="353428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F-Score &amp; ROC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F-Score helps to evaluate both model performance and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Better measure for imbalanced data</a:t>
            </a:r>
          </a:p>
          <a:p>
            <a:endParaRPr lang="en-US" dirty="0"/>
          </a:p>
          <a:p>
            <a:r>
              <a:rPr lang="en-US" dirty="0"/>
              <a:t>ROC evaluates the misclassification of the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ROC provides the better cut-off value to convert probability to decision</a:t>
            </a:r>
          </a:p>
          <a:p>
            <a:endParaRPr lang="en-US" dirty="0"/>
          </a:p>
          <a:p>
            <a:r>
              <a:rPr lang="en-US" dirty="0"/>
              <a:t>AUC helps to choose the best model for our requirement</a:t>
            </a:r>
          </a:p>
        </p:txBody>
      </p:sp>
    </p:spTree>
    <p:extLst>
      <p:ext uri="{BB962C8B-B14F-4D97-AF65-F5344CB8AC3E}">
        <p14:creationId xmlns:p14="http://schemas.microsoft.com/office/powerpoint/2010/main" val="352151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3032</TotalTime>
  <Words>349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 BLANCA</vt:lpstr>
      <vt:lpstr>Arial</vt:lpstr>
      <vt:lpstr>Century Gothic</vt:lpstr>
      <vt:lpstr>Times New Roman</vt:lpstr>
      <vt:lpstr>Wingdings 3</vt:lpstr>
      <vt:lpstr>Ion Boardroom</vt:lpstr>
      <vt:lpstr>Customer Problem Approach  </vt:lpstr>
      <vt:lpstr>About ME:</vt:lpstr>
      <vt:lpstr>Agenda</vt:lpstr>
      <vt:lpstr>Technology and Tools:</vt:lpstr>
      <vt:lpstr>What is Risk Classification?</vt:lpstr>
      <vt:lpstr>Risk classification Derivation</vt:lpstr>
      <vt:lpstr>Model Building Steps</vt:lpstr>
      <vt:lpstr>Evaluation Metrics</vt:lpstr>
      <vt:lpstr>F-Score &amp; ROC AUC</vt:lpstr>
      <vt:lpstr>Model Selection</vt:lpstr>
      <vt:lpstr>Model Metrics</vt:lpstr>
      <vt:lpstr>Model Quality</vt:lpstr>
      <vt:lpstr>Any queries?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Solution – FCR Optimization</dc:title>
  <dc:creator>Sundara Kesavan S S</dc:creator>
  <cp:lastModifiedBy>Sankaranarayanan, Vinoth (Cognizant)</cp:lastModifiedBy>
  <cp:revision>84</cp:revision>
  <dcterms:created xsi:type="dcterms:W3CDTF">2019-05-09T16:20:17Z</dcterms:created>
  <dcterms:modified xsi:type="dcterms:W3CDTF">2019-12-16T11:22:55Z</dcterms:modified>
</cp:coreProperties>
</file>