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4"/>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Pinyon Script"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f2b4786b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f2b4786b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3f2b4786bf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3e4bb9e31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3e4bb9e316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3e4bb9e316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3e72d8bd7e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3e72d8bd7e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3e72d8bd7e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2123f049bc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2123f049bc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2123f049bc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18826c2a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218826c2a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2218826c2a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2123f049bc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2123f049bc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2123f049bc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2123f049bc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2123f049bc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22123f049bc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123f049bc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123f049bc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2123f049bc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2123f049bc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2123f049bc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2123f049bc_0_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218826c2ab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218826c2ab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2218826c2ab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16e736e36b92ab8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16e736e36b92ab8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16e736e36b92ab8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197a59b61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197a59b615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2197a59b615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3e4bb9e316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3e4bb9e316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23e4bb9e316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97a59b615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97a59b615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2197a59b615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97a59b615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97a59b615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197a59b615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2123f049bc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2123f049bc_0_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2123f049bc_0_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197a59b615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197a59b615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2197a59b615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1" name="Google Shape;5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C00000"/>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6" name="Google Shape;56;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just" rtl="0">
              <a:lnSpc>
                <a:spcPct val="150000"/>
              </a:lnSpc>
              <a:spcBef>
                <a:spcPts val="1000"/>
              </a:spcBef>
              <a:spcAft>
                <a:spcPts val="0"/>
              </a:spcAft>
              <a:buClr>
                <a:srgbClr val="0000FF"/>
              </a:buClr>
              <a:buSzPts val="1800"/>
              <a:buChar char="●"/>
              <a:defRPr/>
            </a:lvl1pPr>
            <a:lvl2pPr marL="914400" lvl="1" indent="-342900" algn="just" rtl="0">
              <a:lnSpc>
                <a:spcPct val="150000"/>
              </a:lnSpc>
              <a:spcBef>
                <a:spcPts val="1600"/>
              </a:spcBef>
              <a:spcAft>
                <a:spcPts val="0"/>
              </a:spcAft>
              <a:buClr>
                <a:srgbClr val="0000FF"/>
              </a:buClr>
              <a:buSzPts val="1800"/>
              <a:buChar char="○"/>
              <a:defRPr/>
            </a:lvl2pPr>
            <a:lvl3pPr marL="1371600" lvl="2" indent="-342900" algn="just" rtl="0">
              <a:lnSpc>
                <a:spcPct val="150000"/>
              </a:lnSpc>
              <a:spcBef>
                <a:spcPts val="1600"/>
              </a:spcBef>
              <a:spcAft>
                <a:spcPts val="0"/>
              </a:spcAft>
              <a:buClr>
                <a:srgbClr val="0000FF"/>
              </a:buClr>
              <a:buSzPts val="1800"/>
              <a:buChar char="■"/>
              <a:defRPr/>
            </a:lvl3pPr>
            <a:lvl4pPr marL="1828800" lvl="3" indent="-342900" algn="just" rtl="0">
              <a:lnSpc>
                <a:spcPct val="150000"/>
              </a:lnSpc>
              <a:spcBef>
                <a:spcPts val="1600"/>
              </a:spcBef>
              <a:spcAft>
                <a:spcPts val="0"/>
              </a:spcAft>
              <a:buClr>
                <a:srgbClr val="0000FF"/>
              </a:buClr>
              <a:buSzPts val="1800"/>
              <a:buChar char="●"/>
              <a:defRPr/>
            </a:lvl4pPr>
            <a:lvl5pPr marL="2286000" lvl="4" indent="-342900" algn="just" rtl="0">
              <a:lnSpc>
                <a:spcPct val="150000"/>
              </a:lnSpc>
              <a:spcBef>
                <a:spcPts val="1600"/>
              </a:spcBef>
              <a:spcAft>
                <a:spcPts val="0"/>
              </a:spcAft>
              <a:buClr>
                <a:srgbClr val="0000FF"/>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7" name="Google Shape;57;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4" name="Google Shape;4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7" name="Google Shape;47;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hyperlink" Target="https://ieeexplore.ieee.org/xpl/conhome/8766245/proceeding" TargetMode="External"/><Relationship Id="rId13" Type="http://schemas.openxmlformats.org/officeDocument/2006/relationships/hyperlink" Target="https://ieeexplore.ieee.org/document/8747140/" TargetMode="External"/><Relationship Id="rId18" Type="http://schemas.openxmlformats.org/officeDocument/2006/relationships/hyperlink" Target="https://ieeexplore.ieee.org/document/9114653/" TargetMode="External"/><Relationship Id="rId26" Type="http://schemas.openxmlformats.org/officeDocument/2006/relationships/hyperlink" Target="https://ieeexplore.ieee.org/author/37089391764" TargetMode="External"/><Relationship Id="rId3" Type="http://schemas.openxmlformats.org/officeDocument/2006/relationships/hyperlink" Target="https://ieeexplore.ieee.org/document/8782340/" TargetMode="External"/><Relationship Id="rId21" Type="http://schemas.openxmlformats.org/officeDocument/2006/relationships/hyperlink" Target="https://ieeexplore.ieee.org/xpl/conhome/9109369/proceeding" TargetMode="External"/><Relationship Id="rId7" Type="http://schemas.openxmlformats.org/officeDocument/2006/relationships/hyperlink" Target="https://ieeexplore.ieee.org/author/37086437361" TargetMode="External"/><Relationship Id="rId12" Type="http://schemas.openxmlformats.org/officeDocument/2006/relationships/hyperlink" Target="https://ieeexplore.ieee.org/xpl/conhome/9315857/proceeding" TargetMode="External"/><Relationship Id="rId17" Type="http://schemas.openxmlformats.org/officeDocument/2006/relationships/hyperlink" Target="https://ieeexplore.ieee.org/xpl/conhome/8742689/proceeding" TargetMode="External"/><Relationship Id="rId25" Type="http://schemas.openxmlformats.org/officeDocument/2006/relationships/hyperlink" Target="https://ieeexplore.ieee.org/author/37089390406" TargetMode="External"/><Relationship Id="rId2" Type="http://schemas.openxmlformats.org/officeDocument/2006/relationships/notesSlide" Target="../notesSlides/notesSlide20.xml"/><Relationship Id="rId16" Type="http://schemas.openxmlformats.org/officeDocument/2006/relationships/hyperlink" Target="https://ieeexplore.ieee.org/author/37086617319" TargetMode="External"/><Relationship Id="rId20" Type="http://schemas.openxmlformats.org/officeDocument/2006/relationships/hyperlink" Target="https://ieeexplore.ieee.org/author/37660155100" TargetMode="External"/><Relationship Id="rId1" Type="http://schemas.openxmlformats.org/officeDocument/2006/relationships/slideLayout" Target="../slideLayouts/slideLayout12.xml"/><Relationship Id="rId6" Type="http://schemas.openxmlformats.org/officeDocument/2006/relationships/hyperlink" Target="https://ieeexplore.ieee.org/author/37086931260" TargetMode="External"/><Relationship Id="rId11" Type="http://schemas.openxmlformats.org/officeDocument/2006/relationships/hyperlink" Target="https://ieeexplore.ieee.org/author/37088754628" TargetMode="External"/><Relationship Id="rId24" Type="http://schemas.openxmlformats.org/officeDocument/2006/relationships/hyperlink" Target="https://ieeexplore.ieee.org/author/37089388697" TargetMode="External"/><Relationship Id="rId5" Type="http://schemas.openxmlformats.org/officeDocument/2006/relationships/hyperlink" Target="https://ieeexplore.ieee.org/author/37086931631" TargetMode="External"/><Relationship Id="rId15" Type="http://schemas.openxmlformats.org/officeDocument/2006/relationships/hyperlink" Target="https://ieeexplore.ieee.org/author/37086364041" TargetMode="External"/><Relationship Id="rId23" Type="http://schemas.openxmlformats.org/officeDocument/2006/relationships/hyperlink" Target="https://ieeexplore.ieee.org/author/37089390728" TargetMode="External"/><Relationship Id="rId10" Type="http://schemas.openxmlformats.org/officeDocument/2006/relationships/hyperlink" Target="https://ieeexplore.ieee.org/author/37088755758" TargetMode="External"/><Relationship Id="rId19" Type="http://schemas.openxmlformats.org/officeDocument/2006/relationships/hyperlink" Target="https://ieeexplore.ieee.org/author/37088420914" TargetMode="External"/><Relationship Id="rId4" Type="http://schemas.openxmlformats.org/officeDocument/2006/relationships/hyperlink" Target="https://ieeexplore.ieee.org/author/37086379334" TargetMode="External"/><Relationship Id="rId9" Type="http://schemas.openxmlformats.org/officeDocument/2006/relationships/hyperlink" Target="https://ieeexplore.ieee.org/document/9315880/" TargetMode="External"/><Relationship Id="rId14" Type="http://schemas.openxmlformats.org/officeDocument/2006/relationships/hyperlink" Target="https://ieeexplore.ieee.org/author/37085678148" TargetMode="External"/><Relationship Id="rId22" Type="http://schemas.openxmlformats.org/officeDocument/2006/relationships/hyperlink" Target="https://ieeexplore.ieee.org/document/9777189/" TargetMode="External"/><Relationship Id="rId27" Type="http://schemas.openxmlformats.org/officeDocument/2006/relationships/hyperlink" Target="https://ieeexplore.ieee.org/xpl/conhome/9776594/proceeding"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ieeexplore.ieee.org/document/10029047/" TargetMode="External"/><Relationship Id="rId13" Type="http://schemas.openxmlformats.org/officeDocument/2006/relationships/hyperlink" Target="https://ieeexplore.ieee.org/xpl/conhome/10028980/proceeding" TargetMode="External"/><Relationship Id="rId18" Type="http://schemas.openxmlformats.org/officeDocument/2006/relationships/hyperlink" Target="https://ieeexplore.ieee.org/document/8257787/" TargetMode="External"/><Relationship Id="rId26" Type="http://schemas.openxmlformats.org/officeDocument/2006/relationships/hyperlink" Target="https://ieeexplore.ieee.org/author/37089250521" TargetMode="External"/><Relationship Id="rId3" Type="http://schemas.openxmlformats.org/officeDocument/2006/relationships/hyperlink" Target="https://ieeexplore.ieee.org/document/9984346/" TargetMode="External"/><Relationship Id="rId21" Type="http://schemas.openxmlformats.org/officeDocument/2006/relationships/hyperlink" Target="https://ieeexplore.ieee.org/author/37087904156" TargetMode="External"/><Relationship Id="rId7" Type="http://schemas.openxmlformats.org/officeDocument/2006/relationships/hyperlink" Target="https://ieeexplore.ieee.org/xpl/conhome/9984157/proceeding" TargetMode="External"/><Relationship Id="rId12" Type="http://schemas.openxmlformats.org/officeDocument/2006/relationships/hyperlink" Target="https://ieeexplore.ieee.org/author/37086746627" TargetMode="External"/><Relationship Id="rId17" Type="http://schemas.openxmlformats.org/officeDocument/2006/relationships/hyperlink" Target="https://ieeexplore.ieee.org/xpl/conhome/9964473/proceeding" TargetMode="External"/><Relationship Id="rId25" Type="http://schemas.openxmlformats.org/officeDocument/2006/relationships/hyperlink" Target="https://ieeexplore.ieee.org/author/37089250985" TargetMode="External"/><Relationship Id="rId2" Type="http://schemas.openxmlformats.org/officeDocument/2006/relationships/notesSlide" Target="../notesSlides/notesSlide21.xml"/><Relationship Id="rId16" Type="http://schemas.openxmlformats.org/officeDocument/2006/relationships/hyperlink" Target="https://ieeexplore.ieee.org/author/37088443952" TargetMode="External"/><Relationship Id="rId20" Type="http://schemas.openxmlformats.org/officeDocument/2006/relationships/hyperlink" Target="https://ieeexplore.ieee.org/author/37087904575" TargetMode="External"/><Relationship Id="rId29" Type="http://schemas.openxmlformats.org/officeDocument/2006/relationships/hyperlink" Target="https://ieeexplore.ieee.org/xpl/conhome/9675837/proceeding" TargetMode="External"/><Relationship Id="rId1" Type="http://schemas.openxmlformats.org/officeDocument/2006/relationships/slideLayout" Target="../slideLayouts/slideLayout12.xml"/><Relationship Id="rId6" Type="http://schemas.openxmlformats.org/officeDocument/2006/relationships/hyperlink" Target="https://ieeexplore.ieee.org/author/37089663365" TargetMode="External"/><Relationship Id="rId11" Type="http://schemas.openxmlformats.org/officeDocument/2006/relationships/hyperlink" Target="https://ieeexplore.ieee.org/author/37089358701" TargetMode="External"/><Relationship Id="rId24" Type="http://schemas.openxmlformats.org/officeDocument/2006/relationships/hyperlink" Target="https://ieeexplore.ieee.org/author/37089405613" TargetMode="External"/><Relationship Id="rId5" Type="http://schemas.openxmlformats.org/officeDocument/2006/relationships/hyperlink" Target="https://ieeexplore.ieee.org/author/37089661966" TargetMode="External"/><Relationship Id="rId15" Type="http://schemas.openxmlformats.org/officeDocument/2006/relationships/hyperlink" Target="https://ieeexplore.ieee.org/author/37089631620" TargetMode="External"/><Relationship Id="rId23" Type="http://schemas.openxmlformats.org/officeDocument/2006/relationships/hyperlink" Target="https://ieeexplore.ieee.org/document/9675935/" TargetMode="External"/><Relationship Id="rId28" Type="http://schemas.openxmlformats.org/officeDocument/2006/relationships/hyperlink" Target="https://ieeexplore.ieee.org/author/37089248227" TargetMode="External"/><Relationship Id="rId10" Type="http://schemas.openxmlformats.org/officeDocument/2006/relationships/hyperlink" Target="https://ieeexplore.ieee.org/author/37089719250" TargetMode="External"/><Relationship Id="rId19" Type="http://schemas.openxmlformats.org/officeDocument/2006/relationships/hyperlink" Target="https://ieeexplore.ieee.org/author/37086312745" TargetMode="External"/><Relationship Id="rId4" Type="http://schemas.openxmlformats.org/officeDocument/2006/relationships/hyperlink" Target="https://ieeexplore.ieee.org/author/37088964521" TargetMode="External"/><Relationship Id="rId9" Type="http://schemas.openxmlformats.org/officeDocument/2006/relationships/hyperlink" Target="https://ieeexplore.ieee.org/author/37089718562" TargetMode="External"/><Relationship Id="rId14" Type="http://schemas.openxmlformats.org/officeDocument/2006/relationships/hyperlink" Target="https://ieeexplore.ieee.org/document/9964810/" TargetMode="External"/><Relationship Id="rId22" Type="http://schemas.openxmlformats.org/officeDocument/2006/relationships/hyperlink" Target="https://ieeexplore.ieee.org/xpl/conhome/8242199/proceeding" TargetMode="External"/><Relationship Id="rId27" Type="http://schemas.openxmlformats.org/officeDocument/2006/relationships/hyperlink" Target="https://ieeexplore.ieee.org/author/37089248373"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descr="KiTE Logo"/>
          <p:cNvPicPr preferRelativeResize="0"/>
          <p:nvPr/>
        </p:nvPicPr>
        <p:blipFill rotWithShape="1">
          <a:blip r:embed="rId3">
            <a:alphaModFix/>
          </a:blip>
          <a:srcRect/>
          <a:stretch/>
        </p:blipFill>
        <p:spPr>
          <a:xfrm>
            <a:off x="-2344" y="0"/>
            <a:ext cx="1221733" cy="1020722"/>
          </a:xfrm>
          <a:prstGeom prst="rect">
            <a:avLst/>
          </a:prstGeom>
          <a:noFill/>
          <a:ln>
            <a:noFill/>
          </a:ln>
        </p:spPr>
      </p:pic>
      <p:pic>
        <p:nvPicPr>
          <p:cNvPr id="73" name="Google Shape;73;p15" descr="ISO_9001_LOGO"/>
          <p:cNvPicPr preferRelativeResize="0"/>
          <p:nvPr/>
        </p:nvPicPr>
        <p:blipFill rotWithShape="1">
          <a:blip r:embed="rId4">
            <a:alphaModFix/>
          </a:blip>
          <a:srcRect/>
          <a:stretch/>
        </p:blipFill>
        <p:spPr>
          <a:xfrm>
            <a:off x="11256138" y="4514"/>
            <a:ext cx="945374" cy="945374"/>
          </a:xfrm>
          <a:prstGeom prst="rect">
            <a:avLst/>
          </a:prstGeom>
          <a:noFill/>
          <a:ln>
            <a:noFill/>
          </a:ln>
        </p:spPr>
      </p:pic>
      <p:sp>
        <p:nvSpPr>
          <p:cNvPr id="74" name="Google Shape;74;p15"/>
          <p:cNvSpPr/>
          <p:nvPr/>
        </p:nvSpPr>
        <p:spPr>
          <a:xfrm>
            <a:off x="0" y="0"/>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5"/>
          <p:cNvSpPr/>
          <p:nvPr/>
        </p:nvSpPr>
        <p:spPr>
          <a:xfrm>
            <a:off x="3511182" y="5059"/>
            <a:ext cx="4965600" cy="1015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060"/>
              </a:buClr>
              <a:buSzPts val="2400"/>
              <a:buFont typeface="Arial"/>
              <a:buNone/>
            </a:pPr>
            <a:r>
              <a:rPr lang="en-IN" sz="2400" b="1" i="0" u="none" strike="noStrike" cap="none">
                <a:solidFill>
                  <a:srgbClr val="002060"/>
                </a:solidFill>
                <a:latin typeface="Arial"/>
                <a:ea typeface="Arial"/>
                <a:cs typeface="Arial"/>
                <a:sym typeface="Arial"/>
              </a:rPr>
              <a:t>KGiSL Institute of Technology</a:t>
            </a: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r>
              <a:rPr lang="en-IN" sz="1200" b="0" i="0" u="none" strike="noStrike" cap="none">
                <a:solidFill>
                  <a:schemeClr val="dk1"/>
                </a:solidFill>
                <a:latin typeface="Calibri"/>
                <a:ea typeface="Calibri"/>
                <a:cs typeface="Calibri"/>
                <a:sym typeface="Calibri"/>
              </a:rPr>
              <a:t>(Approved by AICTE, New Delhi; Affiliated to Anna University, Chennai)</a:t>
            </a:r>
            <a:endParaRPr sz="16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200"/>
              <a:buFont typeface="Calibri"/>
              <a:buNone/>
            </a:pPr>
            <a:r>
              <a:rPr lang="en-IN" sz="1200" b="0" i="0" u="none" strike="noStrike" cap="none">
                <a:solidFill>
                  <a:schemeClr val="dk1"/>
                </a:solidFill>
                <a:latin typeface="Calibri"/>
                <a:ea typeface="Calibri"/>
                <a:cs typeface="Calibri"/>
                <a:sym typeface="Calibri"/>
              </a:rPr>
              <a:t>Recognized by UGC, Accredited by NBA (IT)</a:t>
            </a:r>
            <a:endParaRPr sz="16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200"/>
              <a:buFont typeface="Calibri"/>
              <a:buNone/>
            </a:pPr>
            <a:r>
              <a:rPr lang="en-IN" sz="1200" b="0" i="0" u="none" strike="noStrike" cap="none">
                <a:solidFill>
                  <a:schemeClr val="dk1"/>
                </a:solidFill>
                <a:latin typeface="Calibri"/>
                <a:ea typeface="Calibri"/>
                <a:cs typeface="Calibri"/>
                <a:sym typeface="Calibri"/>
              </a:rPr>
              <a:t>365, KGiSL Campus, Thudiyalur Road, Saravanampatti, Coimbatore – 641035.</a:t>
            </a:r>
            <a:endParaRPr sz="2800" b="0" i="0" u="none" strike="noStrike" cap="none">
              <a:solidFill>
                <a:schemeClr val="dk1"/>
              </a:solidFill>
              <a:latin typeface="Arial"/>
              <a:ea typeface="Arial"/>
              <a:cs typeface="Arial"/>
              <a:sym typeface="Arial"/>
            </a:endParaRPr>
          </a:p>
        </p:txBody>
      </p:sp>
      <p:cxnSp>
        <p:nvCxnSpPr>
          <p:cNvPr id="76" name="Google Shape;76;p15"/>
          <p:cNvCxnSpPr/>
          <p:nvPr/>
        </p:nvCxnSpPr>
        <p:spPr>
          <a:xfrm>
            <a:off x="257577" y="1236372"/>
            <a:ext cx="11471100" cy="0"/>
          </a:xfrm>
          <a:prstGeom prst="straightConnector1">
            <a:avLst/>
          </a:prstGeom>
          <a:noFill/>
          <a:ln w="28575" cap="flat" cmpd="sng">
            <a:solidFill>
              <a:schemeClr val="accent1"/>
            </a:solidFill>
            <a:prstDash val="solid"/>
            <a:miter lim="800000"/>
            <a:headEnd type="none" w="sm" len="sm"/>
            <a:tailEnd type="none" w="sm" len="sm"/>
          </a:ln>
        </p:spPr>
      </p:cxnSp>
      <p:sp>
        <p:nvSpPr>
          <p:cNvPr id="77" name="Google Shape;77;p15"/>
          <p:cNvSpPr txBox="1">
            <a:spLocks noGrp="1"/>
          </p:cNvSpPr>
          <p:nvPr>
            <p:ph type="subTitle" idx="1"/>
          </p:nvPr>
        </p:nvSpPr>
        <p:spPr>
          <a:xfrm>
            <a:off x="1219400" y="1452029"/>
            <a:ext cx="9144000" cy="1120200"/>
          </a:xfrm>
          <a:prstGeom prst="rect">
            <a:avLst/>
          </a:prstGeom>
          <a:noFill/>
          <a:ln>
            <a:noFill/>
          </a:ln>
        </p:spPr>
        <p:txBody>
          <a:bodyPr spcFirstLastPara="1" wrap="square" lIns="91425" tIns="45700" rIns="91425" bIns="45700" anchor="t" anchorCtr="0">
            <a:normAutofit fontScale="70000" lnSpcReduction="10000"/>
          </a:bodyPr>
          <a:lstStyle/>
          <a:p>
            <a:pPr marL="0" lvl="0" indent="0" algn="ctr" rtl="0">
              <a:lnSpc>
                <a:spcPct val="150000"/>
              </a:lnSpc>
              <a:spcBef>
                <a:spcPts val="0"/>
              </a:spcBef>
              <a:spcAft>
                <a:spcPts val="0"/>
              </a:spcAft>
              <a:buClr>
                <a:srgbClr val="C00000"/>
              </a:buClr>
              <a:buSzPct val="100000"/>
              <a:buNone/>
            </a:pPr>
            <a:r>
              <a:rPr lang="en-IN" sz="4000" b="1">
                <a:solidFill>
                  <a:srgbClr val="C00000"/>
                </a:solidFill>
              </a:rPr>
              <a:t>EARLY CHRONIC KIDNEY DISEASE PREDICTION USING MACHINE LEARNING </a:t>
            </a:r>
            <a:endParaRPr sz="4000" b="1">
              <a:solidFill>
                <a:srgbClr val="C00000"/>
              </a:solidFill>
            </a:endParaRPr>
          </a:p>
        </p:txBody>
      </p:sp>
      <p:sp>
        <p:nvSpPr>
          <p:cNvPr id="78" name="Google Shape;78;p15"/>
          <p:cNvSpPr txBox="1"/>
          <p:nvPr/>
        </p:nvSpPr>
        <p:spPr>
          <a:xfrm>
            <a:off x="6951927" y="3287527"/>
            <a:ext cx="5341800" cy="307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spcBef>
                <a:spcPts val="0"/>
              </a:spcBef>
              <a:spcAft>
                <a:spcPts val="0"/>
              </a:spcAft>
              <a:buNone/>
            </a:pPr>
            <a:r>
              <a:rPr lang="en-IN" sz="2000">
                <a:solidFill>
                  <a:srgbClr val="0000FF"/>
                </a:solidFill>
                <a:latin typeface="Times New Roman"/>
                <a:ea typeface="Times New Roman"/>
                <a:cs typeface="Times New Roman"/>
                <a:sym typeface="Times New Roman"/>
              </a:rPr>
              <a:t>HARIPRIYA C-711719205019</a:t>
            </a:r>
            <a:endParaRPr sz="2000">
              <a:solidFill>
                <a:srgbClr val="0000FF"/>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a:solidFill>
                  <a:srgbClr val="0000FF"/>
                </a:solidFill>
                <a:latin typeface="Times New Roman"/>
                <a:ea typeface="Times New Roman"/>
                <a:cs typeface="Times New Roman"/>
                <a:sym typeface="Times New Roman"/>
              </a:rPr>
              <a:t>SRI RANGANATH M-711719205054</a:t>
            </a:r>
            <a:endParaRPr sz="2000">
              <a:solidFill>
                <a:srgbClr val="0000FF"/>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a:solidFill>
                  <a:srgbClr val="0000FF"/>
                </a:solidFill>
                <a:latin typeface="Times New Roman"/>
                <a:ea typeface="Times New Roman"/>
                <a:cs typeface="Times New Roman"/>
                <a:sym typeface="Times New Roman"/>
              </a:rPr>
              <a:t>VINITHA V-711719205061</a:t>
            </a:r>
            <a:endParaRPr sz="2000">
              <a:solidFill>
                <a:srgbClr val="0000FF"/>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a:solidFill>
                  <a:srgbClr val="0000FF"/>
                </a:solidFill>
                <a:latin typeface="Times New Roman"/>
                <a:ea typeface="Times New Roman"/>
                <a:cs typeface="Times New Roman"/>
                <a:sym typeface="Times New Roman"/>
              </a:rPr>
              <a:t>VINOTHINI J-711719205062</a:t>
            </a:r>
            <a:endParaRPr sz="2000">
              <a:solidFill>
                <a:srgbClr val="0000FF"/>
              </a:solidFill>
              <a:latin typeface="Times New Roman"/>
              <a:ea typeface="Times New Roman"/>
              <a:cs typeface="Times New Roman"/>
              <a:sym typeface="Times New Roman"/>
            </a:endParaRPr>
          </a:p>
          <a:p>
            <a:pPr marL="0" marR="0" lvl="0" indent="0" algn="r" rtl="0">
              <a:spcBef>
                <a:spcPts val="0"/>
              </a:spcBef>
              <a:spcAft>
                <a:spcPts val="0"/>
              </a:spcAft>
              <a:buNone/>
            </a:pPr>
            <a:endParaRPr sz="2000">
              <a:solidFill>
                <a:srgbClr val="0000FF"/>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a:solidFill>
                  <a:srgbClr val="0000FF"/>
                </a:solidFill>
                <a:latin typeface="Times New Roman"/>
                <a:ea typeface="Times New Roman"/>
                <a:cs typeface="Times New Roman"/>
                <a:sym typeface="Times New Roman"/>
              </a:rPr>
              <a:t>GUIDED BY</a:t>
            </a:r>
            <a:endParaRPr sz="2000">
              <a:solidFill>
                <a:srgbClr val="0000FF"/>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a:solidFill>
                  <a:srgbClr val="0000FF"/>
                </a:solidFill>
                <a:latin typeface="Times New Roman"/>
                <a:ea typeface="Times New Roman"/>
                <a:cs typeface="Times New Roman"/>
                <a:sym typeface="Times New Roman"/>
              </a:rPr>
              <a:t>Mr.SURESHKUMAR C</a:t>
            </a:r>
            <a:endParaRPr/>
          </a:p>
          <a:p>
            <a:pPr marL="0" marR="0" lvl="0" indent="0" algn="l" rtl="0">
              <a:spcBef>
                <a:spcPts val="0"/>
              </a:spcBef>
              <a:spcAft>
                <a:spcPts val="0"/>
              </a:spcAft>
              <a:buNone/>
            </a:pPr>
            <a:r>
              <a:rPr lang="en-IN" sz="2000">
                <a:solidFill>
                  <a:srgbClr val="0000FF"/>
                </a:solidFill>
                <a:latin typeface="Times New Roman"/>
                <a:ea typeface="Times New Roman"/>
                <a:cs typeface="Times New Roman"/>
                <a:sym typeface="Times New Roman"/>
              </a:rPr>
              <a:t>Assistant Professor - IT</a:t>
            </a:r>
            <a:endParaRPr/>
          </a:p>
          <a:p>
            <a:pPr marL="0" marR="0" lvl="0" indent="0" algn="r" rtl="0">
              <a:spcBef>
                <a:spcPts val="0"/>
              </a:spcBef>
              <a:spcAft>
                <a:spcPts val="0"/>
              </a:spcAft>
              <a:buNone/>
            </a:pPr>
            <a:endParaRPr sz="2000">
              <a:solidFill>
                <a:srgbClr val="0000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514125" y="-3111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PATIENT DETAILS</a:t>
            </a:r>
            <a:endParaRPr b="1"/>
          </a:p>
        </p:txBody>
      </p:sp>
      <p:sp>
        <p:nvSpPr>
          <p:cNvPr id="142" name="Google Shape;142;p23"/>
          <p:cNvSpPr txBox="1">
            <a:spLocks noGrp="1"/>
          </p:cNvSpPr>
          <p:nvPr>
            <p:ph type="body" idx="1"/>
          </p:nvPr>
        </p:nvSpPr>
        <p:spPr>
          <a:xfrm>
            <a:off x="754500" y="1176538"/>
            <a:ext cx="10599300" cy="5000400"/>
          </a:xfrm>
          <a:prstGeom prst="rect">
            <a:avLst/>
          </a:prstGeom>
        </p:spPr>
        <p:txBody>
          <a:bodyPr spcFirstLastPara="1" wrap="square" lIns="91425" tIns="45700" rIns="91425" bIns="45700" anchor="t" anchorCtr="0">
            <a:normAutofit/>
          </a:bodyPr>
          <a:lstStyle/>
          <a:p>
            <a:pPr marL="0" lvl="0" indent="0" algn="just" rtl="0">
              <a:spcBef>
                <a:spcPts val="1000"/>
              </a:spcBef>
              <a:spcAft>
                <a:spcPts val="1600"/>
              </a:spcAft>
              <a:buNone/>
            </a:pPr>
            <a:endParaRPr/>
          </a:p>
        </p:txBody>
      </p:sp>
      <p:sp>
        <p:nvSpPr>
          <p:cNvPr id="143" name="Google Shape;143;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10</a:t>
            </a:fld>
            <a:endParaRPr/>
          </a:p>
        </p:txBody>
      </p:sp>
      <p:pic>
        <p:nvPicPr>
          <p:cNvPr id="144" name="Google Shape;144;p23"/>
          <p:cNvPicPr preferRelativeResize="0"/>
          <p:nvPr/>
        </p:nvPicPr>
        <p:blipFill>
          <a:blip r:embed="rId3">
            <a:alphaModFix/>
          </a:blip>
          <a:stretch>
            <a:fillRect/>
          </a:stretch>
        </p:blipFill>
        <p:spPr>
          <a:xfrm>
            <a:off x="664050" y="2086900"/>
            <a:ext cx="10863900" cy="268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590675" y="-1601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DATASET</a:t>
            </a:r>
            <a:endParaRPr b="1"/>
          </a:p>
        </p:txBody>
      </p:sp>
      <p:sp>
        <p:nvSpPr>
          <p:cNvPr id="151" name="Google Shape;151;p24"/>
          <p:cNvSpPr txBox="1">
            <a:spLocks noGrp="1"/>
          </p:cNvSpPr>
          <p:nvPr>
            <p:ph type="body" idx="1"/>
          </p:nvPr>
        </p:nvSpPr>
        <p:spPr>
          <a:xfrm>
            <a:off x="838200" y="1021850"/>
            <a:ext cx="10780200" cy="3547500"/>
          </a:xfrm>
          <a:prstGeom prst="rect">
            <a:avLst/>
          </a:prstGeom>
        </p:spPr>
        <p:txBody>
          <a:bodyPr spcFirstLastPara="1" wrap="square" lIns="91425" tIns="45700" rIns="91425" bIns="45700" anchor="t" anchorCtr="0">
            <a:noAutofit/>
          </a:bodyPr>
          <a:lstStyle/>
          <a:p>
            <a:pPr marL="0" lvl="0" indent="457200" algn="just" rtl="0">
              <a:lnSpc>
                <a:spcPct val="130000"/>
              </a:lnSpc>
              <a:spcBef>
                <a:spcPts val="1000"/>
              </a:spcBef>
              <a:spcAft>
                <a:spcPts val="0"/>
              </a:spcAft>
              <a:buSzPts val="275"/>
              <a:buNone/>
            </a:pPr>
            <a:r>
              <a:rPr lang="en-IN" sz="2100" dirty="0"/>
              <a:t>Dataset contains of 25 parameters that are namely described below</a:t>
            </a:r>
            <a:endParaRPr sz="2100" dirty="0"/>
          </a:p>
          <a:p>
            <a:pPr marL="0" lvl="0" indent="-228600" algn="l" rtl="0">
              <a:lnSpc>
                <a:spcPct val="95000"/>
              </a:lnSpc>
              <a:spcBef>
                <a:spcPts val="1600"/>
              </a:spcBef>
              <a:spcAft>
                <a:spcPts val="0"/>
              </a:spcAft>
              <a:buClr>
                <a:schemeClr val="dk1"/>
              </a:buClr>
              <a:buSzPts val="275"/>
              <a:buFont typeface="Arial"/>
              <a:buNone/>
            </a:pPr>
            <a:r>
              <a:rPr lang="en-IN" sz="1750" dirty="0">
                <a:solidFill>
                  <a:schemeClr val="dk1"/>
                </a:solidFill>
              </a:rPr>
              <a:t>1.</a:t>
            </a:r>
            <a:r>
              <a:rPr lang="en-IN" sz="1675" dirty="0">
                <a:solidFill>
                  <a:schemeClr val="dk1"/>
                </a:solidFill>
                <a:latin typeface="Times New Roman"/>
                <a:ea typeface="Times New Roman"/>
                <a:cs typeface="Times New Roman"/>
                <a:sym typeface="Times New Roman"/>
              </a:rPr>
              <a:t>  	</a:t>
            </a:r>
            <a:r>
              <a:rPr lang="en-IN" sz="1750" dirty="0">
                <a:solidFill>
                  <a:schemeClr val="dk1"/>
                </a:solidFill>
              </a:rPr>
              <a:t>age - age (in years)</a:t>
            </a:r>
            <a:endParaRPr sz="1750" dirty="0">
              <a:solidFill>
                <a:schemeClr val="dk1"/>
              </a:solidFill>
            </a:endParaRPr>
          </a:p>
          <a:p>
            <a:pPr marL="0" lvl="0" indent="-228600" algn="l" rtl="0">
              <a:lnSpc>
                <a:spcPct val="95000"/>
              </a:lnSpc>
              <a:spcBef>
                <a:spcPts val="1200"/>
              </a:spcBef>
              <a:spcAft>
                <a:spcPts val="0"/>
              </a:spcAft>
              <a:buClr>
                <a:schemeClr val="dk1"/>
              </a:buClr>
              <a:buSzPts val="275"/>
              <a:buFont typeface="Arial"/>
              <a:buNone/>
            </a:pPr>
            <a:r>
              <a:rPr lang="en-IN" sz="1750" dirty="0">
                <a:solidFill>
                  <a:schemeClr val="dk1"/>
                </a:solidFill>
              </a:rPr>
              <a:t>2.</a:t>
            </a:r>
            <a:r>
              <a:rPr lang="en-IN" sz="1675" dirty="0">
                <a:solidFill>
                  <a:schemeClr val="dk1"/>
                </a:solidFill>
                <a:latin typeface="Times New Roman"/>
                <a:ea typeface="Times New Roman"/>
                <a:cs typeface="Times New Roman"/>
                <a:sym typeface="Times New Roman"/>
              </a:rPr>
              <a:t>  	</a:t>
            </a:r>
            <a:r>
              <a:rPr lang="en-IN" sz="1750" dirty="0">
                <a:solidFill>
                  <a:schemeClr val="dk1"/>
                </a:solidFill>
              </a:rPr>
              <a:t>bp - blood pressure (mm/Hg)</a:t>
            </a:r>
            <a:endParaRPr sz="1750" dirty="0">
              <a:solidFill>
                <a:schemeClr val="dk1"/>
              </a:solidFill>
            </a:endParaRPr>
          </a:p>
          <a:p>
            <a:pPr marL="0" lvl="0" indent="-228600" algn="l" rtl="0">
              <a:lnSpc>
                <a:spcPct val="95000"/>
              </a:lnSpc>
              <a:spcBef>
                <a:spcPts val="1200"/>
              </a:spcBef>
              <a:spcAft>
                <a:spcPts val="0"/>
              </a:spcAft>
              <a:buClr>
                <a:schemeClr val="dk1"/>
              </a:buClr>
              <a:buSzPts val="275"/>
              <a:buFont typeface="Arial"/>
              <a:buNone/>
            </a:pPr>
            <a:r>
              <a:rPr lang="en-IN" sz="1750" dirty="0">
                <a:solidFill>
                  <a:schemeClr val="dk1"/>
                </a:solidFill>
              </a:rPr>
              <a:t>3.</a:t>
            </a:r>
            <a:r>
              <a:rPr lang="en-IN" sz="1675" dirty="0">
                <a:solidFill>
                  <a:schemeClr val="dk1"/>
                </a:solidFill>
                <a:latin typeface="Times New Roman"/>
                <a:ea typeface="Times New Roman"/>
                <a:cs typeface="Times New Roman"/>
                <a:sym typeface="Times New Roman"/>
              </a:rPr>
              <a:t>  	</a:t>
            </a:r>
            <a:r>
              <a:rPr lang="en-IN" sz="1750" dirty="0">
                <a:solidFill>
                  <a:schemeClr val="dk1"/>
                </a:solidFill>
              </a:rPr>
              <a:t>sg - specific gravity (nominal - 1.005 ,1.010,1.015,1.020,1.025)</a:t>
            </a:r>
            <a:endParaRPr sz="1750" dirty="0">
              <a:solidFill>
                <a:schemeClr val="dk1"/>
              </a:solidFill>
            </a:endParaRPr>
          </a:p>
          <a:p>
            <a:pPr marL="0" lvl="0" indent="-228600" algn="l" rtl="0">
              <a:lnSpc>
                <a:spcPct val="95000"/>
              </a:lnSpc>
              <a:spcBef>
                <a:spcPts val="1200"/>
              </a:spcBef>
              <a:spcAft>
                <a:spcPts val="0"/>
              </a:spcAft>
              <a:buClr>
                <a:schemeClr val="dk1"/>
              </a:buClr>
              <a:buSzPts val="275"/>
              <a:buFont typeface="Arial"/>
              <a:buNone/>
            </a:pPr>
            <a:r>
              <a:rPr lang="en-IN" sz="1750" dirty="0">
                <a:solidFill>
                  <a:schemeClr val="dk1"/>
                </a:solidFill>
              </a:rPr>
              <a:t>4.</a:t>
            </a:r>
            <a:r>
              <a:rPr lang="en-IN" sz="1675" dirty="0">
                <a:solidFill>
                  <a:schemeClr val="dk1"/>
                </a:solidFill>
                <a:latin typeface="Times New Roman"/>
                <a:ea typeface="Times New Roman"/>
                <a:cs typeface="Times New Roman"/>
                <a:sym typeface="Times New Roman"/>
              </a:rPr>
              <a:t>  	</a:t>
            </a:r>
            <a:r>
              <a:rPr lang="en-IN" sz="1750" dirty="0">
                <a:solidFill>
                  <a:schemeClr val="dk1"/>
                </a:solidFill>
              </a:rPr>
              <a:t>al - albumin (0-5)</a:t>
            </a:r>
            <a:endParaRPr sz="1750" dirty="0">
              <a:solidFill>
                <a:schemeClr val="dk1"/>
              </a:solidFill>
            </a:endParaRPr>
          </a:p>
          <a:p>
            <a:pPr marL="0" lvl="0" indent="-228600" algn="l" rtl="0">
              <a:lnSpc>
                <a:spcPct val="95000"/>
              </a:lnSpc>
              <a:spcBef>
                <a:spcPts val="1200"/>
              </a:spcBef>
              <a:spcAft>
                <a:spcPts val="0"/>
              </a:spcAft>
              <a:buClr>
                <a:schemeClr val="dk1"/>
              </a:buClr>
              <a:buSzPts val="275"/>
              <a:buFont typeface="Arial"/>
              <a:buNone/>
            </a:pPr>
            <a:r>
              <a:rPr lang="en-IN" sz="1750" dirty="0">
                <a:solidFill>
                  <a:schemeClr val="dk1"/>
                </a:solidFill>
              </a:rPr>
              <a:t>5.</a:t>
            </a:r>
            <a:r>
              <a:rPr lang="en-IN" sz="1675" dirty="0">
                <a:solidFill>
                  <a:schemeClr val="dk1"/>
                </a:solidFill>
                <a:latin typeface="Times New Roman"/>
                <a:ea typeface="Times New Roman"/>
                <a:cs typeface="Times New Roman"/>
                <a:sym typeface="Times New Roman"/>
              </a:rPr>
              <a:t>  	</a:t>
            </a:r>
            <a:r>
              <a:rPr lang="en-IN" sz="1750" dirty="0" err="1">
                <a:solidFill>
                  <a:schemeClr val="dk1"/>
                </a:solidFill>
              </a:rPr>
              <a:t>su</a:t>
            </a:r>
            <a:r>
              <a:rPr lang="en-IN" sz="1750" dirty="0">
                <a:solidFill>
                  <a:schemeClr val="dk1"/>
                </a:solidFill>
              </a:rPr>
              <a:t> - sugar </a:t>
            </a:r>
            <a:endParaRPr sz="1750" dirty="0">
              <a:solidFill>
                <a:schemeClr val="dk1"/>
              </a:solidFill>
            </a:endParaRPr>
          </a:p>
          <a:p>
            <a:pPr marL="0" lvl="0" indent="-228600" algn="l" rtl="0">
              <a:lnSpc>
                <a:spcPct val="95000"/>
              </a:lnSpc>
              <a:spcBef>
                <a:spcPts val="1200"/>
              </a:spcBef>
              <a:spcAft>
                <a:spcPts val="0"/>
              </a:spcAft>
              <a:buClr>
                <a:schemeClr val="dk1"/>
              </a:buClr>
              <a:buSzPts val="275"/>
              <a:buFont typeface="Arial"/>
              <a:buNone/>
            </a:pPr>
            <a:r>
              <a:rPr lang="en-IN" sz="1750" dirty="0">
                <a:solidFill>
                  <a:schemeClr val="dk1"/>
                </a:solidFill>
              </a:rPr>
              <a:t>6.</a:t>
            </a:r>
            <a:r>
              <a:rPr lang="en-IN" sz="1675" dirty="0">
                <a:solidFill>
                  <a:schemeClr val="dk1"/>
                </a:solidFill>
                <a:latin typeface="Times New Roman"/>
                <a:ea typeface="Times New Roman"/>
                <a:cs typeface="Times New Roman"/>
                <a:sym typeface="Times New Roman"/>
              </a:rPr>
              <a:t>  	</a:t>
            </a:r>
            <a:r>
              <a:rPr lang="en-IN" sz="1750" dirty="0" err="1">
                <a:solidFill>
                  <a:schemeClr val="dk1"/>
                </a:solidFill>
              </a:rPr>
              <a:t>rbc</a:t>
            </a:r>
            <a:r>
              <a:rPr lang="en-IN" sz="1750" dirty="0">
                <a:solidFill>
                  <a:schemeClr val="dk1"/>
                </a:solidFill>
              </a:rPr>
              <a:t> - red blood cells (normal , abnormal)</a:t>
            </a:r>
            <a:endParaRPr sz="1750" dirty="0">
              <a:solidFill>
                <a:schemeClr val="dk1"/>
              </a:solidFill>
            </a:endParaRPr>
          </a:p>
          <a:p>
            <a:pPr marL="0" lvl="0" indent="-228600" algn="l" rtl="0">
              <a:lnSpc>
                <a:spcPct val="95000"/>
              </a:lnSpc>
              <a:spcBef>
                <a:spcPts val="1200"/>
              </a:spcBef>
              <a:spcAft>
                <a:spcPts val="0"/>
              </a:spcAft>
              <a:buClr>
                <a:schemeClr val="dk1"/>
              </a:buClr>
              <a:buSzPts val="275"/>
              <a:buFont typeface="Arial"/>
              <a:buNone/>
            </a:pPr>
            <a:r>
              <a:rPr lang="en-IN" sz="1750" dirty="0">
                <a:solidFill>
                  <a:schemeClr val="dk1"/>
                </a:solidFill>
              </a:rPr>
              <a:t>7.</a:t>
            </a:r>
            <a:r>
              <a:rPr lang="en-IN" sz="1675" dirty="0">
                <a:solidFill>
                  <a:schemeClr val="dk1"/>
                </a:solidFill>
                <a:latin typeface="Times New Roman"/>
                <a:ea typeface="Times New Roman"/>
                <a:cs typeface="Times New Roman"/>
                <a:sym typeface="Times New Roman"/>
              </a:rPr>
              <a:t>  	</a:t>
            </a:r>
            <a:r>
              <a:rPr lang="en-IN" sz="1750" dirty="0">
                <a:solidFill>
                  <a:schemeClr val="dk1"/>
                </a:solidFill>
              </a:rPr>
              <a:t>pc - pus cell (Pyuria) , (normal , abnormal )</a:t>
            </a:r>
            <a:endParaRPr sz="1750" dirty="0">
              <a:solidFill>
                <a:schemeClr val="dk1"/>
              </a:solidFill>
            </a:endParaRPr>
          </a:p>
          <a:p>
            <a:pPr marL="0" lvl="0" indent="-228600" algn="l" rtl="0">
              <a:lnSpc>
                <a:spcPct val="95000"/>
              </a:lnSpc>
              <a:spcBef>
                <a:spcPts val="1200"/>
              </a:spcBef>
              <a:spcAft>
                <a:spcPts val="0"/>
              </a:spcAft>
              <a:buClr>
                <a:schemeClr val="dk1"/>
              </a:buClr>
              <a:buSzPts val="275"/>
              <a:buFont typeface="Arial"/>
              <a:buNone/>
            </a:pPr>
            <a:r>
              <a:rPr lang="en-IN" sz="1750" dirty="0">
                <a:solidFill>
                  <a:schemeClr val="dk1"/>
                </a:solidFill>
              </a:rPr>
              <a:t>8.</a:t>
            </a:r>
            <a:r>
              <a:rPr lang="en-IN" sz="1675" dirty="0">
                <a:solidFill>
                  <a:schemeClr val="dk1"/>
                </a:solidFill>
                <a:latin typeface="Times New Roman"/>
                <a:ea typeface="Times New Roman"/>
                <a:cs typeface="Times New Roman"/>
                <a:sym typeface="Times New Roman"/>
              </a:rPr>
              <a:t>  	</a:t>
            </a:r>
            <a:r>
              <a:rPr lang="en-IN" sz="1750" dirty="0" err="1">
                <a:solidFill>
                  <a:schemeClr val="dk1"/>
                </a:solidFill>
              </a:rPr>
              <a:t>pcc</a:t>
            </a:r>
            <a:r>
              <a:rPr lang="en-IN" sz="1750" dirty="0">
                <a:solidFill>
                  <a:schemeClr val="dk1"/>
                </a:solidFill>
              </a:rPr>
              <a:t> - pus cell clumps (white cells with pyuria) ,(present , not present)</a:t>
            </a:r>
            <a:endParaRPr sz="1750" dirty="0">
              <a:solidFill>
                <a:schemeClr val="dk1"/>
              </a:solidFill>
            </a:endParaRPr>
          </a:p>
          <a:p>
            <a:pPr marL="0" lvl="0" indent="-228600" algn="l" rtl="0">
              <a:lnSpc>
                <a:spcPct val="95000"/>
              </a:lnSpc>
              <a:spcBef>
                <a:spcPts val="1200"/>
              </a:spcBef>
              <a:spcAft>
                <a:spcPts val="0"/>
              </a:spcAft>
              <a:buClr>
                <a:schemeClr val="dk1"/>
              </a:buClr>
              <a:buSzPts val="275"/>
              <a:buFont typeface="Arial"/>
              <a:buNone/>
            </a:pPr>
            <a:r>
              <a:rPr lang="en-IN" sz="1750" dirty="0">
                <a:solidFill>
                  <a:schemeClr val="dk1"/>
                </a:solidFill>
              </a:rPr>
              <a:t>9.</a:t>
            </a:r>
            <a:r>
              <a:rPr lang="en-IN" sz="1675" dirty="0">
                <a:solidFill>
                  <a:schemeClr val="dk1"/>
                </a:solidFill>
                <a:latin typeface="Times New Roman"/>
                <a:ea typeface="Times New Roman"/>
                <a:cs typeface="Times New Roman"/>
                <a:sym typeface="Times New Roman"/>
              </a:rPr>
              <a:t>  	</a:t>
            </a:r>
            <a:r>
              <a:rPr lang="en-IN" sz="1750" dirty="0" err="1">
                <a:solidFill>
                  <a:schemeClr val="dk1"/>
                </a:solidFill>
              </a:rPr>
              <a:t>ba</a:t>
            </a:r>
            <a:r>
              <a:rPr lang="en-IN" sz="1750" dirty="0">
                <a:solidFill>
                  <a:schemeClr val="dk1"/>
                </a:solidFill>
              </a:rPr>
              <a:t> - bacteria (present , not present)</a:t>
            </a:r>
            <a:endParaRPr sz="1750" dirty="0">
              <a:solidFill>
                <a:schemeClr val="dk1"/>
              </a:solidFill>
            </a:endParaRPr>
          </a:p>
          <a:p>
            <a:pPr marL="0" lvl="0" indent="-228600" algn="l" rtl="0">
              <a:lnSpc>
                <a:spcPct val="95000"/>
              </a:lnSpc>
              <a:spcBef>
                <a:spcPts val="1200"/>
              </a:spcBef>
              <a:spcAft>
                <a:spcPts val="0"/>
              </a:spcAft>
              <a:buClr>
                <a:schemeClr val="dk1"/>
              </a:buClr>
              <a:buSzPts val="275"/>
              <a:buFont typeface="Arial"/>
              <a:buNone/>
            </a:pPr>
            <a:r>
              <a:rPr lang="en-IN" sz="1750" dirty="0">
                <a:solidFill>
                  <a:schemeClr val="dk1"/>
                </a:solidFill>
              </a:rPr>
              <a:t>10.</a:t>
            </a:r>
            <a:r>
              <a:rPr lang="en-IN" sz="1675" dirty="0">
                <a:solidFill>
                  <a:schemeClr val="dk1"/>
                </a:solidFill>
                <a:latin typeface="Times New Roman"/>
                <a:ea typeface="Times New Roman"/>
                <a:cs typeface="Times New Roman"/>
                <a:sym typeface="Times New Roman"/>
              </a:rPr>
              <a:t>        	</a:t>
            </a:r>
            <a:r>
              <a:rPr lang="en-IN" sz="1750" dirty="0" err="1">
                <a:solidFill>
                  <a:schemeClr val="dk1"/>
                </a:solidFill>
              </a:rPr>
              <a:t>bgr</a:t>
            </a:r>
            <a:r>
              <a:rPr lang="en-IN" sz="1750" dirty="0">
                <a:solidFill>
                  <a:schemeClr val="dk1"/>
                </a:solidFill>
              </a:rPr>
              <a:t> - blood glucose random in mgs/dl</a:t>
            </a:r>
            <a:endParaRPr sz="1750" dirty="0">
              <a:solidFill>
                <a:schemeClr val="dk1"/>
              </a:solidFill>
            </a:endParaRPr>
          </a:p>
          <a:p>
            <a:pPr marL="0" lvl="0" indent="-228600" algn="l" rtl="0">
              <a:lnSpc>
                <a:spcPct val="95000"/>
              </a:lnSpc>
              <a:spcBef>
                <a:spcPts val="1200"/>
              </a:spcBef>
              <a:spcAft>
                <a:spcPts val="0"/>
              </a:spcAft>
              <a:buClr>
                <a:schemeClr val="dk1"/>
              </a:buClr>
              <a:buSzPts val="275"/>
              <a:buFont typeface="Arial"/>
              <a:buNone/>
            </a:pPr>
            <a:r>
              <a:rPr lang="en-IN" sz="1750" dirty="0">
                <a:solidFill>
                  <a:schemeClr val="dk1"/>
                </a:solidFill>
              </a:rPr>
              <a:t>11.</a:t>
            </a:r>
            <a:r>
              <a:rPr lang="en-IN" sz="1675" dirty="0">
                <a:solidFill>
                  <a:schemeClr val="dk1"/>
                </a:solidFill>
                <a:latin typeface="Times New Roman"/>
                <a:ea typeface="Times New Roman"/>
                <a:cs typeface="Times New Roman"/>
                <a:sym typeface="Times New Roman"/>
              </a:rPr>
              <a:t>        	</a:t>
            </a:r>
            <a:r>
              <a:rPr lang="en-IN" sz="1750" dirty="0" err="1">
                <a:solidFill>
                  <a:schemeClr val="dk1"/>
                </a:solidFill>
              </a:rPr>
              <a:t>bu</a:t>
            </a:r>
            <a:r>
              <a:rPr lang="en-IN" sz="1750" dirty="0">
                <a:solidFill>
                  <a:schemeClr val="dk1"/>
                </a:solidFill>
              </a:rPr>
              <a:t> - blood urea in  mgs/dl</a:t>
            </a:r>
            <a:endParaRPr sz="1750" dirty="0">
              <a:solidFill>
                <a:schemeClr val="dk1"/>
              </a:solidFill>
            </a:endParaRPr>
          </a:p>
          <a:p>
            <a:pPr marL="0" lvl="0" indent="-228600" algn="l" rtl="0">
              <a:lnSpc>
                <a:spcPct val="95000"/>
              </a:lnSpc>
              <a:spcBef>
                <a:spcPts val="1200"/>
              </a:spcBef>
              <a:spcAft>
                <a:spcPts val="0"/>
              </a:spcAft>
              <a:buClr>
                <a:schemeClr val="dk1"/>
              </a:buClr>
              <a:buSzPts val="275"/>
              <a:buFont typeface="Arial"/>
              <a:buNone/>
            </a:pPr>
            <a:r>
              <a:rPr lang="en-IN" sz="1750" dirty="0">
                <a:solidFill>
                  <a:schemeClr val="dk1"/>
                </a:solidFill>
              </a:rPr>
              <a:t>12.</a:t>
            </a:r>
            <a:r>
              <a:rPr lang="en-IN" sz="1675" dirty="0">
                <a:solidFill>
                  <a:schemeClr val="dk1"/>
                </a:solidFill>
                <a:latin typeface="Times New Roman"/>
                <a:ea typeface="Times New Roman"/>
                <a:cs typeface="Times New Roman"/>
                <a:sym typeface="Times New Roman"/>
              </a:rPr>
              <a:t>   	</a:t>
            </a:r>
            <a:r>
              <a:rPr lang="en-IN" sz="1750" dirty="0" err="1">
                <a:solidFill>
                  <a:schemeClr val="dk1"/>
                </a:solidFill>
              </a:rPr>
              <a:t>sc</a:t>
            </a:r>
            <a:r>
              <a:rPr lang="en-IN" sz="1750" dirty="0">
                <a:solidFill>
                  <a:schemeClr val="dk1"/>
                </a:solidFill>
              </a:rPr>
              <a:t> - serum creatinine mgs/dl</a:t>
            </a:r>
            <a:endParaRPr sz="1750" dirty="0">
              <a:solidFill>
                <a:schemeClr val="dk1"/>
              </a:solidFill>
            </a:endParaRPr>
          </a:p>
          <a:p>
            <a:pPr marL="0" lvl="0" indent="457200" algn="just" rtl="0">
              <a:lnSpc>
                <a:spcPct val="130000"/>
              </a:lnSpc>
              <a:spcBef>
                <a:spcPts val="1200"/>
              </a:spcBef>
              <a:spcAft>
                <a:spcPts val="1600"/>
              </a:spcAft>
              <a:buSzPts val="275"/>
              <a:buNone/>
            </a:pPr>
            <a:endParaRPr sz="2100" dirty="0"/>
          </a:p>
        </p:txBody>
      </p:sp>
      <p:sp>
        <p:nvSpPr>
          <p:cNvPr id="152" name="Google Shape;152;p2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75200" y="1239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DATASET</a:t>
            </a:r>
            <a:endParaRPr b="1"/>
          </a:p>
        </p:txBody>
      </p:sp>
      <p:sp>
        <p:nvSpPr>
          <p:cNvPr id="159" name="Google Shape;159;p25"/>
          <p:cNvSpPr txBox="1">
            <a:spLocks noGrp="1"/>
          </p:cNvSpPr>
          <p:nvPr>
            <p:ph type="body" idx="1"/>
          </p:nvPr>
        </p:nvSpPr>
        <p:spPr>
          <a:xfrm>
            <a:off x="838200" y="1253400"/>
            <a:ext cx="10515600" cy="4351200"/>
          </a:xfrm>
          <a:prstGeom prst="rect">
            <a:avLst/>
          </a:prstGeom>
        </p:spPr>
        <p:txBody>
          <a:bodyPr spcFirstLastPara="1" wrap="square" lIns="91425" tIns="45700" rIns="91425" bIns="45700" anchor="t" anchorCtr="0">
            <a:noAutofit/>
          </a:bodyPr>
          <a:lstStyle/>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13.</a:t>
            </a:r>
            <a:r>
              <a:rPr lang="en-IN" sz="1750">
                <a:solidFill>
                  <a:schemeClr val="dk1"/>
                </a:solidFill>
                <a:latin typeface="Times New Roman"/>
                <a:ea typeface="Times New Roman"/>
                <a:cs typeface="Times New Roman"/>
                <a:sym typeface="Times New Roman"/>
              </a:rPr>
              <a:t>   	</a:t>
            </a:r>
            <a:r>
              <a:rPr lang="en-IN" sz="1750">
                <a:solidFill>
                  <a:schemeClr val="dk1"/>
                </a:solidFill>
              </a:rPr>
              <a:t>sod - sodium in mEq/L</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14.</a:t>
            </a:r>
            <a:r>
              <a:rPr lang="en-IN" sz="1750">
                <a:solidFill>
                  <a:schemeClr val="dk1"/>
                </a:solidFill>
                <a:latin typeface="Times New Roman"/>
                <a:ea typeface="Times New Roman"/>
                <a:cs typeface="Times New Roman"/>
                <a:sym typeface="Times New Roman"/>
              </a:rPr>
              <a:t>   	</a:t>
            </a:r>
            <a:r>
              <a:rPr lang="en-IN" sz="1750">
                <a:solidFill>
                  <a:schemeClr val="dk1"/>
                </a:solidFill>
              </a:rPr>
              <a:t>pot - potassium in mEq/L</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15.</a:t>
            </a:r>
            <a:r>
              <a:rPr lang="en-IN" sz="1750">
                <a:solidFill>
                  <a:schemeClr val="dk1"/>
                </a:solidFill>
                <a:latin typeface="Times New Roman"/>
                <a:ea typeface="Times New Roman"/>
                <a:cs typeface="Times New Roman"/>
                <a:sym typeface="Times New Roman"/>
              </a:rPr>
              <a:t>  	</a:t>
            </a:r>
            <a:r>
              <a:rPr lang="en-IN" sz="1750">
                <a:solidFill>
                  <a:schemeClr val="dk1"/>
                </a:solidFill>
              </a:rPr>
              <a:t>hemo - hemoglobin in gms</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16.</a:t>
            </a:r>
            <a:r>
              <a:rPr lang="en-IN" sz="1750">
                <a:solidFill>
                  <a:schemeClr val="dk1"/>
                </a:solidFill>
                <a:latin typeface="Times New Roman"/>
                <a:ea typeface="Times New Roman"/>
                <a:cs typeface="Times New Roman"/>
                <a:sym typeface="Times New Roman"/>
              </a:rPr>
              <a:t>   	</a:t>
            </a:r>
            <a:r>
              <a:rPr lang="en-IN" sz="1750">
                <a:solidFill>
                  <a:schemeClr val="dk1"/>
                </a:solidFill>
              </a:rPr>
              <a:t>pcv - packed cell volume</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17.</a:t>
            </a:r>
            <a:r>
              <a:rPr lang="en-IN" sz="1750">
                <a:solidFill>
                  <a:schemeClr val="dk1"/>
                </a:solidFill>
                <a:latin typeface="Times New Roman"/>
                <a:ea typeface="Times New Roman"/>
                <a:cs typeface="Times New Roman"/>
                <a:sym typeface="Times New Roman"/>
              </a:rPr>
              <a:t>   	</a:t>
            </a:r>
            <a:r>
              <a:rPr lang="en-IN" sz="1750">
                <a:solidFill>
                  <a:schemeClr val="dk1"/>
                </a:solidFill>
              </a:rPr>
              <a:t>wc - white blood cell count in cells/cumm</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18.</a:t>
            </a:r>
            <a:r>
              <a:rPr lang="en-IN" sz="1750">
                <a:solidFill>
                  <a:schemeClr val="dk1"/>
                </a:solidFill>
                <a:latin typeface="Times New Roman"/>
                <a:ea typeface="Times New Roman"/>
                <a:cs typeface="Times New Roman"/>
                <a:sym typeface="Times New Roman"/>
              </a:rPr>
              <a:t>   	</a:t>
            </a:r>
            <a:r>
              <a:rPr lang="en-IN" sz="1750">
                <a:solidFill>
                  <a:schemeClr val="dk1"/>
                </a:solidFill>
              </a:rPr>
              <a:t>rc - red blood cell count in millions/cmm</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19.</a:t>
            </a:r>
            <a:r>
              <a:rPr lang="en-IN" sz="1750">
                <a:solidFill>
                  <a:schemeClr val="dk1"/>
                </a:solidFill>
                <a:latin typeface="Times New Roman"/>
                <a:ea typeface="Times New Roman"/>
                <a:cs typeface="Times New Roman"/>
                <a:sym typeface="Times New Roman"/>
              </a:rPr>
              <a:t>  	</a:t>
            </a:r>
            <a:r>
              <a:rPr lang="en-IN" sz="1750">
                <a:solidFill>
                  <a:schemeClr val="dk1"/>
                </a:solidFill>
              </a:rPr>
              <a:t>htn - hypertension (yes or no)</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20.</a:t>
            </a:r>
            <a:r>
              <a:rPr lang="en-IN" sz="1750">
                <a:solidFill>
                  <a:schemeClr val="dk1"/>
                </a:solidFill>
                <a:latin typeface="Times New Roman"/>
                <a:ea typeface="Times New Roman"/>
                <a:cs typeface="Times New Roman"/>
                <a:sym typeface="Times New Roman"/>
              </a:rPr>
              <a:t>   	</a:t>
            </a:r>
            <a:r>
              <a:rPr lang="en-IN" sz="1750">
                <a:solidFill>
                  <a:schemeClr val="dk1"/>
                </a:solidFill>
              </a:rPr>
              <a:t>dm - diabetes mellitus (yes or no)</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21.</a:t>
            </a:r>
            <a:r>
              <a:rPr lang="en-IN" sz="1750">
                <a:solidFill>
                  <a:schemeClr val="dk1"/>
                </a:solidFill>
                <a:latin typeface="Times New Roman"/>
                <a:ea typeface="Times New Roman"/>
                <a:cs typeface="Times New Roman"/>
                <a:sym typeface="Times New Roman"/>
              </a:rPr>
              <a:t>   	</a:t>
            </a:r>
            <a:r>
              <a:rPr lang="en-IN" sz="1750">
                <a:solidFill>
                  <a:schemeClr val="dk1"/>
                </a:solidFill>
              </a:rPr>
              <a:t>cad - coronary artery disease (yes or no)</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22.</a:t>
            </a:r>
            <a:r>
              <a:rPr lang="en-IN" sz="1750">
                <a:solidFill>
                  <a:schemeClr val="dk1"/>
                </a:solidFill>
                <a:latin typeface="Times New Roman"/>
                <a:ea typeface="Times New Roman"/>
                <a:cs typeface="Times New Roman"/>
                <a:sym typeface="Times New Roman"/>
              </a:rPr>
              <a:t>   	</a:t>
            </a:r>
            <a:r>
              <a:rPr lang="en-IN" sz="1750">
                <a:solidFill>
                  <a:schemeClr val="dk1"/>
                </a:solidFill>
              </a:rPr>
              <a:t>appet - appetite (yes or no)</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23.</a:t>
            </a:r>
            <a:r>
              <a:rPr lang="en-IN" sz="1750">
                <a:solidFill>
                  <a:schemeClr val="dk1"/>
                </a:solidFill>
                <a:latin typeface="Times New Roman"/>
                <a:ea typeface="Times New Roman"/>
                <a:cs typeface="Times New Roman"/>
                <a:sym typeface="Times New Roman"/>
              </a:rPr>
              <a:t>   	</a:t>
            </a:r>
            <a:r>
              <a:rPr lang="en-IN" sz="1750">
                <a:solidFill>
                  <a:schemeClr val="dk1"/>
                </a:solidFill>
              </a:rPr>
              <a:t>pe - pedal edema (yes or no)</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24.</a:t>
            </a:r>
            <a:r>
              <a:rPr lang="en-IN" sz="1750">
                <a:solidFill>
                  <a:schemeClr val="dk1"/>
                </a:solidFill>
                <a:latin typeface="Times New Roman"/>
                <a:ea typeface="Times New Roman"/>
                <a:cs typeface="Times New Roman"/>
                <a:sym typeface="Times New Roman"/>
              </a:rPr>
              <a:t>   	</a:t>
            </a:r>
            <a:r>
              <a:rPr lang="en-IN" sz="1750">
                <a:solidFill>
                  <a:schemeClr val="dk1"/>
                </a:solidFill>
              </a:rPr>
              <a:t>ane - anemia (yes or no)</a:t>
            </a:r>
            <a:endParaRPr sz="1750">
              <a:solidFill>
                <a:schemeClr val="dk1"/>
              </a:solidFill>
            </a:endParaRPr>
          </a:p>
          <a:p>
            <a:pPr marL="0" lvl="0" indent="-228600" algn="just" rtl="0">
              <a:lnSpc>
                <a:spcPct val="75000"/>
              </a:lnSpc>
              <a:spcBef>
                <a:spcPts val="1200"/>
              </a:spcBef>
              <a:spcAft>
                <a:spcPts val="0"/>
              </a:spcAft>
              <a:buClr>
                <a:schemeClr val="dk1"/>
              </a:buClr>
              <a:buSzPts val="770"/>
              <a:buFont typeface="Arial"/>
              <a:buNone/>
            </a:pPr>
            <a:r>
              <a:rPr lang="en-IN" sz="1750">
                <a:solidFill>
                  <a:schemeClr val="dk1"/>
                </a:solidFill>
              </a:rPr>
              <a:t>25.</a:t>
            </a:r>
            <a:r>
              <a:rPr lang="en-IN" sz="1750">
                <a:solidFill>
                  <a:schemeClr val="dk1"/>
                </a:solidFill>
                <a:latin typeface="Times New Roman"/>
                <a:ea typeface="Times New Roman"/>
                <a:cs typeface="Times New Roman"/>
                <a:sym typeface="Times New Roman"/>
              </a:rPr>
              <a:t>   	</a:t>
            </a:r>
            <a:r>
              <a:rPr lang="en-IN" sz="1750">
                <a:solidFill>
                  <a:schemeClr val="dk1"/>
                </a:solidFill>
              </a:rPr>
              <a:t>class - classification (ckd , not ckd)</a:t>
            </a:r>
            <a:endParaRPr sz="1750">
              <a:solidFill>
                <a:schemeClr val="dk1"/>
              </a:solidFill>
            </a:endParaRPr>
          </a:p>
          <a:p>
            <a:pPr marL="0" lvl="0" indent="0" algn="just" rtl="0">
              <a:lnSpc>
                <a:spcPct val="130000"/>
              </a:lnSpc>
              <a:spcBef>
                <a:spcPts val="1200"/>
              </a:spcBef>
              <a:spcAft>
                <a:spcPts val="1600"/>
              </a:spcAft>
              <a:buSzPts val="770"/>
              <a:buNone/>
            </a:pPr>
            <a:endParaRPr sz="1750"/>
          </a:p>
        </p:txBody>
      </p:sp>
      <p:sp>
        <p:nvSpPr>
          <p:cNvPr id="160" name="Google Shape;160;p2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590675" y="-1601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PROCESSED DATA </a:t>
            </a:r>
            <a:endParaRPr b="1"/>
          </a:p>
        </p:txBody>
      </p:sp>
      <p:sp>
        <p:nvSpPr>
          <p:cNvPr id="167" name="Google Shape;167;p26"/>
          <p:cNvSpPr txBox="1">
            <a:spLocks noGrp="1"/>
          </p:cNvSpPr>
          <p:nvPr>
            <p:ph type="body" idx="1"/>
          </p:nvPr>
        </p:nvSpPr>
        <p:spPr>
          <a:xfrm>
            <a:off x="838200" y="1165525"/>
            <a:ext cx="10780200" cy="3547500"/>
          </a:xfrm>
          <a:prstGeom prst="rect">
            <a:avLst/>
          </a:prstGeom>
        </p:spPr>
        <p:txBody>
          <a:bodyPr spcFirstLastPara="1" wrap="square" lIns="91425" tIns="45700" rIns="91425" bIns="45700" anchor="t" anchorCtr="0">
            <a:normAutofit/>
          </a:bodyPr>
          <a:lstStyle/>
          <a:p>
            <a:pPr marL="0" lvl="0" indent="0" algn="just" rtl="0">
              <a:spcBef>
                <a:spcPts val="1000"/>
              </a:spcBef>
              <a:spcAft>
                <a:spcPts val="1600"/>
              </a:spcAft>
              <a:buNone/>
            </a:pPr>
            <a:r>
              <a:rPr lang="en-IN">
                <a:solidFill>
                  <a:schemeClr val="dk1"/>
                </a:solidFill>
              </a:rPr>
              <a:t>	Array of trained and processed data with accurate results for the records in the dataset.</a:t>
            </a:r>
            <a:endParaRPr>
              <a:solidFill>
                <a:schemeClr val="dk1"/>
              </a:solidFill>
            </a:endParaRPr>
          </a:p>
        </p:txBody>
      </p:sp>
      <p:sp>
        <p:nvSpPr>
          <p:cNvPr id="168" name="Google Shape;168;p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13</a:t>
            </a:fld>
            <a:endParaRPr/>
          </a:p>
        </p:txBody>
      </p:sp>
      <p:pic>
        <p:nvPicPr>
          <p:cNvPr id="169" name="Google Shape;169;p26"/>
          <p:cNvPicPr preferRelativeResize="0"/>
          <p:nvPr/>
        </p:nvPicPr>
        <p:blipFill>
          <a:blip r:embed="rId3">
            <a:alphaModFix/>
          </a:blip>
          <a:stretch>
            <a:fillRect/>
          </a:stretch>
        </p:blipFill>
        <p:spPr>
          <a:xfrm>
            <a:off x="2467763" y="2158850"/>
            <a:ext cx="8197574" cy="464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5141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INPUT FIELDS</a:t>
            </a:r>
            <a:endParaRPr b="1"/>
          </a:p>
        </p:txBody>
      </p:sp>
      <p:sp>
        <p:nvSpPr>
          <p:cNvPr id="176" name="Google Shape;176;p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just" rtl="0">
              <a:spcBef>
                <a:spcPts val="1000"/>
              </a:spcBef>
              <a:spcAft>
                <a:spcPts val="1600"/>
              </a:spcAft>
              <a:buNone/>
            </a:pPr>
            <a:endParaRPr/>
          </a:p>
        </p:txBody>
      </p:sp>
      <p:sp>
        <p:nvSpPr>
          <p:cNvPr id="177" name="Google Shape;177;p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14</a:t>
            </a:fld>
            <a:endParaRPr/>
          </a:p>
        </p:txBody>
      </p:sp>
      <p:pic>
        <p:nvPicPr>
          <p:cNvPr id="178" name="Google Shape;178;p27"/>
          <p:cNvPicPr preferRelativeResize="0"/>
          <p:nvPr/>
        </p:nvPicPr>
        <p:blipFill>
          <a:blip r:embed="rId3">
            <a:alphaModFix/>
          </a:blip>
          <a:stretch>
            <a:fillRect/>
          </a:stretch>
        </p:blipFill>
        <p:spPr>
          <a:xfrm>
            <a:off x="1363825" y="1094175"/>
            <a:ext cx="9891599" cy="4705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RESULT</a:t>
            </a:r>
            <a:endParaRPr b="1"/>
          </a:p>
        </p:txBody>
      </p:sp>
      <p:sp>
        <p:nvSpPr>
          <p:cNvPr id="185" name="Google Shape;185;p28"/>
          <p:cNvSpPr txBox="1">
            <a:spLocks noGrp="1"/>
          </p:cNvSpPr>
          <p:nvPr>
            <p:ph type="body" idx="1"/>
          </p:nvPr>
        </p:nvSpPr>
        <p:spPr>
          <a:xfrm>
            <a:off x="838200" y="1978025"/>
            <a:ext cx="10515600" cy="43512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n-IN"/>
              <a:t>STAGE 1:</a:t>
            </a:r>
            <a:endParaRPr/>
          </a:p>
          <a:p>
            <a:pPr marL="0" lvl="0" indent="0" algn="just" rtl="0">
              <a:spcBef>
                <a:spcPts val="1600"/>
              </a:spcBef>
              <a:spcAft>
                <a:spcPts val="1600"/>
              </a:spcAft>
              <a:buNone/>
            </a:pPr>
            <a:endParaRPr/>
          </a:p>
        </p:txBody>
      </p:sp>
      <p:sp>
        <p:nvSpPr>
          <p:cNvPr id="186" name="Google Shape;186;p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15</a:t>
            </a:fld>
            <a:endParaRPr/>
          </a:p>
        </p:txBody>
      </p:sp>
      <p:pic>
        <p:nvPicPr>
          <p:cNvPr id="187" name="Google Shape;187;p28"/>
          <p:cNvPicPr preferRelativeResize="0"/>
          <p:nvPr/>
        </p:nvPicPr>
        <p:blipFill rotWithShape="1">
          <a:blip r:embed="rId3">
            <a:alphaModFix/>
          </a:blip>
          <a:srcRect/>
          <a:stretch/>
        </p:blipFill>
        <p:spPr>
          <a:xfrm>
            <a:off x="1976425" y="2348525"/>
            <a:ext cx="8239125" cy="4257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RESULT</a:t>
            </a:r>
            <a:endParaRPr b="1"/>
          </a:p>
        </p:txBody>
      </p:sp>
      <p:sp>
        <p:nvSpPr>
          <p:cNvPr id="194" name="Google Shape;194;p2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just" rtl="0">
              <a:spcBef>
                <a:spcPts val="1000"/>
              </a:spcBef>
              <a:spcAft>
                <a:spcPts val="1600"/>
              </a:spcAft>
              <a:buNone/>
            </a:pPr>
            <a:r>
              <a:rPr lang="en-IN"/>
              <a:t>STAGE 2:</a:t>
            </a:r>
            <a:endParaRPr/>
          </a:p>
        </p:txBody>
      </p:sp>
      <p:sp>
        <p:nvSpPr>
          <p:cNvPr id="195" name="Google Shape;195;p2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16</a:t>
            </a:fld>
            <a:endParaRPr/>
          </a:p>
        </p:txBody>
      </p:sp>
      <p:pic>
        <p:nvPicPr>
          <p:cNvPr id="196" name="Google Shape;196;p29"/>
          <p:cNvPicPr preferRelativeResize="0"/>
          <p:nvPr/>
        </p:nvPicPr>
        <p:blipFill>
          <a:blip r:embed="rId3">
            <a:alphaModFix/>
          </a:blip>
          <a:stretch>
            <a:fillRect/>
          </a:stretch>
        </p:blipFill>
        <p:spPr>
          <a:xfrm>
            <a:off x="2075650" y="2255975"/>
            <a:ext cx="8972550" cy="410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RESULT</a:t>
            </a:r>
            <a:endParaRPr b="1"/>
          </a:p>
        </p:txBody>
      </p:sp>
      <p:sp>
        <p:nvSpPr>
          <p:cNvPr id="203" name="Google Shape;203;p3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just" rtl="0">
              <a:spcBef>
                <a:spcPts val="1000"/>
              </a:spcBef>
              <a:spcAft>
                <a:spcPts val="1600"/>
              </a:spcAft>
              <a:buNone/>
            </a:pPr>
            <a:r>
              <a:rPr lang="en-IN"/>
              <a:t>STAGE 3:</a:t>
            </a:r>
            <a:endParaRPr/>
          </a:p>
        </p:txBody>
      </p:sp>
      <p:sp>
        <p:nvSpPr>
          <p:cNvPr id="204" name="Google Shape;204;p3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IN"/>
              <a:t>17</a:t>
            </a:fld>
            <a:endParaRPr/>
          </a:p>
        </p:txBody>
      </p:sp>
      <p:pic>
        <p:nvPicPr>
          <p:cNvPr id="205" name="Google Shape;205;p30"/>
          <p:cNvPicPr preferRelativeResize="0"/>
          <p:nvPr/>
        </p:nvPicPr>
        <p:blipFill>
          <a:blip r:embed="rId3">
            <a:alphaModFix/>
          </a:blip>
          <a:stretch>
            <a:fillRect/>
          </a:stretch>
        </p:blipFill>
        <p:spPr>
          <a:xfrm>
            <a:off x="1557325" y="2574775"/>
            <a:ext cx="9077325" cy="304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RESULT</a:t>
            </a:r>
            <a:endParaRPr b="1"/>
          </a:p>
        </p:txBody>
      </p:sp>
      <p:sp>
        <p:nvSpPr>
          <p:cNvPr id="212" name="Google Shape;212;p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just" rtl="0">
              <a:spcBef>
                <a:spcPts val="1000"/>
              </a:spcBef>
              <a:spcAft>
                <a:spcPts val="1600"/>
              </a:spcAft>
              <a:buNone/>
            </a:pPr>
            <a:endParaRPr/>
          </a:p>
        </p:txBody>
      </p:sp>
      <p:sp>
        <p:nvSpPr>
          <p:cNvPr id="213" name="Google Shape;213;p3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18</a:t>
            </a:fld>
            <a:endParaRPr/>
          </a:p>
        </p:txBody>
      </p:sp>
      <p:pic>
        <p:nvPicPr>
          <p:cNvPr id="214" name="Google Shape;214;p31"/>
          <p:cNvPicPr preferRelativeResize="0"/>
          <p:nvPr/>
        </p:nvPicPr>
        <p:blipFill>
          <a:blip r:embed="rId3">
            <a:alphaModFix/>
          </a:blip>
          <a:stretch>
            <a:fillRect/>
          </a:stretch>
        </p:blipFill>
        <p:spPr>
          <a:xfrm>
            <a:off x="1590000" y="1596650"/>
            <a:ext cx="10064226" cy="49211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FUTURE ENHANCEMENT</a:t>
            </a:r>
            <a:endParaRPr b="1"/>
          </a:p>
        </p:txBody>
      </p:sp>
      <p:sp>
        <p:nvSpPr>
          <p:cNvPr id="221" name="Google Shape;221;p3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457200" algn="just" rtl="0">
              <a:spcBef>
                <a:spcPts val="1000"/>
              </a:spcBef>
              <a:spcAft>
                <a:spcPts val="1600"/>
              </a:spcAft>
              <a:buNone/>
            </a:pPr>
            <a:r>
              <a:rPr lang="en-IN" sz="2600">
                <a:solidFill>
                  <a:schemeClr val="dk1"/>
                </a:solidFill>
              </a:rPr>
              <a:t>    One potential enhancement to the proposed ML-based system for early CKD detection is the integration of image processing techniques to analyze kidney images and identify early signs of kidney damage. This would involve incorporating machine learning algorithms that can accurately classify kidney images into normal or damaged kidney tissue. The integration of image processing would allow for a more comprehensive and accurate assessment of CKD risk.</a:t>
            </a:r>
            <a:endParaRPr sz="3900"/>
          </a:p>
        </p:txBody>
      </p:sp>
      <p:sp>
        <p:nvSpPr>
          <p:cNvPr id="222" name="Google Shape;222;p3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838200" y="365125"/>
            <a:ext cx="10515600" cy="97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600"/>
              <a:buFont typeface="Times New Roman"/>
              <a:buNone/>
            </a:pPr>
            <a:r>
              <a:rPr lang="en-IN" b="1"/>
              <a:t>ABSTRACT</a:t>
            </a:r>
            <a:endParaRPr b="1"/>
          </a:p>
        </p:txBody>
      </p:sp>
      <p:sp>
        <p:nvSpPr>
          <p:cNvPr id="65" name="Google Shape;65;p14"/>
          <p:cNvSpPr txBox="1">
            <a:spLocks noGrp="1"/>
          </p:cNvSpPr>
          <p:nvPr>
            <p:ph type="body" idx="1"/>
          </p:nvPr>
        </p:nvSpPr>
        <p:spPr>
          <a:xfrm>
            <a:off x="838200" y="1224550"/>
            <a:ext cx="10515600" cy="4952100"/>
          </a:xfrm>
          <a:prstGeom prst="rect">
            <a:avLst/>
          </a:prstGeom>
          <a:noFill/>
          <a:ln>
            <a:noFill/>
          </a:ln>
        </p:spPr>
        <p:txBody>
          <a:bodyPr spcFirstLastPara="1" wrap="square" lIns="91425" tIns="45700" rIns="91425" bIns="45700" anchor="t" anchorCtr="0">
            <a:noAutofit/>
          </a:bodyPr>
          <a:lstStyle/>
          <a:p>
            <a:pPr marL="457200" lvl="0" indent="-342900" algn="just" rtl="0">
              <a:spcBef>
                <a:spcPts val="0"/>
              </a:spcBef>
              <a:spcAft>
                <a:spcPts val="0"/>
              </a:spcAft>
              <a:buClr>
                <a:srgbClr val="333333"/>
              </a:buClr>
              <a:buSzPts val="1800"/>
              <a:buChar char="➢"/>
            </a:pPr>
            <a:r>
              <a:rPr lang="en-IN" sz="1800">
                <a:solidFill>
                  <a:srgbClr val="333333"/>
                </a:solidFill>
                <a:highlight>
                  <a:srgbClr val="FFFFFF"/>
                </a:highlight>
              </a:rPr>
              <a:t>Chronic Kidney Disease prediction is one of the most important issues in healthcare analytics. The most interesting and challenging tasks in day-to-day life is prediction in medical field and proper balanced diet. </a:t>
            </a:r>
            <a:endParaRPr sz="1800">
              <a:solidFill>
                <a:srgbClr val="333333"/>
              </a:solidFill>
              <a:highlight>
                <a:srgbClr val="FFFFFF"/>
              </a:highlight>
            </a:endParaRPr>
          </a:p>
          <a:p>
            <a:pPr marL="457200" lvl="0" indent="-342900" algn="just" rtl="0">
              <a:spcBef>
                <a:spcPts val="0"/>
              </a:spcBef>
              <a:spcAft>
                <a:spcPts val="0"/>
              </a:spcAft>
              <a:buClr>
                <a:srgbClr val="333333"/>
              </a:buClr>
              <a:buSzPts val="1800"/>
              <a:buChar char="➢"/>
            </a:pPr>
            <a:r>
              <a:rPr lang="en-IN" sz="1800">
                <a:solidFill>
                  <a:srgbClr val="333333"/>
                </a:solidFill>
                <a:highlight>
                  <a:srgbClr val="FFFFFF"/>
                </a:highlight>
              </a:rPr>
              <a:t>10% of the population worldwide is affected by chronic kidney disease (CKD), and millions die each year because they do not have access to affordable treatment. Chronic kidney Disease can be cured, if treated in the early stages. </a:t>
            </a:r>
            <a:endParaRPr sz="1800">
              <a:solidFill>
                <a:srgbClr val="333333"/>
              </a:solidFill>
              <a:highlight>
                <a:srgbClr val="FFFFFF"/>
              </a:highlight>
            </a:endParaRPr>
          </a:p>
          <a:p>
            <a:pPr marL="457200" lvl="0" indent="-342900" algn="just" rtl="0">
              <a:spcBef>
                <a:spcPts val="0"/>
              </a:spcBef>
              <a:spcAft>
                <a:spcPts val="0"/>
              </a:spcAft>
              <a:buClr>
                <a:srgbClr val="333333"/>
              </a:buClr>
              <a:buSzPts val="1800"/>
              <a:buChar char="➢"/>
            </a:pPr>
            <a:r>
              <a:rPr lang="en-IN" sz="1800">
                <a:solidFill>
                  <a:srgbClr val="333333"/>
                </a:solidFill>
                <a:highlight>
                  <a:srgbClr val="FFFFFF"/>
                </a:highlight>
              </a:rPr>
              <a:t>The main aim of this project is to predict whether the patient have chronic kidney disease or not, in more accurate and faster way based on certain diagnostic measurements like Blood Pressure (Bp), Albumin(Al) and also provide the food and medical suggestions.</a:t>
            </a:r>
            <a:endParaRPr sz="1800">
              <a:solidFill>
                <a:srgbClr val="333333"/>
              </a:solidFill>
              <a:highlight>
                <a:srgbClr val="FFFFFF"/>
              </a:highlight>
            </a:endParaRPr>
          </a:p>
          <a:p>
            <a:pPr marL="457200" lvl="0" indent="-342900" algn="just" rtl="0">
              <a:spcBef>
                <a:spcPts val="0"/>
              </a:spcBef>
              <a:spcAft>
                <a:spcPts val="0"/>
              </a:spcAft>
              <a:buClr>
                <a:schemeClr val="dk1"/>
              </a:buClr>
              <a:buSzPts val="1800"/>
              <a:buChar char="➢"/>
            </a:pPr>
            <a:r>
              <a:rPr lang="en-IN" sz="1800">
                <a:solidFill>
                  <a:schemeClr val="dk1"/>
                </a:solidFill>
              </a:rPr>
              <a:t>Machine learning (ML) can help predict CKD risk, and a combined </a:t>
            </a:r>
            <a:r>
              <a:rPr lang="en-IN" sz="1800" b="1">
                <a:solidFill>
                  <a:schemeClr val="dk1"/>
                </a:solidFill>
              </a:rPr>
              <a:t>food and exercise recommendation system</a:t>
            </a:r>
            <a:r>
              <a:rPr lang="en-IN" sz="1800">
                <a:solidFill>
                  <a:schemeClr val="dk1"/>
                </a:solidFill>
              </a:rPr>
              <a:t> can help patients less the effectiveness of the disease.</a:t>
            </a:r>
            <a:endParaRPr sz="1800">
              <a:solidFill>
                <a:srgbClr val="333333"/>
              </a:solidFill>
              <a:highlight>
                <a:srgbClr val="FFFFFF"/>
              </a:highlight>
            </a:endParaRPr>
          </a:p>
        </p:txBody>
      </p:sp>
      <p:sp>
        <p:nvSpPr>
          <p:cNvPr id="66" name="Google Shape;66;p14"/>
          <p:cNvSpPr txBox="1">
            <a:spLocks noGrp="1"/>
          </p:cNvSpPr>
          <p:nvPr>
            <p:ph type="ftr" idx="11"/>
          </p:nvPr>
        </p:nvSpPr>
        <p:spPr>
          <a:xfrm>
            <a:off x="39558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67" name="Google Shape;67;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838200" y="365125"/>
            <a:ext cx="10515600" cy="1029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REFERENCE</a:t>
            </a:r>
            <a:endParaRPr b="1"/>
          </a:p>
        </p:txBody>
      </p:sp>
      <p:sp>
        <p:nvSpPr>
          <p:cNvPr id="229" name="Google Shape;229;p33"/>
          <p:cNvSpPr txBox="1">
            <a:spLocks noGrp="1"/>
          </p:cNvSpPr>
          <p:nvPr>
            <p:ph type="body" idx="1"/>
          </p:nvPr>
        </p:nvSpPr>
        <p:spPr>
          <a:xfrm>
            <a:off x="838200" y="1224550"/>
            <a:ext cx="10515600" cy="4952400"/>
          </a:xfrm>
          <a:prstGeom prst="rect">
            <a:avLst/>
          </a:prstGeom>
        </p:spPr>
        <p:txBody>
          <a:bodyPr spcFirstLastPara="1" wrap="square" lIns="91425" tIns="45700" rIns="91425" bIns="45700" anchor="t" anchorCtr="0">
            <a:noAutofit/>
          </a:bodyPr>
          <a:lstStyle/>
          <a:p>
            <a:pPr marL="457200" lvl="0" indent="-342900" algn="just" rtl="0">
              <a:lnSpc>
                <a:spcPct val="130000"/>
              </a:lnSpc>
              <a:spcBef>
                <a:spcPts val="1000"/>
              </a:spcBef>
              <a:spcAft>
                <a:spcPts val="0"/>
              </a:spcAft>
              <a:buClr>
                <a:schemeClr val="dk1"/>
              </a:buClr>
              <a:buSzPts val="1800"/>
              <a:buChar char="➢"/>
            </a:pPr>
            <a:r>
              <a:rPr lang="en-IN" sz="2000">
                <a:solidFill>
                  <a:schemeClr val="dk1"/>
                </a:solidFill>
                <a:uFill>
                  <a:noFill/>
                </a:uFill>
                <a:hlinkClick r:id="rId3">
                  <a:extLst>
                    <a:ext uri="{A12FA001-AC4F-418D-AE19-62706E023703}">
                      <ahyp:hlinkClr xmlns:ahyp="http://schemas.microsoft.com/office/drawing/2018/hyperlinkcolor" val="tx"/>
                    </a:ext>
                  </a:extLst>
                </a:hlinkClick>
              </a:rPr>
              <a:t>Optimal Feature Selection for Chronic Kidney Disease Classification using Deep Learning Classifier</a:t>
            </a:r>
            <a:r>
              <a:rPr lang="en-IN" sz="2000">
                <a:solidFill>
                  <a:schemeClr val="dk1"/>
                </a:solidFill>
              </a:rPr>
              <a:t> </a:t>
            </a:r>
            <a:r>
              <a:rPr lang="en-IN" sz="1850">
                <a:solidFill>
                  <a:schemeClr val="dk1"/>
                </a:solidFill>
                <a:uFill>
                  <a:noFill/>
                </a:uFill>
                <a:hlinkClick r:id="rId4">
                  <a:extLst>
                    <a:ext uri="{A12FA001-AC4F-418D-AE19-62706E023703}">
                      <ahyp:hlinkClr xmlns:ahyp="http://schemas.microsoft.com/office/drawing/2018/hyperlinkcolor" val="tx"/>
                    </a:ext>
                  </a:extLst>
                </a:hlinkClick>
              </a:rPr>
              <a:t>K. Shankar</a:t>
            </a:r>
            <a:r>
              <a:rPr lang="en-IN" sz="1850">
                <a:solidFill>
                  <a:schemeClr val="dk1"/>
                </a:solidFill>
              </a:rPr>
              <a:t>;</a:t>
            </a:r>
            <a:r>
              <a:rPr lang="en-IN" sz="1850">
                <a:solidFill>
                  <a:schemeClr val="dk1"/>
                </a:solidFill>
                <a:uFill>
                  <a:noFill/>
                </a:uFill>
                <a:hlinkClick r:id="rId5">
                  <a:extLst>
                    <a:ext uri="{A12FA001-AC4F-418D-AE19-62706E023703}">
                      <ahyp:hlinkClr xmlns:ahyp="http://schemas.microsoft.com/office/drawing/2018/hyperlinkcolor" val="tx"/>
                    </a:ext>
                  </a:extLst>
                </a:hlinkClick>
              </a:rPr>
              <a:t>P. Manickam</a:t>
            </a:r>
            <a:r>
              <a:rPr lang="en-IN" sz="1850">
                <a:solidFill>
                  <a:schemeClr val="dk1"/>
                </a:solidFill>
              </a:rPr>
              <a:t>;</a:t>
            </a:r>
            <a:r>
              <a:rPr lang="en-IN" sz="1850">
                <a:solidFill>
                  <a:schemeClr val="dk1"/>
                </a:solidFill>
                <a:uFill>
                  <a:noFill/>
                </a:uFill>
                <a:hlinkClick r:id="rId6">
                  <a:extLst>
                    <a:ext uri="{A12FA001-AC4F-418D-AE19-62706E023703}">
                      <ahyp:hlinkClr xmlns:ahyp="http://schemas.microsoft.com/office/drawing/2018/hyperlinkcolor" val="tx"/>
                    </a:ext>
                  </a:extLst>
                </a:hlinkClick>
              </a:rPr>
              <a:t>G. Devika</a:t>
            </a:r>
            <a:r>
              <a:rPr lang="en-IN" sz="1850">
                <a:solidFill>
                  <a:schemeClr val="dk1"/>
                </a:solidFill>
              </a:rPr>
              <a:t>;</a:t>
            </a:r>
            <a:r>
              <a:rPr lang="en-IN" sz="1850">
                <a:solidFill>
                  <a:schemeClr val="dk1"/>
                </a:solidFill>
                <a:uFill>
                  <a:noFill/>
                </a:uFill>
                <a:hlinkClick r:id="rId7">
                  <a:extLst>
                    <a:ext uri="{A12FA001-AC4F-418D-AE19-62706E023703}">
                      <ahyp:hlinkClr xmlns:ahyp="http://schemas.microsoft.com/office/drawing/2018/hyperlinkcolor" val="tx"/>
                    </a:ext>
                  </a:extLst>
                </a:hlinkClick>
              </a:rPr>
              <a:t>M. Ilayaraja</a:t>
            </a:r>
            <a:r>
              <a:rPr lang="en-IN" sz="1850">
                <a:solidFill>
                  <a:schemeClr val="dk1"/>
                </a:solidFill>
              </a:rPr>
              <a:t> </a:t>
            </a:r>
            <a:r>
              <a:rPr lang="en-IN" sz="1800">
                <a:solidFill>
                  <a:schemeClr val="dk1"/>
                </a:solidFill>
                <a:uFill>
                  <a:noFill/>
                </a:uFill>
                <a:hlinkClick r:id="rId8">
                  <a:extLst>
                    <a:ext uri="{A12FA001-AC4F-418D-AE19-62706E023703}">
                      <ahyp:hlinkClr xmlns:ahyp="http://schemas.microsoft.com/office/drawing/2018/hyperlinkcolor" val="tx"/>
                    </a:ext>
                  </a:extLst>
                </a:hlinkClick>
              </a:rPr>
              <a:t>2018 IEEE International Conference on Computational Intelligence and Computing Research (ICCIC)</a:t>
            </a:r>
            <a:r>
              <a:rPr lang="en-IN" sz="1800">
                <a:solidFill>
                  <a:schemeClr val="dk1"/>
                </a:solidFill>
              </a:rPr>
              <a:t>.</a:t>
            </a:r>
            <a:endParaRPr sz="1800">
              <a:solidFill>
                <a:schemeClr val="dk1"/>
              </a:solidFill>
            </a:endParaRPr>
          </a:p>
          <a:p>
            <a:pPr marL="457200" lvl="0" indent="-342900" algn="just" rtl="0">
              <a:lnSpc>
                <a:spcPct val="95000"/>
              </a:lnSpc>
              <a:spcBef>
                <a:spcPts val="0"/>
              </a:spcBef>
              <a:spcAft>
                <a:spcPts val="0"/>
              </a:spcAft>
              <a:buClr>
                <a:schemeClr val="dk1"/>
              </a:buClr>
              <a:buSzPts val="1800"/>
              <a:buChar char="➢"/>
            </a:pPr>
            <a:r>
              <a:rPr lang="en-IN" sz="2000">
                <a:solidFill>
                  <a:schemeClr val="dk1"/>
                </a:solidFill>
                <a:uFill>
                  <a:noFill/>
                </a:uFill>
                <a:hlinkClick r:id="rId9">
                  <a:extLst>
                    <a:ext uri="{A12FA001-AC4F-418D-AE19-62706E023703}">
                      <ahyp:hlinkClr xmlns:ahyp="http://schemas.microsoft.com/office/drawing/2018/hyperlinkcolor" val="tx"/>
                    </a:ext>
                  </a:extLst>
                </a:hlinkClick>
              </a:rPr>
              <a:t>Survey on Diagnosis of Chronic Kidney Disease UsingMachine Learning Algorithms</a:t>
            </a:r>
            <a:r>
              <a:rPr lang="en-IN" sz="2000">
                <a:solidFill>
                  <a:schemeClr val="dk1"/>
                </a:solidFill>
              </a:rPr>
              <a:t> </a:t>
            </a:r>
            <a:r>
              <a:rPr lang="en-IN" sz="1850">
                <a:solidFill>
                  <a:schemeClr val="dk1"/>
                </a:solidFill>
                <a:uFill>
                  <a:noFill/>
                </a:uFill>
                <a:hlinkClick r:id="rId10">
                  <a:extLst>
                    <a:ext uri="{A12FA001-AC4F-418D-AE19-62706E023703}">
                      <ahyp:hlinkClr xmlns:ahyp="http://schemas.microsoft.com/office/drawing/2018/hyperlinkcolor" val="tx"/>
                    </a:ext>
                  </a:extLst>
                </a:hlinkClick>
              </a:rPr>
              <a:t>A. Vijayalakshmi</a:t>
            </a:r>
            <a:r>
              <a:rPr lang="en-IN" sz="1850">
                <a:solidFill>
                  <a:schemeClr val="dk1"/>
                </a:solidFill>
              </a:rPr>
              <a:t>;</a:t>
            </a:r>
            <a:r>
              <a:rPr lang="en-IN" sz="1850">
                <a:solidFill>
                  <a:schemeClr val="dk1"/>
                </a:solidFill>
                <a:uFill>
                  <a:noFill/>
                </a:uFill>
                <a:hlinkClick r:id="rId11">
                  <a:extLst>
                    <a:ext uri="{A12FA001-AC4F-418D-AE19-62706E023703}">
                      <ahyp:hlinkClr xmlns:ahyp="http://schemas.microsoft.com/office/drawing/2018/hyperlinkcolor" val="tx"/>
                    </a:ext>
                  </a:extLst>
                </a:hlinkClick>
              </a:rPr>
              <a:t>V. Sumalatha</a:t>
            </a:r>
            <a:r>
              <a:rPr lang="en-IN" sz="1850">
                <a:solidFill>
                  <a:schemeClr val="dk1"/>
                </a:solidFill>
              </a:rPr>
              <a:t> </a:t>
            </a:r>
            <a:r>
              <a:rPr lang="en-IN" sz="1800">
                <a:solidFill>
                  <a:schemeClr val="dk1"/>
                </a:solidFill>
                <a:uFill>
                  <a:noFill/>
                </a:uFill>
                <a:hlinkClick r:id="rId12">
                  <a:extLst>
                    <a:ext uri="{A12FA001-AC4F-418D-AE19-62706E023703}">
                      <ahyp:hlinkClr xmlns:ahyp="http://schemas.microsoft.com/office/drawing/2018/hyperlinkcolor" val="tx"/>
                    </a:ext>
                  </a:extLst>
                </a:hlinkClick>
              </a:rPr>
              <a:t>2020 3rd International Conference on Intelligent Sustainable Systems (ICISS)</a:t>
            </a:r>
            <a:r>
              <a:rPr lang="en-IN" sz="1800">
                <a:solidFill>
                  <a:schemeClr val="dk1"/>
                </a:solidFill>
              </a:rPr>
              <a:t>.</a:t>
            </a:r>
            <a:endParaRPr sz="1800">
              <a:solidFill>
                <a:schemeClr val="dk1"/>
              </a:solidFill>
            </a:endParaRPr>
          </a:p>
          <a:p>
            <a:pPr marL="457200" lvl="0" indent="-342900" algn="just" rtl="0">
              <a:lnSpc>
                <a:spcPct val="95000"/>
              </a:lnSpc>
              <a:spcBef>
                <a:spcPts val="0"/>
              </a:spcBef>
              <a:spcAft>
                <a:spcPts val="0"/>
              </a:spcAft>
              <a:buClr>
                <a:schemeClr val="dk1"/>
              </a:buClr>
              <a:buSzPts val="1800"/>
              <a:buChar char="➢"/>
            </a:pPr>
            <a:r>
              <a:rPr lang="en-IN" sz="2000">
                <a:solidFill>
                  <a:schemeClr val="dk1"/>
                </a:solidFill>
                <a:uFill>
                  <a:noFill/>
                </a:uFill>
                <a:hlinkClick r:id="rId13">
                  <a:extLst>
                    <a:ext uri="{A12FA001-AC4F-418D-AE19-62706E023703}">
                      <ahyp:hlinkClr xmlns:ahyp="http://schemas.microsoft.com/office/drawing/2018/hyperlinkcolor" val="tx"/>
                    </a:ext>
                  </a:extLst>
                </a:hlinkClick>
              </a:rPr>
              <a:t>Analysis of Chronic Kidney Disease Dataset by Applying Machine Learning Methods</a:t>
            </a:r>
            <a:r>
              <a:rPr lang="en-IN" sz="2000">
                <a:solidFill>
                  <a:schemeClr val="dk1"/>
                </a:solidFill>
              </a:rPr>
              <a:t> </a:t>
            </a:r>
            <a:r>
              <a:rPr lang="en-IN" sz="1850">
                <a:solidFill>
                  <a:schemeClr val="dk1"/>
                </a:solidFill>
                <a:uFill>
                  <a:noFill/>
                </a:uFill>
                <a:hlinkClick r:id="rId14">
                  <a:extLst>
                    <a:ext uri="{A12FA001-AC4F-418D-AE19-62706E023703}">
                      <ahyp:hlinkClr xmlns:ahyp="http://schemas.microsoft.com/office/drawing/2018/hyperlinkcolor" val="tx"/>
                    </a:ext>
                  </a:extLst>
                </a:hlinkClick>
              </a:rPr>
              <a:t>Yedilkhan Amirgaliyev</a:t>
            </a:r>
            <a:r>
              <a:rPr lang="en-IN" sz="1850">
                <a:solidFill>
                  <a:schemeClr val="dk1"/>
                </a:solidFill>
              </a:rPr>
              <a:t>;</a:t>
            </a:r>
            <a:r>
              <a:rPr lang="en-IN" sz="1850">
                <a:solidFill>
                  <a:schemeClr val="dk1"/>
                </a:solidFill>
                <a:uFill>
                  <a:noFill/>
                </a:uFill>
                <a:hlinkClick r:id="rId15">
                  <a:extLst>
                    <a:ext uri="{A12FA001-AC4F-418D-AE19-62706E023703}">
                      <ahyp:hlinkClr xmlns:ahyp="http://schemas.microsoft.com/office/drawing/2018/hyperlinkcolor" val="tx"/>
                    </a:ext>
                  </a:extLst>
                </a:hlinkClick>
              </a:rPr>
              <a:t>Shahriar Shamiluulu</a:t>
            </a:r>
            <a:r>
              <a:rPr lang="en-IN" sz="1850">
                <a:solidFill>
                  <a:schemeClr val="dk1"/>
                </a:solidFill>
              </a:rPr>
              <a:t>;</a:t>
            </a:r>
            <a:r>
              <a:rPr lang="en-IN" sz="1850">
                <a:solidFill>
                  <a:schemeClr val="dk1"/>
                </a:solidFill>
                <a:uFill>
                  <a:noFill/>
                </a:uFill>
                <a:hlinkClick r:id="rId16">
                  <a:extLst>
                    <a:ext uri="{A12FA001-AC4F-418D-AE19-62706E023703}">
                      <ahyp:hlinkClr xmlns:ahyp="http://schemas.microsoft.com/office/drawing/2018/hyperlinkcolor" val="tx"/>
                    </a:ext>
                  </a:extLst>
                </a:hlinkClick>
              </a:rPr>
              <a:t>Azamat Serek</a:t>
            </a:r>
            <a:r>
              <a:rPr lang="en-IN" sz="1850">
                <a:solidFill>
                  <a:schemeClr val="dk1"/>
                </a:solidFill>
              </a:rPr>
              <a:t> </a:t>
            </a:r>
            <a:r>
              <a:rPr lang="en-IN" sz="1800">
                <a:solidFill>
                  <a:schemeClr val="dk1"/>
                </a:solidFill>
                <a:uFill>
                  <a:noFill/>
                </a:uFill>
                <a:hlinkClick r:id="rId17">
                  <a:extLst>
                    <a:ext uri="{A12FA001-AC4F-418D-AE19-62706E023703}">
                      <ahyp:hlinkClr xmlns:ahyp="http://schemas.microsoft.com/office/drawing/2018/hyperlinkcolor" val="tx"/>
                    </a:ext>
                  </a:extLst>
                </a:hlinkClick>
              </a:rPr>
              <a:t>2018 IEEE 12th International Conference on Application of Information and Communication Technologies (AICT)</a:t>
            </a:r>
            <a:r>
              <a:rPr lang="en-IN" sz="1800">
                <a:solidFill>
                  <a:schemeClr val="dk1"/>
                </a:solidFill>
              </a:rPr>
              <a:t>.</a:t>
            </a:r>
            <a:endParaRPr sz="1800">
              <a:solidFill>
                <a:schemeClr val="dk1"/>
              </a:solidFill>
            </a:endParaRPr>
          </a:p>
          <a:p>
            <a:pPr marL="457200" lvl="0" indent="-342900" algn="just" rtl="0">
              <a:lnSpc>
                <a:spcPct val="95000"/>
              </a:lnSpc>
              <a:spcBef>
                <a:spcPts val="0"/>
              </a:spcBef>
              <a:spcAft>
                <a:spcPts val="0"/>
              </a:spcAft>
              <a:buClr>
                <a:schemeClr val="dk1"/>
              </a:buClr>
              <a:buSzPts val="1800"/>
              <a:buChar char="➢"/>
            </a:pPr>
            <a:r>
              <a:rPr lang="en-IN" sz="2000">
                <a:solidFill>
                  <a:schemeClr val="dk1"/>
                </a:solidFill>
                <a:uFill>
                  <a:noFill/>
                </a:uFill>
                <a:hlinkClick r:id="rId18">
                  <a:extLst>
                    <a:ext uri="{A12FA001-AC4F-418D-AE19-62706E023703}">
                      <ahyp:hlinkClr xmlns:ahyp="http://schemas.microsoft.com/office/drawing/2018/hyperlinkcolor" val="tx"/>
                    </a:ext>
                  </a:extLst>
                </a:hlinkClick>
              </a:rPr>
              <a:t>Predicting the Chronic Kidney Disease using Various Classifiers</a:t>
            </a:r>
            <a:r>
              <a:rPr lang="en-IN" sz="2000">
                <a:solidFill>
                  <a:schemeClr val="dk1"/>
                </a:solidFill>
              </a:rPr>
              <a:t> </a:t>
            </a:r>
            <a:r>
              <a:rPr lang="en-IN" sz="1850">
                <a:solidFill>
                  <a:schemeClr val="dk1"/>
                </a:solidFill>
                <a:uFill>
                  <a:noFill/>
                </a:uFill>
                <a:hlinkClick r:id="rId19">
                  <a:extLst>
                    <a:ext uri="{A12FA001-AC4F-418D-AE19-62706E023703}">
                      <ahyp:hlinkClr xmlns:ahyp="http://schemas.microsoft.com/office/drawing/2018/hyperlinkcolor" val="tx"/>
                    </a:ext>
                  </a:extLst>
                </a:hlinkClick>
              </a:rPr>
              <a:t>Pramila Arulanthu</a:t>
            </a:r>
            <a:r>
              <a:rPr lang="en-IN" sz="1850">
                <a:solidFill>
                  <a:schemeClr val="dk1"/>
                </a:solidFill>
              </a:rPr>
              <a:t>;</a:t>
            </a:r>
            <a:r>
              <a:rPr lang="en-IN" sz="1850">
                <a:solidFill>
                  <a:schemeClr val="dk1"/>
                </a:solidFill>
                <a:uFill>
                  <a:noFill/>
                </a:uFill>
                <a:hlinkClick r:id="rId20">
                  <a:extLst>
                    <a:ext uri="{A12FA001-AC4F-418D-AE19-62706E023703}">
                      <ahyp:hlinkClr xmlns:ahyp="http://schemas.microsoft.com/office/drawing/2018/hyperlinkcolor" val="tx"/>
                    </a:ext>
                  </a:extLst>
                </a:hlinkClick>
              </a:rPr>
              <a:t>Eswaran Perumal</a:t>
            </a:r>
            <a:r>
              <a:rPr lang="en-IN" sz="1850">
                <a:solidFill>
                  <a:schemeClr val="dk1"/>
                </a:solidFill>
              </a:rPr>
              <a:t> </a:t>
            </a:r>
            <a:r>
              <a:rPr lang="en-IN" sz="1800">
                <a:solidFill>
                  <a:schemeClr val="dk1"/>
                </a:solidFill>
                <a:uFill>
                  <a:noFill/>
                </a:uFill>
                <a:hlinkClick r:id="rId21">
                  <a:extLst>
                    <a:ext uri="{A12FA001-AC4F-418D-AE19-62706E023703}">
                      <ahyp:hlinkClr xmlns:ahyp="http://schemas.microsoft.com/office/drawing/2018/hyperlinkcolor" val="tx"/>
                    </a:ext>
                  </a:extLst>
                </a:hlinkClick>
              </a:rPr>
              <a:t>2019 4th International Conference on Electrical, Electronics, Communication, Computer Technologies and Optimization Techniques (ICEECCOT)</a:t>
            </a:r>
            <a:r>
              <a:rPr lang="en-IN" sz="1800">
                <a:solidFill>
                  <a:schemeClr val="dk1"/>
                </a:solidFill>
              </a:rPr>
              <a:t>.</a:t>
            </a:r>
            <a:endParaRPr sz="1800">
              <a:solidFill>
                <a:schemeClr val="dk1"/>
              </a:solidFill>
            </a:endParaRPr>
          </a:p>
          <a:p>
            <a:pPr marL="457200" lvl="0" indent="-342900" algn="just" rtl="0">
              <a:lnSpc>
                <a:spcPct val="95000"/>
              </a:lnSpc>
              <a:spcBef>
                <a:spcPts val="0"/>
              </a:spcBef>
              <a:spcAft>
                <a:spcPts val="0"/>
              </a:spcAft>
              <a:buClr>
                <a:schemeClr val="dk1"/>
              </a:buClr>
              <a:buSzPts val="1800"/>
              <a:buChar char="➢"/>
            </a:pPr>
            <a:r>
              <a:rPr lang="en-IN" sz="2000">
                <a:solidFill>
                  <a:schemeClr val="dk1"/>
                </a:solidFill>
                <a:uFill>
                  <a:noFill/>
                </a:uFill>
                <a:hlinkClick r:id="rId22">
                  <a:extLst>
                    <a:ext uri="{A12FA001-AC4F-418D-AE19-62706E023703}">
                      <ahyp:hlinkClr xmlns:ahyp="http://schemas.microsoft.com/office/drawing/2018/hyperlinkcolor" val="tx"/>
                    </a:ext>
                  </a:extLst>
                </a:hlinkClick>
              </a:rPr>
              <a:t>Early Discovery of Chronic Kidney Disease by Attributing Missing Values</a:t>
            </a:r>
            <a:r>
              <a:rPr lang="en-IN" sz="2000">
                <a:solidFill>
                  <a:schemeClr val="dk1"/>
                </a:solidFill>
              </a:rPr>
              <a:t> </a:t>
            </a:r>
            <a:r>
              <a:rPr lang="en-IN" sz="1850">
                <a:solidFill>
                  <a:schemeClr val="dk1"/>
                </a:solidFill>
                <a:uFill>
                  <a:noFill/>
                </a:uFill>
                <a:hlinkClick r:id="rId23">
                  <a:extLst>
                    <a:ext uri="{A12FA001-AC4F-418D-AE19-62706E023703}">
                      <ahyp:hlinkClr xmlns:ahyp="http://schemas.microsoft.com/office/drawing/2018/hyperlinkcolor" val="tx"/>
                    </a:ext>
                  </a:extLst>
                </a:hlinkClick>
              </a:rPr>
              <a:t>S. Madhavi</a:t>
            </a:r>
            <a:r>
              <a:rPr lang="en-IN" sz="1850">
                <a:solidFill>
                  <a:schemeClr val="dk1"/>
                </a:solidFill>
              </a:rPr>
              <a:t>;</a:t>
            </a:r>
            <a:r>
              <a:rPr lang="en-IN" sz="1850">
                <a:solidFill>
                  <a:schemeClr val="dk1"/>
                </a:solidFill>
                <a:uFill>
                  <a:noFill/>
                </a:uFill>
                <a:hlinkClick r:id="rId24">
                  <a:extLst>
                    <a:ext uri="{A12FA001-AC4F-418D-AE19-62706E023703}">
                      <ahyp:hlinkClr xmlns:ahyp="http://schemas.microsoft.com/office/drawing/2018/hyperlinkcolor" val="tx"/>
                    </a:ext>
                  </a:extLst>
                </a:hlinkClick>
              </a:rPr>
              <a:t>Pathmanaban. J</a:t>
            </a:r>
            <a:r>
              <a:rPr lang="en-IN" sz="1850">
                <a:solidFill>
                  <a:schemeClr val="dk1"/>
                </a:solidFill>
              </a:rPr>
              <a:t>;</a:t>
            </a:r>
            <a:r>
              <a:rPr lang="en-IN" sz="1850">
                <a:solidFill>
                  <a:schemeClr val="dk1"/>
                </a:solidFill>
                <a:uFill>
                  <a:noFill/>
                </a:uFill>
                <a:hlinkClick r:id="rId25">
                  <a:extLst>
                    <a:ext uri="{A12FA001-AC4F-418D-AE19-62706E023703}">
                      <ahyp:hlinkClr xmlns:ahyp="http://schemas.microsoft.com/office/drawing/2018/hyperlinkcolor" val="tx"/>
                    </a:ext>
                  </a:extLst>
                </a:hlinkClick>
              </a:rPr>
              <a:t>Sangeetha. S</a:t>
            </a:r>
            <a:r>
              <a:rPr lang="en-IN" sz="1850">
                <a:solidFill>
                  <a:schemeClr val="dk1"/>
                </a:solidFill>
              </a:rPr>
              <a:t>;</a:t>
            </a:r>
            <a:r>
              <a:rPr lang="en-IN" sz="1850">
                <a:solidFill>
                  <a:schemeClr val="dk1"/>
                </a:solidFill>
                <a:uFill>
                  <a:noFill/>
                </a:uFill>
                <a:hlinkClick r:id="rId26">
                  <a:extLst>
                    <a:ext uri="{A12FA001-AC4F-418D-AE19-62706E023703}">
                      <ahyp:hlinkClr xmlns:ahyp="http://schemas.microsoft.com/office/drawing/2018/hyperlinkcolor" val="tx"/>
                    </a:ext>
                  </a:extLst>
                </a:hlinkClick>
              </a:rPr>
              <a:t>Riya K S</a:t>
            </a:r>
            <a:r>
              <a:rPr lang="en-IN" sz="1850">
                <a:solidFill>
                  <a:schemeClr val="dk1"/>
                </a:solidFill>
              </a:rPr>
              <a:t> </a:t>
            </a:r>
            <a:r>
              <a:rPr lang="en-IN" sz="1800">
                <a:solidFill>
                  <a:schemeClr val="dk1"/>
                </a:solidFill>
                <a:uFill>
                  <a:noFill/>
                </a:uFill>
                <a:hlinkClick r:id="rId27">
                  <a:extLst>
                    <a:ext uri="{A12FA001-AC4F-418D-AE19-62706E023703}">
                      <ahyp:hlinkClr xmlns:ahyp="http://schemas.microsoft.com/office/drawing/2018/hyperlinkcolor" val="tx"/>
                    </a:ext>
                  </a:extLst>
                </a:hlinkClick>
              </a:rPr>
              <a:t>2022 6th International Conference on Trends in Electronics and Informatics (ICOEI)</a:t>
            </a:r>
            <a:endParaRPr sz="1800">
              <a:solidFill>
                <a:schemeClr val="dk1"/>
              </a:solidFill>
            </a:endParaRPr>
          </a:p>
          <a:p>
            <a:pPr marL="457200" lvl="0" indent="0" algn="just" rtl="0">
              <a:lnSpc>
                <a:spcPct val="95000"/>
              </a:lnSpc>
              <a:spcBef>
                <a:spcPts val="100"/>
              </a:spcBef>
              <a:spcAft>
                <a:spcPts val="0"/>
              </a:spcAft>
              <a:buNone/>
            </a:pPr>
            <a:endParaRPr sz="1800">
              <a:solidFill>
                <a:schemeClr val="dk1"/>
              </a:solidFill>
            </a:endParaRPr>
          </a:p>
          <a:p>
            <a:pPr marL="457200" lvl="0" indent="0" algn="just" rtl="0">
              <a:lnSpc>
                <a:spcPct val="95000"/>
              </a:lnSpc>
              <a:spcBef>
                <a:spcPts val="100"/>
              </a:spcBef>
              <a:spcAft>
                <a:spcPts val="0"/>
              </a:spcAft>
              <a:buNone/>
            </a:pPr>
            <a:endParaRPr sz="1800">
              <a:solidFill>
                <a:schemeClr val="dk1"/>
              </a:solidFill>
            </a:endParaRPr>
          </a:p>
          <a:p>
            <a:pPr marL="457200" lvl="0" indent="0" algn="l" rtl="0">
              <a:lnSpc>
                <a:spcPct val="100000"/>
              </a:lnSpc>
              <a:spcBef>
                <a:spcPts val="100"/>
              </a:spcBef>
              <a:spcAft>
                <a:spcPts val="0"/>
              </a:spcAft>
              <a:buNone/>
            </a:pPr>
            <a:r>
              <a:rPr lang="en-IN" sz="1400">
                <a:solidFill>
                  <a:schemeClr val="dk1"/>
                </a:solidFill>
              </a:rPr>
              <a:t>                                                      </a:t>
            </a:r>
            <a:endParaRPr sz="1400">
              <a:solidFill>
                <a:schemeClr val="dk1"/>
              </a:solidFill>
            </a:endParaRPr>
          </a:p>
          <a:p>
            <a:pPr marL="457200" lvl="0" indent="0" algn="l" rtl="0">
              <a:lnSpc>
                <a:spcPct val="100000"/>
              </a:lnSpc>
              <a:spcBef>
                <a:spcPts val="0"/>
              </a:spcBef>
              <a:spcAft>
                <a:spcPts val="0"/>
              </a:spcAft>
              <a:buNone/>
            </a:pPr>
            <a:endParaRPr sz="1400">
              <a:solidFill>
                <a:schemeClr val="dk1"/>
              </a:solidFill>
            </a:endParaRPr>
          </a:p>
          <a:p>
            <a:pPr marL="914400" lvl="1" indent="-425450" algn="just" rtl="0">
              <a:lnSpc>
                <a:spcPct val="130000"/>
              </a:lnSpc>
              <a:spcBef>
                <a:spcPts val="500"/>
              </a:spcBef>
              <a:spcAft>
                <a:spcPts val="0"/>
              </a:spcAft>
              <a:buClr>
                <a:schemeClr val="dk1"/>
              </a:buClr>
              <a:buSzPts val="3100"/>
              <a:buChar char="○"/>
            </a:pPr>
            <a:endParaRPr sz="3100">
              <a:solidFill>
                <a:schemeClr val="dk1"/>
              </a:solidFill>
            </a:endParaRPr>
          </a:p>
        </p:txBody>
      </p:sp>
      <p:sp>
        <p:nvSpPr>
          <p:cNvPr id="230" name="Google Shape;230;p3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838200" y="3206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600"/>
              <a:buFont typeface="Times New Roman"/>
              <a:buNone/>
            </a:pPr>
            <a:r>
              <a:rPr lang="en-IN" b="1"/>
              <a:t>REFERENCE</a:t>
            </a:r>
            <a:endParaRPr b="1"/>
          </a:p>
        </p:txBody>
      </p:sp>
      <p:sp>
        <p:nvSpPr>
          <p:cNvPr id="236" name="Google Shape;236;p34"/>
          <p:cNvSpPr txBox="1">
            <a:spLocks noGrp="1"/>
          </p:cNvSpPr>
          <p:nvPr>
            <p:ph type="body" idx="1"/>
          </p:nvPr>
        </p:nvSpPr>
        <p:spPr>
          <a:xfrm>
            <a:off x="738825" y="1450775"/>
            <a:ext cx="10515600" cy="4663800"/>
          </a:xfrm>
          <a:prstGeom prst="rect">
            <a:avLst/>
          </a:prstGeom>
          <a:noFill/>
          <a:ln>
            <a:noFill/>
          </a:ln>
        </p:spPr>
        <p:txBody>
          <a:bodyPr spcFirstLastPara="1" wrap="square" lIns="91425" tIns="45700" rIns="91425" bIns="45700" anchor="t" anchorCtr="0">
            <a:noAutofit/>
          </a:bodyPr>
          <a:lstStyle/>
          <a:p>
            <a:pPr marL="457200" lvl="0" indent="-336550" algn="just" rtl="0">
              <a:lnSpc>
                <a:spcPct val="115000"/>
              </a:lnSpc>
              <a:spcBef>
                <a:spcPts val="0"/>
              </a:spcBef>
              <a:spcAft>
                <a:spcPts val="0"/>
              </a:spcAft>
              <a:buClr>
                <a:schemeClr val="dk1"/>
              </a:buClr>
              <a:buSzPts val="1700"/>
              <a:buChar char="➢"/>
            </a:pPr>
            <a:r>
              <a:rPr lang="en-IN" sz="1700">
                <a:solidFill>
                  <a:schemeClr val="dk1"/>
                </a:solidFill>
                <a:uFill>
                  <a:noFill/>
                </a:uFill>
                <a:hlinkClick r:id="rId3">
                  <a:extLst>
                    <a:ext uri="{A12FA001-AC4F-418D-AE19-62706E023703}">
                      <ahyp:hlinkClr xmlns:ahyp="http://schemas.microsoft.com/office/drawing/2018/hyperlinkcolor" val="tx"/>
                    </a:ext>
                  </a:extLst>
                </a:hlinkClick>
              </a:rPr>
              <a:t>Multilevel Ensemble Method to Identify Risks in Chronic Kidney Disease Using Hybrid Synthetic Data</a:t>
            </a:r>
            <a:r>
              <a:rPr lang="en-IN" sz="1700">
                <a:solidFill>
                  <a:schemeClr val="dk1"/>
                </a:solidFill>
              </a:rPr>
              <a:t>,</a:t>
            </a:r>
            <a:r>
              <a:rPr lang="en-IN" sz="1700">
                <a:solidFill>
                  <a:schemeClr val="dk1"/>
                </a:solidFill>
                <a:uFill>
                  <a:noFill/>
                </a:uFill>
                <a:hlinkClick r:id="rId4">
                  <a:extLst>
                    <a:ext uri="{A12FA001-AC4F-418D-AE19-62706E023703}">
                      <ahyp:hlinkClr xmlns:ahyp="http://schemas.microsoft.com/office/drawing/2018/hyperlinkcolor" val="tx"/>
                    </a:ext>
                  </a:extLst>
                </a:hlinkClick>
              </a:rPr>
              <a:t>Karamsetty Shouryadhar</a:t>
            </a:r>
            <a:r>
              <a:rPr lang="en-IN" sz="1700">
                <a:solidFill>
                  <a:schemeClr val="dk1"/>
                </a:solidFill>
              </a:rPr>
              <a:t>;</a:t>
            </a:r>
            <a:r>
              <a:rPr lang="en-IN" sz="1700">
                <a:solidFill>
                  <a:schemeClr val="dk1"/>
                </a:solidFill>
                <a:uFill>
                  <a:noFill/>
                </a:uFill>
                <a:hlinkClick r:id="rId5">
                  <a:extLst>
                    <a:ext uri="{A12FA001-AC4F-418D-AE19-62706E023703}">
                      <ahyp:hlinkClr xmlns:ahyp="http://schemas.microsoft.com/office/drawing/2018/hyperlinkcolor" val="tx"/>
                    </a:ext>
                  </a:extLst>
                </a:hlinkClick>
              </a:rPr>
              <a:t>P Kiran Rao</a:t>
            </a:r>
            <a:r>
              <a:rPr lang="en-IN" sz="1700">
                <a:solidFill>
                  <a:schemeClr val="dk1"/>
                </a:solidFill>
              </a:rPr>
              <a:t>;</a:t>
            </a:r>
            <a:r>
              <a:rPr lang="en-IN" sz="1700">
                <a:solidFill>
                  <a:schemeClr val="dk1"/>
                </a:solidFill>
                <a:uFill>
                  <a:noFill/>
                </a:uFill>
                <a:hlinkClick r:id="rId6">
                  <a:extLst>
                    <a:ext uri="{A12FA001-AC4F-418D-AE19-62706E023703}">
                      <ahyp:hlinkClr xmlns:ahyp="http://schemas.microsoft.com/office/drawing/2018/hyperlinkcolor" val="tx"/>
                    </a:ext>
                  </a:extLst>
                </a:hlinkClick>
              </a:rPr>
              <a:t>Subarna Chatterjee</a:t>
            </a:r>
            <a:r>
              <a:rPr lang="en-IN" sz="1700">
                <a:solidFill>
                  <a:schemeClr val="dk1"/>
                </a:solidFill>
              </a:rPr>
              <a:t>, </a:t>
            </a:r>
            <a:r>
              <a:rPr lang="en-IN" sz="1700">
                <a:solidFill>
                  <a:schemeClr val="dk1"/>
                </a:solidFill>
                <a:uFill>
                  <a:noFill/>
                </a:uFill>
                <a:hlinkClick r:id="rId7">
                  <a:extLst>
                    <a:ext uri="{A12FA001-AC4F-418D-AE19-62706E023703}">
                      <ahyp:hlinkClr xmlns:ahyp="http://schemas.microsoft.com/office/drawing/2018/hyperlinkcolor" val="tx"/>
                    </a:ext>
                  </a:extLst>
                </a:hlinkClick>
              </a:rPr>
              <a:t>2022 13th International Conference on Computing Communication and Networking Technologies (ICCCNT)</a:t>
            </a:r>
            <a:r>
              <a:rPr lang="en-IN" sz="1700">
                <a:solidFill>
                  <a:schemeClr val="dk1"/>
                </a:solidFill>
              </a:rPr>
              <a:t>.</a:t>
            </a:r>
            <a:endParaRPr sz="1700">
              <a:solidFill>
                <a:schemeClr val="dk1"/>
              </a:solidFill>
            </a:endParaRPr>
          </a:p>
          <a:p>
            <a:pPr marL="457200" lvl="0" indent="-336550" algn="just" rtl="0">
              <a:lnSpc>
                <a:spcPct val="115000"/>
              </a:lnSpc>
              <a:spcBef>
                <a:spcPts val="0"/>
              </a:spcBef>
              <a:spcAft>
                <a:spcPts val="0"/>
              </a:spcAft>
              <a:buClr>
                <a:schemeClr val="dk1"/>
              </a:buClr>
              <a:buSzPts val="1700"/>
              <a:buChar char="➢"/>
            </a:pPr>
            <a:r>
              <a:rPr lang="en-IN" sz="1700">
                <a:solidFill>
                  <a:schemeClr val="dk1"/>
                </a:solidFill>
                <a:uFill>
                  <a:noFill/>
                </a:uFill>
                <a:hlinkClick r:id="rId8">
                  <a:extLst>
                    <a:ext uri="{A12FA001-AC4F-418D-AE19-62706E023703}">
                      <ahyp:hlinkClr xmlns:ahyp="http://schemas.microsoft.com/office/drawing/2018/hyperlinkcolor" val="tx"/>
                    </a:ext>
                  </a:extLst>
                </a:hlinkClick>
              </a:rPr>
              <a:t>Chronic Kidney Disease Detection using AdaBoosting Ensemble Method and K-Fold Cross Validation</a:t>
            </a:r>
            <a:r>
              <a:rPr lang="en-IN" sz="1700">
                <a:solidFill>
                  <a:schemeClr val="dk1"/>
                </a:solidFill>
              </a:rPr>
              <a:t> </a:t>
            </a:r>
            <a:r>
              <a:rPr lang="en-IN" sz="1700">
                <a:solidFill>
                  <a:schemeClr val="dk1"/>
                </a:solidFill>
                <a:uFill>
                  <a:noFill/>
                </a:uFill>
                <a:hlinkClick r:id="rId9">
                  <a:extLst>
                    <a:ext uri="{A12FA001-AC4F-418D-AE19-62706E023703}">
                      <ahyp:hlinkClr xmlns:ahyp="http://schemas.microsoft.com/office/drawing/2018/hyperlinkcolor" val="tx"/>
                    </a:ext>
                  </a:extLst>
                </a:hlinkClick>
              </a:rPr>
              <a:t>N. Mohana Suganthi</a:t>
            </a:r>
            <a:r>
              <a:rPr lang="en-IN" sz="1700">
                <a:solidFill>
                  <a:schemeClr val="dk1"/>
                </a:solidFill>
              </a:rPr>
              <a:t>;</a:t>
            </a:r>
            <a:r>
              <a:rPr lang="en-IN" sz="1700">
                <a:solidFill>
                  <a:schemeClr val="dk1"/>
                </a:solidFill>
                <a:uFill>
                  <a:noFill/>
                </a:uFill>
                <a:hlinkClick r:id="rId10">
                  <a:extLst>
                    <a:ext uri="{A12FA001-AC4F-418D-AE19-62706E023703}">
                      <ahyp:hlinkClr xmlns:ahyp="http://schemas.microsoft.com/office/drawing/2018/hyperlinkcolor" val="tx"/>
                    </a:ext>
                  </a:extLst>
                </a:hlinkClick>
              </a:rPr>
              <a:t>Jemin V.M</a:t>
            </a:r>
            <a:r>
              <a:rPr lang="en-IN" sz="1700">
                <a:solidFill>
                  <a:schemeClr val="dk1"/>
                </a:solidFill>
              </a:rPr>
              <a:t>;</a:t>
            </a:r>
            <a:r>
              <a:rPr lang="en-IN" sz="1700">
                <a:solidFill>
                  <a:schemeClr val="dk1"/>
                </a:solidFill>
                <a:uFill>
                  <a:noFill/>
                </a:uFill>
                <a:hlinkClick r:id="rId11">
                  <a:extLst>
                    <a:ext uri="{A12FA001-AC4F-418D-AE19-62706E023703}">
                      <ahyp:hlinkClr xmlns:ahyp="http://schemas.microsoft.com/office/drawing/2018/hyperlinkcolor" val="tx"/>
                    </a:ext>
                  </a:extLst>
                </a:hlinkClick>
              </a:rPr>
              <a:t>P. Rama</a:t>
            </a:r>
            <a:r>
              <a:rPr lang="en-IN" sz="1700">
                <a:solidFill>
                  <a:schemeClr val="dk1"/>
                </a:solidFill>
              </a:rPr>
              <a:t>;</a:t>
            </a:r>
            <a:r>
              <a:rPr lang="en-IN" sz="1700">
                <a:solidFill>
                  <a:schemeClr val="dk1"/>
                </a:solidFill>
                <a:uFill>
                  <a:noFill/>
                </a:uFill>
                <a:hlinkClick r:id="rId12">
                  <a:extLst>
                    <a:ext uri="{A12FA001-AC4F-418D-AE19-62706E023703}">
                      <ahyp:hlinkClr xmlns:ahyp="http://schemas.microsoft.com/office/drawing/2018/hyperlinkcolor" val="tx"/>
                    </a:ext>
                  </a:extLst>
                </a:hlinkClick>
              </a:rPr>
              <a:t>E. Chandralekha</a:t>
            </a:r>
            <a:r>
              <a:rPr lang="en-IN" sz="1700">
                <a:solidFill>
                  <a:schemeClr val="dk1"/>
                </a:solidFill>
              </a:rPr>
              <a:t> </a:t>
            </a:r>
            <a:r>
              <a:rPr lang="en-IN" sz="1700">
                <a:solidFill>
                  <a:schemeClr val="dk1"/>
                </a:solidFill>
                <a:uFill>
                  <a:noFill/>
                </a:uFill>
                <a:hlinkClick r:id="rId13">
                  <a:extLst>
                    <a:ext uri="{A12FA001-AC4F-418D-AE19-62706E023703}">
                      <ahyp:hlinkClr xmlns:ahyp="http://schemas.microsoft.com/office/drawing/2018/hyperlinkcolor" val="tx"/>
                    </a:ext>
                  </a:extLst>
                </a:hlinkClick>
              </a:rPr>
              <a:t>2022 International Conference on Automation, Computing and Renewable Systems (ICACRS)</a:t>
            </a:r>
            <a:r>
              <a:rPr lang="en-IN" sz="1700">
                <a:solidFill>
                  <a:schemeClr val="dk1"/>
                </a:solidFill>
              </a:rPr>
              <a:t>.</a:t>
            </a:r>
            <a:endParaRPr sz="1700">
              <a:solidFill>
                <a:schemeClr val="dk1"/>
              </a:solidFill>
            </a:endParaRPr>
          </a:p>
          <a:p>
            <a:pPr marL="457200" lvl="0" indent="-336550" algn="just" rtl="0">
              <a:lnSpc>
                <a:spcPct val="115000"/>
              </a:lnSpc>
              <a:spcBef>
                <a:spcPts val="0"/>
              </a:spcBef>
              <a:spcAft>
                <a:spcPts val="0"/>
              </a:spcAft>
              <a:buClr>
                <a:schemeClr val="dk1"/>
              </a:buClr>
              <a:buSzPts val="1700"/>
              <a:buChar char="➢"/>
            </a:pPr>
            <a:r>
              <a:rPr lang="en-IN" sz="1700">
                <a:solidFill>
                  <a:schemeClr val="dk1"/>
                </a:solidFill>
                <a:uFill>
                  <a:noFill/>
                </a:uFill>
                <a:hlinkClick r:id="rId14">
                  <a:extLst>
                    <a:ext uri="{A12FA001-AC4F-418D-AE19-62706E023703}">
                      <ahyp:hlinkClr xmlns:ahyp="http://schemas.microsoft.com/office/drawing/2018/hyperlinkcolor" val="tx"/>
                    </a:ext>
                  </a:extLst>
                </a:hlinkClick>
              </a:rPr>
              <a:t>Intelligent Systems for Diagnosis of Chronic Kidney Disease – A Review</a:t>
            </a:r>
            <a:r>
              <a:rPr lang="en-IN" sz="1700">
                <a:solidFill>
                  <a:schemeClr val="dk1"/>
                </a:solidFill>
              </a:rPr>
              <a:t> </a:t>
            </a:r>
            <a:r>
              <a:rPr lang="en-IN" sz="1700">
                <a:solidFill>
                  <a:schemeClr val="dk1"/>
                </a:solidFill>
                <a:uFill>
                  <a:noFill/>
                </a:uFill>
                <a:hlinkClick r:id="rId15">
                  <a:extLst>
                    <a:ext uri="{A12FA001-AC4F-418D-AE19-62706E023703}">
                      <ahyp:hlinkClr xmlns:ahyp="http://schemas.microsoft.com/office/drawing/2018/hyperlinkcolor" val="tx"/>
                    </a:ext>
                  </a:extLst>
                </a:hlinkClick>
              </a:rPr>
              <a:t>Arvind Sharma</a:t>
            </a:r>
            <a:r>
              <a:rPr lang="en-IN" sz="1700">
                <a:solidFill>
                  <a:schemeClr val="dk1"/>
                </a:solidFill>
              </a:rPr>
              <a:t>;</a:t>
            </a:r>
            <a:r>
              <a:rPr lang="en-IN" sz="1700">
                <a:solidFill>
                  <a:schemeClr val="dk1"/>
                </a:solidFill>
                <a:uFill>
                  <a:noFill/>
                </a:uFill>
                <a:hlinkClick r:id="rId16">
                  <a:extLst>
                    <a:ext uri="{A12FA001-AC4F-418D-AE19-62706E023703}">
                      <ahyp:hlinkClr xmlns:ahyp="http://schemas.microsoft.com/office/drawing/2018/hyperlinkcolor" val="tx"/>
                    </a:ext>
                  </a:extLst>
                </a:hlinkClick>
              </a:rPr>
              <a:t>Dalwinder Singh</a:t>
            </a:r>
            <a:r>
              <a:rPr lang="en-IN" sz="1700">
                <a:solidFill>
                  <a:schemeClr val="dk1"/>
                </a:solidFill>
              </a:rPr>
              <a:t> </a:t>
            </a:r>
            <a:r>
              <a:rPr lang="en-IN" sz="1700">
                <a:solidFill>
                  <a:schemeClr val="dk1"/>
                </a:solidFill>
                <a:uFill>
                  <a:noFill/>
                </a:uFill>
                <a:hlinkClick r:id="rId17">
                  <a:extLst>
                    <a:ext uri="{A12FA001-AC4F-418D-AE19-62706E023703}">
                      <ahyp:hlinkClr xmlns:ahyp="http://schemas.microsoft.com/office/drawing/2018/hyperlinkcolor" val="tx"/>
                    </a:ext>
                  </a:extLst>
                </a:hlinkClick>
              </a:rPr>
              <a:t>2022 10th International Conference on Reliability, Infocom Technologies and Optimization (Trends and Future Directions) (ICRITO)</a:t>
            </a:r>
            <a:r>
              <a:rPr lang="en-IN" sz="1700">
                <a:solidFill>
                  <a:schemeClr val="dk1"/>
                </a:solidFill>
              </a:rPr>
              <a:t>.</a:t>
            </a:r>
            <a:endParaRPr sz="1700">
              <a:solidFill>
                <a:schemeClr val="dk1"/>
              </a:solidFill>
            </a:endParaRPr>
          </a:p>
          <a:p>
            <a:pPr marL="457200" lvl="0" indent="-336550" algn="just" rtl="0">
              <a:lnSpc>
                <a:spcPct val="115000"/>
              </a:lnSpc>
              <a:spcBef>
                <a:spcPts val="0"/>
              </a:spcBef>
              <a:spcAft>
                <a:spcPts val="0"/>
              </a:spcAft>
              <a:buClr>
                <a:schemeClr val="dk1"/>
              </a:buClr>
              <a:buSzPts val="1700"/>
              <a:buChar char="➢"/>
            </a:pPr>
            <a:r>
              <a:rPr lang="en-IN" sz="1700">
                <a:solidFill>
                  <a:schemeClr val="dk1"/>
                </a:solidFill>
                <a:uFill>
                  <a:noFill/>
                </a:uFill>
                <a:hlinkClick r:id="rId18">
                  <a:extLst>
                    <a:ext uri="{A12FA001-AC4F-418D-AE19-62706E023703}">
                      <ahyp:hlinkClr xmlns:ahyp="http://schemas.microsoft.com/office/drawing/2018/hyperlinkcolor" val="tx"/>
                    </a:ext>
                  </a:extLst>
                </a:hlinkClick>
              </a:rPr>
              <a:t>Texture analysis of ultrasound images of chronic kidney disease</a:t>
            </a:r>
            <a:r>
              <a:rPr lang="en-IN" sz="1700">
                <a:solidFill>
                  <a:schemeClr val="dk1"/>
                </a:solidFill>
              </a:rPr>
              <a:t> </a:t>
            </a:r>
            <a:r>
              <a:rPr lang="en-IN" sz="1700">
                <a:solidFill>
                  <a:schemeClr val="dk1"/>
                </a:solidFill>
                <a:uFill>
                  <a:noFill/>
                </a:uFill>
                <a:hlinkClick r:id="rId19">
                  <a:extLst>
                    <a:ext uri="{A12FA001-AC4F-418D-AE19-62706E023703}">
                      <ahyp:hlinkClr xmlns:ahyp="http://schemas.microsoft.com/office/drawing/2018/hyperlinkcolor" val="tx"/>
                    </a:ext>
                  </a:extLst>
                </a:hlinkClick>
              </a:rPr>
              <a:t>Fadil Iqbal</a:t>
            </a:r>
            <a:r>
              <a:rPr lang="en-IN" sz="1700">
                <a:solidFill>
                  <a:schemeClr val="dk1"/>
                </a:solidFill>
              </a:rPr>
              <a:t>;</a:t>
            </a:r>
            <a:r>
              <a:rPr lang="en-IN" sz="1700">
                <a:solidFill>
                  <a:schemeClr val="dk1"/>
                </a:solidFill>
                <a:uFill>
                  <a:noFill/>
                </a:uFill>
                <a:hlinkClick r:id="rId20">
                  <a:extLst>
                    <a:ext uri="{A12FA001-AC4F-418D-AE19-62706E023703}">
                      <ahyp:hlinkClr xmlns:ahyp="http://schemas.microsoft.com/office/drawing/2018/hyperlinkcolor" val="tx"/>
                    </a:ext>
                  </a:extLst>
                </a:hlinkClick>
              </a:rPr>
              <a:t>Aruna S. Pallewatte</a:t>
            </a:r>
            <a:r>
              <a:rPr lang="en-IN" sz="1700">
                <a:solidFill>
                  <a:schemeClr val="dk1"/>
                </a:solidFill>
              </a:rPr>
              <a:t>;</a:t>
            </a:r>
            <a:r>
              <a:rPr lang="en-IN" sz="1700">
                <a:solidFill>
                  <a:schemeClr val="dk1"/>
                </a:solidFill>
                <a:uFill>
                  <a:noFill/>
                </a:uFill>
                <a:hlinkClick r:id="rId21">
                  <a:extLst>
                    <a:ext uri="{A12FA001-AC4F-418D-AE19-62706E023703}">
                      <ahyp:hlinkClr xmlns:ahyp="http://schemas.microsoft.com/office/drawing/2018/hyperlinkcolor" val="tx"/>
                    </a:ext>
                  </a:extLst>
                </a:hlinkClick>
              </a:rPr>
              <a:t>Janaka P. Wansapura</a:t>
            </a:r>
            <a:r>
              <a:rPr lang="en-IN" sz="1700">
                <a:solidFill>
                  <a:schemeClr val="dk1"/>
                </a:solidFill>
              </a:rPr>
              <a:t> </a:t>
            </a:r>
            <a:r>
              <a:rPr lang="en-IN" sz="1700">
                <a:solidFill>
                  <a:schemeClr val="dk1"/>
                </a:solidFill>
                <a:uFill>
                  <a:noFill/>
                </a:uFill>
                <a:hlinkClick r:id="rId22">
                  <a:extLst>
                    <a:ext uri="{A12FA001-AC4F-418D-AE19-62706E023703}">
                      <ahyp:hlinkClr xmlns:ahyp="http://schemas.microsoft.com/office/drawing/2018/hyperlinkcolor" val="tx"/>
                    </a:ext>
                  </a:extLst>
                </a:hlinkClick>
              </a:rPr>
              <a:t>2017 Seventeenth International Conference on Advances in ICT for Emerging Regions (ICTer)</a:t>
            </a:r>
            <a:endParaRPr sz="1700">
              <a:solidFill>
                <a:schemeClr val="dk1"/>
              </a:solidFill>
            </a:endParaRPr>
          </a:p>
          <a:p>
            <a:pPr marL="457200" lvl="0" indent="-336550" algn="just" rtl="0">
              <a:lnSpc>
                <a:spcPct val="115000"/>
              </a:lnSpc>
              <a:spcBef>
                <a:spcPts val="0"/>
              </a:spcBef>
              <a:spcAft>
                <a:spcPts val="0"/>
              </a:spcAft>
              <a:buClr>
                <a:schemeClr val="dk1"/>
              </a:buClr>
              <a:buSzPts val="1700"/>
              <a:buChar char="➢"/>
            </a:pPr>
            <a:r>
              <a:rPr lang="en-IN" sz="1700">
                <a:solidFill>
                  <a:schemeClr val="dk1"/>
                </a:solidFill>
                <a:uFill>
                  <a:noFill/>
                </a:uFill>
                <a:hlinkClick r:id="rId23">
                  <a:extLst>
                    <a:ext uri="{A12FA001-AC4F-418D-AE19-62706E023703}">
                      <ahyp:hlinkClr xmlns:ahyp="http://schemas.microsoft.com/office/drawing/2018/hyperlinkcolor" val="tx"/>
                    </a:ext>
                  </a:extLst>
                </a:hlinkClick>
              </a:rPr>
              <a:t>Predicting Chronic Kidney Disease by Applying Feature Engineering &amp; Performance Analysis of Machine Learning Classifiers</a:t>
            </a:r>
            <a:r>
              <a:rPr lang="en-IN" sz="1700">
                <a:solidFill>
                  <a:schemeClr val="dk1"/>
                </a:solidFill>
              </a:rPr>
              <a:t> </a:t>
            </a:r>
            <a:r>
              <a:rPr lang="en-IN" sz="1700">
                <a:solidFill>
                  <a:schemeClr val="dk1"/>
                </a:solidFill>
                <a:uFill>
                  <a:noFill/>
                </a:uFill>
                <a:hlinkClick r:id="rId24">
                  <a:extLst>
                    <a:ext uri="{A12FA001-AC4F-418D-AE19-62706E023703}">
                      <ahyp:hlinkClr xmlns:ahyp="http://schemas.microsoft.com/office/drawing/2018/hyperlinkcolor" val="tx"/>
                    </a:ext>
                  </a:extLst>
                </a:hlinkClick>
              </a:rPr>
              <a:t>R. Praveen Kumar</a:t>
            </a:r>
            <a:r>
              <a:rPr lang="en-IN" sz="1700">
                <a:solidFill>
                  <a:schemeClr val="dk1"/>
                </a:solidFill>
              </a:rPr>
              <a:t>;</a:t>
            </a:r>
            <a:r>
              <a:rPr lang="en-IN" sz="1700">
                <a:solidFill>
                  <a:schemeClr val="dk1"/>
                </a:solidFill>
                <a:uFill>
                  <a:noFill/>
                </a:uFill>
                <a:hlinkClick r:id="rId25">
                  <a:extLst>
                    <a:ext uri="{A12FA001-AC4F-418D-AE19-62706E023703}">
                      <ahyp:hlinkClr xmlns:ahyp="http://schemas.microsoft.com/office/drawing/2018/hyperlinkcolor" val="tx"/>
                    </a:ext>
                  </a:extLst>
                </a:hlinkClick>
              </a:rPr>
              <a:t>Sarath Erive</a:t>
            </a:r>
            <a:r>
              <a:rPr lang="en-IN" sz="1700">
                <a:solidFill>
                  <a:schemeClr val="dk1"/>
                </a:solidFill>
              </a:rPr>
              <a:t>;</a:t>
            </a:r>
            <a:r>
              <a:rPr lang="en-IN" sz="1700">
                <a:solidFill>
                  <a:schemeClr val="dk1"/>
                </a:solidFill>
                <a:uFill>
                  <a:noFill/>
                </a:uFill>
                <a:hlinkClick r:id="rId26">
                  <a:extLst>
                    <a:ext uri="{A12FA001-AC4F-418D-AE19-62706E023703}">
                      <ahyp:hlinkClr xmlns:ahyp="http://schemas.microsoft.com/office/drawing/2018/hyperlinkcolor" val="tx"/>
                    </a:ext>
                  </a:extLst>
                </a:hlinkClick>
              </a:rPr>
              <a:t>Ganta Jayasri</a:t>
            </a:r>
            <a:r>
              <a:rPr lang="en-IN" sz="1700">
                <a:solidFill>
                  <a:schemeClr val="dk1"/>
                </a:solidFill>
              </a:rPr>
              <a:t>;</a:t>
            </a:r>
            <a:r>
              <a:rPr lang="en-IN" sz="1700">
                <a:solidFill>
                  <a:schemeClr val="dk1"/>
                </a:solidFill>
                <a:uFill>
                  <a:noFill/>
                </a:uFill>
                <a:hlinkClick r:id="rId27">
                  <a:extLst>
                    <a:ext uri="{A12FA001-AC4F-418D-AE19-62706E023703}">
                      <ahyp:hlinkClr xmlns:ahyp="http://schemas.microsoft.com/office/drawing/2018/hyperlinkcolor" val="tx"/>
                    </a:ext>
                  </a:extLst>
                </a:hlinkClick>
              </a:rPr>
              <a:t>Annapalli Srujana</a:t>
            </a:r>
            <a:r>
              <a:rPr lang="en-IN" sz="1700">
                <a:solidFill>
                  <a:schemeClr val="dk1"/>
                </a:solidFill>
              </a:rPr>
              <a:t>;</a:t>
            </a:r>
            <a:r>
              <a:rPr lang="en-IN" sz="1700">
                <a:solidFill>
                  <a:schemeClr val="dk1"/>
                </a:solidFill>
                <a:uFill>
                  <a:noFill/>
                </a:uFill>
                <a:hlinkClick r:id="rId28">
                  <a:extLst>
                    <a:ext uri="{A12FA001-AC4F-418D-AE19-62706E023703}">
                      <ahyp:hlinkClr xmlns:ahyp="http://schemas.microsoft.com/office/drawing/2018/hyperlinkcolor" val="tx"/>
                    </a:ext>
                  </a:extLst>
                </a:hlinkClick>
              </a:rPr>
              <a:t>Vallala Niharika</a:t>
            </a:r>
            <a:r>
              <a:rPr lang="en-IN" sz="1700">
                <a:solidFill>
                  <a:schemeClr val="dk1"/>
                </a:solidFill>
              </a:rPr>
              <a:t> </a:t>
            </a:r>
            <a:r>
              <a:rPr lang="en-IN" sz="1700">
                <a:solidFill>
                  <a:schemeClr val="dk1"/>
                </a:solidFill>
                <a:uFill>
                  <a:noFill/>
                </a:uFill>
                <a:hlinkClick r:id="rId29">
                  <a:extLst>
                    <a:ext uri="{A12FA001-AC4F-418D-AE19-62706E023703}">
                      <ahyp:hlinkClr xmlns:ahyp="http://schemas.microsoft.com/office/drawing/2018/hyperlinkcolor" val="tx"/>
                    </a:ext>
                  </a:extLst>
                </a:hlinkClick>
              </a:rPr>
              <a:t>2021 5th International Conference on Electronics, Communication and Aerospace Technology (ICECA)</a:t>
            </a:r>
            <a:r>
              <a:rPr lang="en-IN" sz="1700">
                <a:solidFill>
                  <a:schemeClr val="dk1"/>
                </a:solidFill>
              </a:rPr>
              <a:t>.</a:t>
            </a:r>
            <a:endParaRPr sz="1700">
              <a:solidFill>
                <a:schemeClr val="dk1"/>
              </a:solidFill>
            </a:endParaRPr>
          </a:p>
        </p:txBody>
      </p:sp>
      <p:sp>
        <p:nvSpPr>
          <p:cNvPr id="237" name="Google Shape;237;p3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38" name="Google Shape;238;p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39" name="Google Shape;239;p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sz="1300" b="0">
                <a:solidFill>
                  <a:schemeClr val="dk2"/>
                </a:solidFill>
                <a:latin typeface="Arial"/>
                <a:ea typeface="Arial"/>
                <a:cs typeface="Arial"/>
                <a:sym typeface="Arial"/>
              </a:rPr>
              <a:t>21</a:t>
            </a:fld>
            <a:endParaRPr sz="1300" b="0">
              <a:solidFill>
                <a:schemeClr val="dk2"/>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920087" y="2903609"/>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00FF"/>
              </a:buClr>
              <a:buSzPts val="6000"/>
              <a:buFont typeface="Pinyon Script"/>
              <a:buNone/>
            </a:pPr>
            <a:r>
              <a:rPr lang="en-IN" sz="8000">
                <a:solidFill>
                  <a:srgbClr val="0000FF"/>
                </a:solidFill>
                <a:latin typeface="Pinyon Script"/>
                <a:ea typeface="Pinyon Script"/>
                <a:cs typeface="Pinyon Script"/>
                <a:sym typeface="Pinyon Script"/>
              </a:rPr>
              <a:t>Thank You</a:t>
            </a:r>
            <a:endParaRPr sz="8000">
              <a:solidFill>
                <a:srgbClr val="0000FF"/>
              </a:solidFill>
              <a:latin typeface="Pinyon Script"/>
              <a:ea typeface="Pinyon Script"/>
              <a:cs typeface="Pinyon Script"/>
              <a:sym typeface="Pinyon Script"/>
            </a:endParaRPr>
          </a:p>
        </p:txBody>
      </p:sp>
      <p:sp>
        <p:nvSpPr>
          <p:cNvPr id="245" name="Google Shape;245;p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46" name="Google Shape;246;p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47" name="Google Shape;247;p35"/>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IN" sz="1300" b="0">
                <a:solidFill>
                  <a:schemeClr val="dk2"/>
                </a:solidFill>
                <a:latin typeface="Arial"/>
                <a:ea typeface="Arial"/>
                <a:cs typeface="Arial"/>
                <a:sym typeface="Arial"/>
              </a:rPr>
              <a:t>22</a:t>
            </a:fld>
            <a:endParaRPr sz="1300" b="0">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600"/>
              <a:buFont typeface="Times New Roman"/>
              <a:buNone/>
            </a:pPr>
            <a:r>
              <a:rPr lang="en-IN" b="1"/>
              <a:t>INTRODUCTION</a:t>
            </a:r>
            <a:endParaRPr b="1"/>
          </a:p>
        </p:txBody>
      </p:sp>
      <p:sp>
        <p:nvSpPr>
          <p:cNvPr id="84" name="Google Shape;84;p16"/>
          <p:cNvSpPr txBox="1">
            <a:spLocks noGrp="1"/>
          </p:cNvSpPr>
          <p:nvPr>
            <p:ph type="body" idx="1"/>
          </p:nvPr>
        </p:nvSpPr>
        <p:spPr>
          <a:xfrm>
            <a:off x="838200" y="1514475"/>
            <a:ext cx="10515600" cy="4351200"/>
          </a:xfrm>
          <a:prstGeom prst="rect">
            <a:avLst/>
          </a:prstGeom>
          <a:noFill/>
          <a:ln>
            <a:noFill/>
          </a:ln>
        </p:spPr>
        <p:txBody>
          <a:bodyPr spcFirstLastPara="1" wrap="square" lIns="91425" tIns="45700" rIns="91425" bIns="45700" anchor="t" anchorCtr="0">
            <a:normAutofit/>
          </a:bodyPr>
          <a:lstStyle/>
          <a:p>
            <a:pPr marL="0" lvl="0" indent="899999" algn="just" rtl="0">
              <a:spcBef>
                <a:spcPts val="0"/>
              </a:spcBef>
              <a:spcAft>
                <a:spcPts val="1600"/>
              </a:spcAft>
              <a:buNone/>
            </a:pPr>
            <a:r>
              <a:rPr lang="en-IN" sz="2100">
                <a:solidFill>
                  <a:schemeClr val="dk1"/>
                </a:solidFill>
              </a:rPr>
              <a:t>Chronic kidney disease (CKD) has emerged as a problem for the world's health. As a result of the injury, the kidneys are unable to filter hazardous wastes from the body. The proposed method primarily focuses on applying regression algorithms to forecast this fatal condition, Chronic Kidney Disease (CKD) (random forest). The proposed method automates the diagnosis of chronic renal disease using supervised learning algorithms and regression techniques. The dataset was created using data from a machine learning repository and includes 25 parameters (features), including the class, that were collected from a survey of CKD patients in India last year (CKD or NOT CKD).</a:t>
            </a:r>
            <a:endParaRPr sz="2100">
              <a:solidFill>
                <a:schemeClr val="dk1"/>
              </a:solidFill>
            </a:endParaRPr>
          </a:p>
        </p:txBody>
      </p:sp>
      <p:sp>
        <p:nvSpPr>
          <p:cNvPr id="85" name="Google Shape;85;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86" name="Google Shape;86;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sz="1300" b="0">
                <a:solidFill>
                  <a:schemeClr val="dk2"/>
                </a:solidFill>
                <a:latin typeface="Arial"/>
                <a:ea typeface="Arial"/>
                <a:cs typeface="Arial"/>
                <a:sym typeface="Arial"/>
              </a:rPr>
              <a:t>3</a:t>
            </a:fld>
            <a:endParaRPr sz="1300" b="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674925" y="3884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EXISTING SYSTEM</a:t>
            </a:r>
            <a:endParaRPr b="1"/>
          </a:p>
        </p:txBody>
      </p:sp>
      <p:sp>
        <p:nvSpPr>
          <p:cNvPr id="93" name="Google Shape;93;p17"/>
          <p:cNvSpPr txBox="1">
            <a:spLocks noGrp="1"/>
          </p:cNvSpPr>
          <p:nvPr>
            <p:ph type="body" idx="1"/>
          </p:nvPr>
        </p:nvSpPr>
        <p:spPr>
          <a:xfrm>
            <a:off x="674925" y="1779700"/>
            <a:ext cx="10515600" cy="4511100"/>
          </a:xfrm>
          <a:prstGeom prst="rect">
            <a:avLst/>
          </a:prstGeom>
        </p:spPr>
        <p:txBody>
          <a:bodyPr spcFirstLastPara="1" wrap="square" lIns="91425" tIns="45700" rIns="91425" bIns="45700" anchor="t" anchorCtr="0">
            <a:noAutofit/>
          </a:bodyPr>
          <a:lstStyle/>
          <a:p>
            <a:pPr marL="457200" lvl="0" indent="-342900" algn="just" rtl="0">
              <a:lnSpc>
                <a:spcPct val="115000"/>
              </a:lnSpc>
              <a:spcBef>
                <a:spcPts val="1000"/>
              </a:spcBef>
              <a:spcAft>
                <a:spcPts val="0"/>
              </a:spcAft>
              <a:buClr>
                <a:schemeClr val="dk1"/>
              </a:buClr>
              <a:buSzPts val="1800"/>
              <a:buChar char="●"/>
            </a:pPr>
            <a:r>
              <a:rPr lang="en-IN">
                <a:solidFill>
                  <a:schemeClr val="dk1"/>
                </a:solidFill>
              </a:rPr>
              <a:t>By using dataset of CKD patients within 14 attributes and 200  records to use various machine learning techniques like SVM.</a:t>
            </a:r>
            <a:endParaRPr>
              <a:solidFill>
                <a:schemeClr val="dk1"/>
              </a:solidFill>
            </a:endParaRPr>
          </a:p>
          <a:p>
            <a:pPr marL="457200" lvl="0" indent="-342900" algn="just" rtl="0">
              <a:lnSpc>
                <a:spcPct val="115000"/>
              </a:lnSpc>
              <a:spcBef>
                <a:spcPts val="0"/>
              </a:spcBef>
              <a:spcAft>
                <a:spcPts val="0"/>
              </a:spcAft>
              <a:buClr>
                <a:schemeClr val="dk1"/>
              </a:buClr>
              <a:buSzPts val="1800"/>
              <a:buChar char="●"/>
            </a:pPr>
            <a:r>
              <a:rPr lang="en-IN">
                <a:solidFill>
                  <a:schemeClr val="dk1"/>
                </a:solidFill>
              </a:rPr>
              <a:t>Dataset that requires unrelated disease-related fields.</a:t>
            </a:r>
            <a:endParaRPr>
              <a:solidFill>
                <a:schemeClr val="dk1"/>
              </a:solidFill>
            </a:endParaRPr>
          </a:p>
          <a:p>
            <a:pPr marL="457200" lvl="0" indent="-342900" algn="just" rtl="0">
              <a:lnSpc>
                <a:spcPct val="115000"/>
              </a:lnSpc>
              <a:spcBef>
                <a:spcPts val="0"/>
              </a:spcBef>
              <a:spcAft>
                <a:spcPts val="0"/>
              </a:spcAft>
              <a:buClr>
                <a:schemeClr val="dk1"/>
              </a:buClr>
              <a:buSzPts val="1800"/>
              <a:buChar char="●"/>
            </a:pPr>
            <a:r>
              <a:rPr lang="en-IN">
                <a:solidFill>
                  <a:schemeClr val="dk1"/>
                </a:solidFill>
              </a:rPr>
              <a:t>The prediction process takes more time.</a:t>
            </a:r>
            <a:endParaRPr>
              <a:solidFill>
                <a:schemeClr val="dk1"/>
              </a:solidFill>
            </a:endParaRPr>
          </a:p>
          <a:p>
            <a:pPr marL="457200" lvl="0" indent="-342900" algn="just" rtl="0">
              <a:lnSpc>
                <a:spcPct val="115000"/>
              </a:lnSpc>
              <a:spcBef>
                <a:spcPts val="0"/>
              </a:spcBef>
              <a:spcAft>
                <a:spcPts val="0"/>
              </a:spcAft>
              <a:buClr>
                <a:schemeClr val="dk1"/>
              </a:buClr>
              <a:buSzPts val="1800"/>
              <a:buChar char="●"/>
            </a:pPr>
            <a:r>
              <a:rPr lang="en-IN">
                <a:solidFill>
                  <a:schemeClr val="dk1"/>
                </a:solidFill>
              </a:rPr>
              <a:t>By giving the values it classifies whether the person has chronic kidney disease or not.</a:t>
            </a:r>
            <a:endParaRPr>
              <a:solidFill>
                <a:schemeClr val="dk1"/>
              </a:solidFill>
            </a:endParaRPr>
          </a:p>
          <a:p>
            <a:pPr marL="0" lvl="0" indent="0" algn="just" rtl="0">
              <a:lnSpc>
                <a:spcPct val="115000"/>
              </a:lnSpc>
              <a:spcBef>
                <a:spcPts val="1600"/>
              </a:spcBef>
              <a:spcAft>
                <a:spcPts val="0"/>
              </a:spcAft>
              <a:buNone/>
            </a:pPr>
            <a:endParaRPr>
              <a:solidFill>
                <a:schemeClr val="dk1"/>
              </a:solidFill>
            </a:endParaRPr>
          </a:p>
          <a:p>
            <a:pPr marL="457200" lvl="0" indent="0" algn="just" rtl="0">
              <a:lnSpc>
                <a:spcPct val="115000"/>
              </a:lnSpc>
              <a:spcBef>
                <a:spcPts val="1600"/>
              </a:spcBef>
              <a:spcAft>
                <a:spcPts val="0"/>
              </a:spcAft>
              <a:buNone/>
            </a:pPr>
            <a:endParaRPr>
              <a:solidFill>
                <a:schemeClr val="dk1"/>
              </a:solidFill>
            </a:endParaRPr>
          </a:p>
          <a:p>
            <a:pPr marL="457200" lvl="0" indent="0" algn="just" rtl="0">
              <a:lnSpc>
                <a:spcPct val="115000"/>
              </a:lnSpc>
              <a:spcBef>
                <a:spcPts val="1600"/>
              </a:spcBef>
              <a:spcAft>
                <a:spcPts val="1600"/>
              </a:spcAft>
              <a:buNone/>
            </a:pPr>
            <a:endParaRPr>
              <a:solidFill>
                <a:schemeClr val="dk1"/>
              </a:solidFill>
            </a:endParaRPr>
          </a:p>
        </p:txBody>
      </p:sp>
      <p:sp>
        <p:nvSpPr>
          <p:cNvPr id="94" name="Google Shape;94;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674925" y="38845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PROPOSED SYSTEM</a:t>
            </a:r>
            <a:endParaRPr b="1"/>
          </a:p>
        </p:txBody>
      </p:sp>
      <p:sp>
        <p:nvSpPr>
          <p:cNvPr id="101" name="Google Shape;101;p18"/>
          <p:cNvSpPr txBox="1">
            <a:spLocks noGrp="1"/>
          </p:cNvSpPr>
          <p:nvPr>
            <p:ph type="body" idx="1"/>
          </p:nvPr>
        </p:nvSpPr>
        <p:spPr>
          <a:xfrm>
            <a:off x="674925" y="1779700"/>
            <a:ext cx="10515600" cy="4511100"/>
          </a:xfrm>
          <a:prstGeom prst="rect">
            <a:avLst/>
          </a:prstGeom>
        </p:spPr>
        <p:txBody>
          <a:bodyPr spcFirstLastPara="1" wrap="square" lIns="91425" tIns="45700" rIns="91425" bIns="45700" anchor="t" anchorCtr="0">
            <a:noAutofit/>
          </a:bodyPr>
          <a:lstStyle/>
          <a:p>
            <a:pPr marL="457200" lvl="0" indent="-342900" algn="just" rtl="0">
              <a:lnSpc>
                <a:spcPct val="115000"/>
              </a:lnSpc>
              <a:spcBef>
                <a:spcPts val="1000"/>
              </a:spcBef>
              <a:spcAft>
                <a:spcPts val="0"/>
              </a:spcAft>
              <a:buClr>
                <a:schemeClr val="dk1"/>
              </a:buClr>
              <a:buSzPts val="1800"/>
              <a:buChar char="●"/>
            </a:pPr>
            <a:r>
              <a:rPr lang="en-IN">
                <a:solidFill>
                  <a:schemeClr val="dk1"/>
                </a:solidFill>
              </a:rPr>
              <a:t>The proposed dataset was gathered from a medical survey conducted throughout India in 2022 and was trained and tested using the random forest regression algorithm, which produces more accurate results.</a:t>
            </a:r>
            <a:endParaRPr>
              <a:solidFill>
                <a:schemeClr val="dk1"/>
              </a:solidFill>
            </a:endParaRPr>
          </a:p>
          <a:p>
            <a:pPr marL="457200" lvl="0" indent="-342900" algn="just" rtl="0">
              <a:lnSpc>
                <a:spcPct val="115000"/>
              </a:lnSpc>
              <a:spcBef>
                <a:spcPts val="0"/>
              </a:spcBef>
              <a:spcAft>
                <a:spcPts val="0"/>
              </a:spcAft>
              <a:buClr>
                <a:schemeClr val="dk1"/>
              </a:buClr>
              <a:buSzPts val="1800"/>
              <a:buChar char="●"/>
            </a:pPr>
            <a:r>
              <a:rPr lang="en-IN">
                <a:solidFill>
                  <a:schemeClr val="dk1"/>
                </a:solidFill>
              </a:rPr>
              <a:t>Dataset that contains more related disease-related fields.</a:t>
            </a:r>
            <a:endParaRPr>
              <a:solidFill>
                <a:schemeClr val="dk1"/>
              </a:solidFill>
            </a:endParaRPr>
          </a:p>
          <a:p>
            <a:pPr marL="457200" lvl="0" indent="-342900" algn="just" rtl="0">
              <a:lnSpc>
                <a:spcPct val="115000"/>
              </a:lnSpc>
              <a:spcBef>
                <a:spcPts val="0"/>
              </a:spcBef>
              <a:spcAft>
                <a:spcPts val="0"/>
              </a:spcAft>
              <a:buClr>
                <a:schemeClr val="dk1"/>
              </a:buClr>
              <a:buSzPts val="1800"/>
              <a:buChar char="●"/>
            </a:pPr>
            <a:r>
              <a:rPr lang="en-IN">
                <a:solidFill>
                  <a:schemeClr val="dk1"/>
                </a:solidFill>
              </a:rPr>
              <a:t>The prediction process takes less time.</a:t>
            </a:r>
            <a:endParaRPr>
              <a:solidFill>
                <a:schemeClr val="dk1"/>
              </a:solidFill>
            </a:endParaRPr>
          </a:p>
          <a:p>
            <a:pPr marL="457200" lvl="0" indent="-342900" algn="just" rtl="0">
              <a:lnSpc>
                <a:spcPct val="115000"/>
              </a:lnSpc>
              <a:spcBef>
                <a:spcPts val="0"/>
              </a:spcBef>
              <a:spcAft>
                <a:spcPts val="0"/>
              </a:spcAft>
              <a:buClr>
                <a:schemeClr val="dk1"/>
              </a:buClr>
              <a:buSzPts val="1800"/>
              <a:buChar char="●"/>
            </a:pPr>
            <a:r>
              <a:rPr lang="en-IN">
                <a:solidFill>
                  <a:schemeClr val="dk1"/>
                </a:solidFill>
              </a:rPr>
              <a:t>Recommendations for healthy food, yoga and exercise to avoid chronic kidney disease.</a:t>
            </a:r>
            <a:endParaRPr>
              <a:solidFill>
                <a:schemeClr val="dk1"/>
              </a:solidFill>
            </a:endParaRPr>
          </a:p>
          <a:p>
            <a:pPr marL="457200" lvl="0" indent="-342900" algn="just" rtl="0">
              <a:lnSpc>
                <a:spcPct val="115000"/>
              </a:lnSpc>
              <a:spcBef>
                <a:spcPts val="0"/>
              </a:spcBef>
              <a:spcAft>
                <a:spcPts val="0"/>
              </a:spcAft>
              <a:buClr>
                <a:schemeClr val="dk1"/>
              </a:buClr>
              <a:buSzPts val="1800"/>
              <a:buChar char="●"/>
            </a:pPr>
            <a:r>
              <a:rPr lang="en-IN">
                <a:solidFill>
                  <a:schemeClr val="dk1"/>
                </a:solidFill>
              </a:rPr>
              <a:t>By giving the values it predicts the accurate values and that are classified to three stages.</a:t>
            </a:r>
            <a:endParaRPr>
              <a:solidFill>
                <a:schemeClr val="dk1"/>
              </a:solidFill>
            </a:endParaRPr>
          </a:p>
          <a:p>
            <a:pPr marL="0" lvl="0" indent="0" algn="just" rtl="0">
              <a:lnSpc>
                <a:spcPct val="115000"/>
              </a:lnSpc>
              <a:spcBef>
                <a:spcPts val="1600"/>
              </a:spcBef>
              <a:spcAft>
                <a:spcPts val="0"/>
              </a:spcAft>
              <a:buNone/>
            </a:pPr>
            <a:endParaRPr>
              <a:solidFill>
                <a:schemeClr val="dk1"/>
              </a:solidFill>
            </a:endParaRPr>
          </a:p>
          <a:p>
            <a:pPr marL="457200" lvl="0" indent="0" algn="just" rtl="0">
              <a:lnSpc>
                <a:spcPct val="115000"/>
              </a:lnSpc>
              <a:spcBef>
                <a:spcPts val="1600"/>
              </a:spcBef>
              <a:spcAft>
                <a:spcPts val="0"/>
              </a:spcAft>
              <a:buNone/>
            </a:pPr>
            <a:endParaRPr>
              <a:solidFill>
                <a:schemeClr val="dk1"/>
              </a:solidFill>
            </a:endParaRPr>
          </a:p>
          <a:p>
            <a:pPr marL="457200" lvl="0" indent="0" algn="just" rtl="0">
              <a:lnSpc>
                <a:spcPct val="115000"/>
              </a:lnSpc>
              <a:spcBef>
                <a:spcPts val="1600"/>
              </a:spcBef>
              <a:spcAft>
                <a:spcPts val="1600"/>
              </a:spcAft>
              <a:buNone/>
            </a:pPr>
            <a:endParaRPr>
              <a:solidFill>
                <a:schemeClr val="dk1"/>
              </a:solidFill>
            </a:endParaRPr>
          </a:p>
        </p:txBody>
      </p:sp>
      <p:sp>
        <p:nvSpPr>
          <p:cNvPr id="102" name="Google Shape;102;p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576025" y="-2558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SYSTEM ARCHITECTURE</a:t>
            </a:r>
            <a:endParaRPr b="1"/>
          </a:p>
        </p:txBody>
      </p:sp>
      <p:sp>
        <p:nvSpPr>
          <p:cNvPr id="109" name="Google Shape;109;p19"/>
          <p:cNvSpPr txBox="1">
            <a:spLocks noGrp="1"/>
          </p:cNvSpPr>
          <p:nvPr>
            <p:ph type="body" idx="1"/>
          </p:nvPr>
        </p:nvSpPr>
        <p:spPr>
          <a:xfrm>
            <a:off x="838200" y="1330200"/>
            <a:ext cx="10515600" cy="5133300"/>
          </a:xfrm>
          <a:prstGeom prst="rect">
            <a:avLst/>
          </a:prstGeom>
        </p:spPr>
        <p:txBody>
          <a:bodyPr spcFirstLastPara="1" wrap="square" lIns="91425" tIns="45700" rIns="91425" bIns="45700" anchor="t" anchorCtr="0">
            <a:normAutofit/>
          </a:bodyPr>
          <a:lstStyle/>
          <a:p>
            <a:pPr marL="0" lvl="0" indent="0" algn="just" rtl="0">
              <a:spcBef>
                <a:spcPts val="1000"/>
              </a:spcBef>
              <a:spcAft>
                <a:spcPts val="1600"/>
              </a:spcAft>
              <a:buNone/>
            </a:pPr>
            <a:endParaRPr/>
          </a:p>
        </p:txBody>
      </p:sp>
      <p:sp>
        <p:nvSpPr>
          <p:cNvPr id="110" name="Google Shape;110;p1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pic>
        <p:nvPicPr>
          <p:cNvPr id="111" name="Google Shape;111;p19"/>
          <p:cNvPicPr preferRelativeResize="0"/>
          <p:nvPr/>
        </p:nvPicPr>
        <p:blipFill>
          <a:blip r:embed="rId3">
            <a:alphaModFix/>
          </a:blip>
          <a:stretch>
            <a:fillRect/>
          </a:stretch>
        </p:blipFill>
        <p:spPr>
          <a:xfrm>
            <a:off x="113150" y="723050"/>
            <a:ext cx="11505250" cy="5740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656700" y="1904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MODULE DESCRIPTION</a:t>
            </a:r>
            <a:endParaRPr b="1"/>
          </a:p>
        </p:txBody>
      </p:sp>
      <p:sp>
        <p:nvSpPr>
          <p:cNvPr id="118" name="Google Shape;118;p20"/>
          <p:cNvSpPr txBox="1">
            <a:spLocks noGrp="1"/>
          </p:cNvSpPr>
          <p:nvPr>
            <p:ph type="body" idx="1"/>
          </p:nvPr>
        </p:nvSpPr>
        <p:spPr>
          <a:xfrm>
            <a:off x="714950" y="1447375"/>
            <a:ext cx="10515600" cy="43512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None/>
            </a:pPr>
            <a:endParaRPr sz="2974">
              <a:solidFill>
                <a:schemeClr val="dk1"/>
              </a:solidFill>
            </a:endParaRPr>
          </a:p>
          <a:p>
            <a:pPr marL="457200" lvl="0" indent="0" algn="just" rtl="0">
              <a:spcBef>
                <a:spcPts val="1600"/>
              </a:spcBef>
              <a:spcAft>
                <a:spcPts val="0"/>
              </a:spcAft>
              <a:buNone/>
            </a:pPr>
            <a:r>
              <a:rPr lang="en-IN" sz="8575" b="1">
                <a:solidFill>
                  <a:schemeClr val="dk1"/>
                </a:solidFill>
              </a:rPr>
              <a:t>1. Data preprocessing component: </a:t>
            </a:r>
            <a:r>
              <a:rPr lang="en-IN" sz="8575">
                <a:solidFill>
                  <a:schemeClr val="dk1"/>
                </a:solidFill>
              </a:rPr>
              <a:t>This component is responsible for cleaning and preprocessing the patient data before it is fed into the regression machine learning model. The data preprocessing component may include tasks such as data cleaning, data normalization, feature selection, and data transformation.</a:t>
            </a:r>
            <a:endParaRPr sz="8575">
              <a:solidFill>
                <a:schemeClr val="dk1"/>
              </a:solidFill>
            </a:endParaRPr>
          </a:p>
          <a:p>
            <a:pPr marL="457200" lvl="0" indent="0" algn="just" rtl="0">
              <a:spcBef>
                <a:spcPts val="1600"/>
              </a:spcBef>
              <a:spcAft>
                <a:spcPts val="0"/>
              </a:spcAft>
              <a:buNone/>
            </a:pPr>
            <a:r>
              <a:rPr lang="en-IN" sz="8575" b="1">
                <a:solidFill>
                  <a:schemeClr val="dk1"/>
                </a:solidFill>
              </a:rPr>
              <a:t>2. Regression model: </a:t>
            </a:r>
            <a:r>
              <a:rPr lang="en-IN" sz="8575">
                <a:solidFill>
                  <a:schemeClr val="dk1"/>
                </a:solidFill>
              </a:rPr>
              <a:t>This component uses various regression algorithms such as linear regression, random forest regression to predict the likelihood of a patient developing CKD. The regression model is trained on a dataset containing patient data and corresponding CKD status.</a:t>
            </a:r>
            <a:endParaRPr sz="8575">
              <a:solidFill>
                <a:schemeClr val="dk1"/>
              </a:solidFill>
            </a:endParaRPr>
          </a:p>
          <a:p>
            <a:pPr marL="457200" lvl="0" indent="0" algn="l" rtl="0">
              <a:spcBef>
                <a:spcPts val="1600"/>
              </a:spcBef>
              <a:spcAft>
                <a:spcPts val="1600"/>
              </a:spcAft>
              <a:buNone/>
            </a:pPr>
            <a:endParaRPr>
              <a:solidFill>
                <a:schemeClr val="dk1"/>
              </a:solidFill>
            </a:endParaRPr>
          </a:p>
        </p:txBody>
      </p:sp>
      <p:sp>
        <p:nvSpPr>
          <p:cNvPr id="119" name="Google Shape;119;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a:t>MODULE DESCRIPTION</a:t>
            </a:r>
            <a:endParaRPr b="1"/>
          </a:p>
        </p:txBody>
      </p:sp>
      <p:sp>
        <p:nvSpPr>
          <p:cNvPr id="126" name="Google Shape;126;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just" rtl="0">
              <a:spcBef>
                <a:spcPts val="1000"/>
              </a:spcBef>
              <a:spcAft>
                <a:spcPts val="0"/>
              </a:spcAft>
              <a:buClr>
                <a:schemeClr val="dk1"/>
              </a:buClr>
              <a:buSzPts val="1100"/>
              <a:buFont typeface="Arial"/>
              <a:buNone/>
            </a:pPr>
            <a:r>
              <a:rPr lang="en-IN" sz="2200" b="1">
                <a:solidFill>
                  <a:schemeClr val="dk1"/>
                </a:solidFill>
              </a:rPr>
              <a:t>3. Evaluation metrics: </a:t>
            </a:r>
            <a:r>
              <a:rPr lang="en-IN" sz="2200">
                <a:solidFill>
                  <a:schemeClr val="dk1"/>
                </a:solidFill>
              </a:rPr>
              <a:t>An evaluation metric quantifies the performance of a predictive model. This typically involves training a model on a dataset, using the model to make predictions on a holdout dataset not used during training, then comparing the predictions to the expected values in the holdout dataset.</a:t>
            </a:r>
            <a:endParaRPr sz="2200">
              <a:solidFill>
                <a:schemeClr val="dk1"/>
              </a:solidFill>
            </a:endParaRPr>
          </a:p>
          <a:p>
            <a:pPr marL="0" lvl="0" indent="0" algn="just" rtl="0">
              <a:spcBef>
                <a:spcPts val="1600"/>
              </a:spcBef>
              <a:spcAft>
                <a:spcPts val="0"/>
              </a:spcAft>
              <a:buClr>
                <a:schemeClr val="dk1"/>
              </a:buClr>
              <a:buSzPts val="1100"/>
              <a:buFont typeface="Arial"/>
              <a:buNone/>
            </a:pPr>
            <a:r>
              <a:rPr lang="en-IN" sz="2200" b="1">
                <a:solidFill>
                  <a:schemeClr val="dk1"/>
                </a:solidFill>
              </a:rPr>
              <a:t>4. User interface:</a:t>
            </a:r>
            <a:r>
              <a:rPr lang="en-IN" sz="2200" b="1"/>
              <a:t> </a:t>
            </a:r>
            <a:r>
              <a:rPr lang="en-IN" sz="2200">
                <a:solidFill>
                  <a:schemeClr val="dk1"/>
                </a:solidFill>
              </a:rPr>
              <a:t>The user interface component provides an easy-to-use interface for healthcare providers to input patient data and obtain CKD prediction results.It also provides the recommendations of  food , excercise and yoga that they should follow.</a:t>
            </a:r>
            <a:endParaRPr sz="2200">
              <a:solidFill>
                <a:schemeClr val="dk1"/>
              </a:solidFill>
            </a:endParaRPr>
          </a:p>
          <a:p>
            <a:pPr marL="0" lvl="0" indent="0" algn="just" rtl="0">
              <a:spcBef>
                <a:spcPts val="1600"/>
              </a:spcBef>
              <a:spcAft>
                <a:spcPts val="1600"/>
              </a:spcAft>
              <a:buNone/>
            </a:pPr>
            <a:endParaRPr/>
          </a:p>
        </p:txBody>
      </p:sp>
      <p:sp>
        <p:nvSpPr>
          <p:cNvPr id="127" name="Google Shape;127;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436300" y="339200"/>
            <a:ext cx="10515600" cy="9366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990"/>
              <a:buFont typeface="Arial"/>
              <a:buNone/>
            </a:pPr>
            <a:r>
              <a:rPr lang="en-IN" sz="3020" b="1">
                <a:highlight>
                  <a:schemeClr val="lt1"/>
                </a:highlight>
              </a:rPr>
              <a:t>SYSTEM REQ</a:t>
            </a:r>
            <a:r>
              <a:rPr lang="en-IN" sz="3020" b="1">
                <a:highlight>
                  <a:srgbClr val="FFFFFF"/>
                </a:highlight>
              </a:rPr>
              <a:t>UIREMENTS :</a:t>
            </a:r>
            <a:endParaRPr sz="3020" b="1">
              <a:highlight>
                <a:srgbClr val="FFFFFF"/>
              </a:highlight>
            </a:endParaRPr>
          </a:p>
          <a:p>
            <a:pPr marL="0" lvl="0" indent="0" algn="l" rtl="0">
              <a:spcBef>
                <a:spcPts val="800"/>
              </a:spcBef>
              <a:spcAft>
                <a:spcPts val="0"/>
              </a:spcAft>
              <a:buSzPts val="990"/>
              <a:buNone/>
            </a:pPr>
            <a:endParaRPr sz="3020" b="1">
              <a:highlight>
                <a:srgbClr val="FFFFFF"/>
              </a:highlight>
            </a:endParaRPr>
          </a:p>
        </p:txBody>
      </p:sp>
      <p:sp>
        <p:nvSpPr>
          <p:cNvPr id="134" name="Google Shape;134;p22"/>
          <p:cNvSpPr txBox="1">
            <a:spLocks noGrp="1"/>
          </p:cNvSpPr>
          <p:nvPr>
            <p:ph type="body" idx="1"/>
          </p:nvPr>
        </p:nvSpPr>
        <p:spPr>
          <a:xfrm>
            <a:off x="775725" y="1107450"/>
            <a:ext cx="10515600" cy="4351200"/>
          </a:xfrm>
          <a:prstGeom prst="rect">
            <a:avLst/>
          </a:prstGeom>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None/>
            </a:pPr>
            <a:r>
              <a:rPr lang="en-IN" sz="2500" b="1">
                <a:solidFill>
                  <a:schemeClr val="dk1"/>
                </a:solidFill>
                <a:highlight>
                  <a:srgbClr val="FFFFFF"/>
                </a:highlight>
              </a:rPr>
              <a:t>SOFTWARE REQUIREMENTS:</a:t>
            </a:r>
            <a:endParaRPr sz="2500" b="1">
              <a:solidFill>
                <a:schemeClr val="dk1"/>
              </a:solidFill>
              <a:highlight>
                <a:srgbClr val="FFFFFF"/>
              </a:highlight>
            </a:endParaRPr>
          </a:p>
          <a:p>
            <a:pPr marL="0" lvl="0" indent="0" algn="l" rtl="0">
              <a:lnSpc>
                <a:spcPct val="90000"/>
              </a:lnSpc>
              <a:spcBef>
                <a:spcPts val="0"/>
              </a:spcBef>
              <a:spcAft>
                <a:spcPts val="0"/>
              </a:spcAft>
              <a:buNone/>
            </a:pPr>
            <a:endParaRPr sz="2500" b="1">
              <a:solidFill>
                <a:schemeClr val="dk1"/>
              </a:solidFill>
              <a:highlight>
                <a:srgbClr val="FFFFFF"/>
              </a:highlight>
            </a:endParaRPr>
          </a:p>
          <a:p>
            <a:pPr marL="1371600" lvl="0" indent="-355600" algn="l" rtl="0">
              <a:lnSpc>
                <a:spcPct val="115000"/>
              </a:lnSpc>
              <a:spcBef>
                <a:spcPts val="0"/>
              </a:spcBef>
              <a:spcAft>
                <a:spcPts val="0"/>
              </a:spcAft>
              <a:buClr>
                <a:schemeClr val="dk1"/>
              </a:buClr>
              <a:buSzPts val="2000"/>
              <a:buChar char="➢"/>
            </a:pPr>
            <a:r>
              <a:rPr lang="en-IN" sz="2000" b="1">
                <a:solidFill>
                  <a:schemeClr val="dk1"/>
                </a:solidFill>
                <a:highlight>
                  <a:srgbClr val="FFFFFF"/>
                </a:highlight>
              </a:rPr>
              <a:t>Operating System: </a:t>
            </a:r>
            <a:r>
              <a:rPr lang="en-IN" sz="2000">
                <a:solidFill>
                  <a:schemeClr val="dk1"/>
                </a:solidFill>
                <a:highlight>
                  <a:srgbClr val="FFFFFF"/>
                </a:highlight>
              </a:rPr>
              <a:t>Windows 8 (minimum)</a:t>
            </a:r>
            <a:endParaRPr sz="2000">
              <a:solidFill>
                <a:schemeClr val="dk1"/>
              </a:solidFill>
              <a:highlight>
                <a:srgbClr val="FFFFFF"/>
              </a:highlight>
            </a:endParaRPr>
          </a:p>
          <a:p>
            <a:pPr marL="1371600" lvl="0" indent="-355600" algn="l" rtl="0">
              <a:lnSpc>
                <a:spcPct val="115000"/>
              </a:lnSpc>
              <a:spcBef>
                <a:spcPts val="0"/>
              </a:spcBef>
              <a:spcAft>
                <a:spcPts val="0"/>
              </a:spcAft>
              <a:buClr>
                <a:schemeClr val="dk1"/>
              </a:buClr>
              <a:buSzPts val="2000"/>
              <a:buChar char="➢"/>
            </a:pPr>
            <a:r>
              <a:rPr lang="en-IN" sz="2000" b="1">
                <a:solidFill>
                  <a:schemeClr val="dk1"/>
                </a:solidFill>
                <a:highlight>
                  <a:srgbClr val="FFFFFF"/>
                </a:highlight>
              </a:rPr>
              <a:t>Language:</a:t>
            </a:r>
            <a:r>
              <a:rPr lang="en-IN" sz="2000">
                <a:solidFill>
                  <a:schemeClr val="dk1"/>
                </a:solidFill>
                <a:highlight>
                  <a:srgbClr val="FFFFFF"/>
                </a:highlight>
              </a:rPr>
              <a:t> Python,HTML,CSS,Javascript,bootstrap,flask</a:t>
            </a:r>
            <a:endParaRPr sz="2000">
              <a:solidFill>
                <a:schemeClr val="dk1"/>
              </a:solidFill>
              <a:highlight>
                <a:srgbClr val="FFFFFF"/>
              </a:highlight>
            </a:endParaRPr>
          </a:p>
          <a:p>
            <a:pPr marL="1371600" lvl="0" indent="-355600" algn="l" rtl="0">
              <a:lnSpc>
                <a:spcPct val="115000"/>
              </a:lnSpc>
              <a:spcBef>
                <a:spcPts val="0"/>
              </a:spcBef>
              <a:spcAft>
                <a:spcPts val="0"/>
              </a:spcAft>
              <a:buClr>
                <a:schemeClr val="dk1"/>
              </a:buClr>
              <a:buSzPts val="2000"/>
              <a:buChar char="➢"/>
            </a:pPr>
            <a:r>
              <a:rPr lang="en-IN" sz="2000" b="1">
                <a:solidFill>
                  <a:schemeClr val="dk1"/>
                </a:solidFill>
                <a:highlight>
                  <a:srgbClr val="FFFFFF"/>
                </a:highlight>
              </a:rPr>
              <a:t>Version:</a:t>
            </a:r>
            <a:r>
              <a:rPr lang="en-IN" sz="2000">
                <a:solidFill>
                  <a:schemeClr val="dk1"/>
                </a:solidFill>
                <a:highlight>
                  <a:srgbClr val="FFFFFF"/>
                </a:highlight>
              </a:rPr>
              <a:t> Python 3.8.16 (64 bit or 32 bit)</a:t>
            </a:r>
            <a:endParaRPr sz="2000">
              <a:solidFill>
                <a:schemeClr val="dk1"/>
              </a:solidFill>
              <a:highlight>
                <a:srgbClr val="FFFFFF"/>
              </a:highlight>
            </a:endParaRPr>
          </a:p>
          <a:p>
            <a:pPr marL="1371600" lvl="0" indent="-355600" algn="l" rtl="0">
              <a:lnSpc>
                <a:spcPct val="115000"/>
              </a:lnSpc>
              <a:spcBef>
                <a:spcPts val="0"/>
              </a:spcBef>
              <a:spcAft>
                <a:spcPts val="0"/>
              </a:spcAft>
              <a:buClr>
                <a:schemeClr val="dk1"/>
              </a:buClr>
              <a:buSzPts val="2000"/>
              <a:buChar char="➢"/>
            </a:pPr>
            <a:r>
              <a:rPr lang="en-IN" sz="2000" b="1">
                <a:solidFill>
                  <a:schemeClr val="dk1"/>
                </a:solidFill>
                <a:highlight>
                  <a:srgbClr val="FFFFFF"/>
                </a:highlight>
              </a:rPr>
              <a:t>IDE:</a:t>
            </a:r>
            <a:r>
              <a:rPr lang="en-IN" sz="2000">
                <a:solidFill>
                  <a:schemeClr val="dk1"/>
                </a:solidFill>
                <a:highlight>
                  <a:srgbClr val="FFFFFF"/>
                </a:highlight>
              </a:rPr>
              <a:t> Visual Studio Code</a:t>
            </a:r>
            <a:endParaRPr sz="2000">
              <a:solidFill>
                <a:schemeClr val="dk1"/>
              </a:solidFill>
              <a:highlight>
                <a:srgbClr val="FFFFFF"/>
              </a:highlight>
            </a:endParaRPr>
          </a:p>
          <a:p>
            <a:pPr marL="1371600" lvl="0" indent="0" algn="l" rtl="0">
              <a:lnSpc>
                <a:spcPct val="115000"/>
              </a:lnSpc>
              <a:spcBef>
                <a:spcPts val="800"/>
              </a:spcBef>
              <a:spcAft>
                <a:spcPts val="0"/>
              </a:spcAft>
              <a:buNone/>
            </a:pPr>
            <a:endParaRPr sz="2000">
              <a:solidFill>
                <a:schemeClr val="dk1"/>
              </a:solidFill>
              <a:highlight>
                <a:srgbClr val="FFFFFF"/>
              </a:highlight>
            </a:endParaRPr>
          </a:p>
          <a:p>
            <a:pPr marL="0" lvl="0" indent="0" algn="l" rtl="0">
              <a:lnSpc>
                <a:spcPct val="90000"/>
              </a:lnSpc>
              <a:spcBef>
                <a:spcPts val="800"/>
              </a:spcBef>
              <a:spcAft>
                <a:spcPts val="0"/>
              </a:spcAft>
              <a:buNone/>
            </a:pPr>
            <a:r>
              <a:rPr lang="en-IN" sz="2500" b="1">
                <a:solidFill>
                  <a:schemeClr val="dk1"/>
                </a:solidFill>
                <a:highlight>
                  <a:srgbClr val="FFFFFF"/>
                </a:highlight>
              </a:rPr>
              <a:t>HARDWARE REQUIREMENTS</a:t>
            </a:r>
            <a:endParaRPr sz="2500" b="1">
              <a:solidFill>
                <a:schemeClr val="dk1"/>
              </a:solidFill>
              <a:highlight>
                <a:srgbClr val="FFFFFF"/>
              </a:highlight>
            </a:endParaRPr>
          </a:p>
          <a:p>
            <a:pPr marL="0" lvl="0" indent="0" algn="l" rtl="0">
              <a:lnSpc>
                <a:spcPct val="90000"/>
              </a:lnSpc>
              <a:spcBef>
                <a:spcPts val="0"/>
              </a:spcBef>
              <a:spcAft>
                <a:spcPts val="0"/>
              </a:spcAft>
              <a:buNone/>
            </a:pPr>
            <a:endParaRPr sz="2500" b="1">
              <a:solidFill>
                <a:schemeClr val="dk1"/>
              </a:solidFill>
              <a:highlight>
                <a:srgbClr val="FFFFFF"/>
              </a:highlight>
            </a:endParaRPr>
          </a:p>
          <a:p>
            <a:pPr marL="914400" lvl="0" indent="457200" algn="l" rtl="0">
              <a:lnSpc>
                <a:spcPct val="115000"/>
              </a:lnSpc>
              <a:spcBef>
                <a:spcPts val="0"/>
              </a:spcBef>
              <a:spcAft>
                <a:spcPts val="0"/>
              </a:spcAft>
              <a:buNone/>
            </a:pPr>
            <a:r>
              <a:rPr lang="en-IN" sz="2000">
                <a:solidFill>
                  <a:schemeClr val="dk1"/>
                </a:solidFill>
                <a:highlight>
                  <a:srgbClr val="FFFFFF"/>
                </a:highlight>
              </a:rPr>
              <a:t>i3 Processor with 4 GB Ram</a:t>
            </a:r>
            <a:endParaRPr sz="2000">
              <a:solidFill>
                <a:schemeClr val="dk1"/>
              </a:solidFill>
              <a:highlight>
                <a:srgbClr val="FFFFFF"/>
              </a:highlight>
            </a:endParaRPr>
          </a:p>
          <a:p>
            <a:pPr marL="914400" lvl="0" indent="457200" algn="l" rtl="0">
              <a:lnSpc>
                <a:spcPct val="115000"/>
              </a:lnSpc>
              <a:spcBef>
                <a:spcPts val="2000"/>
              </a:spcBef>
              <a:spcAft>
                <a:spcPts val="0"/>
              </a:spcAft>
              <a:buClr>
                <a:schemeClr val="dk1"/>
              </a:buClr>
              <a:buSzPts val="1100"/>
              <a:buFont typeface="Arial"/>
              <a:buNone/>
            </a:pPr>
            <a:endParaRPr sz="2000">
              <a:solidFill>
                <a:schemeClr val="dk1"/>
              </a:solidFill>
              <a:highlight>
                <a:srgbClr val="FFFFFF"/>
              </a:highlight>
            </a:endParaRPr>
          </a:p>
          <a:p>
            <a:pPr marL="0" lvl="0" indent="0" algn="l" rtl="0">
              <a:lnSpc>
                <a:spcPct val="90000"/>
              </a:lnSpc>
              <a:spcBef>
                <a:spcPts val="2000"/>
              </a:spcBef>
              <a:spcAft>
                <a:spcPts val="0"/>
              </a:spcAft>
              <a:buNone/>
            </a:pPr>
            <a:endParaRPr sz="2500" b="1">
              <a:solidFill>
                <a:schemeClr val="dk1"/>
              </a:solidFill>
              <a:highlight>
                <a:srgbClr val="FFFFFF"/>
              </a:highlight>
            </a:endParaRPr>
          </a:p>
        </p:txBody>
      </p:sp>
      <p:sp>
        <p:nvSpPr>
          <p:cNvPr id="135" name="Google Shape;135;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I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1548</Words>
  <Application>Microsoft Office PowerPoint</Application>
  <PresentationFormat>Widescreen</PresentationFormat>
  <Paragraphs>148</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Pinyon Script</vt:lpstr>
      <vt:lpstr>Arial</vt:lpstr>
      <vt:lpstr>Times New Roman</vt:lpstr>
      <vt:lpstr>Simple Light</vt:lpstr>
      <vt:lpstr>PowerPoint Presentation</vt:lpstr>
      <vt:lpstr>ABSTRACT</vt:lpstr>
      <vt:lpstr>INTRODUCTION</vt:lpstr>
      <vt:lpstr>EXISTING SYSTEM</vt:lpstr>
      <vt:lpstr>PROPOSED SYSTEM</vt:lpstr>
      <vt:lpstr>SYSTEM ARCHITECTURE</vt:lpstr>
      <vt:lpstr>MODULE DESCRIPTION</vt:lpstr>
      <vt:lpstr>MODULE DESCRIPTION</vt:lpstr>
      <vt:lpstr>SYSTEM REQUIREMENTS : </vt:lpstr>
      <vt:lpstr>PATIENT DETAILS</vt:lpstr>
      <vt:lpstr>DATASET</vt:lpstr>
      <vt:lpstr>DATASET</vt:lpstr>
      <vt:lpstr>PROCESSED DATA </vt:lpstr>
      <vt:lpstr>INPUT FIELDS</vt:lpstr>
      <vt:lpstr>RESULT</vt:lpstr>
      <vt:lpstr>RESULT</vt:lpstr>
      <vt:lpstr>RESULT</vt:lpstr>
      <vt:lpstr>RESULT</vt:lpstr>
      <vt:lpstr>FUTURE ENHANCEMENT</vt:lpstr>
      <vt:lpstr>REFERENCE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Vinothini Jagadees</cp:lastModifiedBy>
  <cp:revision>2</cp:revision>
  <dcterms:modified xsi:type="dcterms:W3CDTF">2023-05-05T09:40:29Z</dcterms:modified>
</cp:coreProperties>
</file>