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8" r:id="rId2"/>
    <p:sldId id="259" r:id="rId3"/>
    <p:sldId id="121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E08CC2"/>
    <a:srgbClr val="DA366D"/>
    <a:srgbClr val="D9E3FA"/>
    <a:srgbClr val="93A9DD"/>
    <a:srgbClr val="E4E3E3"/>
    <a:srgbClr val="62ECB4"/>
    <a:srgbClr val="2AF97E"/>
    <a:srgbClr val="767575"/>
    <a:srgbClr val="3A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3979" autoAdjust="0"/>
  </p:normalViewPr>
  <p:slideViewPr>
    <p:cSldViewPr snapToGrid="0" snapToObjects="1" showGuides="1">
      <p:cViewPr>
        <p:scale>
          <a:sx n="70" d="100"/>
          <a:sy n="70" d="100"/>
        </p:scale>
        <p:origin x="34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22CA4-3FE1-480E-826F-6D76CFFA35C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80F88-C2AE-4107-A9B9-43108709C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7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80F88-C2AE-4107-A9B9-43108709C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3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80F88-C2AE-4107-A9B9-43108709C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8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80F88-C2AE-4107-A9B9-43108709C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8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C1106-0963-1045-B5EE-7BD9F12B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F54D-703E-DE44-8092-C309984F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143B50F2-8A07-4555-9858-5C786BA82215}"/>
              </a:ext>
            </a:extLst>
          </p:cNvPr>
          <p:cNvSpPr/>
          <p:nvPr/>
        </p:nvSpPr>
        <p:spPr>
          <a:xfrm>
            <a:off x="11572241" y="6212552"/>
            <a:ext cx="281578" cy="28157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BB81-5878-324B-9AB0-3A51799A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2241" y="6212552"/>
            <a:ext cx="281578" cy="281578"/>
          </a:xfrm>
          <a:noFill/>
          <a:ln w="12700">
            <a:miter lim="400000"/>
          </a:ln>
        </p:spPr>
        <p:txBody>
          <a:bodyPr lIns="0" tIns="0" rIns="0" bIns="0" anchor="ctr"/>
          <a:lstStyle>
            <a:lvl1pPr>
              <a:defRPr lang="en-US" sz="800" b="1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fld id="{E23D1021-2930-8E40-B298-F88DC6ACAD76}" type="slidenum">
              <a:rPr lang="en-US" smtClean="0"/>
              <a:pPr algn="ctr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CBDF29-8A06-C21C-D632-5A840BB65046}"/>
              </a:ext>
            </a:extLst>
          </p:cNvPr>
          <p:cNvGrpSpPr/>
          <p:nvPr userDrawn="1"/>
        </p:nvGrpSpPr>
        <p:grpSpPr>
          <a:xfrm>
            <a:off x="11645264" y="4650731"/>
            <a:ext cx="135532" cy="1361553"/>
            <a:chOff x="11454290" y="4650731"/>
            <a:chExt cx="135532" cy="1361553"/>
          </a:xfrm>
          <a:solidFill>
            <a:schemeClr val="bg1">
              <a:lumMod val="95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E12EFF-D7F1-062A-0287-A73CC4CAE89A}"/>
                </a:ext>
              </a:extLst>
            </p:cNvPr>
            <p:cNvSpPr/>
            <p:nvPr userDrawn="1"/>
          </p:nvSpPr>
          <p:spPr>
            <a:xfrm>
              <a:off x="11454290" y="465073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F23C63-85D4-A694-D00A-D8151A473064}"/>
                </a:ext>
              </a:extLst>
            </p:cNvPr>
            <p:cNvSpPr/>
            <p:nvPr userDrawn="1"/>
          </p:nvSpPr>
          <p:spPr>
            <a:xfrm>
              <a:off x="11454290" y="506069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D9E06A-18FC-D187-2A3B-D79F4B69997A}"/>
                </a:ext>
              </a:extLst>
            </p:cNvPr>
            <p:cNvSpPr/>
            <p:nvPr userDrawn="1"/>
          </p:nvSpPr>
          <p:spPr>
            <a:xfrm>
              <a:off x="11458164" y="547066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F59754-62EF-BD44-7E7C-A2D59945AAAD}"/>
                </a:ext>
              </a:extLst>
            </p:cNvPr>
            <p:cNvSpPr/>
            <p:nvPr userDrawn="1"/>
          </p:nvSpPr>
          <p:spPr>
            <a:xfrm>
              <a:off x="11458164" y="588062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94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ircle">
            <a:extLst>
              <a:ext uri="{FF2B5EF4-FFF2-40B4-BE49-F238E27FC236}">
                <a16:creationId xmlns:a16="http://schemas.microsoft.com/office/drawing/2014/main" id="{BB5F61D0-2053-644B-0D88-807DAFF20E15}"/>
              </a:ext>
            </a:extLst>
          </p:cNvPr>
          <p:cNvSpPr/>
          <p:nvPr userDrawn="1"/>
        </p:nvSpPr>
        <p:spPr>
          <a:xfrm>
            <a:off x="11572241" y="6212552"/>
            <a:ext cx="281578" cy="28157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218D783-E78B-332C-0DDD-87B29616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2241" y="6212552"/>
            <a:ext cx="281578" cy="281578"/>
          </a:xfrm>
          <a:noFill/>
          <a:ln w="12700">
            <a:miter lim="400000"/>
          </a:ln>
        </p:spPr>
        <p:txBody>
          <a:bodyPr lIns="0" tIns="0" rIns="0" bIns="0" anchor="ctr"/>
          <a:lstStyle>
            <a:lvl1pPr>
              <a:defRPr lang="en-US" sz="800" b="1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fld id="{E23D1021-2930-8E40-B298-F88DC6ACAD76}" type="slidenum">
              <a:rPr lang="en-US" smtClean="0"/>
              <a:pPr algn="ctr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9DD2-620E-1952-471D-047FC3C05B37}"/>
              </a:ext>
            </a:extLst>
          </p:cNvPr>
          <p:cNvGrpSpPr/>
          <p:nvPr userDrawn="1"/>
        </p:nvGrpSpPr>
        <p:grpSpPr>
          <a:xfrm>
            <a:off x="11645264" y="4650731"/>
            <a:ext cx="135532" cy="1361553"/>
            <a:chOff x="11454290" y="4650731"/>
            <a:chExt cx="135532" cy="1361553"/>
          </a:xfrm>
          <a:solidFill>
            <a:schemeClr val="bg1">
              <a:lumMod val="95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D31917-34B4-AE45-0B36-721520947865}"/>
                </a:ext>
              </a:extLst>
            </p:cNvPr>
            <p:cNvSpPr/>
            <p:nvPr userDrawn="1"/>
          </p:nvSpPr>
          <p:spPr>
            <a:xfrm>
              <a:off x="11454290" y="465073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BC0865-E5D3-2EEA-60CE-67436CC72523}"/>
                </a:ext>
              </a:extLst>
            </p:cNvPr>
            <p:cNvSpPr/>
            <p:nvPr userDrawn="1"/>
          </p:nvSpPr>
          <p:spPr>
            <a:xfrm>
              <a:off x="11454290" y="506069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2C2760-3EE9-56C7-0442-151273CB455C}"/>
                </a:ext>
              </a:extLst>
            </p:cNvPr>
            <p:cNvSpPr/>
            <p:nvPr userDrawn="1"/>
          </p:nvSpPr>
          <p:spPr>
            <a:xfrm>
              <a:off x="11458164" y="547066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324426-A3B0-83F9-1153-59961B1F5143}"/>
                </a:ext>
              </a:extLst>
            </p:cNvPr>
            <p:cNvSpPr/>
            <p:nvPr userDrawn="1"/>
          </p:nvSpPr>
          <p:spPr>
            <a:xfrm>
              <a:off x="11458164" y="588062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964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hree_pix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2144A16-DA1E-46CC-A462-7FE99E9638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10413" y="1665512"/>
            <a:ext cx="1881186" cy="3506563"/>
          </a:xfrm>
          <a:custGeom>
            <a:avLst/>
            <a:gdLst>
              <a:gd name="connsiteX0" fmla="*/ 163019 w 1660525"/>
              <a:gd name="connsiteY0" fmla="*/ 0 h 3495675"/>
              <a:gd name="connsiteX1" fmla="*/ 1497506 w 1660525"/>
              <a:gd name="connsiteY1" fmla="*/ 0 h 3495675"/>
              <a:gd name="connsiteX2" fmla="*/ 1660525 w 1660525"/>
              <a:gd name="connsiteY2" fmla="*/ 162326 h 3495675"/>
              <a:gd name="connsiteX3" fmla="*/ 1660525 w 1660525"/>
              <a:gd name="connsiteY3" fmla="*/ 3337124 h 3495675"/>
              <a:gd name="connsiteX4" fmla="*/ 1497506 w 1660525"/>
              <a:gd name="connsiteY4" fmla="*/ 3495675 h 3495675"/>
              <a:gd name="connsiteX5" fmla="*/ 163019 w 1660525"/>
              <a:gd name="connsiteY5" fmla="*/ 3495675 h 3495675"/>
              <a:gd name="connsiteX6" fmla="*/ 0 w 1660525"/>
              <a:gd name="connsiteY6" fmla="*/ 3337124 h 3495675"/>
              <a:gd name="connsiteX7" fmla="*/ 0 w 1660525"/>
              <a:gd name="connsiteY7" fmla="*/ 162326 h 3495675"/>
              <a:gd name="connsiteX8" fmla="*/ 163019 w 1660525"/>
              <a:gd name="connsiteY8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525" h="3495675">
                <a:moveTo>
                  <a:pt x="163019" y="0"/>
                </a:moveTo>
                <a:cubicBezTo>
                  <a:pt x="1497506" y="0"/>
                  <a:pt x="1497506" y="0"/>
                  <a:pt x="1497506" y="0"/>
                </a:cubicBezTo>
                <a:cubicBezTo>
                  <a:pt x="1588493" y="0"/>
                  <a:pt x="1660525" y="71725"/>
                  <a:pt x="1660525" y="162326"/>
                </a:cubicBezTo>
                <a:cubicBezTo>
                  <a:pt x="1660525" y="3337124"/>
                  <a:pt x="1660525" y="3337124"/>
                  <a:pt x="1660525" y="3337124"/>
                </a:cubicBezTo>
                <a:cubicBezTo>
                  <a:pt x="1660525" y="3423950"/>
                  <a:pt x="1588493" y="3495675"/>
                  <a:pt x="1497506" y="3495675"/>
                </a:cubicBezTo>
                <a:cubicBezTo>
                  <a:pt x="163019" y="3495675"/>
                  <a:pt x="163019" y="3495675"/>
                  <a:pt x="163019" y="3495675"/>
                </a:cubicBezTo>
                <a:cubicBezTo>
                  <a:pt x="72032" y="3495675"/>
                  <a:pt x="0" y="3423950"/>
                  <a:pt x="0" y="3337124"/>
                </a:cubicBezTo>
                <a:cubicBezTo>
                  <a:pt x="0" y="162326"/>
                  <a:pt x="0" y="162326"/>
                  <a:pt x="0" y="162326"/>
                </a:cubicBezTo>
                <a:cubicBezTo>
                  <a:pt x="0" y="71725"/>
                  <a:pt x="72032" y="0"/>
                  <a:pt x="16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perspectiveRight" fov="600000">
              <a:rot lat="21000000" lon="20400000" rev="1140000"/>
            </a:camera>
            <a:lightRig rig="threePt" dir="t"/>
          </a:scene3d>
          <a:sp3d/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ru-UA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540AD01-1AAE-4333-BA14-767856D171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2217" y="2183955"/>
            <a:ext cx="2245871" cy="3813175"/>
          </a:xfrm>
          <a:custGeom>
            <a:avLst/>
            <a:gdLst>
              <a:gd name="connsiteX0" fmla="*/ 163019 w 1660525"/>
              <a:gd name="connsiteY0" fmla="*/ 0 h 3495675"/>
              <a:gd name="connsiteX1" fmla="*/ 1497506 w 1660525"/>
              <a:gd name="connsiteY1" fmla="*/ 0 h 3495675"/>
              <a:gd name="connsiteX2" fmla="*/ 1660525 w 1660525"/>
              <a:gd name="connsiteY2" fmla="*/ 162326 h 3495675"/>
              <a:gd name="connsiteX3" fmla="*/ 1660525 w 1660525"/>
              <a:gd name="connsiteY3" fmla="*/ 3337124 h 3495675"/>
              <a:gd name="connsiteX4" fmla="*/ 1497506 w 1660525"/>
              <a:gd name="connsiteY4" fmla="*/ 3495675 h 3495675"/>
              <a:gd name="connsiteX5" fmla="*/ 163019 w 1660525"/>
              <a:gd name="connsiteY5" fmla="*/ 3495675 h 3495675"/>
              <a:gd name="connsiteX6" fmla="*/ 0 w 1660525"/>
              <a:gd name="connsiteY6" fmla="*/ 3337124 h 3495675"/>
              <a:gd name="connsiteX7" fmla="*/ 0 w 1660525"/>
              <a:gd name="connsiteY7" fmla="*/ 162326 h 3495675"/>
              <a:gd name="connsiteX8" fmla="*/ 163019 w 1660525"/>
              <a:gd name="connsiteY8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525" h="3495675">
                <a:moveTo>
                  <a:pt x="163019" y="0"/>
                </a:moveTo>
                <a:cubicBezTo>
                  <a:pt x="1497506" y="0"/>
                  <a:pt x="1497506" y="0"/>
                  <a:pt x="1497506" y="0"/>
                </a:cubicBezTo>
                <a:cubicBezTo>
                  <a:pt x="1588493" y="0"/>
                  <a:pt x="1660525" y="71725"/>
                  <a:pt x="1660525" y="162326"/>
                </a:cubicBezTo>
                <a:cubicBezTo>
                  <a:pt x="1660525" y="3337124"/>
                  <a:pt x="1660525" y="3337124"/>
                  <a:pt x="1660525" y="3337124"/>
                </a:cubicBezTo>
                <a:cubicBezTo>
                  <a:pt x="1660525" y="3423950"/>
                  <a:pt x="1588493" y="3495675"/>
                  <a:pt x="1497506" y="3495675"/>
                </a:cubicBezTo>
                <a:cubicBezTo>
                  <a:pt x="163019" y="3495675"/>
                  <a:pt x="163019" y="3495675"/>
                  <a:pt x="163019" y="3495675"/>
                </a:cubicBezTo>
                <a:cubicBezTo>
                  <a:pt x="72032" y="3495675"/>
                  <a:pt x="0" y="3423950"/>
                  <a:pt x="0" y="3337124"/>
                </a:cubicBezTo>
                <a:cubicBezTo>
                  <a:pt x="0" y="162326"/>
                  <a:pt x="0" y="162326"/>
                  <a:pt x="0" y="162326"/>
                </a:cubicBezTo>
                <a:cubicBezTo>
                  <a:pt x="0" y="71725"/>
                  <a:pt x="72032" y="0"/>
                  <a:pt x="16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perspectiveRight" fov="1500000">
              <a:rot lat="20580000" lon="18000000" rev="1020000"/>
            </a:camera>
            <a:lightRig rig="threePt" dir="t"/>
          </a:scene3d>
          <a:sp3d/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ru-UA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0E493E-06C1-4DA5-BEAC-84673A05BD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67812" y="1239838"/>
            <a:ext cx="1700213" cy="3879850"/>
          </a:xfrm>
          <a:custGeom>
            <a:avLst/>
            <a:gdLst>
              <a:gd name="connsiteX0" fmla="*/ 163019 w 1660525"/>
              <a:gd name="connsiteY0" fmla="*/ 0 h 3495675"/>
              <a:gd name="connsiteX1" fmla="*/ 1497506 w 1660525"/>
              <a:gd name="connsiteY1" fmla="*/ 0 h 3495675"/>
              <a:gd name="connsiteX2" fmla="*/ 1660525 w 1660525"/>
              <a:gd name="connsiteY2" fmla="*/ 162326 h 3495675"/>
              <a:gd name="connsiteX3" fmla="*/ 1660525 w 1660525"/>
              <a:gd name="connsiteY3" fmla="*/ 3337124 h 3495675"/>
              <a:gd name="connsiteX4" fmla="*/ 1497506 w 1660525"/>
              <a:gd name="connsiteY4" fmla="*/ 3495675 h 3495675"/>
              <a:gd name="connsiteX5" fmla="*/ 163019 w 1660525"/>
              <a:gd name="connsiteY5" fmla="*/ 3495675 h 3495675"/>
              <a:gd name="connsiteX6" fmla="*/ 0 w 1660525"/>
              <a:gd name="connsiteY6" fmla="*/ 3337124 h 3495675"/>
              <a:gd name="connsiteX7" fmla="*/ 0 w 1660525"/>
              <a:gd name="connsiteY7" fmla="*/ 162326 h 3495675"/>
              <a:gd name="connsiteX8" fmla="*/ 163019 w 1660525"/>
              <a:gd name="connsiteY8" fmla="*/ 0 h 34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0525" h="3495675">
                <a:moveTo>
                  <a:pt x="163019" y="0"/>
                </a:moveTo>
                <a:cubicBezTo>
                  <a:pt x="1497506" y="0"/>
                  <a:pt x="1497506" y="0"/>
                  <a:pt x="1497506" y="0"/>
                </a:cubicBezTo>
                <a:cubicBezTo>
                  <a:pt x="1588493" y="0"/>
                  <a:pt x="1660525" y="71725"/>
                  <a:pt x="1660525" y="162326"/>
                </a:cubicBezTo>
                <a:cubicBezTo>
                  <a:pt x="1660525" y="3337124"/>
                  <a:pt x="1660525" y="3337124"/>
                  <a:pt x="1660525" y="3337124"/>
                </a:cubicBezTo>
                <a:cubicBezTo>
                  <a:pt x="1660525" y="3423950"/>
                  <a:pt x="1588493" y="3495675"/>
                  <a:pt x="1497506" y="3495675"/>
                </a:cubicBezTo>
                <a:cubicBezTo>
                  <a:pt x="163019" y="3495675"/>
                  <a:pt x="163019" y="3495675"/>
                  <a:pt x="163019" y="3495675"/>
                </a:cubicBezTo>
                <a:cubicBezTo>
                  <a:pt x="72032" y="3495675"/>
                  <a:pt x="0" y="3423950"/>
                  <a:pt x="0" y="3337124"/>
                </a:cubicBezTo>
                <a:cubicBezTo>
                  <a:pt x="0" y="162326"/>
                  <a:pt x="0" y="162326"/>
                  <a:pt x="0" y="162326"/>
                </a:cubicBezTo>
                <a:cubicBezTo>
                  <a:pt x="0" y="71725"/>
                  <a:pt x="72032" y="0"/>
                  <a:pt x="163019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scene3d>
            <a:camera prst="perspectiveLeft">
              <a:rot lat="20100000" lon="1440000" rev="1260000"/>
            </a:camera>
            <a:lightRig rig="balanced" dir="t"/>
          </a:scene3d>
          <a:sp3d/>
        </p:spPr>
        <p:txBody>
          <a:bodyPr wrap="square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ru-UA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470E639D-8FD6-A38D-187F-702EF3E206AA}"/>
              </a:ext>
            </a:extLst>
          </p:cNvPr>
          <p:cNvSpPr/>
          <p:nvPr userDrawn="1"/>
        </p:nvSpPr>
        <p:spPr>
          <a:xfrm>
            <a:off x="11572241" y="6212552"/>
            <a:ext cx="281578" cy="28157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  <a:endParaRPr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6C2610-2D91-B1EC-CE73-7CFD7A457E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72241" y="6212552"/>
            <a:ext cx="281578" cy="281578"/>
          </a:xfrm>
          <a:noFill/>
          <a:ln w="12700">
            <a:miter lim="400000"/>
          </a:ln>
        </p:spPr>
        <p:txBody>
          <a:bodyPr lIns="0" tIns="0" rIns="0" bIns="0" anchor="ctr"/>
          <a:lstStyle>
            <a:lvl1pPr>
              <a:defRPr lang="en-US" sz="800" b="1" smtClean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ctr"/>
            <a:fld id="{E23D1021-2930-8E40-B298-F88DC6ACAD76}" type="slidenum">
              <a:rPr lang="en-US" smtClean="0"/>
              <a:pPr algn="ctr"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568670-680B-F16F-96BF-720F002244A7}"/>
              </a:ext>
            </a:extLst>
          </p:cNvPr>
          <p:cNvGrpSpPr/>
          <p:nvPr userDrawn="1"/>
        </p:nvGrpSpPr>
        <p:grpSpPr>
          <a:xfrm>
            <a:off x="11645264" y="4650731"/>
            <a:ext cx="135532" cy="1361553"/>
            <a:chOff x="11454290" y="4650731"/>
            <a:chExt cx="135532" cy="1361553"/>
          </a:xfrm>
          <a:solidFill>
            <a:schemeClr val="bg1">
              <a:lumMod val="95000"/>
            </a:schemeClr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4FA961-8690-95E1-856A-88A7E7EF33E3}"/>
                </a:ext>
              </a:extLst>
            </p:cNvPr>
            <p:cNvSpPr/>
            <p:nvPr userDrawn="1"/>
          </p:nvSpPr>
          <p:spPr>
            <a:xfrm>
              <a:off x="11454290" y="465073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EC8A56-7FE9-CA97-7E53-A7E09B1185A7}"/>
                </a:ext>
              </a:extLst>
            </p:cNvPr>
            <p:cNvSpPr/>
            <p:nvPr userDrawn="1"/>
          </p:nvSpPr>
          <p:spPr>
            <a:xfrm>
              <a:off x="11454290" y="506069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7A700BE-65F7-F9B8-6745-6411A71CAF92}"/>
                </a:ext>
              </a:extLst>
            </p:cNvPr>
            <p:cNvSpPr/>
            <p:nvPr userDrawn="1"/>
          </p:nvSpPr>
          <p:spPr>
            <a:xfrm>
              <a:off x="11458164" y="5470661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27A112-86E6-E5F6-3771-7213C1790C62}"/>
                </a:ext>
              </a:extLst>
            </p:cNvPr>
            <p:cNvSpPr/>
            <p:nvPr userDrawn="1"/>
          </p:nvSpPr>
          <p:spPr>
            <a:xfrm>
              <a:off x="11458164" y="5880626"/>
              <a:ext cx="131658" cy="1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556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F6060-1E2C-3D43-899A-5B137B72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95758-ABD6-4042-8C0B-B55697AA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0CFD-1B44-0943-8C95-57F7A3D83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54C8C-5E20-D547-98CB-C411DDA0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DD94-0328-DC46-8BCA-283A6DF24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1021-2930-8E40-B298-F88DC6AC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89" r:id="rId3"/>
    <p:sldLayoutId id="214748369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linkedin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hyperlink" Target="mailto:https://github.com/vinothk54901" TargetMode="External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DFF3B-5170-4805-841B-EA58D0F3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23D1021-2930-8E40-B298-F88DC6ACAD76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B4A31C-C66F-4E88-BE74-4B7E0E20D8CD}"/>
              </a:ext>
            </a:extLst>
          </p:cNvPr>
          <p:cNvSpPr txBox="1">
            <a:spLocks/>
          </p:cNvSpPr>
          <p:nvPr/>
        </p:nvSpPr>
        <p:spPr>
          <a:xfrm rot="5400000">
            <a:off x="10952856" y="1000933"/>
            <a:ext cx="1520348" cy="246221"/>
          </a:xfrm>
          <a:prstGeom prst="rect">
            <a:avLst/>
          </a:prstGeom>
        </p:spPr>
        <p:txBody>
          <a:bodyPr wrap="square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PROFILE</a:t>
            </a:r>
            <a:endParaRPr lang="en-RU" sz="1000" spc="600" dirty="0">
              <a:solidFill>
                <a:schemeClr val="accent2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91E6F9E-0AF0-455A-AE9E-83A6F97C4C60}"/>
              </a:ext>
            </a:extLst>
          </p:cNvPr>
          <p:cNvSpPr/>
          <p:nvPr/>
        </p:nvSpPr>
        <p:spPr>
          <a:xfrm flipV="1">
            <a:off x="11713030" y="1727199"/>
            <a:ext cx="0" cy="2573338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 sz="1000">
              <a:latin typeface="Century Gothic" panose="020B0502020202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8F8690F-ADA0-43CB-A7CF-709A19225745}"/>
              </a:ext>
            </a:extLst>
          </p:cNvPr>
          <p:cNvSpPr/>
          <p:nvPr/>
        </p:nvSpPr>
        <p:spPr>
          <a:xfrm>
            <a:off x="588670" y="9390242"/>
            <a:ext cx="731920" cy="195914"/>
          </a:xfrm>
          <a:prstGeom prst="round2SameRect">
            <a:avLst>
              <a:gd name="adj1" fmla="val 21036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: Shape 122">
            <a:hlinkClick r:id="rId3"/>
            <a:extLst>
              <a:ext uri="{FF2B5EF4-FFF2-40B4-BE49-F238E27FC236}">
                <a16:creationId xmlns:a16="http://schemas.microsoft.com/office/drawing/2014/main" id="{73E4350E-AE6B-4735-94D0-83B00FB13361}"/>
              </a:ext>
            </a:extLst>
          </p:cNvPr>
          <p:cNvSpPr/>
          <p:nvPr/>
        </p:nvSpPr>
        <p:spPr>
          <a:xfrm>
            <a:off x="850657" y="2838088"/>
            <a:ext cx="225287" cy="225286"/>
          </a:xfrm>
          <a:custGeom>
            <a:avLst/>
            <a:gdLst>
              <a:gd name="connsiteX0" fmla="*/ 0 w 960644"/>
              <a:gd name="connsiteY0" fmla="*/ 747658 h 960644"/>
              <a:gd name="connsiteX1" fmla="*/ 0 w 960644"/>
              <a:gd name="connsiteY1" fmla="*/ 214155 h 960644"/>
              <a:gd name="connsiteX2" fmla="*/ 1621 w 960644"/>
              <a:gd name="connsiteY2" fmla="*/ 205907 h 960644"/>
              <a:gd name="connsiteX3" fmla="*/ 141522 w 960644"/>
              <a:gd name="connsiteY3" fmla="*/ 20977 h 960644"/>
              <a:gd name="connsiteX4" fmla="*/ 216038 w 960644"/>
              <a:gd name="connsiteY4" fmla="*/ 0 h 960644"/>
              <a:gd name="connsiteX5" fmla="*/ 745775 w 960644"/>
              <a:gd name="connsiteY5" fmla="*/ 0 h 960644"/>
              <a:gd name="connsiteX6" fmla="*/ 759505 w 960644"/>
              <a:gd name="connsiteY6" fmla="*/ 2884 h 960644"/>
              <a:gd name="connsiteX7" fmla="*/ 962290 w 960644"/>
              <a:gd name="connsiteY7" fmla="*/ 236037 h 960644"/>
              <a:gd name="connsiteX8" fmla="*/ 962170 w 960644"/>
              <a:gd name="connsiteY8" fmla="*/ 728207 h 960644"/>
              <a:gd name="connsiteX9" fmla="*/ 901862 w 960644"/>
              <a:gd name="connsiteY9" fmla="*/ 880217 h 960644"/>
              <a:gd name="connsiteX10" fmla="*/ 715502 w 960644"/>
              <a:gd name="connsiteY10" fmla="*/ 962480 h 960644"/>
              <a:gd name="connsiteX11" fmla="*/ 554886 w 960644"/>
              <a:gd name="connsiteY11" fmla="*/ 962456 h 960644"/>
              <a:gd name="connsiteX12" fmla="*/ 236490 w 960644"/>
              <a:gd name="connsiteY12" fmla="*/ 961932 h 960644"/>
              <a:gd name="connsiteX13" fmla="*/ 35470 w 960644"/>
              <a:gd name="connsiteY13" fmla="*/ 847703 h 960644"/>
              <a:gd name="connsiteX14" fmla="*/ 0 w 960644"/>
              <a:gd name="connsiteY14" fmla="*/ 747658 h 960644"/>
              <a:gd name="connsiteX15" fmla="*/ 405759 w 960644"/>
              <a:gd name="connsiteY15" fmla="*/ 580344 h 960644"/>
              <a:gd name="connsiteX16" fmla="*/ 405783 w 960644"/>
              <a:gd name="connsiteY16" fmla="*/ 764392 h 960644"/>
              <a:gd name="connsiteX17" fmla="*/ 418631 w 960644"/>
              <a:gd name="connsiteY17" fmla="*/ 777121 h 960644"/>
              <a:gd name="connsiteX18" fmla="*/ 504088 w 960644"/>
              <a:gd name="connsiteY18" fmla="*/ 777121 h 960644"/>
              <a:gd name="connsiteX19" fmla="*/ 517771 w 960644"/>
              <a:gd name="connsiteY19" fmla="*/ 763605 h 960644"/>
              <a:gd name="connsiteX20" fmla="*/ 517842 w 960644"/>
              <a:gd name="connsiteY20" fmla="*/ 573931 h 960644"/>
              <a:gd name="connsiteX21" fmla="*/ 523420 w 960644"/>
              <a:gd name="connsiteY21" fmla="*/ 531263 h 960644"/>
              <a:gd name="connsiteX22" fmla="*/ 591190 w 960644"/>
              <a:gd name="connsiteY22" fmla="*/ 478844 h 960644"/>
              <a:gd name="connsiteX23" fmla="*/ 657362 w 960644"/>
              <a:gd name="connsiteY23" fmla="*/ 525899 h 960644"/>
              <a:gd name="connsiteX24" fmla="*/ 664966 w 960644"/>
              <a:gd name="connsiteY24" fmla="*/ 590880 h 960644"/>
              <a:gd name="connsiteX25" fmla="*/ 665109 w 960644"/>
              <a:gd name="connsiteY25" fmla="*/ 762723 h 960644"/>
              <a:gd name="connsiteX26" fmla="*/ 679102 w 960644"/>
              <a:gd name="connsiteY26" fmla="*/ 777097 h 960644"/>
              <a:gd name="connsiteX27" fmla="*/ 763605 w 960644"/>
              <a:gd name="connsiteY27" fmla="*/ 777097 h 960644"/>
              <a:gd name="connsiteX28" fmla="*/ 777288 w 960644"/>
              <a:gd name="connsiteY28" fmla="*/ 763486 h 960644"/>
              <a:gd name="connsiteX29" fmla="*/ 777002 w 960644"/>
              <a:gd name="connsiteY29" fmla="*/ 539057 h 960644"/>
              <a:gd name="connsiteX30" fmla="*/ 769350 w 960644"/>
              <a:gd name="connsiteY30" fmla="*/ 474935 h 960644"/>
              <a:gd name="connsiteX31" fmla="*/ 692880 w 960644"/>
              <a:gd name="connsiteY31" fmla="*/ 390146 h 960644"/>
              <a:gd name="connsiteX32" fmla="*/ 645730 w 960644"/>
              <a:gd name="connsiteY32" fmla="*/ 382613 h 960644"/>
              <a:gd name="connsiteX33" fmla="*/ 517675 w 960644"/>
              <a:gd name="connsiteY33" fmla="*/ 431503 h 960644"/>
              <a:gd name="connsiteX34" fmla="*/ 512479 w 960644"/>
              <a:gd name="connsiteY34" fmla="*/ 434578 h 960644"/>
              <a:gd name="connsiteX35" fmla="*/ 510334 w 960644"/>
              <a:gd name="connsiteY35" fmla="*/ 428905 h 960644"/>
              <a:gd name="connsiteX36" fmla="*/ 510357 w 960644"/>
              <a:gd name="connsiteY36" fmla="*/ 394174 h 960644"/>
              <a:gd name="connsiteX37" fmla="*/ 499345 w 960644"/>
              <a:gd name="connsiteY37" fmla="*/ 383185 h 960644"/>
              <a:gd name="connsiteX38" fmla="*/ 420467 w 960644"/>
              <a:gd name="connsiteY38" fmla="*/ 383280 h 960644"/>
              <a:gd name="connsiteX39" fmla="*/ 405759 w 960644"/>
              <a:gd name="connsiteY39" fmla="*/ 398155 h 960644"/>
              <a:gd name="connsiteX40" fmla="*/ 405759 w 960644"/>
              <a:gd name="connsiteY40" fmla="*/ 580344 h 960644"/>
              <a:gd name="connsiteX41" fmla="*/ 318920 w 960644"/>
              <a:gd name="connsiteY41" fmla="*/ 580344 h 960644"/>
              <a:gd name="connsiteX42" fmla="*/ 318896 w 960644"/>
              <a:gd name="connsiteY42" fmla="*/ 396391 h 960644"/>
              <a:gd name="connsiteX43" fmla="*/ 306405 w 960644"/>
              <a:gd name="connsiteY43" fmla="*/ 383280 h 960644"/>
              <a:gd name="connsiteX44" fmla="*/ 196610 w 960644"/>
              <a:gd name="connsiteY44" fmla="*/ 383280 h 960644"/>
              <a:gd name="connsiteX45" fmla="*/ 184525 w 960644"/>
              <a:gd name="connsiteY45" fmla="*/ 395843 h 960644"/>
              <a:gd name="connsiteX46" fmla="*/ 184525 w 960644"/>
              <a:gd name="connsiteY46" fmla="*/ 764654 h 960644"/>
              <a:gd name="connsiteX47" fmla="*/ 196563 w 960644"/>
              <a:gd name="connsiteY47" fmla="*/ 777073 h 960644"/>
              <a:gd name="connsiteX48" fmla="*/ 306357 w 960644"/>
              <a:gd name="connsiteY48" fmla="*/ 777073 h 960644"/>
              <a:gd name="connsiteX49" fmla="*/ 318920 w 960644"/>
              <a:gd name="connsiteY49" fmla="*/ 764249 h 960644"/>
              <a:gd name="connsiteX50" fmla="*/ 318920 w 960644"/>
              <a:gd name="connsiteY50" fmla="*/ 580344 h 960644"/>
              <a:gd name="connsiteX51" fmla="*/ 182499 w 960644"/>
              <a:gd name="connsiteY51" fmla="*/ 251007 h 960644"/>
              <a:gd name="connsiteX52" fmla="*/ 251031 w 960644"/>
              <a:gd name="connsiteY52" fmla="*/ 319015 h 960644"/>
              <a:gd name="connsiteX53" fmla="*/ 319611 w 960644"/>
              <a:gd name="connsiteY53" fmla="*/ 250435 h 960644"/>
              <a:gd name="connsiteX54" fmla="*/ 251079 w 960644"/>
              <a:gd name="connsiteY54" fmla="*/ 181855 h 960644"/>
              <a:gd name="connsiteX55" fmla="*/ 182499 w 960644"/>
              <a:gd name="connsiteY55" fmla="*/ 251007 h 9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60644" h="960644">
                <a:moveTo>
                  <a:pt x="0" y="747658"/>
                </a:moveTo>
                <a:cubicBezTo>
                  <a:pt x="0" y="569831"/>
                  <a:pt x="0" y="391981"/>
                  <a:pt x="0" y="214155"/>
                </a:cubicBezTo>
                <a:cubicBezTo>
                  <a:pt x="548" y="211413"/>
                  <a:pt x="1120" y="208672"/>
                  <a:pt x="1621" y="205907"/>
                </a:cubicBezTo>
                <a:cubicBezTo>
                  <a:pt x="16686" y="120379"/>
                  <a:pt x="63383" y="58759"/>
                  <a:pt x="141522" y="20977"/>
                </a:cubicBezTo>
                <a:cubicBezTo>
                  <a:pt x="165074" y="9583"/>
                  <a:pt x="190437" y="4267"/>
                  <a:pt x="216038" y="0"/>
                </a:cubicBezTo>
                <a:cubicBezTo>
                  <a:pt x="392625" y="0"/>
                  <a:pt x="569188" y="0"/>
                  <a:pt x="745775" y="0"/>
                </a:cubicBezTo>
                <a:cubicBezTo>
                  <a:pt x="750352" y="977"/>
                  <a:pt x="754905" y="2193"/>
                  <a:pt x="759505" y="2884"/>
                </a:cubicBezTo>
                <a:cubicBezTo>
                  <a:pt x="872089" y="19857"/>
                  <a:pt x="961813" y="122047"/>
                  <a:pt x="962290" y="236037"/>
                </a:cubicBezTo>
                <a:cubicBezTo>
                  <a:pt x="962981" y="400086"/>
                  <a:pt x="962957" y="564158"/>
                  <a:pt x="962170" y="728207"/>
                </a:cubicBezTo>
                <a:cubicBezTo>
                  <a:pt x="961884" y="786155"/>
                  <a:pt x="940359" y="837119"/>
                  <a:pt x="901862" y="880217"/>
                </a:cubicBezTo>
                <a:cubicBezTo>
                  <a:pt x="852376" y="935639"/>
                  <a:pt x="789803" y="962599"/>
                  <a:pt x="715502" y="962480"/>
                </a:cubicBezTo>
                <a:cubicBezTo>
                  <a:pt x="661963" y="962385"/>
                  <a:pt x="608424" y="962480"/>
                  <a:pt x="554886" y="962456"/>
                </a:cubicBezTo>
                <a:cubicBezTo>
                  <a:pt x="448762" y="962432"/>
                  <a:pt x="342590" y="963886"/>
                  <a:pt x="236490" y="961932"/>
                </a:cubicBezTo>
                <a:cubicBezTo>
                  <a:pt x="149842" y="960335"/>
                  <a:pt x="82763" y="920288"/>
                  <a:pt x="35470" y="847703"/>
                </a:cubicBezTo>
                <a:cubicBezTo>
                  <a:pt x="15661" y="817287"/>
                  <a:pt x="5244" y="783342"/>
                  <a:pt x="0" y="747658"/>
                </a:cubicBezTo>
                <a:close/>
                <a:moveTo>
                  <a:pt x="405759" y="580344"/>
                </a:moveTo>
                <a:cubicBezTo>
                  <a:pt x="405759" y="641701"/>
                  <a:pt x="405735" y="703034"/>
                  <a:pt x="405783" y="764392"/>
                </a:cubicBezTo>
                <a:cubicBezTo>
                  <a:pt x="405783" y="776382"/>
                  <a:pt x="406594" y="777097"/>
                  <a:pt x="418631" y="777121"/>
                </a:cubicBezTo>
                <a:cubicBezTo>
                  <a:pt x="447117" y="777169"/>
                  <a:pt x="475603" y="777145"/>
                  <a:pt x="504088" y="777121"/>
                </a:cubicBezTo>
                <a:cubicBezTo>
                  <a:pt x="517747" y="777121"/>
                  <a:pt x="517771" y="777073"/>
                  <a:pt x="517771" y="763605"/>
                </a:cubicBezTo>
                <a:cubicBezTo>
                  <a:pt x="517795" y="700389"/>
                  <a:pt x="517819" y="637148"/>
                  <a:pt x="517842" y="573931"/>
                </a:cubicBezTo>
                <a:cubicBezTo>
                  <a:pt x="517842" y="559462"/>
                  <a:pt x="519797" y="545279"/>
                  <a:pt x="523420" y="531263"/>
                </a:cubicBezTo>
                <a:cubicBezTo>
                  <a:pt x="532073" y="497843"/>
                  <a:pt x="554719" y="480298"/>
                  <a:pt x="591190" y="478844"/>
                </a:cubicBezTo>
                <a:cubicBezTo>
                  <a:pt x="624205" y="477533"/>
                  <a:pt x="646540" y="493361"/>
                  <a:pt x="657362" y="525899"/>
                </a:cubicBezTo>
                <a:cubicBezTo>
                  <a:pt x="664394" y="547019"/>
                  <a:pt x="664800" y="569021"/>
                  <a:pt x="664966" y="590880"/>
                </a:cubicBezTo>
                <a:cubicBezTo>
                  <a:pt x="665372" y="648161"/>
                  <a:pt x="665086" y="705442"/>
                  <a:pt x="665109" y="762723"/>
                </a:cubicBezTo>
                <a:cubicBezTo>
                  <a:pt x="665109" y="776859"/>
                  <a:pt x="665348" y="777097"/>
                  <a:pt x="679102" y="777097"/>
                </a:cubicBezTo>
                <a:cubicBezTo>
                  <a:pt x="707278" y="777121"/>
                  <a:pt x="735453" y="777121"/>
                  <a:pt x="763605" y="777097"/>
                </a:cubicBezTo>
                <a:cubicBezTo>
                  <a:pt x="777121" y="777097"/>
                  <a:pt x="777312" y="776954"/>
                  <a:pt x="777288" y="763486"/>
                </a:cubicBezTo>
                <a:cubicBezTo>
                  <a:pt x="777216" y="688684"/>
                  <a:pt x="777169" y="613859"/>
                  <a:pt x="777002" y="539057"/>
                </a:cubicBezTo>
                <a:cubicBezTo>
                  <a:pt x="776954" y="517413"/>
                  <a:pt x="774427" y="495983"/>
                  <a:pt x="769350" y="474935"/>
                </a:cubicBezTo>
                <a:cubicBezTo>
                  <a:pt x="759195" y="432910"/>
                  <a:pt x="735501" y="402970"/>
                  <a:pt x="692880" y="390146"/>
                </a:cubicBezTo>
                <a:cubicBezTo>
                  <a:pt x="677505" y="385521"/>
                  <a:pt x="661653" y="383066"/>
                  <a:pt x="645730" y="382613"/>
                </a:cubicBezTo>
                <a:cubicBezTo>
                  <a:pt x="596434" y="381254"/>
                  <a:pt x="549618" y="387094"/>
                  <a:pt x="517675" y="431503"/>
                </a:cubicBezTo>
                <a:cubicBezTo>
                  <a:pt x="516436" y="433220"/>
                  <a:pt x="515101" y="435484"/>
                  <a:pt x="512479" y="434578"/>
                </a:cubicBezTo>
                <a:cubicBezTo>
                  <a:pt x="509833" y="433649"/>
                  <a:pt x="510357" y="430979"/>
                  <a:pt x="510334" y="428905"/>
                </a:cubicBezTo>
                <a:cubicBezTo>
                  <a:pt x="510214" y="417320"/>
                  <a:pt x="509881" y="405735"/>
                  <a:pt x="510357" y="394174"/>
                </a:cubicBezTo>
                <a:cubicBezTo>
                  <a:pt x="510691" y="385926"/>
                  <a:pt x="507354" y="383090"/>
                  <a:pt x="499345" y="383185"/>
                </a:cubicBezTo>
                <a:cubicBezTo>
                  <a:pt x="473052" y="383447"/>
                  <a:pt x="446759" y="383257"/>
                  <a:pt x="420467" y="383280"/>
                </a:cubicBezTo>
                <a:cubicBezTo>
                  <a:pt x="406236" y="383304"/>
                  <a:pt x="405759" y="383781"/>
                  <a:pt x="405759" y="398155"/>
                </a:cubicBezTo>
                <a:cubicBezTo>
                  <a:pt x="405735" y="458893"/>
                  <a:pt x="405735" y="519630"/>
                  <a:pt x="405759" y="580344"/>
                </a:cubicBezTo>
                <a:close/>
                <a:moveTo>
                  <a:pt x="318920" y="580344"/>
                </a:moveTo>
                <a:cubicBezTo>
                  <a:pt x="318920" y="519034"/>
                  <a:pt x="318944" y="457724"/>
                  <a:pt x="318896" y="396391"/>
                </a:cubicBezTo>
                <a:cubicBezTo>
                  <a:pt x="318896" y="384067"/>
                  <a:pt x="318205" y="383304"/>
                  <a:pt x="306405" y="383280"/>
                </a:cubicBezTo>
                <a:cubicBezTo>
                  <a:pt x="269815" y="383209"/>
                  <a:pt x="233201" y="383209"/>
                  <a:pt x="196610" y="383280"/>
                </a:cubicBezTo>
                <a:cubicBezTo>
                  <a:pt x="185359" y="383304"/>
                  <a:pt x="184525" y="384234"/>
                  <a:pt x="184525" y="395843"/>
                </a:cubicBezTo>
                <a:cubicBezTo>
                  <a:pt x="184501" y="518772"/>
                  <a:pt x="184501" y="641725"/>
                  <a:pt x="184525" y="764654"/>
                </a:cubicBezTo>
                <a:cubicBezTo>
                  <a:pt x="184525" y="776525"/>
                  <a:pt x="185073" y="777049"/>
                  <a:pt x="196563" y="777073"/>
                </a:cubicBezTo>
                <a:cubicBezTo>
                  <a:pt x="233153" y="777121"/>
                  <a:pt x="269767" y="777121"/>
                  <a:pt x="306357" y="777073"/>
                </a:cubicBezTo>
                <a:cubicBezTo>
                  <a:pt x="318515" y="777073"/>
                  <a:pt x="318920" y="776668"/>
                  <a:pt x="318920" y="764249"/>
                </a:cubicBezTo>
                <a:cubicBezTo>
                  <a:pt x="318920" y="702987"/>
                  <a:pt x="318920" y="641677"/>
                  <a:pt x="318920" y="580344"/>
                </a:cubicBezTo>
                <a:close/>
                <a:moveTo>
                  <a:pt x="182499" y="251007"/>
                </a:moveTo>
                <a:cubicBezTo>
                  <a:pt x="182689" y="289528"/>
                  <a:pt x="212462" y="319063"/>
                  <a:pt x="251031" y="319015"/>
                </a:cubicBezTo>
                <a:cubicBezTo>
                  <a:pt x="288742" y="318967"/>
                  <a:pt x="319540" y="288146"/>
                  <a:pt x="319611" y="250435"/>
                </a:cubicBezTo>
                <a:cubicBezTo>
                  <a:pt x="319683" y="212486"/>
                  <a:pt x="289266" y="182046"/>
                  <a:pt x="251079" y="181855"/>
                </a:cubicBezTo>
                <a:cubicBezTo>
                  <a:pt x="212629" y="181617"/>
                  <a:pt x="182284" y="212224"/>
                  <a:pt x="182499" y="251007"/>
                </a:cubicBezTo>
                <a:close/>
              </a:path>
            </a:pathLst>
          </a:custGeom>
          <a:solidFill>
            <a:schemeClr val="accent1"/>
          </a:solidFill>
          <a:ln w="23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8F7886-AEEB-43C4-931A-1B4EAE13DE46}"/>
              </a:ext>
            </a:extLst>
          </p:cNvPr>
          <p:cNvGrpSpPr/>
          <p:nvPr/>
        </p:nvGrpSpPr>
        <p:grpSpPr>
          <a:xfrm>
            <a:off x="4124494" y="532714"/>
            <a:ext cx="3892412" cy="896907"/>
            <a:chOff x="4276510" y="873993"/>
            <a:chExt cx="3892412" cy="8969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D04DA-2A98-46B6-BAA1-646F5037220A}"/>
                </a:ext>
              </a:extLst>
            </p:cNvPr>
            <p:cNvSpPr txBox="1"/>
            <p:nvPr/>
          </p:nvSpPr>
          <p:spPr>
            <a:xfrm>
              <a:off x="4276510" y="873993"/>
              <a:ext cx="389241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000" b="1">
                  <a:solidFill>
                    <a:schemeClr val="accent1"/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 smtClean="0"/>
                <a:t>Vinoth</a:t>
              </a:r>
              <a:r>
                <a:rPr lang="en-US" dirty="0"/>
                <a:t> </a:t>
              </a:r>
              <a:r>
                <a:rPr lang="en-US" dirty="0" smtClean="0"/>
                <a:t>Karunakaran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379F85-2271-41A5-9F19-3FF1504A5442}"/>
                </a:ext>
              </a:extLst>
            </p:cNvPr>
            <p:cNvSpPr txBox="1"/>
            <p:nvPr/>
          </p:nvSpPr>
          <p:spPr>
            <a:xfrm>
              <a:off x="4276510" y="1447735"/>
              <a:ext cx="30613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Senior Staff Engineer – Data Scientist</a:t>
              </a:r>
              <a:endParaRPr lang="en-US" sz="15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13EA428-8699-4D43-BBDC-87A9ED9E7226}"/>
              </a:ext>
            </a:extLst>
          </p:cNvPr>
          <p:cNvGrpSpPr/>
          <p:nvPr/>
        </p:nvGrpSpPr>
        <p:grpSpPr>
          <a:xfrm>
            <a:off x="4274469" y="1661531"/>
            <a:ext cx="1987192" cy="276999"/>
            <a:chOff x="4176856" y="2094260"/>
            <a:chExt cx="1987192" cy="2769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544350-C3C9-49EC-BD12-89FFB5C59DBE}"/>
                </a:ext>
              </a:extLst>
            </p:cNvPr>
            <p:cNvSpPr txBox="1"/>
            <p:nvPr/>
          </p:nvSpPr>
          <p:spPr>
            <a:xfrm>
              <a:off x="4411324" y="2094260"/>
              <a:ext cx="17527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vinothk5490@gmail.com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AFBEC4A-6E00-479B-AD49-38C459D2CB3E}"/>
                </a:ext>
              </a:extLst>
            </p:cNvPr>
            <p:cNvSpPr/>
            <p:nvPr/>
          </p:nvSpPr>
          <p:spPr>
            <a:xfrm>
              <a:off x="4176856" y="2156215"/>
              <a:ext cx="163082" cy="122310"/>
            </a:xfrm>
            <a:custGeom>
              <a:avLst/>
              <a:gdLst>
                <a:gd name="connsiteX0" fmla="*/ 24 w 915353"/>
                <a:gd name="connsiteY0" fmla="*/ 619133 h 686515"/>
                <a:gd name="connsiteX1" fmla="*/ 24 w 915353"/>
                <a:gd name="connsiteY1" fmla="*/ 191849 h 686515"/>
                <a:gd name="connsiteX2" fmla="*/ 4648 w 915353"/>
                <a:gd name="connsiteY2" fmla="*/ 194566 h 686515"/>
                <a:gd name="connsiteX3" fmla="*/ 375653 w 915353"/>
                <a:gd name="connsiteY3" fmla="*/ 441974 h 686515"/>
                <a:gd name="connsiteX4" fmla="*/ 412767 w 915353"/>
                <a:gd name="connsiteY4" fmla="*/ 461330 h 686515"/>
                <a:gd name="connsiteX5" fmla="*/ 538652 w 915353"/>
                <a:gd name="connsiteY5" fmla="*/ 442832 h 686515"/>
                <a:gd name="connsiteX6" fmla="*/ 905962 w 915353"/>
                <a:gd name="connsiteY6" fmla="*/ 197904 h 686515"/>
                <a:gd name="connsiteX7" fmla="*/ 914448 w 915353"/>
                <a:gd name="connsiteY7" fmla="*/ 194209 h 686515"/>
                <a:gd name="connsiteX8" fmla="*/ 916021 w 915353"/>
                <a:gd name="connsiteY8" fmla="*/ 203315 h 686515"/>
                <a:gd name="connsiteX9" fmla="*/ 916045 w 915353"/>
                <a:gd name="connsiteY9" fmla="*/ 601946 h 686515"/>
                <a:gd name="connsiteX10" fmla="*/ 831351 w 915353"/>
                <a:gd name="connsiteY10" fmla="*/ 687546 h 686515"/>
                <a:gd name="connsiteX11" fmla="*/ 84146 w 915353"/>
                <a:gd name="connsiteY11" fmla="*/ 687618 h 686515"/>
                <a:gd name="connsiteX12" fmla="*/ 47079 w 915353"/>
                <a:gd name="connsiteY12" fmla="*/ 678893 h 686515"/>
                <a:gd name="connsiteX13" fmla="*/ 24 w 915353"/>
                <a:gd name="connsiteY13" fmla="*/ 619133 h 686515"/>
                <a:gd name="connsiteX14" fmla="*/ 24 w 915353"/>
                <a:gd name="connsiteY14" fmla="*/ 100671 h 686515"/>
                <a:gd name="connsiteX15" fmla="*/ 37854 w 915353"/>
                <a:gd name="connsiteY15" fmla="*/ 154949 h 686515"/>
                <a:gd name="connsiteX16" fmla="*/ 407452 w 915353"/>
                <a:gd name="connsiteY16" fmla="*/ 401212 h 686515"/>
                <a:gd name="connsiteX17" fmla="*/ 507783 w 915353"/>
                <a:gd name="connsiteY17" fmla="*/ 401331 h 686515"/>
                <a:gd name="connsiteX18" fmla="*/ 878048 w 915353"/>
                <a:gd name="connsiteY18" fmla="*/ 154496 h 686515"/>
                <a:gd name="connsiteX19" fmla="*/ 912732 w 915353"/>
                <a:gd name="connsiteY19" fmla="*/ 60982 h 686515"/>
                <a:gd name="connsiteX20" fmla="*/ 831280 w 915353"/>
                <a:gd name="connsiteY20" fmla="*/ 78 h 686515"/>
                <a:gd name="connsiteX21" fmla="*/ 84146 w 915353"/>
                <a:gd name="connsiteY21" fmla="*/ 30 h 686515"/>
                <a:gd name="connsiteX22" fmla="*/ 47889 w 915353"/>
                <a:gd name="connsiteY22" fmla="*/ 8349 h 686515"/>
                <a:gd name="connsiteX23" fmla="*/ 0 w 915353"/>
                <a:gd name="connsiteY23" fmla="*/ 68514 h 686515"/>
                <a:gd name="connsiteX24" fmla="*/ 24 w 915353"/>
                <a:gd name="connsiteY24" fmla="*/ 100671 h 686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15353" h="686515">
                  <a:moveTo>
                    <a:pt x="24" y="619133"/>
                  </a:moveTo>
                  <a:cubicBezTo>
                    <a:pt x="24" y="476705"/>
                    <a:pt x="24" y="334277"/>
                    <a:pt x="24" y="191849"/>
                  </a:cubicBezTo>
                  <a:cubicBezTo>
                    <a:pt x="1573" y="192755"/>
                    <a:pt x="3147" y="193589"/>
                    <a:pt x="4648" y="194566"/>
                  </a:cubicBezTo>
                  <a:cubicBezTo>
                    <a:pt x="128316" y="277020"/>
                    <a:pt x="252008" y="359473"/>
                    <a:pt x="375653" y="441974"/>
                  </a:cubicBezTo>
                  <a:cubicBezTo>
                    <a:pt x="387333" y="449769"/>
                    <a:pt x="399347" y="456968"/>
                    <a:pt x="412767" y="461330"/>
                  </a:cubicBezTo>
                  <a:cubicBezTo>
                    <a:pt x="457748" y="475942"/>
                    <a:pt x="499440" y="469077"/>
                    <a:pt x="538652" y="442832"/>
                  </a:cubicBezTo>
                  <a:cubicBezTo>
                    <a:pt x="660962" y="360999"/>
                    <a:pt x="783486" y="279499"/>
                    <a:pt x="905962" y="197904"/>
                  </a:cubicBezTo>
                  <a:cubicBezTo>
                    <a:pt x="908560" y="196163"/>
                    <a:pt x="911254" y="192469"/>
                    <a:pt x="914448" y="194209"/>
                  </a:cubicBezTo>
                  <a:cubicBezTo>
                    <a:pt x="917571" y="195901"/>
                    <a:pt x="916021" y="200192"/>
                    <a:pt x="916021" y="203315"/>
                  </a:cubicBezTo>
                  <a:cubicBezTo>
                    <a:pt x="916093" y="336184"/>
                    <a:pt x="916140" y="469053"/>
                    <a:pt x="916045" y="601946"/>
                  </a:cubicBezTo>
                  <a:cubicBezTo>
                    <a:pt x="916021" y="649788"/>
                    <a:pt x="879050" y="687522"/>
                    <a:pt x="831351" y="687546"/>
                  </a:cubicBezTo>
                  <a:cubicBezTo>
                    <a:pt x="582275" y="687737"/>
                    <a:pt x="333222" y="687641"/>
                    <a:pt x="84146" y="687618"/>
                  </a:cubicBezTo>
                  <a:cubicBezTo>
                    <a:pt x="71131" y="687618"/>
                    <a:pt x="58783" y="684590"/>
                    <a:pt x="47079" y="678893"/>
                  </a:cubicBezTo>
                  <a:cubicBezTo>
                    <a:pt x="21716" y="666617"/>
                    <a:pt x="7318" y="645688"/>
                    <a:pt x="24" y="619133"/>
                  </a:cubicBezTo>
                  <a:close/>
                  <a:moveTo>
                    <a:pt x="24" y="100671"/>
                  </a:moveTo>
                  <a:cubicBezTo>
                    <a:pt x="5721" y="123579"/>
                    <a:pt x="17926" y="141695"/>
                    <a:pt x="37854" y="154949"/>
                  </a:cubicBezTo>
                  <a:cubicBezTo>
                    <a:pt x="161140" y="236901"/>
                    <a:pt x="284236" y="319164"/>
                    <a:pt x="407452" y="401212"/>
                  </a:cubicBezTo>
                  <a:cubicBezTo>
                    <a:pt x="440752" y="423381"/>
                    <a:pt x="474482" y="423476"/>
                    <a:pt x="507783" y="401331"/>
                  </a:cubicBezTo>
                  <a:cubicBezTo>
                    <a:pt x="631284" y="319164"/>
                    <a:pt x="754714" y="236878"/>
                    <a:pt x="878048" y="154496"/>
                  </a:cubicBezTo>
                  <a:cubicBezTo>
                    <a:pt x="910443" y="132851"/>
                    <a:pt x="923530" y="96785"/>
                    <a:pt x="912732" y="60982"/>
                  </a:cubicBezTo>
                  <a:cubicBezTo>
                    <a:pt x="901862" y="24845"/>
                    <a:pt x="869348" y="101"/>
                    <a:pt x="831280" y="78"/>
                  </a:cubicBezTo>
                  <a:cubicBezTo>
                    <a:pt x="582227" y="-42"/>
                    <a:pt x="333198" y="6"/>
                    <a:pt x="84146" y="30"/>
                  </a:cubicBezTo>
                  <a:cubicBezTo>
                    <a:pt x="71441" y="30"/>
                    <a:pt x="59355" y="2938"/>
                    <a:pt x="47889" y="8349"/>
                  </a:cubicBezTo>
                  <a:cubicBezTo>
                    <a:pt x="22073" y="20554"/>
                    <a:pt x="7485" y="41697"/>
                    <a:pt x="0" y="68514"/>
                  </a:cubicBezTo>
                  <a:cubicBezTo>
                    <a:pt x="24" y="79217"/>
                    <a:pt x="24" y="89944"/>
                    <a:pt x="24" y="100671"/>
                  </a:cubicBezTo>
                  <a:close/>
                </a:path>
              </a:pathLst>
            </a:custGeom>
            <a:solidFill>
              <a:schemeClr val="accent1"/>
            </a:solidFill>
            <a:ln w="23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0FED9C-E116-4A22-85D9-61BFE5DD07B1}"/>
              </a:ext>
            </a:extLst>
          </p:cNvPr>
          <p:cNvGrpSpPr/>
          <p:nvPr/>
        </p:nvGrpSpPr>
        <p:grpSpPr>
          <a:xfrm>
            <a:off x="6778934" y="1661531"/>
            <a:ext cx="1368184" cy="276999"/>
            <a:chOff x="4204035" y="2557033"/>
            <a:chExt cx="1368184" cy="27699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3A768A-814F-44F1-9253-E479F9011191}"/>
                </a:ext>
              </a:extLst>
            </p:cNvPr>
            <p:cNvSpPr txBox="1"/>
            <p:nvPr/>
          </p:nvSpPr>
          <p:spPr>
            <a:xfrm>
              <a:off x="4411324" y="2557033"/>
              <a:ext cx="11608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+61 415925090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66E60A2-2D32-4EE7-A423-2803F86797CF}"/>
                </a:ext>
              </a:extLst>
            </p:cNvPr>
            <p:cNvSpPr/>
            <p:nvPr/>
          </p:nvSpPr>
          <p:spPr>
            <a:xfrm>
              <a:off x="4204035" y="2583086"/>
              <a:ext cx="108724" cy="199186"/>
            </a:xfrm>
            <a:custGeom>
              <a:avLst/>
              <a:gdLst>
                <a:gd name="connsiteX0" fmla="*/ 99107 w 610235"/>
                <a:gd name="connsiteY0" fmla="*/ 0 h 1117970"/>
                <a:gd name="connsiteX1" fmla="*/ 511731 w 610235"/>
                <a:gd name="connsiteY1" fmla="*/ 0 h 1117970"/>
                <a:gd name="connsiteX2" fmla="*/ 570896 w 610235"/>
                <a:gd name="connsiteY2" fmla="*/ 28748 h 1117970"/>
                <a:gd name="connsiteX3" fmla="*/ 612420 w 610235"/>
                <a:gd name="connsiteY3" fmla="*/ 130319 h 1117970"/>
                <a:gd name="connsiteX4" fmla="*/ 612349 w 610235"/>
                <a:gd name="connsiteY4" fmla="*/ 979261 h 1117970"/>
                <a:gd name="connsiteX5" fmla="*/ 611038 w 610235"/>
                <a:gd name="connsiteY5" fmla="*/ 1009749 h 1117970"/>
                <a:gd name="connsiteX6" fmla="*/ 493710 w 610235"/>
                <a:gd name="connsiteY6" fmla="*/ 1118567 h 1117970"/>
                <a:gd name="connsiteX7" fmla="*/ 117247 w 610235"/>
                <a:gd name="connsiteY7" fmla="*/ 1118567 h 1117970"/>
                <a:gd name="connsiteX8" fmla="*/ 111 w 610235"/>
                <a:gd name="connsiteY8" fmla="*/ 1001716 h 1117970"/>
                <a:gd name="connsiteX9" fmla="*/ 15 w 610235"/>
                <a:gd name="connsiteY9" fmla="*/ 115683 h 1117970"/>
                <a:gd name="connsiteX10" fmla="*/ 10527 w 610235"/>
                <a:gd name="connsiteY10" fmla="*/ 69271 h 1117970"/>
                <a:gd name="connsiteX11" fmla="*/ 99107 w 610235"/>
                <a:gd name="connsiteY11" fmla="*/ 0 h 1117970"/>
                <a:gd name="connsiteX12" fmla="*/ 306516 w 610235"/>
                <a:gd name="connsiteY12" fmla="*/ 103287 h 1117970"/>
                <a:gd name="connsiteX13" fmla="*/ 306516 w 610235"/>
                <a:gd name="connsiteY13" fmla="*/ 103239 h 1117970"/>
                <a:gd name="connsiteX14" fmla="*/ 231214 w 610235"/>
                <a:gd name="connsiteY14" fmla="*/ 103311 h 1117970"/>
                <a:gd name="connsiteX15" fmla="*/ 206208 w 610235"/>
                <a:gd name="connsiteY15" fmla="*/ 127434 h 1117970"/>
                <a:gd name="connsiteX16" fmla="*/ 230904 w 610235"/>
                <a:gd name="connsiteY16" fmla="*/ 150414 h 1117970"/>
                <a:gd name="connsiteX17" fmla="*/ 380435 w 610235"/>
                <a:gd name="connsiteY17" fmla="*/ 150509 h 1117970"/>
                <a:gd name="connsiteX18" fmla="*/ 397598 w 610235"/>
                <a:gd name="connsiteY18" fmla="*/ 144860 h 1117970"/>
                <a:gd name="connsiteX19" fmla="*/ 404702 w 610235"/>
                <a:gd name="connsiteY19" fmla="*/ 120188 h 1117970"/>
                <a:gd name="connsiteX20" fmla="*/ 381842 w 610235"/>
                <a:gd name="connsiteY20" fmla="*/ 103359 h 1117970"/>
                <a:gd name="connsiteX21" fmla="*/ 306516 w 610235"/>
                <a:gd name="connsiteY21" fmla="*/ 103287 h 1117970"/>
                <a:gd name="connsiteX22" fmla="*/ 256767 w 610235"/>
                <a:gd name="connsiteY22" fmla="*/ 964387 h 1117970"/>
                <a:gd name="connsiteX23" fmla="*/ 304490 w 610235"/>
                <a:gd name="connsiteY23" fmla="*/ 1014517 h 1117970"/>
                <a:gd name="connsiteX24" fmla="*/ 354596 w 610235"/>
                <a:gd name="connsiteY24" fmla="*/ 965746 h 1117970"/>
                <a:gd name="connsiteX25" fmla="*/ 306325 w 610235"/>
                <a:gd name="connsiteY25" fmla="*/ 915687 h 1117970"/>
                <a:gd name="connsiteX26" fmla="*/ 256767 w 610235"/>
                <a:gd name="connsiteY26" fmla="*/ 964387 h 111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10235" h="1117970">
                  <a:moveTo>
                    <a:pt x="99107" y="0"/>
                  </a:moveTo>
                  <a:cubicBezTo>
                    <a:pt x="236648" y="0"/>
                    <a:pt x="374190" y="0"/>
                    <a:pt x="511731" y="0"/>
                  </a:cubicBezTo>
                  <a:cubicBezTo>
                    <a:pt x="533662" y="5054"/>
                    <a:pt x="553852" y="13563"/>
                    <a:pt x="570896" y="28748"/>
                  </a:cubicBezTo>
                  <a:cubicBezTo>
                    <a:pt x="601360" y="55851"/>
                    <a:pt x="612420" y="90582"/>
                    <a:pt x="612420" y="130319"/>
                  </a:cubicBezTo>
                  <a:cubicBezTo>
                    <a:pt x="612277" y="413292"/>
                    <a:pt x="612349" y="696289"/>
                    <a:pt x="612349" y="979261"/>
                  </a:cubicBezTo>
                  <a:cubicBezTo>
                    <a:pt x="612349" y="989440"/>
                    <a:pt x="611967" y="999571"/>
                    <a:pt x="611038" y="1009749"/>
                  </a:cubicBezTo>
                  <a:cubicBezTo>
                    <a:pt x="605436" y="1070987"/>
                    <a:pt x="554805" y="1118448"/>
                    <a:pt x="493710" y="1118567"/>
                  </a:cubicBezTo>
                  <a:cubicBezTo>
                    <a:pt x="368231" y="1118805"/>
                    <a:pt x="242727" y="1118829"/>
                    <a:pt x="117247" y="1118567"/>
                  </a:cubicBezTo>
                  <a:cubicBezTo>
                    <a:pt x="53435" y="1118424"/>
                    <a:pt x="158" y="1065386"/>
                    <a:pt x="111" y="1001716"/>
                  </a:cubicBezTo>
                  <a:cubicBezTo>
                    <a:pt x="-80" y="706372"/>
                    <a:pt x="39" y="411027"/>
                    <a:pt x="15" y="115683"/>
                  </a:cubicBezTo>
                  <a:cubicBezTo>
                    <a:pt x="15" y="99378"/>
                    <a:pt x="3686" y="83931"/>
                    <a:pt x="10527" y="69271"/>
                  </a:cubicBezTo>
                  <a:cubicBezTo>
                    <a:pt x="28310" y="31155"/>
                    <a:pt x="58846" y="9320"/>
                    <a:pt x="99107" y="0"/>
                  </a:cubicBezTo>
                  <a:close/>
                  <a:moveTo>
                    <a:pt x="306516" y="103287"/>
                  </a:moveTo>
                  <a:cubicBezTo>
                    <a:pt x="306516" y="103263"/>
                    <a:pt x="306516" y="103263"/>
                    <a:pt x="306516" y="103239"/>
                  </a:cubicBezTo>
                  <a:cubicBezTo>
                    <a:pt x="281415" y="103239"/>
                    <a:pt x="256314" y="103049"/>
                    <a:pt x="231214" y="103311"/>
                  </a:cubicBezTo>
                  <a:cubicBezTo>
                    <a:pt x="215624" y="103478"/>
                    <a:pt x="206089" y="112989"/>
                    <a:pt x="206208" y="127434"/>
                  </a:cubicBezTo>
                  <a:cubicBezTo>
                    <a:pt x="206327" y="141594"/>
                    <a:pt x="215076" y="150342"/>
                    <a:pt x="230904" y="150414"/>
                  </a:cubicBezTo>
                  <a:cubicBezTo>
                    <a:pt x="280748" y="150700"/>
                    <a:pt x="330591" y="150533"/>
                    <a:pt x="380435" y="150509"/>
                  </a:cubicBezTo>
                  <a:cubicBezTo>
                    <a:pt x="386752" y="150509"/>
                    <a:pt x="392878" y="149556"/>
                    <a:pt x="397598" y="144860"/>
                  </a:cubicBezTo>
                  <a:cubicBezTo>
                    <a:pt x="404463" y="137994"/>
                    <a:pt x="408063" y="130080"/>
                    <a:pt x="404702" y="120188"/>
                  </a:cubicBezTo>
                  <a:cubicBezTo>
                    <a:pt x="400983" y="109270"/>
                    <a:pt x="393284" y="103430"/>
                    <a:pt x="381842" y="103359"/>
                  </a:cubicBezTo>
                  <a:cubicBezTo>
                    <a:pt x="356717" y="103144"/>
                    <a:pt x="331616" y="103287"/>
                    <a:pt x="306516" y="103287"/>
                  </a:cubicBezTo>
                  <a:close/>
                  <a:moveTo>
                    <a:pt x="256767" y="964387"/>
                  </a:moveTo>
                  <a:cubicBezTo>
                    <a:pt x="256505" y="992324"/>
                    <a:pt x="277196" y="1014064"/>
                    <a:pt x="304490" y="1014517"/>
                  </a:cubicBezTo>
                  <a:cubicBezTo>
                    <a:pt x="332808" y="1014970"/>
                    <a:pt x="354405" y="993945"/>
                    <a:pt x="354596" y="965746"/>
                  </a:cubicBezTo>
                  <a:cubicBezTo>
                    <a:pt x="354786" y="938333"/>
                    <a:pt x="333571" y="916331"/>
                    <a:pt x="306325" y="915687"/>
                  </a:cubicBezTo>
                  <a:cubicBezTo>
                    <a:pt x="279699" y="915068"/>
                    <a:pt x="257029" y="937332"/>
                    <a:pt x="256767" y="964387"/>
                  </a:cubicBezTo>
                  <a:close/>
                </a:path>
              </a:pathLst>
            </a:custGeom>
            <a:solidFill>
              <a:schemeClr val="accent1"/>
            </a:solidFill>
            <a:ln w="237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C45175C-2BBE-4FFB-9A38-A9DE1E25DFE9}"/>
              </a:ext>
            </a:extLst>
          </p:cNvPr>
          <p:cNvSpPr txBox="1"/>
          <p:nvPr/>
        </p:nvSpPr>
        <p:spPr>
          <a:xfrm>
            <a:off x="9357335" y="1666185"/>
            <a:ext cx="207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vinoth-karunakaran-1b708792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B6418D0-807A-4182-BB74-86E40ECF6938}"/>
              </a:ext>
            </a:extLst>
          </p:cNvPr>
          <p:cNvCxnSpPr/>
          <p:nvPr/>
        </p:nvCxnSpPr>
        <p:spPr>
          <a:xfrm>
            <a:off x="4193523" y="2177294"/>
            <a:ext cx="6801624" cy="0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159445" y="3488094"/>
            <a:ext cx="9739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AEC143D-5F85-4E08-AA51-CEB801095CD3}"/>
              </a:ext>
            </a:extLst>
          </p:cNvPr>
          <p:cNvSpPr/>
          <p:nvPr/>
        </p:nvSpPr>
        <p:spPr>
          <a:xfrm>
            <a:off x="4124494" y="2647597"/>
            <a:ext cx="68706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ertified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Google cloud Professional Machine Learning Engineer with overall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Years of IT professional experience, including 7 years in Data Science and Machine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Learning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with a proven track record of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developing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robust, scalable, and data-driven AI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solutions. </a:t>
            </a:r>
            <a:b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Seeking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 new challenge and greater responsibility as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Senior staff engineer – Data Science,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where my experience will drive client-facing projects.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9301FCE-946A-4767-996B-D8783B4117B3}"/>
              </a:ext>
            </a:extLst>
          </p:cNvPr>
          <p:cNvCxnSpPr/>
          <p:nvPr/>
        </p:nvCxnSpPr>
        <p:spPr>
          <a:xfrm>
            <a:off x="4193523" y="3683190"/>
            <a:ext cx="6801624" cy="0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CF9B307-29F7-4F7C-9153-423D0F00C117}"/>
              </a:ext>
            </a:extLst>
          </p:cNvPr>
          <p:cNvSpPr txBox="1"/>
          <p:nvPr/>
        </p:nvSpPr>
        <p:spPr>
          <a:xfrm>
            <a:off x="4124494" y="3948077"/>
            <a:ext cx="15333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Experience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ABDC5B7-C413-4C97-AE35-D71C36658317}"/>
              </a:ext>
            </a:extLst>
          </p:cNvPr>
          <p:cNvGrpSpPr/>
          <p:nvPr/>
        </p:nvGrpSpPr>
        <p:grpSpPr>
          <a:xfrm>
            <a:off x="5052635" y="4359805"/>
            <a:ext cx="2368233" cy="942212"/>
            <a:chOff x="5330183" y="5220346"/>
            <a:chExt cx="2368233" cy="942212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3B6D9C7-7617-413A-A722-9243903F1DA7}"/>
                </a:ext>
              </a:extLst>
            </p:cNvPr>
            <p:cNvSpPr/>
            <p:nvPr/>
          </p:nvSpPr>
          <p:spPr>
            <a:xfrm>
              <a:off x="5330183" y="5220346"/>
              <a:ext cx="1475568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May 2021 – April 2025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F3C52B9-09FC-4848-A7DA-0C3F63A66D73}"/>
                </a:ext>
              </a:extLst>
            </p:cNvPr>
            <p:cNvSpPr/>
            <p:nvPr/>
          </p:nvSpPr>
          <p:spPr>
            <a:xfrm>
              <a:off x="5330183" y="5454672"/>
              <a:ext cx="23682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Altimetrik</a:t>
              </a:r>
              <a:endPara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Sr. Staff Engineer – Data Scientist</a:t>
              </a:r>
              <a:b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58" name="Picture 157">
            <a:extLst>
              <a:ext uri="{FF2B5EF4-FFF2-40B4-BE49-F238E27FC236}">
                <a16:creationId xmlns:a16="http://schemas.microsoft.com/office/drawing/2014/main" id="{B8FBD4BD-5E4D-4899-90EA-12765CB39F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4985" y="8398146"/>
            <a:ext cx="94835" cy="82981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268AEC5-2A9E-403C-BAF5-3FBCD5DD6B1A}"/>
              </a:ext>
            </a:extLst>
          </p:cNvPr>
          <p:cNvGrpSpPr/>
          <p:nvPr/>
        </p:nvGrpSpPr>
        <p:grpSpPr>
          <a:xfrm>
            <a:off x="5052635" y="5518998"/>
            <a:ext cx="1904992" cy="942212"/>
            <a:chOff x="5330182" y="5220346"/>
            <a:chExt cx="1904992" cy="942212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B7914BD-904D-47EE-B6AB-345ED5D46D37}"/>
                </a:ext>
              </a:extLst>
            </p:cNvPr>
            <p:cNvSpPr/>
            <p:nvPr/>
          </p:nvSpPr>
          <p:spPr>
            <a:xfrm>
              <a:off x="5330182" y="5220346"/>
              <a:ext cx="1447079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July 2014 </a:t>
              </a:r>
              <a:r>
                <a:rPr lang="en-US" sz="11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 </a:t>
              </a:r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Nov 2015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47BECE5-2005-4433-B94A-54ABCA38C8EB}"/>
                </a:ext>
              </a:extLst>
            </p:cNvPr>
            <p:cNvSpPr/>
            <p:nvPr/>
          </p:nvSpPr>
          <p:spPr>
            <a:xfrm>
              <a:off x="5330183" y="5454672"/>
              <a:ext cx="19049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Equiniti</a:t>
              </a:r>
              <a:endPara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Junior Test Engineer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308EBDB-4B1B-4F2C-8F7A-C6FA0761617C}"/>
              </a:ext>
            </a:extLst>
          </p:cNvPr>
          <p:cNvGrpSpPr/>
          <p:nvPr/>
        </p:nvGrpSpPr>
        <p:grpSpPr>
          <a:xfrm>
            <a:off x="8960184" y="4329933"/>
            <a:ext cx="1904992" cy="942212"/>
            <a:chOff x="5330182" y="5220346"/>
            <a:chExt cx="1904992" cy="94221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9E33E7-12BB-4BAE-908C-B0DBB7C5788E}"/>
                </a:ext>
              </a:extLst>
            </p:cNvPr>
            <p:cNvSpPr/>
            <p:nvPr/>
          </p:nvSpPr>
          <p:spPr>
            <a:xfrm>
              <a:off x="5330182" y="5220346"/>
              <a:ext cx="1601136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Nov 2015 </a:t>
              </a:r>
              <a:r>
                <a:rPr lang="en-US" sz="11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 </a:t>
              </a:r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April 2025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B3242F-B6DF-437F-8E23-01D616481271}"/>
                </a:ext>
              </a:extLst>
            </p:cNvPr>
            <p:cNvSpPr/>
            <p:nvPr/>
          </p:nvSpPr>
          <p:spPr>
            <a:xfrm>
              <a:off x="5330183" y="5454672"/>
              <a:ext cx="19049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ADF Data Science</a:t>
              </a:r>
              <a:endParaRPr lang="en-US" sz="1400" b="1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Science/ BI Developer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5F17F6-81AA-498B-B7C3-7CCFFB48FEFE}"/>
              </a:ext>
            </a:extLst>
          </p:cNvPr>
          <p:cNvGrpSpPr/>
          <p:nvPr/>
        </p:nvGrpSpPr>
        <p:grpSpPr>
          <a:xfrm>
            <a:off x="8923271" y="5503609"/>
            <a:ext cx="1904992" cy="942212"/>
            <a:chOff x="5330182" y="5220346"/>
            <a:chExt cx="1904992" cy="942212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1AC8260-D385-4534-98FD-CEA7617F206F}"/>
                </a:ext>
              </a:extLst>
            </p:cNvPr>
            <p:cNvSpPr/>
            <p:nvPr/>
          </p:nvSpPr>
          <p:spPr>
            <a:xfrm>
              <a:off x="5330182" y="5220346"/>
              <a:ext cx="1447079" cy="261610"/>
            </a:xfrm>
            <a:prstGeom prst="rect">
              <a:avLst/>
            </a:prstGeom>
            <a:noFill/>
          </p:spPr>
          <p:txBody>
            <a:bodyPr wrap="square" lIns="91440" tIns="45720" bIns="45720" anchor="ctr" anchorCtr="0">
              <a:spAutoFit/>
            </a:bodyPr>
            <a:lstStyle/>
            <a:p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Nov 2012 </a:t>
              </a:r>
              <a:r>
                <a:rPr lang="en-US" sz="1100" i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– </a:t>
              </a:r>
              <a:r>
                <a:rPr lang="en-US" sz="1100" i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July 2014</a:t>
              </a:r>
              <a:endParaRPr lang="en-US" sz="1100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D8B8600-02D6-4BAE-801F-EB367BE54A9B}"/>
                </a:ext>
              </a:extLst>
            </p:cNvPr>
            <p:cNvSpPr/>
            <p:nvPr/>
          </p:nvSpPr>
          <p:spPr>
            <a:xfrm>
              <a:off x="5330183" y="5454672"/>
              <a:ext cx="190499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Scintel Technologies</a:t>
              </a:r>
              <a:endParaRPr lang="en-US" sz="1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Quality Analyst 1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ts val="1600"/>
                </a:lnSpc>
              </a:pPr>
              <a:r>
                <a:rPr lang="en-US" sz="1000" dirty="0" smtClean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Chennai, India</a:t>
              </a:r>
              <a:endPara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5" name="Freeform: Shape 122">
            <a:hlinkClick r:id="rId3"/>
            <a:extLst>
              <a:ext uri="{FF2B5EF4-FFF2-40B4-BE49-F238E27FC236}">
                <a16:creationId xmlns:a16="http://schemas.microsoft.com/office/drawing/2014/main" id="{73E4350E-AE6B-4735-94D0-83B00FB13361}"/>
              </a:ext>
            </a:extLst>
          </p:cNvPr>
          <p:cNvSpPr/>
          <p:nvPr/>
        </p:nvSpPr>
        <p:spPr>
          <a:xfrm>
            <a:off x="9143018" y="1661531"/>
            <a:ext cx="225287" cy="225286"/>
          </a:xfrm>
          <a:custGeom>
            <a:avLst/>
            <a:gdLst>
              <a:gd name="connsiteX0" fmla="*/ 0 w 960644"/>
              <a:gd name="connsiteY0" fmla="*/ 747658 h 960644"/>
              <a:gd name="connsiteX1" fmla="*/ 0 w 960644"/>
              <a:gd name="connsiteY1" fmla="*/ 214155 h 960644"/>
              <a:gd name="connsiteX2" fmla="*/ 1621 w 960644"/>
              <a:gd name="connsiteY2" fmla="*/ 205907 h 960644"/>
              <a:gd name="connsiteX3" fmla="*/ 141522 w 960644"/>
              <a:gd name="connsiteY3" fmla="*/ 20977 h 960644"/>
              <a:gd name="connsiteX4" fmla="*/ 216038 w 960644"/>
              <a:gd name="connsiteY4" fmla="*/ 0 h 960644"/>
              <a:gd name="connsiteX5" fmla="*/ 745775 w 960644"/>
              <a:gd name="connsiteY5" fmla="*/ 0 h 960644"/>
              <a:gd name="connsiteX6" fmla="*/ 759505 w 960644"/>
              <a:gd name="connsiteY6" fmla="*/ 2884 h 960644"/>
              <a:gd name="connsiteX7" fmla="*/ 962290 w 960644"/>
              <a:gd name="connsiteY7" fmla="*/ 236037 h 960644"/>
              <a:gd name="connsiteX8" fmla="*/ 962170 w 960644"/>
              <a:gd name="connsiteY8" fmla="*/ 728207 h 960644"/>
              <a:gd name="connsiteX9" fmla="*/ 901862 w 960644"/>
              <a:gd name="connsiteY9" fmla="*/ 880217 h 960644"/>
              <a:gd name="connsiteX10" fmla="*/ 715502 w 960644"/>
              <a:gd name="connsiteY10" fmla="*/ 962480 h 960644"/>
              <a:gd name="connsiteX11" fmla="*/ 554886 w 960644"/>
              <a:gd name="connsiteY11" fmla="*/ 962456 h 960644"/>
              <a:gd name="connsiteX12" fmla="*/ 236490 w 960644"/>
              <a:gd name="connsiteY12" fmla="*/ 961932 h 960644"/>
              <a:gd name="connsiteX13" fmla="*/ 35470 w 960644"/>
              <a:gd name="connsiteY13" fmla="*/ 847703 h 960644"/>
              <a:gd name="connsiteX14" fmla="*/ 0 w 960644"/>
              <a:gd name="connsiteY14" fmla="*/ 747658 h 960644"/>
              <a:gd name="connsiteX15" fmla="*/ 405759 w 960644"/>
              <a:gd name="connsiteY15" fmla="*/ 580344 h 960644"/>
              <a:gd name="connsiteX16" fmla="*/ 405783 w 960644"/>
              <a:gd name="connsiteY16" fmla="*/ 764392 h 960644"/>
              <a:gd name="connsiteX17" fmla="*/ 418631 w 960644"/>
              <a:gd name="connsiteY17" fmla="*/ 777121 h 960644"/>
              <a:gd name="connsiteX18" fmla="*/ 504088 w 960644"/>
              <a:gd name="connsiteY18" fmla="*/ 777121 h 960644"/>
              <a:gd name="connsiteX19" fmla="*/ 517771 w 960644"/>
              <a:gd name="connsiteY19" fmla="*/ 763605 h 960644"/>
              <a:gd name="connsiteX20" fmla="*/ 517842 w 960644"/>
              <a:gd name="connsiteY20" fmla="*/ 573931 h 960644"/>
              <a:gd name="connsiteX21" fmla="*/ 523420 w 960644"/>
              <a:gd name="connsiteY21" fmla="*/ 531263 h 960644"/>
              <a:gd name="connsiteX22" fmla="*/ 591190 w 960644"/>
              <a:gd name="connsiteY22" fmla="*/ 478844 h 960644"/>
              <a:gd name="connsiteX23" fmla="*/ 657362 w 960644"/>
              <a:gd name="connsiteY23" fmla="*/ 525899 h 960644"/>
              <a:gd name="connsiteX24" fmla="*/ 664966 w 960644"/>
              <a:gd name="connsiteY24" fmla="*/ 590880 h 960644"/>
              <a:gd name="connsiteX25" fmla="*/ 665109 w 960644"/>
              <a:gd name="connsiteY25" fmla="*/ 762723 h 960644"/>
              <a:gd name="connsiteX26" fmla="*/ 679102 w 960644"/>
              <a:gd name="connsiteY26" fmla="*/ 777097 h 960644"/>
              <a:gd name="connsiteX27" fmla="*/ 763605 w 960644"/>
              <a:gd name="connsiteY27" fmla="*/ 777097 h 960644"/>
              <a:gd name="connsiteX28" fmla="*/ 777288 w 960644"/>
              <a:gd name="connsiteY28" fmla="*/ 763486 h 960644"/>
              <a:gd name="connsiteX29" fmla="*/ 777002 w 960644"/>
              <a:gd name="connsiteY29" fmla="*/ 539057 h 960644"/>
              <a:gd name="connsiteX30" fmla="*/ 769350 w 960644"/>
              <a:gd name="connsiteY30" fmla="*/ 474935 h 960644"/>
              <a:gd name="connsiteX31" fmla="*/ 692880 w 960644"/>
              <a:gd name="connsiteY31" fmla="*/ 390146 h 960644"/>
              <a:gd name="connsiteX32" fmla="*/ 645730 w 960644"/>
              <a:gd name="connsiteY32" fmla="*/ 382613 h 960644"/>
              <a:gd name="connsiteX33" fmla="*/ 517675 w 960644"/>
              <a:gd name="connsiteY33" fmla="*/ 431503 h 960644"/>
              <a:gd name="connsiteX34" fmla="*/ 512479 w 960644"/>
              <a:gd name="connsiteY34" fmla="*/ 434578 h 960644"/>
              <a:gd name="connsiteX35" fmla="*/ 510334 w 960644"/>
              <a:gd name="connsiteY35" fmla="*/ 428905 h 960644"/>
              <a:gd name="connsiteX36" fmla="*/ 510357 w 960644"/>
              <a:gd name="connsiteY36" fmla="*/ 394174 h 960644"/>
              <a:gd name="connsiteX37" fmla="*/ 499345 w 960644"/>
              <a:gd name="connsiteY37" fmla="*/ 383185 h 960644"/>
              <a:gd name="connsiteX38" fmla="*/ 420467 w 960644"/>
              <a:gd name="connsiteY38" fmla="*/ 383280 h 960644"/>
              <a:gd name="connsiteX39" fmla="*/ 405759 w 960644"/>
              <a:gd name="connsiteY39" fmla="*/ 398155 h 960644"/>
              <a:gd name="connsiteX40" fmla="*/ 405759 w 960644"/>
              <a:gd name="connsiteY40" fmla="*/ 580344 h 960644"/>
              <a:gd name="connsiteX41" fmla="*/ 318920 w 960644"/>
              <a:gd name="connsiteY41" fmla="*/ 580344 h 960644"/>
              <a:gd name="connsiteX42" fmla="*/ 318896 w 960644"/>
              <a:gd name="connsiteY42" fmla="*/ 396391 h 960644"/>
              <a:gd name="connsiteX43" fmla="*/ 306405 w 960644"/>
              <a:gd name="connsiteY43" fmla="*/ 383280 h 960644"/>
              <a:gd name="connsiteX44" fmla="*/ 196610 w 960644"/>
              <a:gd name="connsiteY44" fmla="*/ 383280 h 960644"/>
              <a:gd name="connsiteX45" fmla="*/ 184525 w 960644"/>
              <a:gd name="connsiteY45" fmla="*/ 395843 h 960644"/>
              <a:gd name="connsiteX46" fmla="*/ 184525 w 960644"/>
              <a:gd name="connsiteY46" fmla="*/ 764654 h 960644"/>
              <a:gd name="connsiteX47" fmla="*/ 196563 w 960644"/>
              <a:gd name="connsiteY47" fmla="*/ 777073 h 960644"/>
              <a:gd name="connsiteX48" fmla="*/ 306357 w 960644"/>
              <a:gd name="connsiteY48" fmla="*/ 777073 h 960644"/>
              <a:gd name="connsiteX49" fmla="*/ 318920 w 960644"/>
              <a:gd name="connsiteY49" fmla="*/ 764249 h 960644"/>
              <a:gd name="connsiteX50" fmla="*/ 318920 w 960644"/>
              <a:gd name="connsiteY50" fmla="*/ 580344 h 960644"/>
              <a:gd name="connsiteX51" fmla="*/ 182499 w 960644"/>
              <a:gd name="connsiteY51" fmla="*/ 251007 h 960644"/>
              <a:gd name="connsiteX52" fmla="*/ 251031 w 960644"/>
              <a:gd name="connsiteY52" fmla="*/ 319015 h 960644"/>
              <a:gd name="connsiteX53" fmla="*/ 319611 w 960644"/>
              <a:gd name="connsiteY53" fmla="*/ 250435 h 960644"/>
              <a:gd name="connsiteX54" fmla="*/ 251079 w 960644"/>
              <a:gd name="connsiteY54" fmla="*/ 181855 h 960644"/>
              <a:gd name="connsiteX55" fmla="*/ 182499 w 960644"/>
              <a:gd name="connsiteY55" fmla="*/ 251007 h 96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960644" h="960644">
                <a:moveTo>
                  <a:pt x="0" y="747658"/>
                </a:moveTo>
                <a:cubicBezTo>
                  <a:pt x="0" y="569831"/>
                  <a:pt x="0" y="391981"/>
                  <a:pt x="0" y="214155"/>
                </a:cubicBezTo>
                <a:cubicBezTo>
                  <a:pt x="548" y="211413"/>
                  <a:pt x="1120" y="208672"/>
                  <a:pt x="1621" y="205907"/>
                </a:cubicBezTo>
                <a:cubicBezTo>
                  <a:pt x="16686" y="120379"/>
                  <a:pt x="63383" y="58759"/>
                  <a:pt x="141522" y="20977"/>
                </a:cubicBezTo>
                <a:cubicBezTo>
                  <a:pt x="165074" y="9583"/>
                  <a:pt x="190437" y="4267"/>
                  <a:pt x="216038" y="0"/>
                </a:cubicBezTo>
                <a:cubicBezTo>
                  <a:pt x="392625" y="0"/>
                  <a:pt x="569188" y="0"/>
                  <a:pt x="745775" y="0"/>
                </a:cubicBezTo>
                <a:cubicBezTo>
                  <a:pt x="750352" y="977"/>
                  <a:pt x="754905" y="2193"/>
                  <a:pt x="759505" y="2884"/>
                </a:cubicBezTo>
                <a:cubicBezTo>
                  <a:pt x="872089" y="19857"/>
                  <a:pt x="961813" y="122047"/>
                  <a:pt x="962290" y="236037"/>
                </a:cubicBezTo>
                <a:cubicBezTo>
                  <a:pt x="962981" y="400086"/>
                  <a:pt x="962957" y="564158"/>
                  <a:pt x="962170" y="728207"/>
                </a:cubicBezTo>
                <a:cubicBezTo>
                  <a:pt x="961884" y="786155"/>
                  <a:pt x="940359" y="837119"/>
                  <a:pt x="901862" y="880217"/>
                </a:cubicBezTo>
                <a:cubicBezTo>
                  <a:pt x="852376" y="935639"/>
                  <a:pt x="789803" y="962599"/>
                  <a:pt x="715502" y="962480"/>
                </a:cubicBezTo>
                <a:cubicBezTo>
                  <a:pt x="661963" y="962385"/>
                  <a:pt x="608424" y="962480"/>
                  <a:pt x="554886" y="962456"/>
                </a:cubicBezTo>
                <a:cubicBezTo>
                  <a:pt x="448762" y="962432"/>
                  <a:pt x="342590" y="963886"/>
                  <a:pt x="236490" y="961932"/>
                </a:cubicBezTo>
                <a:cubicBezTo>
                  <a:pt x="149842" y="960335"/>
                  <a:pt x="82763" y="920288"/>
                  <a:pt x="35470" y="847703"/>
                </a:cubicBezTo>
                <a:cubicBezTo>
                  <a:pt x="15661" y="817287"/>
                  <a:pt x="5244" y="783342"/>
                  <a:pt x="0" y="747658"/>
                </a:cubicBezTo>
                <a:close/>
                <a:moveTo>
                  <a:pt x="405759" y="580344"/>
                </a:moveTo>
                <a:cubicBezTo>
                  <a:pt x="405759" y="641701"/>
                  <a:pt x="405735" y="703034"/>
                  <a:pt x="405783" y="764392"/>
                </a:cubicBezTo>
                <a:cubicBezTo>
                  <a:pt x="405783" y="776382"/>
                  <a:pt x="406594" y="777097"/>
                  <a:pt x="418631" y="777121"/>
                </a:cubicBezTo>
                <a:cubicBezTo>
                  <a:pt x="447117" y="777169"/>
                  <a:pt x="475603" y="777145"/>
                  <a:pt x="504088" y="777121"/>
                </a:cubicBezTo>
                <a:cubicBezTo>
                  <a:pt x="517747" y="777121"/>
                  <a:pt x="517771" y="777073"/>
                  <a:pt x="517771" y="763605"/>
                </a:cubicBezTo>
                <a:cubicBezTo>
                  <a:pt x="517795" y="700389"/>
                  <a:pt x="517819" y="637148"/>
                  <a:pt x="517842" y="573931"/>
                </a:cubicBezTo>
                <a:cubicBezTo>
                  <a:pt x="517842" y="559462"/>
                  <a:pt x="519797" y="545279"/>
                  <a:pt x="523420" y="531263"/>
                </a:cubicBezTo>
                <a:cubicBezTo>
                  <a:pt x="532073" y="497843"/>
                  <a:pt x="554719" y="480298"/>
                  <a:pt x="591190" y="478844"/>
                </a:cubicBezTo>
                <a:cubicBezTo>
                  <a:pt x="624205" y="477533"/>
                  <a:pt x="646540" y="493361"/>
                  <a:pt x="657362" y="525899"/>
                </a:cubicBezTo>
                <a:cubicBezTo>
                  <a:pt x="664394" y="547019"/>
                  <a:pt x="664800" y="569021"/>
                  <a:pt x="664966" y="590880"/>
                </a:cubicBezTo>
                <a:cubicBezTo>
                  <a:pt x="665372" y="648161"/>
                  <a:pt x="665086" y="705442"/>
                  <a:pt x="665109" y="762723"/>
                </a:cubicBezTo>
                <a:cubicBezTo>
                  <a:pt x="665109" y="776859"/>
                  <a:pt x="665348" y="777097"/>
                  <a:pt x="679102" y="777097"/>
                </a:cubicBezTo>
                <a:cubicBezTo>
                  <a:pt x="707278" y="777121"/>
                  <a:pt x="735453" y="777121"/>
                  <a:pt x="763605" y="777097"/>
                </a:cubicBezTo>
                <a:cubicBezTo>
                  <a:pt x="777121" y="777097"/>
                  <a:pt x="777312" y="776954"/>
                  <a:pt x="777288" y="763486"/>
                </a:cubicBezTo>
                <a:cubicBezTo>
                  <a:pt x="777216" y="688684"/>
                  <a:pt x="777169" y="613859"/>
                  <a:pt x="777002" y="539057"/>
                </a:cubicBezTo>
                <a:cubicBezTo>
                  <a:pt x="776954" y="517413"/>
                  <a:pt x="774427" y="495983"/>
                  <a:pt x="769350" y="474935"/>
                </a:cubicBezTo>
                <a:cubicBezTo>
                  <a:pt x="759195" y="432910"/>
                  <a:pt x="735501" y="402970"/>
                  <a:pt x="692880" y="390146"/>
                </a:cubicBezTo>
                <a:cubicBezTo>
                  <a:pt x="677505" y="385521"/>
                  <a:pt x="661653" y="383066"/>
                  <a:pt x="645730" y="382613"/>
                </a:cubicBezTo>
                <a:cubicBezTo>
                  <a:pt x="596434" y="381254"/>
                  <a:pt x="549618" y="387094"/>
                  <a:pt x="517675" y="431503"/>
                </a:cubicBezTo>
                <a:cubicBezTo>
                  <a:pt x="516436" y="433220"/>
                  <a:pt x="515101" y="435484"/>
                  <a:pt x="512479" y="434578"/>
                </a:cubicBezTo>
                <a:cubicBezTo>
                  <a:pt x="509833" y="433649"/>
                  <a:pt x="510357" y="430979"/>
                  <a:pt x="510334" y="428905"/>
                </a:cubicBezTo>
                <a:cubicBezTo>
                  <a:pt x="510214" y="417320"/>
                  <a:pt x="509881" y="405735"/>
                  <a:pt x="510357" y="394174"/>
                </a:cubicBezTo>
                <a:cubicBezTo>
                  <a:pt x="510691" y="385926"/>
                  <a:pt x="507354" y="383090"/>
                  <a:pt x="499345" y="383185"/>
                </a:cubicBezTo>
                <a:cubicBezTo>
                  <a:pt x="473052" y="383447"/>
                  <a:pt x="446759" y="383257"/>
                  <a:pt x="420467" y="383280"/>
                </a:cubicBezTo>
                <a:cubicBezTo>
                  <a:pt x="406236" y="383304"/>
                  <a:pt x="405759" y="383781"/>
                  <a:pt x="405759" y="398155"/>
                </a:cubicBezTo>
                <a:cubicBezTo>
                  <a:pt x="405735" y="458893"/>
                  <a:pt x="405735" y="519630"/>
                  <a:pt x="405759" y="580344"/>
                </a:cubicBezTo>
                <a:close/>
                <a:moveTo>
                  <a:pt x="318920" y="580344"/>
                </a:moveTo>
                <a:cubicBezTo>
                  <a:pt x="318920" y="519034"/>
                  <a:pt x="318944" y="457724"/>
                  <a:pt x="318896" y="396391"/>
                </a:cubicBezTo>
                <a:cubicBezTo>
                  <a:pt x="318896" y="384067"/>
                  <a:pt x="318205" y="383304"/>
                  <a:pt x="306405" y="383280"/>
                </a:cubicBezTo>
                <a:cubicBezTo>
                  <a:pt x="269815" y="383209"/>
                  <a:pt x="233201" y="383209"/>
                  <a:pt x="196610" y="383280"/>
                </a:cubicBezTo>
                <a:cubicBezTo>
                  <a:pt x="185359" y="383304"/>
                  <a:pt x="184525" y="384234"/>
                  <a:pt x="184525" y="395843"/>
                </a:cubicBezTo>
                <a:cubicBezTo>
                  <a:pt x="184501" y="518772"/>
                  <a:pt x="184501" y="641725"/>
                  <a:pt x="184525" y="764654"/>
                </a:cubicBezTo>
                <a:cubicBezTo>
                  <a:pt x="184525" y="776525"/>
                  <a:pt x="185073" y="777049"/>
                  <a:pt x="196563" y="777073"/>
                </a:cubicBezTo>
                <a:cubicBezTo>
                  <a:pt x="233153" y="777121"/>
                  <a:pt x="269767" y="777121"/>
                  <a:pt x="306357" y="777073"/>
                </a:cubicBezTo>
                <a:cubicBezTo>
                  <a:pt x="318515" y="777073"/>
                  <a:pt x="318920" y="776668"/>
                  <a:pt x="318920" y="764249"/>
                </a:cubicBezTo>
                <a:cubicBezTo>
                  <a:pt x="318920" y="702987"/>
                  <a:pt x="318920" y="641677"/>
                  <a:pt x="318920" y="580344"/>
                </a:cubicBezTo>
                <a:close/>
                <a:moveTo>
                  <a:pt x="182499" y="251007"/>
                </a:moveTo>
                <a:cubicBezTo>
                  <a:pt x="182689" y="289528"/>
                  <a:pt x="212462" y="319063"/>
                  <a:pt x="251031" y="319015"/>
                </a:cubicBezTo>
                <a:cubicBezTo>
                  <a:pt x="288742" y="318967"/>
                  <a:pt x="319540" y="288146"/>
                  <a:pt x="319611" y="250435"/>
                </a:cubicBezTo>
                <a:cubicBezTo>
                  <a:pt x="319683" y="212486"/>
                  <a:pt x="289266" y="182046"/>
                  <a:pt x="251079" y="181855"/>
                </a:cubicBezTo>
                <a:cubicBezTo>
                  <a:pt x="212629" y="181617"/>
                  <a:pt x="182284" y="212224"/>
                  <a:pt x="182499" y="251007"/>
                </a:cubicBezTo>
                <a:close/>
              </a:path>
            </a:pathLst>
          </a:custGeom>
          <a:solidFill>
            <a:schemeClr val="accent1"/>
          </a:solidFill>
          <a:ln w="23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174597" y="2831694"/>
            <a:ext cx="2058460" cy="261610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vinoth-karunakaran-1b708792</a:t>
            </a:r>
          </a:p>
        </p:txBody>
      </p:sp>
      <p:pic>
        <p:nvPicPr>
          <p:cNvPr id="81" name="Picture 6" descr="Altimetrik's bran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54" y="4450138"/>
            <a:ext cx="439933" cy="4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Applied Data Finance company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25" y="4443310"/>
            <a:ext cx="1098278" cy="3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quiniti - The Wealth Mosai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041" y="5620159"/>
            <a:ext cx="843668" cy="41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intel Technologi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79" y="5477451"/>
            <a:ext cx="772196" cy="40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14" y="687740"/>
            <a:ext cx="1802322" cy="189554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CED97582-3DBF-318C-915B-77308252DAF2}"/>
              </a:ext>
            </a:extLst>
          </p:cNvPr>
          <p:cNvSpPr/>
          <p:nvPr/>
        </p:nvSpPr>
        <p:spPr>
          <a:xfrm>
            <a:off x="823214" y="687740"/>
            <a:ext cx="1802323" cy="1895541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6712898" y="4616048"/>
            <a:ext cx="1868182" cy="1802093"/>
          </a:xfrm>
          <a:custGeom>
            <a:avLst/>
            <a:gdLst>
              <a:gd name="connsiteX0" fmla="*/ 57087 w 1352487"/>
              <a:gd name="connsiteY0" fmla="*/ 0 h 1404257"/>
              <a:gd name="connsiteX1" fmla="*/ 982373 w 1352487"/>
              <a:gd name="connsiteY1" fmla="*/ 293914 h 1404257"/>
              <a:gd name="connsiteX2" fmla="*/ 2658 w 1352487"/>
              <a:gd name="connsiteY2" fmla="*/ 957943 h 1404257"/>
              <a:gd name="connsiteX3" fmla="*/ 1352487 w 1352487"/>
              <a:gd name="connsiteY3" fmla="*/ 1404257 h 1404257"/>
              <a:gd name="connsiteX4" fmla="*/ 1352487 w 1352487"/>
              <a:gd name="connsiteY4" fmla="*/ 1404257 h 140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487" h="1404257">
                <a:moveTo>
                  <a:pt x="57087" y="0"/>
                </a:moveTo>
                <a:cubicBezTo>
                  <a:pt x="524266" y="67128"/>
                  <a:pt x="991445" y="134257"/>
                  <a:pt x="982373" y="293914"/>
                </a:cubicBezTo>
                <a:cubicBezTo>
                  <a:pt x="973301" y="453571"/>
                  <a:pt x="-59028" y="772886"/>
                  <a:pt x="2658" y="957943"/>
                </a:cubicBezTo>
                <a:cubicBezTo>
                  <a:pt x="64344" y="1143000"/>
                  <a:pt x="1352487" y="1404257"/>
                  <a:pt x="1352487" y="1404257"/>
                </a:cubicBezTo>
                <a:lnTo>
                  <a:pt x="1352487" y="140425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lide Number Placeholder 1">
            <a:extLst>
              <a:ext uri="{FF2B5EF4-FFF2-40B4-BE49-F238E27FC236}">
                <a16:creationId xmlns:a16="http://schemas.microsoft.com/office/drawing/2014/main" id="{D66DFF3B-5170-4805-841B-EA58D0F3B3B2}"/>
              </a:ext>
            </a:extLst>
          </p:cNvPr>
          <p:cNvSpPr txBox="1">
            <a:spLocks/>
          </p:cNvSpPr>
          <p:nvPr/>
        </p:nvSpPr>
        <p:spPr>
          <a:xfrm>
            <a:off x="11724641" y="6364952"/>
            <a:ext cx="281578" cy="281578"/>
          </a:xfrm>
          <a:prstGeom prst="rect">
            <a:avLst/>
          </a:prstGeom>
          <a:noFill/>
          <a:ln w="12700">
            <a:miter lim="400000"/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800" b="1" kern="120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23D1021-2930-8E40-B298-F88DC6ACAD76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80" name="Graphic 4110">
            <a:extLst>
              <a:ext uri="{FF2B5EF4-FFF2-40B4-BE49-F238E27FC236}">
                <a16:creationId xmlns:a16="http://schemas.microsoft.com/office/drawing/2014/main" id="{C8F357A1-990B-4187-9C04-02ACFFCA4E2D}"/>
              </a:ext>
            </a:extLst>
          </p:cNvPr>
          <p:cNvSpPr/>
          <p:nvPr/>
        </p:nvSpPr>
        <p:spPr>
          <a:xfrm>
            <a:off x="8457495" y="6121530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2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6622715" y="5471087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83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7938031" y="4690265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85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6691835" y="4316309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173" y="3077915"/>
            <a:ext cx="398254" cy="398254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174597" y="3144262"/>
            <a:ext cx="2058460" cy="246221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github.com/vinothk54901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59445" y="3904849"/>
            <a:ext cx="3595085" cy="1107996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M.Tech, Software Systems(Data Analytics)</a:t>
            </a:r>
            <a:r>
              <a:rPr lang="en-US" sz="11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Birla Institute Of Technology And Science, India ,July 2019</a:t>
            </a:r>
            <a:b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B.E: Electronic &amp; Communication Engg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Anna University, India April 2011 </a:t>
            </a:r>
            <a:endParaRPr lang="en-US" sz="11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en-US" sz="11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4124494" y="2318294"/>
            <a:ext cx="1967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Summary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120250" y="4944860"/>
            <a:ext cx="11659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Certification</a:t>
            </a:r>
            <a:endParaRPr lang="en-US" sz="9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4A1ED4-5048-4D17-9AD6-FF2F65F72C50}"/>
              </a:ext>
            </a:extLst>
          </p:cNvPr>
          <p:cNvSpPr txBox="1"/>
          <p:nvPr/>
        </p:nvSpPr>
        <p:spPr>
          <a:xfrm>
            <a:off x="129868" y="5634216"/>
            <a:ext cx="11314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20250" y="5234106"/>
            <a:ext cx="3595085" cy="400110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GCP </a:t>
            </a: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Professional Machine Learning Engineer </a:t>
            </a:r>
          </a:p>
          <a:p>
            <a:r>
              <a:rPr lang="en-US" sz="900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en-US" sz="9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27CD79-407F-4C6B-9628-363EA0C3E272}"/>
              </a:ext>
            </a:extLst>
          </p:cNvPr>
          <p:cNvSpPr/>
          <p:nvPr/>
        </p:nvSpPr>
        <p:spPr>
          <a:xfrm>
            <a:off x="134007" y="5684788"/>
            <a:ext cx="3595085" cy="1200329"/>
          </a:xfrm>
          <a:prstGeom prst="rect">
            <a:avLst/>
          </a:prstGeom>
          <a:noFill/>
        </p:spPr>
        <p:txBody>
          <a:bodyPr wrap="square" lIns="91440" tIns="45720" bIns="45720" anchor="ctr" anchorCtr="0">
            <a:spAutoFit/>
          </a:bodyPr>
          <a:lstStyle/>
          <a:p>
            <a:endParaRPr lang="en-US" dirty="0"/>
          </a:p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 </a:t>
            </a:r>
            <a:r>
              <a:rPr lang="en-US" sz="11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Award</a:t>
            </a:r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Altimetrik |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2024 &amp; 2021 </a:t>
            </a:r>
            <a:endParaRPr 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 Champion Award,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Altimetrik | May 2023</a:t>
            </a:r>
            <a:r>
              <a:rPr lang="en-US" sz="11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1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Kudos Award,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Altimetrik |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Jan 2023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100" i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 performer award,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ADF Data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Science |2020 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i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endParaRPr lang="en-US" sz="900" i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6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1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2" dur="1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43" grpId="0"/>
      <p:bldP spid="144" grpId="0"/>
      <p:bldP spid="151" grpId="0"/>
      <p:bldP spid="75" grpId="0" animBg="1"/>
      <p:bldP spid="77" grpId="0"/>
      <p:bldP spid="71" grpId="0" animBg="1"/>
      <p:bldP spid="11" grpId="0" animBg="1"/>
      <p:bldP spid="80" grpId="0" animBg="1"/>
      <p:bldP spid="82" grpId="0" animBg="1"/>
      <p:bldP spid="83" grpId="0" animBg="1"/>
      <p:bldP spid="85" grpId="0" animBg="1"/>
      <p:bldP spid="76" grpId="0"/>
      <p:bldP spid="78" grpId="0"/>
      <p:bldP spid="86" grpId="0"/>
      <p:bldP spid="87" grpId="0"/>
      <p:bldP spid="88" grpId="0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4555870" y="3149517"/>
            <a:ext cx="2892422" cy="1148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a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Text2SQL-powered LLM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SDK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business user to query enterprise data using natural language.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 and play integration with RAG pipelines.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2DA3CF-026D-E2AF-FCE2-755D63CFEBA2}"/>
              </a:ext>
            </a:extLst>
          </p:cNvPr>
          <p:cNvGrpSpPr/>
          <p:nvPr/>
        </p:nvGrpSpPr>
        <p:grpSpPr>
          <a:xfrm>
            <a:off x="2329917" y="1245890"/>
            <a:ext cx="9862083" cy="85186"/>
            <a:chOff x="2329917" y="1713978"/>
            <a:chExt cx="9862083" cy="8518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1C0308-1C2F-4734-B110-B2A4A8A9EE5A}"/>
                </a:ext>
              </a:extLst>
            </p:cNvPr>
            <p:cNvCxnSpPr>
              <a:cxnSpLocks/>
            </p:cNvCxnSpPr>
            <p:nvPr/>
          </p:nvCxnSpPr>
          <p:spPr>
            <a:xfrm>
              <a:off x="2475480" y="1756571"/>
              <a:ext cx="971652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784D582F-A028-402B-85FB-0975EA8AF601}"/>
                </a:ext>
              </a:extLst>
            </p:cNvPr>
            <p:cNvSpPr/>
            <p:nvPr/>
          </p:nvSpPr>
          <p:spPr>
            <a:xfrm>
              <a:off x="2329917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ACCC9F2-4FB3-46E6-9BF9-E81097A6E93E}"/>
                </a:ext>
              </a:extLst>
            </p:cNvPr>
            <p:cNvSpPr/>
            <p:nvPr/>
          </p:nvSpPr>
          <p:spPr>
            <a:xfrm>
              <a:off x="5890896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730776C-7C28-4020-9924-D31EC1AA0FF0}"/>
                </a:ext>
              </a:extLst>
            </p:cNvPr>
            <p:cNvSpPr/>
            <p:nvPr/>
          </p:nvSpPr>
          <p:spPr>
            <a:xfrm>
              <a:off x="9451875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EF36B7-65E2-4598-BEEB-3F8DE2FE6EBE}"/>
              </a:ext>
            </a:extLst>
          </p:cNvPr>
          <p:cNvSpPr/>
          <p:nvPr/>
        </p:nvSpPr>
        <p:spPr>
          <a:xfrm>
            <a:off x="1035344" y="1893861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FB723-AA03-496A-9F22-7B9556624F19}"/>
              </a:ext>
            </a:extLst>
          </p:cNvPr>
          <p:cNvSpPr txBox="1"/>
          <p:nvPr/>
        </p:nvSpPr>
        <p:spPr>
          <a:xfrm>
            <a:off x="971542" y="2010904"/>
            <a:ext cx="30190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Ford Active chatbot Toolkit</a:t>
            </a:r>
          </a:p>
          <a:p>
            <a:pPr>
              <a:spcAft>
                <a:spcPts val="600"/>
              </a:spcAft>
            </a:pPr>
            <a:r>
              <a:rPr lang="en-US" sz="900" dirty="0" smtClean="0"/>
              <a:t>Organization lacks </a:t>
            </a:r>
            <a:r>
              <a:rPr lang="en-US" sz="900" dirty="0"/>
              <a:t>reusable, scalable infrastructure to power Retrieval-Augmented Generation (RAG) workflows across varied document types and </a:t>
            </a:r>
            <a:r>
              <a:rPr lang="en-US" sz="900" dirty="0" smtClean="0"/>
              <a:t>frontends</a:t>
            </a:r>
            <a:r>
              <a:rPr lang="en-US" sz="900" dirty="0"/>
              <a:t>.</a:t>
            </a:r>
            <a:endParaRPr lang="en-US" sz="9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5BA5FB-8F62-4AAC-939B-939497FB3B13}"/>
              </a:ext>
            </a:extLst>
          </p:cNvPr>
          <p:cNvSpPr/>
          <p:nvPr/>
        </p:nvSpPr>
        <p:spPr>
          <a:xfrm>
            <a:off x="1794436" y="168284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2" name="Graphic 4110">
            <a:extLst>
              <a:ext uri="{FF2B5EF4-FFF2-40B4-BE49-F238E27FC236}">
                <a16:creationId xmlns:a16="http://schemas.microsoft.com/office/drawing/2014/main" id="{C8F357A1-990B-4187-9C04-02ACFFCA4E2D}"/>
              </a:ext>
            </a:extLst>
          </p:cNvPr>
          <p:cNvSpPr/>
          <p:nvPr/>
        </p:nvSpPr>
        <p:spPr>
          <a:xfrm>
            <a:off x="2343824" y="943099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F9A17CE-5820-48CD-8BD9-536BAC9E202F}"/>
              </a:ext>
            </a:extLst>
          </p:cNvPr>
          <p:cNvSpPr/>
          <p:nvPr/>
        </p:nvSpPr>
        <p:spPr>
          <a:xfrm>
            <a:off x="4596323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CBC509-334D-41D5-9DB2-C0A73DC0D1CE}"/>
              </a:ext>
            </a:extLst>
          </p:cNvPr>
          <p:cNvSpPr txBox="1"/>
          <p:nvPr/>
        </p:nvSpPr>
        <p:spPr>
          <a:xfrm>
            <a:off x="4585575" y="1977004"/>
            <a:ext cx="274482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Text2SQL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dirty="0" smtClean="0"/>
              <a:t>Sales </a:t>
            </a:r>
            <a:r>
              <a:rPr lang="en-US" sz="900" dirty="0"/>
              <a:t>and Marketing teams often struggle to access timely </a:t>
            </a:r>
            <a:r>
              <a:rPr lang="en-US" sz="900" dirty="0" smtClean="0"/>
              <a:t>data-driven </a:t>
            </a:r>
            <a:r>
              <a:rPr lang="en-US" sz="900" dirty="0"/>
              <a:t>insights due to their dependency on </a:t>
            </a:r>
            <a:r>
              <a:rPr lang="en-US" sz="900" dirty="0" smtClean="0"/>
              <a:t>data </a:t>
            </a:r>
            <a:r>
              <a:rPr lang="en-US" sz="900" dirty="0"/>
              <a:t>analysts or SQL-skilled personnel</a:t>
            </a:r>
            <a:r>
              <a:rPr lang="en-US" sz="900" dirty="0" smtClean="0"/>
              <a:t>.</a:t>
            </a:r>
            <a:endParaRPr lang="en-US" sz="9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Oval 27">
            <a:extLst>
              <a:ext uri="{FF2B5EF4-FFF2-40B4-BE49-F238E27FC236}">
                <a16:creationId xmlns:a16="http://schemas.microsoft.com/office/drawing/2014/main" id="{B8980428-E7DB-47AE-B642-AD06D44E92E1}"/>
              </a:ext>
            </a:extLst>
          </p:cNvPr>
          <p:cNvSpPr/>
          <p:nvPr/>
        </p:nvSpPr>
        <p:spPr>
          <a:xfrm>
            <a:off x="5355415" y="1682842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 - Structured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5904803" y="943101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4633FB3-CF01-4830-9616-5F574765BE32}"/>
              </a:ext>
            </a:extLst>
          </p:cNvPr>
          <p:cNvSpPr/>
          <p:nvPr/>
        </p:nvSpPr>
        <p:spPr>
          <a:xfrm>
            <a:off x="8114442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03F281-7FC7-401F-ABF3-5386E74A166C}"/>
              </a:ext>
            </a:extLst>
          </p:cNvPr>
          <p:cNvSpPr txBox="1"/>
          <p:nvPr/>
        </p:nvSpPr>
        <p:spPr>
          <a:xfrm>
            <a:off x="8139039" y="1973801"/>
            <a:ext cx="2595582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MLOPs Development Kit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dirty="0"/>
              <a:t>Engineering teams are spending excessive effort </a:t>
            </a:r>
            <a:r>
              <a:rPr lang="en-US" sz="900" dirty="0" smtClean="0"/>
              <a:t>on</a:t>
            </a:r>
            <a:br>
              <a:rPr lang="en-US" sz="900" dirty="0" smtClean="0"/>
            </a:br>
            <a:r>
              <a:rPr lang="en-US" sz="900" dirty="0" smtClean="0"/>
              <a:t> repetitive  ML </a:t>
            </a:r>
            <a:r>
              <a:rPr lang="en-US" sz="900" dirty="0"/>
              <a:t>pipeline </a:t>
            </a:r>
            <a:r>
              <a:rPr lang="en-US" sz="900" dirty="0" smtClean="0"/>
              <a:t>tasks  </a:t>
            </a:r>
            <a:r>
              <a:rPr lang="en-US" sz="900" dirty="0"/>
              <a:t>instead of </a:t>
            </a:r>
            <a:r>
              <a:rPr lang="en-US" sz="900" dirty="0" smtClean="0"/>
              <a:t>focusing</a:t>
            </a:r>
            <a:br>
              <a:rPr lang="en-US" sz="900" dirty="0" smtClean="0"/>
            </a:br>
            <a:r>
              <a:rPr lang="en-US" sz="900" dirty="0" smtClean="0"/>
              <a:t> </a:t>
            </a:r>
            <a:r>
              <a:rPr lang="en-US" sz="900" dirty="0"/>
              <a:t>on innovation</a:t>
            </a:r>
            <a:endParaRPr lang="en-US" sz="9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Oval 27">
            <a:extLst>
              <a:ext uri="{FF2B5EF4-FFF2-40B4-BE49-F238E27FC236}">
                <a16:creationId xmlns:a16="http://schemas.microsoft.com/office/drawing/2014/main" id="{F2E7CAD5-9705-433F-8142-142B89768D8D}"/>
              </a:ext>
            </a:extLst>
          </p:cNvPr>
          <p:cNvSpPr/>
          <p:nvPr/>
        </p:nvSpPr>
        <p:spPr>
          <a:xfrm>
            <a:off x="8916394" y="170461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MDK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raphic 4110">
            <a:extLst>
              <a:ext uri="{FF2B5EF4-FFF2-40B4-BE49-F238E27FC236}">
                <a16:creationId xmlns:a16="http://schemas.microsoft.com/office/drawing/2014/main" id="{EFA95948-A029-4582-8594-DB6DFA41A99A}"/>
              </a:ext>
            </a:extLst>
          </p:cNvPr>
          <p:cNvSpPr/>
          <p:nvPr/>
        </p:nvSpPr>
        <p:spPr>
          <a:xfrm>
            <a:off x="9465782" y="943104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2CA82-CDA8-4D07-A459-9EC10812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23D1021-2930-8E40-B298-F88DC6ACAD76}" type="slidenum">
              <a:rPr lang="en-US" smtClean="0"/>
              <a:pPr algn="ctr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22E8-AF37-45A7-8D01-4BE88286DBF3}"/>
              </a:ext>
            </a:extLst>
          </p:cNvPr>
          <p:cNvSpPr txBox="1"/>
          <p:nvPr/>
        </p:nvSpPr>
        <p:spPr>
          <a:xfrm>
            <a:off x="932826" y="437945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PROJECTS</a:t>
            </a:r>
            <a:endParaRPr lang="en-US" sz="30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Slide Number">
            <a:extLst>
              <a:ext uri="{FF2B5EF4-FFF2-40B4-BE49-F238E27FC236}">
                <a16:creationId xmlns:a16="http://schemas.microsoft.com/office/drawing/2014/main" id="{EF644747-3576-4813-B3D5-0FC927462A71}"/>
              </a:ext>
            </a:extLst>
          </p:cNvPr>
          <p:cNvSpPr txBox="1">
            <a:spLocks/>
          </p:cNvSpPr>
          <p:nvPr/>
        </p:nvSpPr>
        <p:spPr>
          <a:xfrm rot="5400000">
            <a:off x="10865056" y="1088732"/>
            <a:ext cx="1695947" cy="246221"/>
          </a:xfrm>
          <a:prstGeom prst="rect">
            <a:avLst/>
          </a:prstGeom>
        </p:spPr>
        <p:txBody>
          <a:bodyPr wrap="square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EXPERIENCE</a:t>
            </a:r>
            <a:endParaRPr lang="en-RU" sz="1000" spc="600" dirty="0">
              <a:solidFill>
                <a:schemeClr val="accent2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2CE6FE14-0C2C-4E61-BFEE-BFD5951C946A}"/>
              </a:ext>
            </a:extLst>
          </p:cNvPr>
          <p:cNvSpPr/>
          <p:nvPr/>
        </p:nvSpPr>
        <p:spPr>
          <a:xfrm flipV="1">
            <a:off x="11713030" y="2194641"/>
            <a:ext cx="0" cy="2105896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 sz="1000">
              <a:latin typeface="Century Gothic" panose="020B0502020202020204" pitchFamily="34" charset="0"/>
            </a:endParaRPr>
          </a:p>
        </p:txBody>
      </p:sp>
      <p:sp>
        <p:nvSpPr>
          <p:cNvPr id="41" name="Rectangle: Rounded Corners 155">
            <a:extLst>
              <a:ext uri="{FF2B5EF4-FFF2-40B4-BE49-F238E27FC236}">
                <a16:creationId xmlns:a16="http://schemas.microsoft.com/office/drawing/2014/main" id="{66D14DEE-0DA6-21C3-36ED-1E421D93F2AB}"/>
              </a:ext>
            </a:extLst>
          </p:cNvPr>
          <p:cNvSpPr/>
          <p:nvPr/>
        </p:nvSpPr>
        <p:spPr>
          <a:xfrm>
            <a:off x="574041" y="1380866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155">
            <a:extLst>
              <a:ext uri="{FF2B5EF4-FFF2-40B4-BE49-F238E27FC236}">
                <a16:creationId xmlns:a16="http://schemas.microsoft.com/office/drawing/2014/main" id="{3EDF1AA8-A57A-4A0A-4E95-861DA54A3751}"/>
              </a:ext>
            </a:extLst>
          </p:cNvPr>
          <p:cNvSpPr/>
          <p:nvPr/>
        </p:nvSpPr>
        <p:spPr>
          <a:xfrm>
            <a:off x="4216877" y="1380871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155">
            <a:extLst>
              <a:ext uri="{FF2B5EF4-FFF2-40B4-BE49-F238E27FC236}">
                <a16:creationId xmlns:a16="http://schemas.microsoft.com/office/drawing/2014/main" id="{3499D24E-21C3-7316-A1E0-8FC3B1759973}"/>
              </a:ext>
            </a:extLst>
          </p:cNvPr>
          <p:cNvSpPr/>
          <p:nvPr/>
        </p:nvSpPr>
        <p:spPr>
          <a:xfrm>
            <a:off x="7696827" y="1383215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960721" y="4641728"/>
            <a:ext cx="2892422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rapid development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document-aware AI assistants.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RAG pipeline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time by 60%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Scaled across teams via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API-first integration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9" y="1390847"/>
            <a:ext cx="550013" cy="55001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16" y="1390847"/>
            <a:ext cx="550013" cy="5500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24" y="1407050"/>
            <a:ext cx="550013" cy="550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41" y="3126331"/>
            <a:ext cx="655858" cy="6558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41" y="4487043"/>
            <a:ext cx="656616" cy="65661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804" y="3089422"/>
            <a:ext cx="655858" cy="65585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257" y="4485978"/>
            <a:ext cx="656616" cy="65661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4559748" y="4808440"/>
            <a:ext cx="2892422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70% retrieval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turnaround time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Empowered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Non-technical users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Boosted data-driven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making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8114442" y="3201669"/>
            <a:ext cx="2892422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GitHub template based scaffolding framework and Python SDK to rapidly build modular,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production-grade ML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pipelines using Airflow on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GCP.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Template-Driven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Scaffold generation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Airflow Operator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 and play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 Creation.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8114442" y="4808440"/>
            <a:ext cx="2892422" cy="1802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60%+ Reduction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ML pipeline development effort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Empowered team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focus on logic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not ML Infra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time to production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ML/DL models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across teams – Modular and reusable, Compliance.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Flexibility</a:t>
            </a:r>
            <a:endParaRPr lang="en-US" sz="1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1057457" y="3143810"/>
            <a:ext cx="2892422" cy="131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Modular service utilities that provide: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extraction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Multi format document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Generation 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 Retrieval for LLM based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455" y="4487043"/>
            <a:ext cx="656616" cy="65661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304" y="3089422"/>
            <a:ext cx="655858" cy="6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907 -0.15185 L -3.125E-6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3" y="7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0.1493 L -4.16667E-7 -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9427 -0.1493 L -2.08333E-6 -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7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 animBg="1"/>
      <p:bldP spid="3" grpId="1" animBg="1"/>
      <p:bldP spid="11" grpId="0"/>
      <p:bldP spid="28" grpId="0" animBg="1"/>
      <p:bldP spid="4112" grpId="0" animBg="1"/>
      <p:bldP spid="95" grpId="0" animBg="1"/>
      <p:bldP spid="95" grpId="1" animBg="1"/>
      <p:bldP spid="96" grpId="0"/>
      <p:bldP spid="98" grpId="0" animBg="1"/>
      <p:bldP spid="100" grpId="0" animBg="1"/>
      <p:bldP spid="102" grpId="0" animBg="1"/>
      <p:bldP spid="102" grpId="1" animBg="1"/>
      <p:bldP spid="103" grpId="0"/>
      <p:bldP spid="105" grpId="0" animBg="1"/>
      <p:bldP spid="107" grpId="0" animBg="1"/>
      <p:bldP spid="41" grpId="0" animBg="1"/>
      <p:bldP spid="45" grpId="0" animBg="1"/>
      <p:bldP spid="48" grpId="0" animBg="1"/>
      <p:bldP spid="56" grpId="0"/>
      <p:bldP spid="72" grpId="0"/>
      <p:bldP spid="73" grpId="0"/>
      <p:bldP spid="75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4555870" y="3149517"/>
            <a:ext cx="2892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>
                <a:solidFill>
                  <a:schemeClr val="accent2"/>
                </a:solidFill>
              </a:rPr>
              <a:t>Supervisor </a:t>
            </a:r>
            <a:r>
              <a:rPr lang="en-US" sz="1000" b="1" dirty="0" smtClean="0">
                <a:solidFill>
                  <a:schemeClr val="accent2"/>
                </a:solidFill>
              </a:rPr>
              <a:t>Agent : </a:t>
            </a:r>
            <a:r>
              <a:rPr lang="en-US" sz="1000" dirty="0" smtClean="0">
                <a:solidFill>
                  <a:schemeClr val="accent2"/>
                </a:solidFill>
              </a:rPr>
              <a:t>.</a:t>
            </a:r>
            <a:r>
              <a:rPr lang="en-US" sz="1000" dirty="0"/>
              <a:t> </a:t>
            </a:r>
            <a:r>
              <a:rPr lang="en-US" sz="1000" dirty="0" smtClean="0">
                <a:solidFill>
                  <a:schemeClr val="accent2"/>
                </a:solidFill>
              </a:rPr>
              <a:t/>
            </a:r>
            <a:br>
              <a:rPr lang="en-US" sz="1000" dirty="0" smtClean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coordinates a suite of sub-agents to streamline CI/CD pipelines</a:t>
            </a:r>
            <a:r>
              <a:rPr lang="en-US" sz="1000" dirty="0" smtClean="0">
                <a:solidFill>
                  <a:schemeClr val="accent2"/>
                </a:solidFill>
              </a:rPr>
              <a:t/>
            </a:r>
            <a:br>
              <a:rPr lang="en-US" sz="1000" dirty="0" smtClean="0">
                <a:solidFill>
                  <a:schemeClr val="accent2"/>
                </a:solidFill>
              </a:rPr>
            </a:br>
            <a:r>
              <a:rPr lang="en-US" sz="1000" b="1" dirty="0" smtClean="0">
                <a:solidFill>
                  <a:schemeClr val="accent2"/>
                </a:solidFill>
              </a:rPr>
              <a:t>Sub Agent</a:t>
            </a:r>
            <a:r>
              <a:rPr lang="en-US" sz="1000" dirty="0" smtClean="0">
                <a:solidFill>
                  <a:schemeClr val="accent2"/>
                </a:solidFill>
              </a:rPr>
              <a:t>: </a:t>
            </a:r>
            <a:r>
              <a:rPr lang="en-US" sz="1000" dirty="0" smtClean="0">
                <a:solidFill>
                  <a:schemeClr val="accent2"/>
                </a:solidFill>
              </a:rPr>
              <a:t>GitHub, </a:t>
            </a:r>
            <a:r>
              <a:rPr lang="en-US" sz="1000" dirty="0" smtClean="0">
                <a:solidFill>
                  <a:schemeClr val="accent2"/>
                </a:solidFill>
              </a:rPr>
              <a:t>FOSSA, Unit Test, Sonarqube, Terraform code, Cloud build</a:t>
            </a:r>
            <a:endParaRPr lang="en-US" sz="1000" dirty="0">
              <a:solidFill>
                <a:schemeClr val="accent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2DA3CF-026D-E2AF-FCE2-755D63CFEBA2}"/>
              </a:ext>
            </a:extLst>
          </p:cNvPr>
          <p:cNvGrpSpPr/>
          <p:nvPr/>
        </p:nvGrpSpPr>
        <p:grpSpPr>
          <a:xfrm>
            <a:off x="2329917" y="1245890"/>
            <a:ext cx="9862083" cy="85186"/>
            <a:chOff x="2329917" y="1713978"/>
            <a:chExt cx="9862083" cy="8518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1C0308-1C2F-4734-B110-B2A4A8A9EE5A}"/>
                </a:ext>
              </a:extLst>
            </p:cNvPr>
            <p:cNvCxnSpPr>
              <a:cxnSpLocks/>
            </p:cNvCxnSpPr>
            <p:nvPr/>
          </p:nvCxnSpPr>
          <p:spPr>
            <a:xfrm>
              <a:off x="2475480" y="1756571"/>
              <a:ext cx="9716520" cy="0"/>
            </a:xfrm>
            <a:prstGeom prst="line">
              <a:avLst/>
            </a:prstGeom>
            <a:ln w="25400" cap="rnd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784D582F-A028-402B-85FB-0975EA8AF601}"/>
                </a:ext>
              </a:extLst>
            </p:cNvPr>
            <p:cNvSpPr/>
            <p:nvPr/>
          </p:nvSpPr>
          <p:spPr>
            <a:xfrm>
              <a:off x="2329917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ACCC9F2-4FB3-46E6-9BF9-E81097A6E93E}"/>
                </a:ext>
              </a:extLst>
            </p:cNvPr>
            <p:cNvSpPr/>
            <p:nvPr/>
          </p:nvSpPr>
          <p:spPr>
            <a:xfrm>
              <a:off x="5890896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730776C-7C28-4020-9924-D31EC1AA0FF0}"/>
                </a:ext>
              </a:extLst>
            </p:cNvPr>
            <p:cNvSpPr/>
            <p:nvPr/>
          </p:nvSpPr>
          <p:spPr>
            <a:xfrm>
              <a:off x="9451875" y="1713978"/>
              <a:ext cx="266700" cy="8518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EF36B7-65E2-4598-BEEB-3F8DE2FE6EBE}"/>
              </a:ext>
            </a:extLst>
          </p:cNvPr>
          <p:cNvSpPr/>
          <p:nvPr/>
        </p:nvSpPr>
        <p:spPr>
          <a:xfrm>
            <a:off x="1035344" y="1893861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FB723-AA03-496A-9F22-7B9556624F19}"/>
              </a:ext>
            </a:extLst>
          </p:cNvPr>
          <p:cNvSpPr txBox="1"/>
          <p:nvPr/>
        </p:nvSpPr>
        <p:spPr>
          <a:xfrm>
            <a:off x="971542" y="2010904"/>
            <a:ext cx="301905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Loan Lending</a:t>
            </a:r>
          </a:p>
          <a:p>
            <a:pPr>
              <a:spcAft>
                <a:spcPts val="600"/>
              </a:spcAft>
            </a:pPr>
            <a:r>
              <a:rPr lang="en-US" sz="900" dirty="0"/>
              <a:t>Traditional finance has underestimated tens of millions of Americans, , denying them fair access to credit due to rigid and outdated evaluation methods.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5BA5FB-8F62-4AAC-939B-939497FB3B13}"/>
              </a:ext>
            </a:extLst>
          </p:cNvPr>
          <p:cNvSpPr/>
          <p:nvPr/>
        </p:nvSpPr>
        <p:spPr>
          <a:xfrm>
            <a:off x="1794436" y="168284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Personify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2" name="Graphic 4110">
            <a:extLst>
              <a:ext uri="{FF2B5EF4-FFF2-40B4-BE49-F238E27FC236}">
                <a16:creationId xmlns:a16="http://schemas.microsoft.com/office/drawing/2014/main" id="{C8F357A1-990B-4187-9C04-02ACFFCA4E2D}"/>
              </a:ext>
            </a:extLst>
          </p:cNvPr>
          <p:cNvSpPr/>
          <p:nvPr/>
        </p:nvSpPr>
        <p:spPr>
          <a:xfrm>
            <a:off x="2343824" y="943099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3F9A17CE-5820-48CD-8BD9-536BAC9E202F}"/>
              </a:ext>
            </a:extLst>
          </p:cNvPr>
          <p:cNvSpPr/>
          <p:nvPr/>
        </p:nvSpPr>
        <p:spPr>
          <a:xfrm>
            <a:off x="4596323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CBC509-334D-41D5-9DB2-C0A73DC0D1CE}"/>
              </a:ext>
            </a:extLst>
          </p:cNvPr>
          <p:cNvSpPr txBox="1"/>
          <p:nvPr/>
        </p:nvSpPr>
        <p:spPr>
          <a:xfrm>
            <a:off x="4607366" y="1957063"/>
            <a:ext cx="2744822" cy="925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>            </a:t>
            </a: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Dev-ops </a:t>
            </a: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</a:t>
            </a:r>
            <a: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  <a:t/>
            </a:r>
            <a:br>
              <a:rPr lang="en-US" sz="1500" b="1" dirty="0" smtClean="0">
                <a:solidFill>
                  <a:schemeClr val="accent1"/>
                </a:solidFill>
                <a:latin typeface="Century Gothic" panose="020B0502020202020204" pitchFamily="34" charset="0"/>
              </a:rPr>
            </a:br>
            <a:r>
              <a:rPr lang="en-US" sz="900" dirty="0"/>
              <a:t>Supervisor Agent that orchestrates a modular set of specialized sub-agents to create dynamic, goal-driven DevOps workflows based on user input.</a:t>
            </a:r>
          </a:p>
        </p:txBody>
      </p:sp>
      <p:sp>
        <p:nvSpPr>
          <p:cNvPr id="98" name="Oval 27">
            <a:extLst>
              <a:ext uri="{FF2B5EF4-FFF2-40B4-BE49-F238E27FC236}">
                <a16:creationId xmlns:a16="http://schemas.microsoft.com/office/drawing/2014/main" id="{B8980428-E7DB-47AE-B642-AD06D44E92E1}"/>
              </a:ext>
            </a:extLst>
          </p:cNvPr>
          <p:cNvSpPr/>
          <p:nvPr/>
        </p:nvSpPr>
        <p:spPr>
          <a:xfrm>
            <a:off x="5355415" y="1682842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POC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Graphic 4110">
            <a:extLst>
              <a:ext uri="{FF2B5EF4-FFF2-40B4-BE49-F238E27FC236}">
                <a16:creationId xmlns:a16="http://schemas.microsoft.com/office/drawing/2014/main" id="{60143BE4-DDE1-4DFF-A575-846F79942C0B}"/>
              </a:ext>
            </a:extLst>
          </p:cNvPr>
          <p:cNvSpPr/>
          <p:nvPr/>
        </p:nvSpPr>
        <p:spPr>
          <a:xfrm>
            <a:off x="5904803" y="943101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4633FB3-CF01-4830-9616-5F574765BE32}"/>
              </a:ext>
            </a:extLst>
          </p:cNvPr>
          <p:cNvSpPr/>
          <p:nvPr/>
        </p:nvSpPr>
        <p:spPr>
          <a:xfrm>
            <a:off x="8114442" y="1882978"/>
            <a:ext cx="2855847" cy="1208692"/>
          </a:xfrm>
          <a:prstGeom prst="roundRect">
            <a:avLst>
              <a:gd name="adj" fmla="val 135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03F281-7FC7-401F-ABF3-5386E74A166C}"/>
              </a:ext>
            </a:extLst>
          </p:cNvPr>
          <p:cNvSpPr txBox="1"/>
          <p:nvPr/>
        </p:nvSpPr>
        <p:spPr>
          <a:xfrm>
            <a:off x="8157302" y="2072840"/>
            <a:ext cx="27307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b="1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DID Validation </a:t>
            </a:r>
            <a:endParaRPr lang="en-US" sz="1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dirty="0" smtClean="0"/>
              <a:t>Undetected </a:t>
            </a:r>
            <a:r>
              <a:rPr lang="en-US" sz="900" dirty="0"/>
              <a:t>incorrect installation of Vehicle Software DID packages </a:t>
            </a:r>
            <a:r>
              <a:rPr lang="en-US" sz="900" dirty="0" smtClean="0"/>
              <a:t>poses </a:t>
            </a:r>
            <a:r>
              <a:rPr lang="en-US" sz="900" dirty="0"/>
              <a:t>significant risks of </a:t>
            </a:r>
            <a:r>
              <a:rPr lang="en-US" sz="900" dirty="0" smtClean="0"/>
              <a:t>system</a:t>
            </a:r>
            <a:r>
              <a:rPr lang="en-US" sz="900" dirty="0"/>
              <a:t> </a:t>
            </a:r>
            <a:r>
              <a:rPr lang="en-US" sz="900" dirty="0" smtClean="0"/>
              <a:t>malfunction</a:t>
            </a:r>
            <a:r>
              <a:rPr lang="en-US" sz="900" dirty="0"/>
              <a:t>, customer dissatisfaction, and costly recalls.</a:t>
            </a:r>
            <a:endParaRPr lang="en-US" sz="9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pPr algn="ctr">
              <a:spcAft>
                <a:spcPts val="600"/>
              </a:spcAft>
            </a:pPr>
            <a:endParaRPr lang="en-US" sz="9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5" name="Oval 27">
            <a:extLst>
              <a:ext uri="{FF2B5EF4-FFF2-40B4-BE49-F238E27FC236}">
                <a16:creationId xmlns:a16="http://schemas.microsoft.com/office/drawing/2014/main" id="{F2E7CAD5-9705-433F-8142-142B89768D8D}"/>
              </a:ext>
            </a:extLst>
          </p:cNvPr>
          <p:cNvSpPr/>
          <p:nvPr/>
        </p:nvSpPr>
        <p:spPr>
          <a:xfrm>
            <a:off x="8916394" y="1704613"/>
            <a:ext cx="1337662" cy="26918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POC 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Graphic 4110">
            <a:extLst>
              <a:ext uri="{FF2B5EF4-FFF2-40B4-BE49-F238E27FC236}">
                <a16:creationId xmlns:a16="http://schemas.microsoft.com/office/drawing/2014/main" id="{EFA95948-A029-4582-8594-DB6DFA41A99A}"/>
              </a:ext>
            </a:extLst>
          </p:cNvPr>
          <p:cNvSpPr/>
          <p:nvPr/>
        </p:nvSpPr>
        <p:spPr>
          <a:xfrm>
            <a:off x="9465782" y="943104"/>
            <a:ext cx="238886" cy="307138"/>
          </a:xfrm>
          <a:custGeom>
            <a:avLst/>
            <a:gdLst>
              <a:gd name="connsiteX0" fmla="*/ 133350 w 133350"/>
              <a:gd name="connsiteY0" fmla="*/ 66675 h 171450"/>
              <a:gd name="connsiteX1" fmla="*/ 66675 w 133350"/>
              <a:gd name="connsiteY1" fmla="*/ 0 h 171450"/>
              <a:gd name="connsiteX2" fmla="*/ 0 w 133350"/>
              <a:gd name="connsiteY2" fmla="*/ 66675 h 171450"/>
              <a:gd name="connsiteX3" fmla="*/ 44768 w 133350"/>
              <a:gd name="connsiteY3" fmla="*/ 129540 h 171450"/>
              <a:gd name="connsiteX4" fmla="*/ 66675 w 133350"/>
              <a:gd name="connsiteY4" fmla="*/ 179546 h 171450"/>
              <a:gd name="connsiteX5" fmla="*/ 88583 w 133350"/>
              <a:gd name="connsiteY5" fmla="*/ 129540 h 171450"/>
              <a:gd name="connsiteX6" fmla="*/ 133350 w 133350"/>
              <a:gd name="connsiteY6" fmla="*/ 66675 h 171450"/>
              <a:gd name="connsiteX7" fmla="*/ 66770 w 133350"/>
              <a:gd name="connsiteY7" fmla="*/ 114300 h 171450"/>
              <a:gd name="connsiteX8" fmla="*/ 66580 w 133350"/>
              <a:gd name="connsiteY8" fmla="*/ 114300 h 171450"/>
              <a:gd name="connsiteX9" fmla="*/ 19050 w 133350"/>
              <a:gd name="connsiteY9" fmla="*/ 66675 h 171450"/>
              <a:gd name="connsiteX10" fmla="*/ 66675 w 133350"/>
              <a:gd name="connsiteY10" fmla="*/ 19050 h 171450"/>
              <a:gd name="connsiteX11" fmla="*/ 114300 w 133350"/>
              <a:gd name="connsiteY11" fmla="*/ 66675 h 171450"/>
              <a:gd name="connsiteX12" fmla="*/ 66770 w 133350"/>
              <a:gd name="connsiteY12" fmla="*/ 11430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350" h="171450">
                <a:moveTo>
                  <a:pt x="133350" y="66675"/>
                </a:moveTo>
                <a:cubicBezTo>
                  <a:pt x="133350" y="29909"/>
                  <a:pt x="103442" y="0"/>
                  <a:pt x="66675" y="0"/>
                </a:cubicBezTo>
                <a:cubicBezTo>
                  <a:pt x="29909" y="0"/>
                  <a:pt x="0" y="29909"/>
                  <a:pt x="0" y="66675"/>
                </a:cubicBezTo>
                <a:cubicBezTo>
                  <a:pt x="0" y="95726"/>
                  <a:pt x="18764" y="120491"/>
                  <a:pt x="44768" y="129540"/>
                </a:cubicBezTo>
                <a:lnTo>
                  <a:pt x="66675" y="179546"/>
                </a:lnTo>
                <a:lnTo>
                  <a:pt x="88583" y="129540"/>
                </a:lnTo>
                <a:cubicBezTo>
                  <a:pt x="114586" y="120491"/>
                  <a:pt x="133350" y="95726"/>
                  <a:pt x="133350" y="66675"/>
                </a:cubicBezTo>
                <a:close/>
                <a:moveTo>
                  <a:pt x="66770" y="114300"/>
                </a:moveTo>
                <a:lnTo>
                  <a:pt x="66580" y="114300"/>
                </a:lnTo>
                <a:cubicBezTo>
                  <a:pt x="40386" y="114300"/>
                  <a:pt x="19050" y="92869"/>
                  <a:pt x="19050" y="66675"/>
                </a:cubicBezTo>
                <a:cubicBezTo>
                  <a:pt x="19050" y="40386"/>
                  <a:pt x="40386" y="19050"/>
                  <a:pt x="66675" y="19050"/>
                </a:cubicBezTo>
                <a:cubicBezTo>
                  <a:pt x="92964" y="19050"/>
                  <a:pt x="114300" y="40386"/>
                  <a:pt x="114300" y="66675"/>
                </a:cubicBezTo>
                <a:cubicBezTo>
                  <a:pt x="114300" y="92869"/>
                  <a:pt x="92964" y="114300"/>
                  <a:pt x="66770" y="1143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tIns="0" bIns="73152"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2CA82-CDA8-4D07-A459-9EC10812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E23D1021-2930-8E40-B298-F88DC6ACAD76}" type="slidenum">
              <a:rPr lang="en-US" smtClean="0"/>
              <a:pPr algn="ctr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22E8-AF37-45A7-8D01-4BE88286DBF3}"/>
              </a:ext>
            </a:extLst>
          </p:cNvPr>
          <p:cNvSpPr txBox="1"/>
          <p:nvPr/>
        </p:nvSpPr>
        <p:spPr>
          <a:xfrm>
            <a:off x="932826" y="437945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4"/>
                </a:solidFill>
                <a:latin typeface="Century Gothic" panose="020B0502020202020204" pitchFamily="34" charset="0"/>
              </a:rPr>
              <a:t>PROJECTS</a:t>
            </a:r>
            <a:endParaRPr lang="en-US" sz="3000" b="1" dirty="0">
              <a:solidFill>
                <a:schemeClr val="accent4"/>
              </a:solidFill>
              <a:latin typeface="Century Gothic" panose="020B0502020202020204" pitchFamily="34" charset="0"/>
            </a:endParaRPr>
          </a:p>
        </p:txBody>
      </p:sp>
      <p:sp>
        <p:nvSpPr>
          <p:cNvPr id="112" name="Slide Number">
            <a:extLst>
              <a:ext uri="{FF2B5EF4-FFF2-40B4-BE49-F238E27FC236}">
                <a16:creationId xmlns:a16="http://schemas.microsoft.com/office/drawing/2014/main" id="{EF644747-3576-4813-B3D5-0FC927462A71}"/>
              </a:ext>
            </a:extLst>
          </p:cNvPr>
          <p:cNvSpPr txBox="1">
            <a:spLocks/>
          </p:cNvSpPr>
          <p:nvPr/>
        </p:nvSpPr>
        <p:spPr>
          <a:xfrm rot="5400000">
            <a:off x="10865056" y="1088732"/>
            <a:ext cx="1695947" cy="246221"/>
          </a:xfrm>
          <a:prstGeom prst="rect">
            <a:avLst/>
          </a:prstGeom>
        </p:spPr>
        <p:txBody>
          <a:bodyPr wrap="square" r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spc="600" dirty="0">
                <a:solidFill>
                  <a:schemeClr val="accent2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EXPERIENCE</a:t>
            </a:r>
            <a:endParaRPr lang="en-RU" sz="1000" spc="600" dirty="0">
              <a:solidFill>
                <a:schemeClr val="accent2">
                  <a:lumMod val="40000"/>
                  <a:lumOff val="6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Line">
            <a:extLst>
              <a:ext uri="{FF2B5EF4-FFF2-40B4-BE49-F238E27FC236}">
                <a16:creationId xmlns:a16="http://schemas.microsoft.com/office/drawing/2014/main" id="{2CE6FE14-0C2C-4E61-BFEE-BFD5951C946A}"/>
              </a:ext>
            </a:extLst>
          </p:cNvPr>
          <p:cNvSpPr/>
          <p:nvPr/>
        </p:nvSpPr>
        <p:spPr>
          <a:xfrm flipV="1">
            <a:off x="11713030" y="2194641"/>
            <a:ext cx="0" cy="2105896"/>
          </a:xfrm>
          <a:prstGeom prst="line">
            <a:avLst/>
          </a:prstGeom>
          <a:ln w="6350" cap="rnd">
            <a:solidFill>
              <a:schemeClr val="accent4">
                <a:lumMod val="20000"/>
                <a:lumOff val="80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endParaRPr sz="1000">
              <a:latin typeface="Century Gothic" panose="020B0502020202020204" pitchFamily="34" charset="0"/>
            </a:endParaRPr>
          </a:p>
        </p:txBody>
      </p:sp>
      <p:sp>
        <p:nvSpPr>
          <p:cNvPr id="41" name="Rectangle: Rounded Corners 155">
            <a:extLst>
              <a:ext uri="{FF2B5EF4-FFF2-40B4-BE49-F238E27FC236}">
                <a16:creationId xmlns:a16="http://schemas.microsoft.com/office/drawing/2014/main" id="{66D14DEE-0DA6-21C3-36ED-1E421D93F2AB}"/>
              </a:ext>
            </a:extLst>
          </p:cNvPr>
          <p:cNvSpPr/>
          <p:nvPr/>
        </p:nvSpPr>
        <p:spPr>
          <a:xfrm>
            <a:off x="574041" y="1380866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155">
            <a:extLst>
              <a:ext uri="{FF2B5EF4-FFF2-40B4-BE49-F238E27FC236}">
                <a16:creationId xmlns:a16="http://schemas.microsoft.com/office/drawing/2014/main" id="{3EDF1AA8-A57A-4A0A-4E95-861DA54A3751}"/>
              </a:ext>
            </a:extLst>
          </p:cNvPr>
          <p:cNvSpPr/>
          <p:nvPr/>
        </p:nvSpPr>
        <p:spPr>
          <a:xfrm>
            <a:off x="4216877" y="1380871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155">
            <a:extLst>
              <a:ext uri="{FF2B5EF4-FFF2-40B4-BE49-F238E27FC236}">
                <a16:creationId xmlns:a16="http://schemas.microsoft.com/office/drawing/2014/main" id="{3499D24E-21C3-7316-A1E0-8FC3B1759973}"/>
              </a:ext>
            </a:extLst>
          </p:cNvPr>
          <p:cNvSpPr/>
          <p:nvPr/>
        </p:nvSpPr>
        <p:spPr>
          <a:xfrm>
            <a:off x="7696827" y="1383215"/>
            <a:ext cx="642797" cy="642795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960721" y="4641728"/>
            <a:ext cx="2892422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30% uplift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credit risk model accuracy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acquisition cost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9" y="1390847"/>
            <a:ext cx="550013" cy="55001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16" y="1390847"/>
            <a:ext cx="550013" cy="55001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24" y="1407050"/>
            <a:ext cx="550013" cy="550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41" y="4485383"/>
            <a:ext cx="656616" cy="65661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804" y="3089422"/>
            <a:ext cx="655858" cy="655858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57" y="4485978"/>
            <a:ext cx="656616" cy="65661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4533566" y="4683895"/>
            <a:ext cx="2892422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 teams to implement DevOps CI/CD workflows with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using natural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Accelerates CI/CD setup —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days to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hours</a:t>
            </a:r>
            <a:endParaRPr lang="en-US" sz="1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endParaRPr lang="en-US" sz="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70A88B-01E4-4EC7-B21E-8F11AA9159CB}"/>
              </a:ext>
            </a:extLst>
          </p:cNvPr>
          <p:cNvSpPr txBox="1"/>
          <p:nvPr/>
        </p:nvSpPr>
        <p:spPr>
          <a:xfrm>
            <a:off x="8114442" y="3190783"/>
            <a:ext cx="2892422" cy="1490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LLM-driven validation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audits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installed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comparing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What’s Next</a:t>
            </a: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 off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Traditional  vs LLM driven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installation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8157302" y="4690499"/>
            <a:ext cx="289242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endParaRPr lang="en-US" sz="1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Costly recalls</a:t>
            </a:r>
          </a:p>
          <a:p>
            <a:pPr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vehicle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  <a:r>
              <a:rPr lang="en-US" sz="8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  <a:t/>
            </a:r>
            <a:br>
              <a:rPr lang="en-US" sz="800" b="1" dirty="0" smtClean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lang="en-US" sz="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A4D376-36FA-41E3-B54B-E6F7D5B7C8C1}"/>
              </a:ext>
            </a:extLst>
          </p:cNvPr>
          <p:cNvSpPr txBox="1"/>
          <p:nvPr/>
        </p:nvSpPr>
        <p:spPr>
          <a:xfrm>
            <a:off x="1057457" y="3143811"/>
            <a:ext cx="2491286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1000" b="1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Actions: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 </a:t>
            </a:r>
            <a:r>
              <a:rPr lang="en-US" sz="1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 risk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model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prediction </a:t>
            </a:r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subprime unsecured loans. </a:t>
            </a:r>
            <a:endParaRPr lang="en-US" sz="1000" dirty="0" smtClean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 Transcript scraping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chat data</a:t>
            </a:r>
          </a:p>
          <a:p>
            <a:pPr marL="171450" indent="-171450">
              <a:lnSpc>
                <a:spcPts val="13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 lifecycle 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 to improve </a:t>
            </a:r>
            <a:r>
              <a:rPr lang="en-US" sz="10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efficiency</a:t>
            </a:r>
            <a:r>
              <a:rPr lang="en-US" sz="10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0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455" y="4487043"/>
            <a:ext cx="656616" cy="65661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1304" y="3089422"/>
            <a:ext cx="655858" cy="65585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95" y="2959690"/>
            <a:ext cx="655858" cy="6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8907 -0.15185 L -3.125E-6 -3.703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3" y="7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0.1493 L -4.16667E-7 -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9427 -0.1493 L -2.08333E-6 -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74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3" grpId="0" animBg="1"/>
      <p:bldP spid="3" grpId="1" animBg="1"/>
      <p:bldP spid="11" grpId="0"/>
      <p:bldP spid="28" grpId="0" animBg="1"/>
      <p:bldP spid="4112" grpId="0" animBg="1"/>
      <p:bldP spid="95" grpId="0" animBg="1"/>
      <p:bldP spid="95" grpId="1" animBg="1"/>
      <p:bldP spid="96" grpId="0"/>
      <p:bldP spid="98" grpId="0" animBg="1"/>
      <p:bldP spid="100" grpId="0" animBg="1"/>
      <p:bldP spid="102" grpId="0" animBg="1"/>
      <p:bldP spid="102" grpId="1" animBg="1"/>
      <p:bldP spid="103" grpId="0"/>
      <p:bldP spid="105" grpId="0" animBg="1"/>
      <p:bldP spid="107" grpId="0" animBg="1"/>
      <p:bldP spid="41" grpId="0" animBg="1"/>
      <p:bldP spid="45" grpId="0" animBg="1"/>
      <p:bldP spid="48" grpId="0" animBg="1"/>
      <p:bldP spid="56" grpId="0"/>
      <p:bldP spid="72" grpId="0"/>
      <p:bldP spid="73" grpId="0"/>
      <p:bldP spid="75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Custom 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677EA"/>
      </a:accent1>
      <a:accent2>
        <a:srgbClr val="3A3838"/>
      </a:accent2>
      <a:accent3>
        <a:srgbClr val="D9E3FA"/>
      </a:accent3>
      <a:accent4>
        <a:srgbClr val="767575"/>
      </a:accent4>
      <a:accent5>
        <a:srgbClr val="5B9BD5"/>
      </a:accent5>
      <a:accent6>
        <a:srgbClr val="62EAB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12439</TotalTime>
  <Words>540</Words>
  <Application>Microsoft Office PowerPoint</Application>
  <PresentationFormat>Widescreen</PresentationFormat>
  <Paragraphs>125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Open Sans Bold</vt:lpstr>
      <vt:lpstr>Office Theme</vt:lpstr>
      <vt:lpstr>PowerPoint Presentation</vt:lpstr>
      <vt:lpstr>PowerPoint Presentation</vt:lpstr>
      <vt:lpstr>PowerPoint Presentation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Showcase</dc:title>
  <dc:subject>Personal Showcase</dc:subject>
  <dc:creator>You Exec (https://youexec.com/resources)</dc:creator>
  <cp:keywords>You Exec (https://youexec.com/resources)</cp:keywords>
  <dc:description>You Exec (https://youexec.com/resources)</dc:description>
  <cp:lastModifiedBy>Admin</cp:lastModifiedBy>
  <cp:revision>1687</cp:revision>
  <dcterms:created xsi:type="dcterms:W3CDTF">2022-03-08T22:14:51Z</dcterms:created>
  <dcterms:modified xsi:type="dcterms:W3CDTF">2025-07-16T05:56:22Z</dcterms:modified>
  <cp:category>You Exec (https://youexec.com/resources)</cp:category>
</cp:coreProperties>
</file>