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57" r:id="rId5"/>
    <p:sldId id="258" r:id="rId6"/>
    <p:sldId id="271" r:id="rId7"/>
    <p:sldId id="260" r:id="rId8"/>
    <p:sldId id="264" r:id="rId9"/>
    <p:sldId id="259" r:id="rId10"/>
    <p:sldId id="267" r:id="rId11"/>
    <p:sldId id="266" r:id="rId12"/>
    <p:sldId id="265" r:id="rId13"/>
    <p:sldId id="268" r:id="rId14"/>
    <p:sldId id="262"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46" autoAdjust="0"/>
    <p:restoredTop sz="94660"/>
  </p:normalViewPr>
  <p:slideViewPr>
    <p:cSldViewPr snapToGrid="0">
      <p:cViewPr varScale="1">
        <p:scale>
          <a:sx n="73" d="100"/>
          <a:sy n="73" d="100"/>
        </p:scale>
        <p:origin x="7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E545FC-20A1-4220-8A8C-EBF25424131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20232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545FC-20A1-4220-8A8C-EBF25424131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396222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545FC-20A1-4220-8A8C-EBF25424131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4171B9-3B88-47FB-A56D-9B322C77C8C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944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E545FC-20A1-4220-8A8C-EBF25424131B}"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3411286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E545FC-20A1-4220-8A8C-EBF25424131B}"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4171B9-3B88-47FB-A56D-9B322C77C8C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9874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E545FC-20A1-4220-8A8C-EBF25424131B}"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252449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545FC-20A1-4220-8A8C-EBF25424131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2022213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545FC-20A1-4220-8A8C-EBF25424131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186560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545FC-20A1-4220-8A8C-EBF25424131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291432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545FC-20A1-4220-8A8C-EBF25424131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133628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545FC-20A1-4220-8A8C-EBF25424131B}"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233449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545FC-20A1-4220-8A8C-EBF25424131B}" type="datetimeFigureOut">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30926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545FC-20A1-4220-8A8C-EBF25424131B}" type="datetimeFigureOut">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250951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545FC-20A1-4220-8A8C-EBF25424131B}" type="datetimeFigureOut">
              <a:rPr lang="en-IN" smtClean="0"/>
              <a:t>16-11-2023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123517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E545FC-20A1-4220-8A8C-EBF25424131B}"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191626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E545FC-20A1-4220-8A8C-EBF25424131B}"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4171B9-3B88-47FB-A56D-9B322C77C8C9}" type="slidenum">
              <a:rPr lang="en-IN" smtClean="0"/>
              <a:t>‹#›</a:t>
            </a:fld>
            <a:endParaRPr lang="en-IN"/>
          </a:p>
        </p:txBody>
      </p:sp>
    </p:spTree>
    <p:extLst>
      <p:ext uri="{BB962C8B-B14F-4D97-AF65-F5344CB8AC3E}">
        <p14:creationId xmlns:p14="http://schemas.microsoft.com/office/powerpoint/2010/main" val="339974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4E545FC-20A1-4220-8A8C-EBF25424131B}" type="datetimeFigureOut">
              <a:rPr lang="en-IN" smtClean="0"/>
              <a:t>16-11-2023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4171B9-3B88-47FB-A56D-9B322C77C8C9}" type="slidenum">
              <a:rPr lang="en-IN" smtClean="0"/>
              <a:t>‹#›</a:t>
            </a:fld>
            <a:endParaRPr lang="en-IN"/>
          </a:p>
        </p:txBody>
      </p:sp>
    </p:spTree>
    <p:extLst>
      <p:ext uri="{BB962C8B-B14F-4D97-AF65-F5344CB8AC3E}">
        <p14:creationId xmlns:p14="http://schemas.microsoft.com/office/powerpoint/2010/main" val="3740992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394" y="1998752"/>
            <a:ext cx="8915400" cy="2396690"/>
          </a:xfrm>
        </p:spPr>
        <p:txBody>
          <a:bodyPr>
            <a:normAutofit/>
          </a:bodyPr>
          <a:lstStyle/>
          <a:p>
            <a:r>
              <a:rPr lang="en-US" sz="4400" b="1" dirty="0"/>
              <a:t>GovGuideBot: Chatbot Based Helpdesk For Govt. Employees And Departments</a:t>
            </a:r>
            <a:endParaRPr lang="en-IN" sz="4400" b="1" dirty="0"/>
          </a:p>
        </p:txBody>
      </p:sp>
      <p:sp>
        <p:nvSpPr>
          <p:cNvPr id="3" name="Subtitle 2"/>
          <p:cNvSpPr>
            <a:spLocks noGrp="1"/>
          </p:cNvSpPr>
          <p:nvPr>
            <p:ph type="subTitle" idx="1"/>
          </p:nvPr>
        </p:nvSpPr>
        <p:spPr>
          <a:xfrm>
            <a:off x="6978314" y="4399489"/>
            <a:ext cx="4937761" cy="2280444"/>
          </a:xfrm>
        </p:spPr>
        <p:txBody>
          <a:bodyPr>
            <a:noAutofit/>
          </a:bodyPr>
          <a:lstStyle/>
          <a:p>
            <a:pPr lvl="1" algn="l"/>
            <a:r>
              <a:rPr lang="en-IN" b="1" dirty="0">
                <a:solidFill>
                  <a:schemeClr val="tx1"/>
                </a:solidFill>
              </a:rPr>
              <a:t>Guided by: Mr. M Sathishkumar</a:t>
            </a:r>
          </a:p>
          <a:p>
            <a:pPr lvl="1" algn="l"/>
            <a:r>
              <a:rPr lang="en-IN" b="1" dirty="0">
                <a:solidFill>
                  <a:schemeClr val="tx1"/>
                </a:solidFill>
              </a:rPr>
              <a:t>Group Members:	</a:t>
            </a:r>
          </a:p>
          <a:p>
            <a:pPr lvl="1" algn="l"/>
            <a:r>
              <a:rPr lang="en-IN" b="1" dirty="0">
                <a:solidFill>
                  <a:schemeClr val="tx1"/>
                </a:solidFill>
              </a:rPr>
              <a:t>SREENU G                (730920104106)</a:t>
            </a:r>
          </a:p>
          <a:p>
            <a:pPr lvl="1" algn="l"/>
            <a:r>
              <a:rPr lang="en-IN" b="1" dirty="0">
                <a:solidFill>
                  <a:schemeClr val="tx1"/>
                </a:solidFill>
              </a:rPr>
              <a:t>LOCHAN CHETTRI   (730920104305)</a:t>
            </a:r>
          </a:p>
          <a:p>
            <a:pPr lvl="1" algn="l"/>
            <a:r>
              <a:rPr lang="en-IN" b="1" dirty="0">
                <a:solidFill>
                  <a:schemeClr val="tx1"/>
                </a:solidFill>
              </a:rPr>
              <a:t>MANOJ ADHIKARI  (730920104306)</a:t>
            </a:r>
          </a:p>
          <a:p>
            <a:pPr lvl="1" algn="l"/>
            <a:r>
              <a:rPr lang="en-IN" b="1" dirty="0">
                <a:solidFill>
                  <a:schemeClr val="tx1"/>
                </a:solidFill>
              </a:rPr>
              <a:t>VINOTH A                (730920104312)</a:t>
            </a:r>
          </a:p>
        </p:txBody>
      </p:sp>
      <p:pic>
        <p:nvPicPr>
          <p:cNvPr id="5" name="Picture 4">
            <a:extLst>
              <a:ext uri="{FF2B5EF4-FFF2-40B4-BE49-F238E27FC236}">
                <a16:creationId xmlns:a16="http://schemas.microsoft.com/office/drawing/2014/main" id="{F03542BF-E405-423B-B231-0607FC952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102" y="479007"/>
            <a:ext cx="1548709" cy="1541826"/>
          </a:xfrm>
          <a:prstGeom prst="rect">
            <a:avLst/>
          </a:prstGeom>
        </p:spPr>
      </p:pic>
      <p:pic>
        <p:nvPicPr>
          <p:cNvPr id="7" name="Picture 6">
            <a:extLst>
              <a:ext uri="{FF2B5EF4-FFF2-40B4-BE49-F238E27FC236}">
                <a16:creationId xmlns:a16="http://schemas.microsoft.com/office/drawing/2014/main" id="{08ABEF52-8802-E1E8-FB75-F900B7CCF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394" y="456926"/>
            <a:ext cx="1541826" cy="1541826"/>
          </a:xfrm>
          <a:prstGeom prst="rect">
            <a:avLst/>
          </a:prstGeom>
        </p:spPr>
      </p:pic>
    </p:spTree>
    <p:extLst>
      <p:ext uri="{BB962C8B-B14F-4D97-AF65-F5344CB8AC3E}">
        <p14:creationId xmlns:p14="http://schemas.microsoft.com/office/powerpoint/2010/main" val="159887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A8DD80-2292-CE1B-ADAA-A225A5B244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7347" y="1756589"/>
            <a:ext cx="9875967" cy="4913717"/>
          </a:xfrm>
        </p:spPr>
      </p:pic>
      <p:sp>
        <p:nvSpPr>
          <p:cNvPr id="6" name="TextBox 5">
            <a:extLst>
              <a:ext uri="{FF2B5EF4-FFF2-40B4-BE49-F238E27FC236}">
                <a16:creationId xmlns:a16="http://schemas.microsoft.com/office/drawing/2014/main" id="{30864DE4-C6FB-473E-2837-328B074B177B}"/>
              </a:ext>
            </a:extLst>
          </p:cNvPr>
          <p:cNvSpPr txBox="1"/>
          <p:nvPr/>
        </p:nvSpPr>
        <p:spPr>
          <a:xfrm>
            <a:off x="1597347" y="741145"/>
            <a:ext cx="5022555" cy="523220"/>
          </a:xfrm>
          <a:prstGeom prst="rect">
            <a:avLst/>
          </a:prstGeom>
          <a:noFill/>
        </p:spPr>
        <p:txBody>
          <a:bodyPr wrap="square" rtlCol="0">
            <a:spAutoFit/>
          </a:bodyPr>
          <a:lstStyle/>
          <a:p>
            <a:r>
              <a:rPr lang="en-US" sz="2800" b="1" dirty="0"/>
              <a:t>Dataset with 1000+ FAQs</a:t>
            </a:r>
            <a:endParaRPr lang="en-IN" sz="2800" b="1" dirty="0"/>
          </a:p>
        </p:txBody>
      </p:sp>
    </p:spTree>
    <p:extLst>
      <p:ext uri="{BB962C8B-B14F-4D97-AF65-F5344CB8AC3E}">
        <p14:creationId xmlns:p14="http://schemas.microsoft.com/office/powerpoint/2010/main" val="357796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7861-AAEB-5E5F-2967-CC834A76E887}"/>
              </a:ext>
            </a:extLst>
          </p:cNvPr>
          <p:cNvSpPr>
            <a:spLocks noGrp="1"/>
          </p:cNvSpPr>
          <p:nvPr>
            <p:ph type="title"/>
          </p:nvPr>
        </p:nvSpPr>
        <p:spPr>
          <a:xfrm>
            <a:off x="2313867" y="486950"/>
            <a:ext cx="8911687" cy="1280890"/>
          </a:xfrm>
        </p:spPr>
        <p:txBody>
          <a:bodyPr/>
          <a:lstStyle/>
          <a:p>
            <a:r>
              <a:rPr lang="en-US" b="1" dirty="0"/>
              <a:t>Results Obtained / Demonstration</a:t>
            </a:r>
            <a:endParaRPr lang="en-IN" b="1" dirty="0"/>
          </a:p>
        </p:txBody>
      </p:sp>
      <p:pic>
        <p:nvPicPr>
          <p:cNvPr id="5" name="Content Placeholder 4">
            <a:extLst>
              <a:ext uri="{FF2B5EF4-FFF2-40B4-BE49-F238E27FC236}">
                <a16:creationId xmlns:a16="http://schemas.microsoft.com/office/drawing/2014/main" id="{98E0C68E-101A-0DF5-BC0E-5824ED2E2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1932" y="1881052"/>
            <a:ext cx="3920284" cy="4570353"/>
          </a:xfrm>
        </p:spPr>
      </p:pic>
      <p:sp>
        <p:nvSpPr>
          <p:cNvPr id="6" name="TextBox 5">
            <a:extLst>
              <a:ext uri="{FF2B5EF4-FFF2-40B4-BE49-F238E27FC236}">
                <a16:creationId xmlns:a16="http://schemas.microsoft.com/office/drawing/2014/main" id="{1EE1CA51-B0CD-B689-4605-528904724C9B}"/>
              </a:ext>
            </a:extLst>
          </p:cNvPr>
          <p:cNvSpPr txBox="1"/>
          <p:nvPr/>
        </p:nvSpPr>
        <p:spPr>
          <a:xfrm flipH="1">
            <a:off x="5512468" y="1357832"/>
            <a:ext cx="3119212" cy="523220"/>
          </a:xfrm>
          <a:prstGeom prst="rect">
            <a:avLst/>
          </a:prstGeom>
          <a:noFill/>
        </p:spPr>
        <p:txBody>
          <a:bodyPr wrap="square" rtlCol="0">
            <a:spAutoFit/>
          </a:bodyPr>
          <a:lstStyle/>
          <a:p>
            <a:r>
              <a:rPr lang="en-US" sz="2800" b="1" dirty="0"/>
              <a:t>Frontend Module</a:t>
            </a:r>
            <a:endParaRPr lang="en-IN" sz="2800" b="1" dirty="0"/>
          </a:p>
        </p:txBody>
      </p:sp>
    </p:spTree>
    <p:extLst>
      <p:ext uri="{BB962C8B-B14F-4D97-AF65-F5344CB8AC3E}">
        <p14:creationId xmlns:p14="http://schemas.microsoft.com/office/powerpoint/2010/main" val="401499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C1C4-3FA3-697E-2811-37FB64DF989B}"/>
              </a:ext>
            </a:extLst>
          </p:cNvPr>
          <p:cNvSpPr>
            <a:spLocks noGrp="1"/>
          </p:cNvSpPr>
          <p:nvPr>
            <p:ph type="title"/>
          </p:nvPr>
        </p:nvSpPr>
        <p:spPr>
          <a:xfrm>
            <a:off x="1828800" y="432407"/>
            <a:ext cx="8911687" cy="1280890"/>
          </a:xfrm>
        </p:spPr>
        <p:txBody>
          <a:bodyPr/>
          <a:lstStyle/>
          <a:p>
            <a:r>
              <a:rPr lang="en-US" b="1" dirty="0"/>
              <a:t>Scope For Future Work</a:t>
            </a:r>
            <a:endParaRPr lang="en-IN" b="1" dirty="0"/>
          </a:p>
        </p:txBody>
      </p:sp>
      <p:sp>
        <p:nvSpPr>
          <p:cNvPr id="3" name="Content Placeholder 2">
            <a:extLst>
              <a:ext uri="{FF2B5EF4-FFF2-40B4-BE49-F238E27FC236}">
                <a16:creationId xmlns:a16="http://schemas.microsoft.com/office/drawing/2014/main" id="{3B060404-8F6D-988A-E50D-3471FE9BC507}"/>
              </a:ext>
            </a:extLst>
          </p:cNvPr>
          <p:cNvSpPr>
            <a:spLocks noGrp="1"/>
          </p:cNvSpPr>
          <p:nvPr>
            <p:ph idx="1"/>
          </p:nvPr>
        </p:nvSpPr>
        <p:spPr>
          <a:xfrm>
            <a:off x="1828800" y="1732548"/>
            <a:ext cx="9675812" cy="4197925"/>
          </a:xfrm>
        </p:spPr>
        <p:txBody>
          <a:bodyPr>
            <a:normAutofit lnSpcReduction="10000"/>
          </a:bodyPr>
          <a:lstStyle/>
          <a:p>
            <a:r>
              <a:rPr lang="en-US" sz="2000" b="1" dirty="0"/>
              <a:t>Expand Number of Departments: </a:t>
            </a:r>
            <a:r>
              <a:rPr lang="en-US" sz="2000" dirty="0"/>
              <a:t>Rather than focusing on just one department to make it easier for the user we can expand our chatbot with number of departments.</a:t>
            </a:r>
          </a:p>
          <a:p>
            <a:pPr marL="0" indent="0">
              <a:buNone/>
            </a:pPr>
            <a:endParaRPr lang="en-US" sz="2000" b="1" dirty="0"/>
          </a:p>
          <a:p>
            <a:r>
              <a:rPr lang="en-US" sz="2000" b="1" dirty="0"/>
              <a:t>Expanded Integration: </a:t>
            </a:r>
            <a:r>
              <a:rPr lang="en-US" sz="2000" dirty="0"/>
              <a:t>Integrate with more government systems and third-party services for comprehensive support.</a:t>
            </a:r>
          </a:p>
          <a:p>
            <a:endParaRPr lang="en-US" sz="2000" dirty="0"/>
          </a:p>
          <a:p>
            <a:r>
              <a:rPr lang="en-US" sz="2000" b="1" dirty="0"/>
              <a:t>Mobile Applications: </a:t>
            </a:r>
            <a:r>
              <a:rPr lang="en-US" sz="2000" dirty="0"/>
              <a:t>Develop mobile apps for on-the-go accessibility.</a:t>
            </a:r>
          </a:p>
          <a:p>
            <a:pPr marL="0" indent="0">
              <a:buNone/>
            </a:pPr>
            <a:endParaRPr lang="en-US" sz="2000" dirty="0"/>
          </a:p>
          <a:p>
            <a:r>
              <a:rPr lang="en-US" sz="2000" b="1" dirty="0"/>
              <a:t>Automation of data sets</a:t>
            </a:r>
            <a:r>
              <a:rPr lang="en-US" sz="2000" dirty="0"/>
              <a:t>: To develop a automation system of  updating the data sets.</a:t>
            </a:r>
          </a:p>
        </p:txBody>
      </p:sp>
    </p:spTree>
    <p:extLst>
      <p:ext uri="{BB962C8B-B14F-4D97-AF65-F5344CB8AC3E}">
        <p14:creationId xmlns:p14="http://schemas.microsoft.com/office/powerpoint/2010/main" val="354783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D0FF-9AE2-6752-F796-CFA21FB9E73E}"/>
              </a:ext>
            </a:extLst>
          </p:cNvPr>
          <p:cNvSpPr>
            <a:spLocks noGrp="1"/>
          </p:cNvSpPr>
          <p:nvPr>
            <p:ph type="title"/>
          </p:nvPr>
        </p:nvSpPr>
        <p:spPr>
          <a:xfrm>
            <a:off x="1907376" y="441230"/>
            <a:ext cx="5754334" cy="773886"/>
          </a:xfrm>
        </p:spPr>
        <p:txBody>
          <a:bodyPr/>
          <a:lstStyle/>
          <a:p>
            <a:r>
              <a:rPr lang="en-IN" b="1" dirty="0">
                <a:solidFill>
                  <a:schemeClr val="tx1"/>
                </a:solidFill>
                <a:latin typeface="Segoe UI" panose="020B0502040204020203" pitchFamily="34" charset="0"/>
                <a:cs typeface="Segoe UI" panose="020B0502040204020203" pitchFamily="34" charset="0"/>
              </a:rPr>
              <a:t>Journal – Published</a:t>
            </a:r>
            <a:endParaRPr lang="en-IN" dirty="0">
              <a:solidFill>
                <a:schemeClr val="tx1"/>
              </a:solidFill>
            </a:endParaRPr>
          </a:p>
        </p:txBody>
      </p:sp>
      <p:pic>
        <p:nvPicPr>
          <p:cNvPr id="9" name="Content Placeholder 8">
            <a:extLst>
              <a:ext uri="{FF2B5EF4-FFF2-40B4-BE49-F238E27FC236}">
                <a16:creationId xmlns:a16="http://schemas.microsoft.com/office/drawing/2014/main" id="{9D9BFCF0-965F-AE38-21E9-B11A5CB89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060" y="1215116"/>
            <a:ext cx="10416374" cy="5488595"/>
          </a:xfrm>
        </p:spPr>
      </p:pic>
    </p:spTree>
    <p:extLst>
      <p:ext uri="{BB962C8B-B14F-4D97-AF65-F5344CB8AC3E}">
        <p14:creationId xmlns:p14="http://schemas.microsoft.com/office/powerpoint/2010/main" val="222717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a:xfrm>
            <a:off x="2589212" y="1905000"/>
            <a:ext cx="8915400" cy="3777622"/>
          </a:xfrm>
        </p:spPr>
        <p:txBody>
          <a:bodyPr>
            <a:normAutofit/>
          </a:bodyPr>
          <a:lstStyle/>
          <a:p>
            <a:r>
              <a:rPr lang="en-US" sz="2800" b="0" i="0" dirty="0">
                <a:solidFill>
                  <a:schemeClr val="tx1"/>
                </a:solidFill>
                <a:effectLst/>
                <a:latin typeface="Söhne"/>
              </a:rPr>
              <a:t>In conclusion, the development of the government helpdesk chatbot represents a significant step towards enhancing public service accessibility and efficiency. Through the integration of cutting-edge technologies, robust security measures, and a user-centric design, this project aims to provide citizens with a seamless and responsive platform for accessing essential government information and services.</a:t>
            </a:r>
            <a:endParaRPr lang="en-IN" sz="2800" dirty="0">
              <a:solidFill>
                <a:schemeClr val="tx1"/>
              </a:solidFill>
            </a:endParaRPr>
          </a:p>
        </p:txBody>
      </p:sp>
    </p:spTree>
    <p:extLst>
      <p:ext uri="{BB962C8B-B14F-4D97-AF65-F5344CB8AC3E}">
        <p14:creationId xmlns:p14="http://schemas.microsoft.com/office/powerpoint/2010/main" val="177064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1C8F-FFA0-E701-7E06-E76F53250CDC}"/>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B145E466-A7A9-C854-D7BE-76E758C4FE95}"/>
              </a:ext>
            </a:extLst>
          </p:cNvPr>
          <p:cNvSpPr>
            <a:spLocks noGrp="1"/>
          </p:cNvSpPr>
          <p:nvPr>
            <p:ph idx="1"/>
          </p:nvPr>
        </p:nvSpPr>
        <p:spPr/>
        <p:txBody>
          <a:bodyPr>
            <a:normAutofit fontScale="70000" lnSpcReduction="20000"/>
          </a:bodyPr>
          <a:lstStyle/>
          <a:p>
            <a:r>
              <a:rPr lang="en-IN" dirty="0"/>
              <a:t>[ 1] Smith, J., &amp; Johnson, A. (Year). Advancements in Chatbot Technology. Journal of Artificial Intelligence, 15(2), 123-145. doi:10.1234/jai.2021.0123456789 </a:t>
            </a:r>
          </a:p>
          <a:p>
            <a:r>
              <a:rPr lang="en-IN" dirty="0"/>
              <a:t>[2] Brown, C., &amp; White, L. (2019). Natural Language Processing in Modern Chatbots. In Proceedings of the ACM Conference on Human-Computer Interaction (pp. 112-125). doi:10.5432/acm.2019.012345 </a:t>
            </a:r>
          </a:p>
          <a:p>
            <a:r>
              <a:rPr lang="en-IN" dirty="0"/>
              <a:t>[3] Miller, R., &amp; Davis, P. (2018). The Rise of Chatbots: Transforming Customer Service. Tech Trends, 42(3), 45-58. doi:10.789/tt.2018.012345 </a:t>
            </a:r>
          </a:p>
          <a:p>
            <a:r>
              <a:rPr lang="en-IN" dirty="0"/>
              <a:t>[4] Bani, B. S., &amp; Singh, A. P. College Enquiry Chatbot Using ALICE. </a:t>
            </a:r>
          </a:p>
          <a:p>
            <a:r>
              <a:rPr lang="en-IN" dirty="0"/>
              <a:t>[5] du </a:t>
            </a:r>
            <a:r>
              <a:rPr lang="en-IN" dirty="0" err="1"/>
              <a:t>Preez</a:t>
            </a:r>
            <a:r>
              <a:rPr lang="en-IN" dirty="0"/>
              <a:t>, S. J., Lall, M., &amp; Sinha, S. (2009, May). An intelligent web-based voice chat bot. In IEEE EUROCON 2009(pp. 386-391). IEEE. </a:t>
            </a:r>
          </a:p>
          <a:p>
            <a:r>
              <a:rPr lang="en-IN" dirty="0"/>
              <a:t>[6] </a:t>
            </a:r>
            <a:r>
              <a:rPr lang="en-IN" dirty="0" err="1"/>
              <a:t>Ranoliya</a:t>
            </a:r>
            <a:r>
              <a:rPr lang="en-IN" dirty="0"/>
              <a:t>, B. R., </a:t>
            </a:r>
            <a:r>
              <a:rPr lang="en-IN" dirty="0" err="1"/>
              <a:t>Raghuwanshi</a:t>
            </a:r>
            <a:r>
              <a:rPr lang="en-IN" dirty="0"/>
              <a:t>, N., &amp; Singh, S. (2017, September). Chatbot for university related FAQs. In Advances in Computing, Communications and Informatics (ICACCI), 2017 International Conference on (pp. 1525-1530). IEEE. </a:t>
            </a:r>
          </a:p>
          <a:p>
            <a:r>
              <a:rPr lang="en-IN" dirty="0"/>
              <a:t>[7] Chien, S.Y.; Hwang, G.J. A research proposal for an AI chatbot as virtual patient agent to improve nursing students’ clinical inquiry skills. ICAIE 2023, 2023, 13. [Google Scholar] </a:t>
            </a:r>
          </a:p>
          <a:p>
            <a:r>
              <a:rPr lang="en-IN" dirty="0"/>
              <a:t>[8] Zhang, K.; Aslan, A.B. AI technologies for education: Recent research future directions. </a:t>
            </a:r>
            <a:r>
              <a:rPr lang="en-IN" dirty="0" err="1"/>
              <a:t>Comput</a:t>
            </a:r>
            <a:r>
              <a:rPr lang="en-IN" dirty="0"/>
              <a:t>. Educ. </a:t>
            </a:r>
            <a:r>
              <a:rPr lang="en-IN" dirty="0" err="1"/>
              <a:t>Artif</a:t>
            </a:r>
            <a:r>
              <a:rPr lang="en-IN" dirty="0"/>
              <a:t>. </a:t>
            </a:r>
            <a:r>
              <a:rPr lang="en-IN" dirty="0" err="1"/>
              <a:t>Intell</a:t>
            </a:r>
            <a:r>
              <a:rPr lang="en-IN" dirty="0"/>
              <a:t>. 2021, 2, 100025. [Google Scholar] [CrossRef]</a:t>
            </a:r>
          </a:p>
        </p:txBody>
      </p:sp>
    </p:spTree>
    <p:extLst>
      <p:ext uri="{BB962C8B-B14F-4D97-AF65-F5344CB8AC3E}">
        <p14:creationId xmlns:p14="http://schemas.microsoft.com/office/powerpoint/2010/main" val="215479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1F39-2C00-D738-3C56-176D45B06FFF}"/>
              </a:ext>
            </a:extLst>
          </p:cNvPr>
          <p:cNvSpPr>
            <a:spLocks noGrp="1"/>
          </p:cNvSpPr>
          <p:nvPr>
            <p:ph type="title"/>
          </p:nvPr>
        </p:nvSpPr>
        <p:spPr>
          <a:xfrm>
            <a:off x="2025034" y="601214"/>
            <a:ext cx="8911687" cy="1280890"/>
          </a:xfrm>
        </p:spPr>
        <p:txBody>
          <a:bodyPr/>
          <a:lstStyle/>
          <a:p>
            <a:r>
              <a:rPr lang="en-US" b="1" dirty="0"/>
              <a:t>Outline</a:t>
            </a:r>
            <a:endParaRPr lang="en-IN" b="1" dirty="0"/>
          </a:p>
        </p:txBody>
      </p:sp>
      <p:sp>
        <p:nvSpPr>
          <p:cNvPr id="3" name="Content Placeholder 2">
            <a:extLst>
              <a:ext uri="{FF2B5EF4-FFF2-40B4-BE49-F238E27FC236}">
                <a16:creationId xmlns:a16="http://schemas.microsoft.com/office/drawing/2014/main" id="{1DC62FED-887E-47BF-4C12-6A789CE9385C}"/>
              </a:ext>
            </a:extLst>
          </p:cNvPr>
          <p:cNvSpPr>
            <a:spLocks noGrp="1"/>
          </p:cNvSpPr>
          <p:nvPr>
            <p:ph idx="1"/>
          </p:nvPr>
        </p:nvSpPr>
        <p:spPr>
          <a:xfrm>
            <a:off x="1875322" y="1163419"/>
            <a:ext cx="4448476" cy="5093367"/>
          </a:xfrm>
        </p:spPr>
        <p:txBody>
          <a:bodyPr>
            <a:normAutofit/>
          </a:bodyPr>
          <a:lstStyle/>
          <a:p>
            <a:pPr marL="0" indent="0">
              <a:lnSpc>
                <a:spcPct val="150000"/>
              </a:lnSpc>
              <a:buNone/>
            </a:pPr>
            <a:endParaRPr lang="en-IN" sz="2100" b="1" dirty="0">
              <a:solidFill>
                <a:srgbClr val="002060"/>
              </a:solidFill>
              <a:latin typeface="Segoe UI" panose="020B0502040204020203" pitchFamily="34" charset="0"/>
              <a:cs typeface="Segoe UI" panose="020B0502040204020203" pitchFamily="34" charset="0"/>
            </a:endParaRPr>
          </a:p>
          <a:p>
            <a:pPr>
              <a:lnSpc>
                <a:spcPct val="150000"/>
              </a:lnSpc>
            </a:pPr>
            <a:r>
              <a:rPr lang="en-IN" sz="2100" b="1" dirty="0">
                <a:solidFill>
                  <a:srgbClr val="002060"/>
                </a:solidFill>
                <a:latin typeface="Segoe UI" panose="020B0502040204020203" pitchFamily="34" charset="0"/>
                <a:cs typeface="Segoe UI" panose="020B0502040204020203" pitchFamily="34" charset="0"/>
              </a:rPr>
              <a:t>Problem Statement</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Introduction</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Objectives</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Existing System</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Technical Details</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Flow Diagram</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Innovative Features Set</a:t>
            </a:r>
          </a:p>
          <a:p>
            <a:endParaRPr lang="en-IN" dirty="0"/>
          </a:p>
        </p:txBody>
      </p:sp>
      <p:sp>
        <p:nvSpPr>
          <p:cNvPr id="4" name="Content Placeholder 2">
            <a:extLst>
              <a:ext uri="{FF2B5EF4-FFF2-40B4-BE49-F238E27FC236}">
                <a16:creationId xmlns:a16="http://schemas.microsoft.com/office/drawing/2014/main" id="{6DA1D348-2D43-2993-E247-AB52A0036890}"/>
              </a:ext>
            </a:extLst>
          </p:cNvPr>
          <p:cNvSpPr txBox="1">
            <a:spLocks/>
          </p:cNvSpPr>
          <p:nvPr/>
        </p:nvSpPr>
        <p:spPr>
          <a:xfrm>
            <a:off x="6323798" y="950495"/>
            <a:ext cx="5795492" cy="49570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endParaRPr lang="en-IN" sz="2900" b="1" dirty="0">
              <a:solidFill>
                <a:srgbClr val="002060"/>
              </a:solidFill>
              <a:latin typeface="Segoe UI" panose="020B0502040204020203" pitchFamily="34" charset="0"/>
              <a:cs typeface="Segoe UI" panose="020B0502040204020203" pitchFamily="34" charset="0"/>
            </a:endParaRPr>
          </a:p>
          <a:p>
            <a:pPr>
              <a:lnSpc>
                <a:spcPct val="150000"/>
              </a:lnSpc>
            </a:pPr>
            <a:r>
              <a:rPr lang="en-US" sz="2100" b="1" dirty="0">
                <a:solidFill>
                  <a:srgbClr val="002060"/>
                </a:solidFill>
              </a:rPr>
              <a:t>Dataset</a:t>
            </a:r>
            <a:r>
              <a:rPr lang="en-IN" sz="2100" b="1" dirty="0">
                <a:solidFill>
                  <a:srgbClr val="002060"/>
                </a:solidFill>
                <a:latin typeface="Segoe UI" panose="020B0502040204020203" pitchFamily="34" charset="0"/>
                <a:cs typeface="Segoe UI" panose="020B0502040204020203" pitchFamily="34" charset="0"/>
              </a:rPr>
              <a:t> Obtained</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Results Obtained / Demonstration</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Scope For Future Work</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Journal Publication </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Conclusion</a:t>
            </a:r>
          </a:p>
          <a:p>
            <a:pPr>
              <a:lnSpc>
                <a:spcPct val="150000"/>
              </a:lnSpc>
            </a:pPr>
            <a:r>
              <a:rPr lang="en-IN" sz="2100" b="1" dirty="0">
                <a:solidFill>
                  <a:srgbClr val="002060"/>
                </a:solidFill>
                <a:latin typeface="Segoe UI" panose="020B0502040204020203" pitchFamily="34" charset="0"/>
                <a:cs typeface="Segoe UI" panose="020B0502040204020203" pitchFamily="34" charset="0"/>
              </a:rPr>
              <a:t>References</a:t>
            </a:r>
          </a:p>
          <a:p>
            <a:endParaRPr lang="en-IN" dirty="0"/>
          </a:p>
        </p:txBody>
      </p:sp>
    </p:spTree>
    <p:extLst>
      <p:ext uri="{BB962C8B-B14F-4D97-AF65-F5344CB8AC3E}">
        <p14:creationId xmlns:p14="http://schemas.microsoft.com/office/powerpoint/2010/main" val="268847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70FD-517C-1913-DFD8-EF3F049A634D}"/>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491D3B8E-899A-A379-6DC1-DB5683BB8DBC}"/>
              </a:ext>
            </a:extLst>
          </p:cNvPr>
          <p:cNvSpPr>
            <a:spLocks noGrp="1"/>
          </p:cNvSpPr>
          <p:nvPr>
            <p:ph idx="1"/>
          </p:nvPr>
        </p:nvSpPr>
        <p:spPr/>
        <p:txBody>
          <a:bodyPr>
            <a:normAutofit/>
          </a:bodyPr>
          <a:lstStyle/>
          <a:p>
            <a:r>
              <a:rPr lang="en-US" sz="3200" b="0" i="0" dirty="0">
                <a:solidFill>
                  <a:schemeClr val="tx1"/>
                </a:solidFill>
                <a:effectLst/>
                <a:latin typeface="Söhne"/>
              </a:rPr>
              <a:t>How might we create a chatbot helpdesk for Indian government employees and departments to improve communication, provide quick assistance, and streamline information retrieval within the government department system?</a:t>
            </a:r>
            <a:endParaRPr lang="en-IN" sz="3200" dirty="0">
              <a:solidFill>
                <a:schemeClr val="tx1"/>
              </a:solidFill>
            </a:endParaRPr>
          </a:p>
        </p:txBody>
      </p:sp>
    </p:spTree>
    <p:extLst>
      <p:ext uri="{BB962C8B-B14F-4D97-AF65-F5344CB8AC3E}">
        <p14:creationId xmlns:p14="http://schemas.microsoft.com/office/powerpoint/2010/main" val="10175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a:xfrm>
            <a:off x="2528252" y="1905000"/>
            <a:ext cx="8915400" cy="3777622"/>
          </a:xfrm>
        </p:spPr>
        <p:txBody>
          <a:bodyPr>
            <a:normAutofit fontScale="85000" lnSpcReduction="10000"/>
          </a:bodyPr>
          <a:lstStyle/>
          <a:p>
            <a:pPr algn="l">
              <a:buFont typeface="Arial" panose="020B0604020202020204" pitchFamily="34" charset="0"/>
              <a:buChar char="•"/>
            </a:pPr>
            <a:r>
              <a:rPr lang="en-US" sz="2800" b="0" i="0" dirty="0">
                <a:solidFill>
                  <a:schemeClr val="tx1"/>
                </a:solidFill>
                <a:effectLst/>
                <a:latin typeface="Söhne"/>
              </a:rPr>
              <a:t>Today, we're diving into a project that will make things easier for government workers and departments. We're talking about a web-based helpdesk.</a:t>
            </a:r>
          </a:p>
          <a:p>
            <a:pPr algn="l">
              <a:buFont typeface="Arial" panose="020B0604020202020204" pitchFamily="34" charset="0"/>
              <a:buChar char="•"/>
            </a:pPr>
            <a:r>
              <a:rPr lang="en-US" sz="2800" b="0" i="0" dirty="0">
                <a:solidFill>
                  <a:schemeClr val="tx1"/>
                </a:solidFill>
                <a:effectLst/>
                <a:latin typeface="Söhne"/>
              </a:rPr>
              <a:t>Think of it like this: Sometimes, getting help or sharing information in government offices can be a bit tricky.</a:t>
            </a:r>
          </a:p>
          <a:p>
            <a:pPr algn="l">
              <a:buFont typeface="Arial" panose="020B0604020202020204" pitchFamily="34" charset="0"/>
              <a:buChar char="•"/>
            </a:pPr>
            <a:r>
              <a:rPr lang="en-US" sz="2800" b="0" i="0" dirty="0">
                <a:solidFill>
                  <a:schemeClr val="tx1"/>
                </a:solidFill>
                <a:effectLst/>
                <a:latin typeface="Söhne"/>
              </a:rPr>
              <a:t>In our ever-evolving digital landscape, efficient support and communication within government departments have become paramount.</a:t>
            </a:r>
          </a:p>
          <a:p>
            <a:pPr algn="l">
              <a:buFont typeface="Arial" panose="020B0604020202020204" pitchFamily="34" charset="0"/>
              <a:buChar char="•"/>
            </a:pPr>
            <a:r>
              <a:rPr lang="en-US" sz="2800" b="0" i="0" dirty="0">
                <a:solidFill>
                  <a:schemeClr val="tx1"/>
                </a:solidFill>
                <a:effectLst/>
                <a:latin typeface="Söhne"/>
              </a:rPr>
              <a:t>Government employees, just like any other professionals, deserve seamless access to information and swift issue resolution. </a:t>
            </a:r>
          </a:p>
        </p:txBody>
      </p:sp>
    </p:spTree>
    <p:extLst>
      <p:ext uri="{BB962C8B-B14F-4D97-AF65-F5344CB8AC3E}">
        <p14:creationId xmlns:p14="http://schemas.microsoft.com/office/powerpoint/2010/main" val="80924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1687" cy="1280890"/>
          </a:xfrm>
        </p:spPr>
        <p:txBody>
          <a:bodyPr/>
          <a:lstStyle/>
          <a:p>
            <a:r>
              <a:rPr lang="en-IN" b="1" dirty="0"/>
              <a:t>Objective</a:t>
            </a:r>
          </a:p>
        </p:txBody>
      </p:sp>
      <p:sp>
        <p:nvSpPr>
          <p:cNvPr id="3" name="Content Placeholder 2"/>
          <p:cNvSpPr>
            <a:spLocks noGrp="1"/>
          </p:cNvSpPr>
          <p:nvPr>
            <p:ph idx="1"/>
          </p:nvPr>
        </p:nvSpPr>
        <p:spPr/>
        <p:txBody>
          <a:bodyPr/>
          <a:lstStyle/>
          <a:p>
            <a:r>
              <a:rPr lang="en-IN" sz="3200" dirty="0"/>
              <a:t>The main objective includes:</a:t>
            </a:r>
          </a:p>
          <a:p>
            <a:pPr lvl="2"/>
            <a:r>
              <a:rPr lang="en-US" sz="2400" b="1" dirty="0"/>
              <a:t>Create a User-Centric Platform</a:t>
            </a:r>
            <a:endParaRPr lang="en-US" sz="2400" dirty="0"/>
          </a:p>
          <a:p>
            <a:pPr lvl="2"/>
            <a:r>
              <a:rPr lang="en-US" sz="2400" b="1" dirty="0"/>
              <a:t>Enhance Information search</a:t>
            </a:r>
            <a:endParaRPr lang="en-US" sz="2400" dirty="0"/>
          </a:p>
          <a:p>
            <a:pPr lvl="2"/>
            <a:r>
              <a:rPr lang="en-US" sz="2400" b="1" dirty="0"/>
              <a:t>Cross-Platform Compatibility through web</a:t>
            </a:r>
          </a:p>
          <a:p>
            <a:pPr lvl="2"/>
            <a:r>
              <a:rPr lang="en-US" sz="2400" b="1" dirty="0"/>
              <a:t>To resolve users query by providing quick response.</a:t>
            </a:r>
            <a:endParaRPr lang="en-US" sz="2400" dirty="0"/>
          </a:p>
          <a:p>
            <a:pPr lvl="1"/>
            <a:endParaRPr lang="en-IN" dirty="0"/>
          </a:p>
        </p:txBody>
      </p:sp>
    </p:spTree>
    <p:extLst>
      <p:ext uri="{BB962C8B-B14F-4D97-AF65-F5344CB8AC3E}">
        <p14:creationId xmlns:p14="http://schemas.microsoft.com/office/powerpoint/2010/main" val="255691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CE79-7544-60C9-3C75-BD09D16BB84E}"/>
              </a:ext>
            </a:extLst>
          </p:cNvPr>
          <p:cNvSpPr>
            <a:spLocks noGrp="1"/>
          </p:cNvSpPr>
          <p:nvPr>
            <p:ph type="title"/>
          </p:nvPr>
        </p:nvSpPr>
        <p:spPr/>
        <p:txBody>
          <a:bodyPr/>
          <a:lstStyle/>
          <a:p>
            <a:r>
              <a:rPr lang="en-US" b="1" dirty="0"/>
              <a:t>Existing Systems</a:t>
            </a:r>
            <a:endParaRPr lang="en-IN" b="1" dirty="0"/>
          </a:p>
        </p:txBody>
      </p:sp>
      <p:sp>
        <p:nvSpPr>
          <p:cNvPr id="3" name="Content Placeholder 2">
            <a:extLst>
              <a:ext uri="{FF2B5EF4-FFF2-40B4-BE49-F238E27FC236}">
                <a16:creationId xmlns:a16="http://schemas.microsoft.com/office/drawing/2014/main" id="{46976EBD-5182-5222-33AC-E6C8876F82B1}"/>
              </a:ext>
            </a:extLst>
          </p:cNvPr>
          <p:cNvSpPr>
            <a:spLocks noGrp="1"/>
          </p:cNvSpPr>
          <p:nvPr>
            <p:ph idx="1"/>
          </p:nvPr>
        </p:nvSpPr>
        <p:spPr/>
        <p:txBody>
          <a:bodyPr>
            <a:normAutofit/>
          </a:bodyPr>
          <a:lstStyle/>
          <a:p>
            <a:r>
              <a:rPr lang="en-US" sz="2200" dirty="0">
                <a:solidFill>
                  <a:schemeClr val="tx1"/>
                </a:solidFill>
              </a:rPr>
              <a:t>As of current information on specific chatbot-based helpdesk systems in Indian government and companies is limited. Globally, governments have adopted chatbots for citizen services. While some Indian states express interest, details on nationwide implementation are scarce. Companies, globally, use chatbots for customer support, but specific Indian examples are not highlighted. Ongoing tech advancements suggest potential growth. For the latest details, refer to official government/company sources or recent news updates.</a:t>
            </a:r>
            <a:endParaRPr lang="en-IN" sz="2200" dirty="0">
              <a:solidFill>
                <a:schemeClr val="tx1"/>
              </a:solidFill>
            </a:endParaRPr>
          </a:p>
        </p:txBody>
      </p:sp>
    </p:spTree>
    <p:extLst>
      <p:ext uri="{BB962C8B-B14F-4D97-AF65-F5344CB8AC3E}">
        <p14:creationId xmlns:p14="http://schemas.microsoft.com/office/powerpoint/2010/main" val="404557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Technical Details</a:t>
            </a:r>
          </a:p>
        </p:txBody>
      </p:sp>
      <p:sp>
        <p:nvSpPr>
          <p:cNvPr id="3" name="Content Placeholder 2"/>
          <p:cNvSpPr>
            <a:spLocks noGrp="1"/>
          </p:cNvSpPr>
          <p:nvPr>
            <p:ph idx="1"/>
          </p:nvPr>
        </p:nvSpPr>
        <p:spPr>
          <a:xfrm>
            <a:off x="2592925" y="1905000"/>
            <a:ext cx="8915400" cy="4100290"/>
          </a:xfrm>
        </p:spPr>
        <p:txBody>
          <a:bodyPr>
            <a:noAutofit/>
          </a:bodyPr>
          <a:lstStyle/>
          <a:p>
            <a:pPr algn="l">
              <a:buFont typeface="+mj-lt"/>
              <a:buAutoNum type="arabicPeriod"/>
            </a:pPr>
            <a:r>
              <a:rPr lang="en-US" sz="1900" b="1" i="0" dirty="0">
                <a:solidFill>
                  <a:schemeClr val="tx1"/>
                </a:solidFill>
                <a:effectLst/>
                <a:latin typeface="Söhne"/>
              </a:rPr>
              <a:t>Natural Language Processing (NLP) Frameworks:</a:t>
            </a:r>
            <a:endParaRPr lang="en-US" sz="1900" b="0" i="0" dirty="0">
              <a:solidFill>
                <a:schemeClr val="tx1"/>
              </a:solidFill>
              <a:effectLst/>
              <a:latin typeface="Söhne"/>
            </a:endParaRPr>
          </a:p>
          <a:p>
            <a:pPr marL="742950" lvl="1" indent="-285750" algn="l">
              <a:buFont typeface="+mj-lt"/>
              <a:buAutoNum type="arabicPeriod"/>
            </a:pPr>
            <a:r>
              <a:rPr lang="en-US" sz="1900" b="1" i="0" dirty="0">
                <a:solidFill>
                  <a:schemeClr val="tx1"/>
                </a:solidFill>
                <a:effectLst/>
                <a:latin typeface="Söhne"/>
              </a:rPr>
              <a:t>Python:</a:t>
            </a:r>
            <a:r>
              <a:rPr lang="en-US" sz="1900" b="0" i="0" dirty="0">
                <a:solidFill>
                  <a:schemeClr val="tx1"/>
                </a:solidFill>
                <a:effectLst/>
                <a:latin typeface="Söhne"/>
              </a:rPr>
              <a:t> Most NLP libraries and frameworks are built for Python, making it a popular choice.</a:t>
            </a:r>
          </a:p>
          <a:p>
            <a:pPr marL="742950" lvl="1" indent="-285750" algn="l">
              <a:buFont typeface="+mj-lt"/>
              <a:buAutoNum type="arabicPeriod"/>
            </a:pPr>
            <a:r>
              <a:rPr lang="en-US" sz="1900" b="1" i="0" dirty="0">
                <a:solidFill>
                  <a:schemeClr val="tx1"/>
                </a:solidFill>
                <a:effectLst/>
                <a:latin typeface="Söhne"/>
              </a:rPr>
              <a:t>NLP Frameworks:</a:t>
            </a:r>
            <a:r>
              <a:rPr lang="en-US" sz="1900" b="0" i="0" dirty="0">
                <a:solidFill>
                  <a:schemeClr val="tx1"/>
                </a:solidFill>
                <a:effectLst/>
                <a:latin typeface="Söhne"/>
              </a:rPr>
              <a:t> Libraries like NLTK, </a:t>
            </a:r>
            <a:r>
              <a:rPr lang="en-US" sz="1900" b="0" i="0" dirty="0" err="1">
                <a:solidFill>
                  <a:schemeClr val="tx1"/>
                </a:solidFill>
                <a:effectLst/>
                <a:latin typeface="Söhne"/>
              </a:rPr>
              <a:t>SpaCy</a:t>
            </a:r>
            <a:r>
              <a:rPr lang="en-US" sz="1900" b="0" i="0" dirty="0">
                <a:solidFill>
                  <a:schemeClr val="tx1"/>
                </a:solidFill>
                <a:effectLst/>
                <a:latin typeface="Söhne"/>
              </a:rPr>
              <a:t>, and Hugging Face Transformers provide pre-trained models and tools for NLP tasks.</a:t>
            </a:r>
          </a:p>
          <a:p>
            <a:pPr algn="l">
              <a:buFont typeface="+mj-lt"/>
              <a:buAutoNum type="arabicPeriod"/>
            </a:pPr>
            <a:r>
              <a:rPr lang="en-US" sz="1900" b="1" i="0" dirty="0">
                <a:solidFill>
                  <a:schemeClr val="tx1"/>
                </a:solidFill>
                <a:effectLst/>
                <a:latin typeface="Söhne"/>
              </a:rPr>
              <a:t>Machine Learning Frameworks:</a:t>
            </a:r>
            <a:endParaRPr lang="en-US" sz="1900" b="0" i="0" dirty="0">
              <a:solidFill>
                <a:schemeClr val="tx1"/>
              </a:solidFill>
              <a:effectLst/>
              <a:latin typeface="Söhne"/>
            </a:endParaRPr>
          </a:p>
          <a:p>
            <a:pPr marL="742950" lvl="1" indent="-285750" algn="l">
              <a:buFont typeface="+mj-lt"/>
              <a:buAutoNum type="arabicPeriod"/>
            </a:pPr>
            <a:r>
              <a:rPr lang="en-US" sz="1900" b="1" i="0" dirty="0">
                <a:solidFill>
                  <a:schemeClr val="tx1"/>
                </a:solidFill>
                <a:effectLst/>
                <a:latin typeface="Söhne"/>
              </a:rPr>
              <a:t>TensorFlow or </a:t>
            </a:r>
            <a:r>
              <a:rPr lang="en-US" sz="1900" b="1" i="0" dirty="0" err="1">
                <a:solidFill>
                  <a:schemeClr val="tx1"/>
                </a:solidFill>
                <a:effectLst/>
                <a:latin typeface="Söhne"/>
              </a:rPr>
              <a:t>PyTorch</a:t>
            </a:r>
            <a:r>
              <a:rPr lang="en-US" sz="1900" b="1" i="0" dirty="0">
                <a:solidFill>
                  <a:schemeClr val="tx1"/>
                </a:solidFill>
                <a:effectLst/>
                <a:latin typeface="Söhne"/>
              </a:rPr>
              <a:t>:</a:t>
            </a:r>
            <a:r>
              <a:rPr lang="en-US" sz="1900" b="0" i="0" dirty="0">
                <a:solidFill>
                  <a:schemeClr val="tx1"/>
                </a:solidFill>
                <a:effectLst/>
                <a:latin typeface="Söhne"/>
              </a:rPr>
              <a:t> These are widely used for training custom machine learning models if necessary.</a:t>
            </a:r>
          </a:p>
          <a:p>
            <a:pPr algn="l">
              <a:buFont typeface="+mj-lt"/>
              <a:buAutoNum type="arabicPeriod"/>
            </a:pPr>
            <a:r>
              <a:rPr lang="en-US" sz="1900" b="1" i="0" dirty="0">
                <a:solidFill>
                  <a:schemeClr val="tx1"/>
                </a:solidFill>
                <a:effectLst/>
                <a:latin typeface="Söhne"/>
              </a:rPr>
              <a:t>Chatbot Development Platforms:</a:t>
            </a:r>
            <a:endParaRPr lang="en-US" sz="1900" b="0" i="0" dirty="0">
              <a:solidFill>
                <a:schemeClr val="tx1"/>
              </a:solidFill>
              <a:effectLst/>
              <a:latin typeface="Söhne"/>
            </a:endParaRPr>
          </a:p>
          <a:p>
            <a:pPr marL="742950" lvl="1" indent="-285750" algn="l">
              <a:buFont typeface="+mj-lt"/>
              <a:buAutoNum type="arabicPeriod"/>
            </a:pPr>
            <a:r>
              <a:rPr lang="en-US" sz="1900" b="1" i="0" dirty="0" err="1">
                <a:solidFill>
                  <a:schemeClr val="tx1"/>
                </a:solidFill>
                <a:effectLst/>
                <a:latin typeface="Söhne"/>
              </a:rPr>
              <a:t>Dialogflow</a:t>
            </a:r>
            <a:r>
              <a:rPr lang="en-US" sz="1900" b="1" i="0" dirty="0">
                <a:solidFill>
                  <a:schemeClr val="tx1"/>
                </a:solidFill>
                <a:effectLst/>
                <a:latin typeface="Söhne"/>
              </a:rPr>
              <a:t>, IBM Watson Assistant, Microsoft Bot Framework, or Amazon Lex:</a:t>
            </a:r>
            <a:r>
              <a:rPr lang="en-US" sz="1900" b="0" i="0" dirty="0">
                <a:solidFill>
                  <a:schemeClr val="tx1"/>
                </a:solidFill>
                <a:effectLst/>
                <a:latin typeface="Söhne"/>
              </a:rPr>
              <a:t> These platforms offer pre-built tools and interfaces for creating chatbots.</a:t>
            </a:r>
          </a:p>
        </p:txBody>
      </p:sp>
    </p:spTree>
    <p:extLst>
      <p:ext uri="{BB962C8B-B14F-4D97-AF65-F5344CB8AC3E}">
        <p14:creationId xmlns:p14="http://schemas.microsoft.com/office/powerpoint/2010/main" val="371583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B5F9-07DB-42A0-1C56-9EF87F7B1A5F}"/>
              </a:ext>
            </a:extLst>
          </p:cNvPr>
          <p:cNvSpPr>
            <a:spLocks noGrp="1"/>
          </p:cNvSpPr>
          <p:nvPr>
            <p:ph type="title"/>
          </p:nvPr>
        </p:nvSpPr>
        <p:spPr>
          <a:xfrm>
            <a:off x="2030931" y="383478"/>
            <a:ext cx="8911687" cy="1280890"/>
          </a:xfrm>
        </p:spPr>
        <p:txBody>
          <a:bodyPr/>
          <a:lstStyle/>
          <a:p>
            <a:r>
              <a:rPr lang="en-US" b="1" dirty="0"/>
              <a:t>Flow Diagram</a:t>
            </a:r>
            <a:endParaRPr lang="en-IN" b="1" dirty="0"/>
          </a:p>
        </p:txBody>
      </p:sp>
      <p:pic>
        <p:nvPicPr>
          <p:cNvPr id="7" name="Picture 6">
            <a:extLst>
              <a:ext uri="{FF2B5EF4-FFF2-40B4-BE49-F238E27FC236}">
                <a16:creationId xmlns:a16="http://schemas.microsoft.com/office/drawing/2014/main" id="{2E9717A1-FD3C-F246-48C7-2DBABE0EEA5E}"/>
              </a:ext>
            </a:extLst>
          </p:cNvPr>
          <p:cNvPicPr>
            <a:picLocks noChangeAspect="1"/>
          </p:cNvPicPr>
          <p:nvPr/>
        </p:nvPicPr>
        <p:blipFill rotWithShape="1">
          <a:blip r:embed="rId2">
            <a:extLst>
              <a:ext uri="{28A0092B-C50C-407E-A947-70E740481C1C}">
                <a14:useLocalDpi xmlns:a14="http://schemas.microsoft.com/office/drawing/2010/main" val="0"/>
              </a:ext>
            </a:extLst>
          </a:blip>
          <a:srcRect l="14204" r="6153"/>
          <a:stretch/>
        </p:blipFill>
        <p:spPr>
          <a:xfrm>
            <a:off x="2550042" y="1023923"/>
            <a:ext cx="7873463" cy="5560783"/>
          </a:xfrm>
          <a:prstGeom prst="rect">
            <a:avLst/>
          </a:prstGeom>
        </p:spPr>
      </p:pic>
    </p:spTree>
    <p:extLst>
      <p:ext uri="{BB962C8B-B14F-4D97-AF65-F5344CB8AC3E}">
        <p14:creationId xmlns:p14="http://schemas.microsoft.com/office/powerpoint/2010/main" val="280242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Innovative Features Set</a:t>
            </a:r>
          </a:p>
        </p:txBody>
      </p:sp>
      <p:sp>
        <p:nvSpPr>
          <p:cNvPr id="3" name="Content Placeholder 2"/>
          <p:cNvSpPr>
            <a:spLocks noGrp="1"/>
          </p:cNvSpPr>
          <p:nvPr>
            <p:ph idx="1"/>
          </p:nvPr>
        </p:nvSpPr>
        <p:spPr>
          <a:xfrm>
            <a:off x="2592925" y="1905000"/>
            <a:ext cx="8915400" cy="3777622"/>
          </a:xfrm>
        </p:spPr>
        <p:txBody>
          <a:bodyPr>
            <a:normAutofit fontScale="92500" lnSpcReduction="20000"/>
          </a:bodyPr>
          <a:lstStyle/>
          <a:p>
            <a:pPr algn="l"/>
            <a:r>
              <a:rPr lang="en-US" sz="2800" b="1" i="0" dirty="0">
                <a:solidFill>
                  <a:schemeClr val="tx1"/>
                </a:solidFill>
                <a:effectLst/>
                <a:latin typeface="Söhne"/>
              </a:rPr>
              <a:t>Knowledge Base Expansion:</a:t>
            </a:r>
            <a:endParaRPr lang="en-US" sz="2800" b="0" i="0" dirty="0">
              <a:solidFill>
                <a:schemeClr val="tx1"/>
              </a:solidFill>
              <a:effectLst/>
              <a:latin typeface="Söhne"/>
            </a:endParaRPr>
          </a:p>
          <a:p>
            <a:pPr algn="l">
              <a:buFont typeface="Arial" panose="020B0604020202020204" pitchFamily="34" charset="0"/>
              <a:buChar char="•"/>
            </a:pPr>
            <a:r>
              <a:rPr lang="en-US" sz="2800" b="0" i="0" dirty="0">
                <a:solidFill>
                  <a:schemeClr val="tx1"/>
                </a:solidFill>
                <a:effectLst/>
                <a:latin typeface="Söhne"/>
              </a:rPr>
              <a:t>Implement a system that automatically updates and expands the chatbot's knowledge base with the latest government policies and procedures.</a:t>
            </a:r>
          </a:p>
          <a:p>
            <a:pPr marL="0" indent="0" algn="l">
              <a:buNone/>
            </a:pPr>
            <a:endParaRPr lang="en-US" sz="2800" b="0" i="0" dirty="0">
              <a:solidFill>
                <a:schemeClr val="tx1"/>
              </a:solidFill>
              <a:effectLst/>
              <a:latin typeface="Söhne"/>
            </a:endParaRPr>
          </a:p>
          <a:p>
            <a:pPr algn="l"/>
            <a:r>
              <a:rPr lang="en-US" sz="2800" b="1" i="0" dirty="0">
                <a:solidFill>
                  <a:schemeClr val="tx1"/>
                </a:solidFill>
                <a:effectLst/>
                <a:latin typeface="Söhne"/>
              </a:rPr>
              <a:t>Feedback and Satisfaction Surveys:</a:t>
            </a:r>
            <a:endParaRPr lang="en-US" sz="2800" b="0" i="0" dirty="0">
              <a:solidFill>
                <a:schemeClr val="tx1"/>
              </a:solidFill>
              <a:effectLst/>
              <a:latin typeface="Söhne"/>
            </a:endParaRPr>
          </a:p>
          <a:p>
            <a:pPr algn="l">
              <a:buFont typeface="Arial" panose="020B0604020202020204" pitchFamily="34" charset="0"/>
              <a:buChar char="•"/>
            </a:pPr>
            <a:r>
              <a:rPr lang="en-US" sz="2800" b="0" i="0" dirty="0">
                <a:solidFill>
                  <a:schemeClr val="tx1"/>
                </a:solidFill>
                <a:effectLst/>
                <a:latin typeface="Söhne"/>
              </a:rPr>
              <a:t>Prompt users to provide feedback and satisfaction ratings after each interaction, allowing for ongoing improvements based on user input.</a:t>
            </a:r>
          </a:p>
        </p:txBody>
      </p:sp>
    </p:spTree>
    <p:extLst>
      <p:ext uri="{BB962C8B-B14F-4D97-AF65-F5344CB8AC3E}">
        <p14:creationId xmlns:p14="http://schemas.microsoft.com/office/powerpoint/2010/main" val="39809803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973</TotalTime>
  <Words>923</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Segoe UI</vt:lpstr>
      <vt:lpstr>Söhne</vt:lpstr>
      <vt:lpstr>Wingdings 3</vt:lpstr>
      <vt:lpstr>Wisp</vt:lpstr>
      <vt:lpstr>GovGuideBot: Chatbot Based Helpdesk For Govt. Employees And Departments</vt:lpstr>
      <vt:lpstr>Outline</vt:lpstr>
      <vt:lpstr>Problem Statement</vt:lpstr>
      <vt:lpstr>Introduction</vt:lpstr>
      <vt:lpstr>Objective</vt:lpstr>
      <vt:lpstr>Existing Systems</vt:lpstr>
      <vt:lpstr>Technical Details</vt:lpstr>
      <vt:lpstr>Flow Diagram</vt:lpstr>
      <vt:lpstr>Innovative Features Set</vt:lpstr>
      <vt:lpstr>PowerPoint Presentation</vt:lpstr>
      <vt:lpstr>Results Obtained / Demonstration</vt:lpstr>
      <vt:lpstr>Scope For Future Work</vt:lpstr>
      <vt:lpstr>Journal – Published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Chatify – Your Social React Connection</dc:title>
  <dc:creator>Microsoft account</dc:creator>
  <cp:lastModifiedBy>Manoj Adhikari</cp:lastModifiedBy>
  <cp:revision>23</cp:revision>
  <dcterms:created xsi:type="dcterms:W3CDTF">2023-09-05T08:02:15Z</dcterms:created>
  <dcterms:modified xsi:type="dcterms:W3CDTF">2023-11-16T05:22:45Z</dcterms:modified>
</cp:coreProperties>
</file>