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7CD47-2B0D-4E91-A864-518970433711}" type="doc">
      <dgm:prSet loTypeId="urn:microsoft.com/office/officeart/2005/8/layout/cycle6" loCatId="relationship" qsTypeId="urn:microsoft.com/office/officeart/2005/8/quickstyle/3d1" qsCatId="3D" csTypeId="urn:microsoft.com/office/officeart/2005/8/colors/accent1_2" csCatId="accent1"/>
      <dgm:spPr/>
      <dgm:t>
        <a:bodyPr/>
        <a:lstStyle/>
        <a:p>
          <a:endParaRPr lang="en-US"/>
        </a:p>
      </dgm:t>
    </dgm:pt>
    <dgm:pt modelId="{D765577C-5883-4D70-8321-834595754B1E}">
      <dgm:prSet/>
      <dgm:spPr/>
      <dgm:t>
        <a:bodyPr/>
        <a:lstStyle/>
        <a:p>
          <a:pPr rtl="0"/>
          <a:r>
            <a:rPr lang="en-US" b="1" smtClean="0"/>
            <a:t>Hotel Booking Analysis </a:t>
          </a:r>
          <a:endParaRPr lang="en-IN"/>
        </a:p>
      </dgm:t>
    </dgm:pt>
    <dgm:pt modelId="{A122C56A-061B-4B15-95D6-8FFCE0D026BA}" type="parTrans" cxnId="{FD9F2D0E-3793-4DB1-8EC8-58C16BA807A3}">
      <dgm:prSet/>
      <dgm:spPr/>
      <dgm:t>
        <a:bodyPr/>
        <a:lstStyle/>
        <a:p>
          <a:endParaRPr lang="en-US"/>
        </a:p>
      </dgm:t>
    </dgm:pt>
    <dgm:pt modelId="{EE733C5A-F2A4-4C96-85CB-4385C9C2A3D1}" type="sibTrans" cxnId="{FD9F2D0E-3793-4DB1-8EC8-58C16BA807A3}">
      <dgm:prSet/>
      <dgm:spPr/>
      <dgm:t>
        <a:bodyPr/>
        <a:lstStyle/>
        <a:p>
          <a:endParaRPr lang="en-US"/>
        </a:p>
      </dgm:t>
    </dgm:pt>
    <dgm:pt modelId="{44173016-EB1E-4CCF-B23A-3404F89CF0B4}">
      <dgm:prSet/>
      <dgm:spPr/>
      <dgm:t>
        <a:bodyPr/>
        <a:lstStyle/>
        <a:p>
          <a:pPr rtl="0"/>
          <a:r>
            <a:rPr lang="en-IN" smtClean="0"/>
            <a:t>Data Pre-processing</a:t>
          </a:r>
          <a:endParaRPr lang="en-IN"/>
        </a:p>
      </dgm:t>
    </dgm:pt>
    <dgm:pt modelId="{24AA1E2B-D698-45E3-B831-B996E35F75DA}" type="parTrans" cxnId="{16B2A11E-D972-48D6-B830-6098DBD7F082}">
      <dgm:prSet/>
      <dgm:spPr/>
      <dgm:t>
        <a:bodyPr/>
        <a:lstStyle/>
        <a:p>
          <a:endParaRPr lang="en-US"/>
        </a:p>
      </dgm:t>
    </dgm:pt>
    <dgm:pt modelId="{7117072B-9E07-436C-81B4-0259EE13177C}" type="sibTrans" cxnId="{16B2A11E-D972-48D6-B830-6098DBD7F082}">
      <dgm:prSet/>
      <dgm:spPr/>
      <dgm:t>
        <a:bodyPr/>
        <a:lstStyle/>
        <a:p>
          <a:endParaRPr lang="en-US"/>
        </a:p>
      </dgm:t>
    </dgm:pt>
    <dgm:pt modelId="{C5E1B7A0-64D3-46B0-9914-C22FBD234AC0}">
      <dgm:prSet/>
      <dgm:spPr/>
      <dgm:t>
        <a:bodyPr/>
        <a:lstStyle/>
        <a:p>
          <a:pPr rtl="0"/>
          <a:r>
            <a:rPr lang="en-IN" smtClean="0"/>
            <a:t>Exploratory Data Analysis (EDA)</a:t>
          </a:r>
          <a:endParaRPr lang="en-IN"/>
        </a:p>
      </dgm:t>
    </dgm:pt>
    <dgm:pt modelId="{5C7B7892-6381-4325-AE5B-1FDE8D99DBE1}" type="parTrans" cxnId="{24B7383B-7B93-46DE-AF1A-3A35D026AC4D}">
      <dgm:prSet/>
      <dgm:spPr/>
      <dgm:t>
        <a:bodyPr/>
        <a:lstStyle/>
        <a:p>
          <a:endParaRPr lang="en-US"/>
        </a:p>
      </dgm:t>
    </dgm:pt>
    <dgm:pt modelId="{435C0B41-1E79-4050-B4E3-3E8CA1E4FD7E}" type="sibTrans" cxnId="{24B7383B-7B93-46DE-AF1A-3A35D026AC4D}">
      <dgm:prSet/>
      <dgm:spPr/>
      <dgm:t>
        <a:bodyPr/>
        <a:lstStyle/>
        <a:p>
          <a:endParaRPr lang="en-US"/>
        </a:p>
      </dgm:t>
    </dgm:pt>
    <dgm:pt modelId="{94B60CF2-4D6E-482B-9968-96551DB3A873}">
      <dgm:prSet/>
      <dgm:spPr/>
      <dgm:t>
        <a:bodyPr/>
        <a:lstStyle/>
        <a:p>
          <a:pPr rtl="0"/>
          <a:r>
            <a:rPr lang="en-IN" smtClean="0"/>
            <a:t>Predictive Modelling</a:t>
          </a:r>
          <a:endParaRPr lang="en-IN"/>
        </a:p>
      </dgm:t>
    </dgm:pt>
    <dgm:pt modelId="{B6D2FB26-015D-44BA-8B02-164CADD78D9A}" type="parTrans" cxnId="{0B6D0E6A-ACA5-494B-9986-391995EC0FA8}">
      <dgm:prSet/>
      <dgm:spPr/>
      <dgm:t>
        <a:bodyPr/>
        <a:lstStyle/>
        <a:p>
          <a:endParaRPr lang="en-US"/>
        </a:p>
      </dgm:t>
    </dgm:pt>
    <dgm:pt modelId="{67E2BEFC-3032-44B3-AE02-22A7C69521A8}" type="sibTrans" cxnId="{0B6D0E6A-ACA5-494B-9986-391995EC0FA8}">
      <dgm:prSet/>
      <dgm:spPr/>
      <dgm:t>
        <a:bodyPr/>
        <a:lstStyle/>
        <a:p>
          <a:endParaRPr lang="en-US"/>
        </a:p>
      </dgm:t>
    </dgm:pt>
    <dgm:pt modelId="{24AAF1CC-D692-4AFC-AE14-993738287BFF}">
      <dgm:prSet/>
      <dgm:spPr/>
      <dgm:t>
        <a:bodyPr/>
        <a:lstStyle/>
        <a:p>
          <a:pPr rtl="0"/>
          <a:r>
            <a:rPr lang="en-IN" smtClean="0"/>
            <a:t>Feature Importance Analysis</a:t>
          </a:r>
          <a:endParaRPr lang="en-IN"/>
        </a:p>
      </dgm:t>
    </dgm:pt>
    <dgm:pt modelId="{2E4433F4-8253-47C2-B060-796A563A66E7}" type="parTrans" cxnId="{221A910E-9403-41A7-9343-CAD112847AEF}">
      <dgm:prSet/>
      <dgm:spPr/>
      <dgm:t>
        <a:bodyPr/>
        <a:lstStyle/>
        <a:p>
          <a:endParaRPr lang="en-US"/>
        </a:p>
      </dgm:t>
    </dgm:pt>
    <dgm:pt modelId="{3019AF70-17FA-44FE-862A-8548146F96A9}" type="sibTrans" cxnId="{221A910E-9403-41A7-9343-CAD112847AEF}">
      <dgm:prSet/>
      <dgm:spPr/>
      <dgm:t>
        <a:bodyPr/>
        <a:lstStyle/>
        <a:p>
          <a:endParaRPr lang="en-US"/>
        </a:p>
      </dgm:t>
    </dgm:pt>
    <dgm:pt modelId="{979A29C7-32CA-4A6A-9034-BC426ABC05D5}">
      <dgm:prSet/>
      <dgm:spPr/>
      <dgm:t>
        <a:bodyPr/>
        <a:lstStyle/>
        <a:p>
          <a:pPr rtl="0"/>
          <a:r>
            <a:rPr lang="en-IN" smtClean="0"/>
            <a:t>Integration with Booking Systems</a:t>
          </a:r>
          <a:endParaRPr lang="en-IN"/>
        </a:p>
      </dgm:t>
    </dgm:pt>
    <dgm:pt modelId="{2BB1E1F3-9B43-4E5E-8A1B-3A8069BDBB9E}" type="parTrans" cxnId="{F956906A-C255-4A3F-BE98-78F5284B518F}">
      <dgm:prSet/>
      <dgm:spPr/>
      <dgm:t>
        <a:bodyPr/>
        <a:lstStyle/>
        <a:p>
          <a:endParaRPr lang="en-US"/>
        </a:p>
      </dgm:t>
    </dgm:pt>
    <dgm:pt modelId="{2976D089-A24D-4DFA-BDBF-3FC98CD8E892}" type="sibTrans" cxnId="{F956906A-C255-4A3F-BE98-78F5284B518F}">
      <dgm:prSet/>
      <dgm:spPr/>
      <dgm:t>
        <a:bodyPr/>
        <a:lstStyle/>
        <a:p>
          <a:endParaRPr lang="en-US"/>
        </a:p>
      </dgm:t>
    </dgm:pt>
    <dgm:pt modelId="{9B71E685-A4E9-4674-BF69-174382E3017D}">
      <dgm:prSet/>
      <dgm:spPr/>
      <dgm:t>
        <a:bodyPr/>
        <a:lstStyle/>
        <a:p>
          <a:pPr rtl="0"/>
          <a:r>
            <a:rPr lang="en-IN" smtClean="0"/>
            <a:t>Security and Access Control</a:t>
          </a:r>
          <a:endParaRPr lang="en-IN"/>
        </a:p>
      </dgm:t>
    </dgm:pt>
    <dgm:pt modelId="{CCA2A7D2-9B67-4BFA-B31B-CEC3E6C4F054}" type="parTrans" cxnId="{9C616BFF-E1F7-4D66-9356-0AF28D7151DD}">
      <dgm:prSet/>
      <dgm:spPr/>
      <dgm:t>
        <a:bodyPr/>
        <a:lstStyle/>
        <a:p>
          <a:endParaRPr lang="en-US"/>
        </a:p>
      </dgm:t>
    </dgm:pt>
    <dgm:pt modelId="{A4B39130-4975-4AD3-AE75-9E86E8F36DDE}" type="sibTrans" cxnId="{9C616BFF-E1F7-4D66-9356-0AF28D7151DD}">
      <dgm:prSet/>
      <dgm:spPr/>
      <dgm:t>
        <a:bodyPr/>
        <a:lstStyle/>
        <a:p>
          <a:endParaRPr lang="en-US"/>
        </a:p>
      </dgm:t>
    </dgm:pt>
    <dgm:pt modelId="{3F13F1F5-7A4C-4A62-BC85-0A7951EBF168}">
      <dgm:prSet/>
      <dgm:spPr/>
      <dgm:t>
        <a:bodyPr/>
        <a:lstStyle/>
        <a:p>
          <a:pPr rtl="0"/>
          <a:r>
            <a:rPr lang="en-IN" dirty="0" smtClean="0"/>
            <a:t>User Interface and Visualization</a:t>
          </a:r>
          <a:endParaRPr lang="en-IN" dirty="0"/>
        </a:p>
      </dgm:t>
    </dgm:pt>
    <dgm:pt modelId="{D560701E-FEE0-41FE-9E89-C8F38EF0F3C7}" type="parTrans" cxnId="{A1AAA55E-5CCB-4385-86DF-1E3FB9AEE8FC}">
      <dgm:prSet/>
      <dgm:spPr/>
      <dgm:t>
        <a:bodyPr/>
        <a:lstStyle/>
        <a:p>
          <a:endParaRPr lang="en-US"/>
        </a:p>
      </dgm:t>
    </dgm:pt>
    <dgm:pt modelId="{2929B3B5-E802-4F23-A90D-F292699AEB29}" type="sibTrans" cxnId="{A1AAA55E-5CCB-4385-86DF-1E3FB9AEE8FC}">
      <dgm:prSet/>
      <dgm:spPr/>
      <dgm:t>
        <a:bodyPr/>
        <a:lstStyle/>
        <a:p>
          <a:endParaRPr lang="en-US"/>
        </a:p>
      </dgm:t>
    </dgm:pt>
    <dgm:pt modelId="{780B85B4-896B-45FE-BF43-737BF286D528}" type="pres">
      <dgm:prSet presAssocID="{A917CD47-2B0D-4E91-A864-518970433711}" presName="cycle" presStyleCnt="0">
        <dgm:presLayoutVars>
          <dgm:dir/>
          <dgm:resizeHandles val="exact"/>
        </dgm:presLayoutVars>
      </dgm:prSet>
      <dgm:spPr/>
      <dgm:t>
        <a:bodyPr/>
        <a:lstStyle/>
        <a:p>
          <a:endParaRPr lang="en-US"/>
        </a:p>
      </dgm:t>
    </dgm:pt>
    <dgm:pt modelId="{1CC0D8CA-BF46-4D95-8BDB-74B4C4FC4362}" type="pres">
      <dgm:prSet presAssocID="{D765577C-5883-4D70-8321-834595754B1E}" presName="node" presStyleLbl="node1" presStyleIdx="0" presStyleCnt="8">
        <dgm:presLayoutVars>
          <dgm:bulletEnabled val="1"/>
        </dgm:presLayoutVars>
      </dgm:prSet>
      <dgm:spPr/>
      <dgm:t>
        <a:bodyPr/>
        <a:lstStyle/>
        <a:p>
          <a:endParaRPr lang="en-US"/>
        </a:p>
      </dgm:t>
    </dgm:pt>
    <dgm:pt modelId="{BA27A065-EADF-48BB-9D6B-C344B6CFA88C}" type="pres">
      <dgm:prSet presAssocID="{D765577C-5883-4D70-8321-834595754B1E}" presName="spNode" presStyleCnt="0"/>
      <dgm:spPr/>
    </dgm:pt>
    <dgm:pt modelId="{A98970E6-3844-451B-889B-D871524D1E49}" type="pres">
      <dgm:prSet presAssocID="{EE733C5A-F2A4-4C96-85CB-4385C9C2A3D1}" presName="sibTrans" presStyleLbl="sibTrans1D1" presStyleIdx="0" presStyleCnt="8"/>
      <dgm:spPr/>
      <dgm:t>
        <a:bodyPr/>
        <a:lstStyle/>
        <a:p>
          <a:endParaRPr lang="en-US"/>
        </a:p>
      </dgm:t>
    </dgm:pt>
    <dgm:pt modelId="{7F2A0249-17FB-4A15-A393-6ACEF6FC5F3A}" type="pres">
      <dgm:prSet presAssocID="{44173016-EB1E-4CCF-B23A-3404F89CF0B4}" presName="node" presStyleLbl="node1" presStyleIdx="1" presStyleCnt="8">
        <dgm:presLayoutVars>
          <dgm:bulletEnabled val="1"/>
        </dgm:presLayoutVars>
      </dgm:prSet>
      <dgm:spPr/>
      <dgm:t>
        <a:bodyPr/>
        <a:lstStyle/>
        <a:p>
          <a:endParaRPr lang="en-US"/>
        </a:p>
      </dgm:t>
    </dgm:pt>
    <dgm:pt modelId="{EEE051FB-A9AF-4929-8EC2-29BB439EF14B}" type="pres">
      <dgm:prSet presAssocID="{44173016-EB1E-4CCF-B23A-3404F89CF0B4}" presName="spNode" presStyleCnt="0"/>
      <dgm:spPr/>
    </dgm:pt>
    <dgm:pt modelId="{900B6538-6F90-4877-8D4A-7A91CCE2F448}" type="pres">
      <dgm:prSet presAssocID="{7117072B-9E07-436C-81B4-0259EE13177C}" presName="sibTrans" presStyleLbl="sibTrans1D1" presStyleIdx="1" presStyleCnt="8"/>
      <dgm:spPr/>
      <dgm:t>
        <a:bodyPr/>
        <a:lstStyle/>
        <a:p>
          <a:endParaRPr lang="en-US"/>
        </a:p>
      </dgm:t>
    </dgm:pt>
    <dgm:pt modelId="{BC8537AD-C93A-478A-80A8-90F60FEB8DEE}" type="pres">
      <dgm:prSet presAssocID="{C5E1B7A0-64D3-46B0-9914-C22FBD234AC0}" presName="node" presStyleLbl="node1" presStyleIdx="2" presStyleCnt="8">
        <dgm:presLayoutVars>
          <dgm:bulletEnabled val="1"/>
        </dgm:presLayoutVars>
      </dgm:prSet>
      <dgm:spPr/>
      <dgm:t>
        <a:bodyPr/>
        <a:lstStyle/>
        <a:p>
          <a:endParaRPr lang="en-US"/>
        </a:p>
      </dgm:t>
    </dgm:pt>
    <dgm:pt modelId="{AB32433D-8DB9-478A-94F8-59032FE25EE2}" type="pres">
      <dgm:prSet presAssocID="{C5E1B7A0-64D3-46B0-9914-C22FBD234AC0}" presName="spNode" presStyleCnt="0"/>
      <dgm:spPr/>
    </dgm:pt>
    <dgm:pt modelId="{A006D6AF-BBF7-4343-BA92-2615EF899BC8}" type="pres">
      <dgm:prSet presAssocID="{435C0B41-1E79-4050-B4E3-3E8CA1E4FD7E}" presName="sibTrans" presStyleLbl="sibTrans1D1" presStyleIdx="2" presStyleCnt="8"/>
      <dgm:spPr/>
      <dgm:t>
        <a:bodyPr/>
        <a:lstStyle/>
        <a:p>
          <a:endParaRPr lang="en-US"/>
        </a:p>
      </dgm:t>
    </dgm:pt>
    <dgm:pt modelId="{075E8B7B-9039-47D3-81BC-E699E3621835}" type="pres">
      <dgm:prSet presAssocID="{94B60CF2-4D6E-482B-9968-96551DB3A873}" presName="node" presStyleLbl="node1" presStyleIdx="3" presStyleCnt="8">
        <dgm:presLayoutVars>
          <dgm:bulletEnabled val="1"/>
        </dgm:presLayoutVars>
      </dgm:prSet>
      <dgm:spPr/>
      <dgm:t>
        <a:bodyPr/>
        <a:lstStyle/>
        <a:p>
          <a:endParaRPr lang="en-US"/>
        </a:p>
      </dgm:t>
    </dgm:pt>
    <dgm:pt modelId="{5CBDE261-03D9-4FCC-A07D-579E65F8BDD8}" type="pres">
      <dgm:prSet presAssocID="{94B60CF2-4D6E-482B-9968-96551DB3A873}" presName="spNode" presStyleCnt="0"/>
      <dgm:spPr/>
    </dgm:pt>
    <dgm:pt modelId="{4C8D857D-2994-4C21-8AE9-B1D20C1568A7}" type="pres">
      <dgm:prSet presAssocID="{67E2BEFC-3032-44B3-AE02-22A7C69521A8}" presName="sibTrans" presStyleLbl="sibTrans1D1" presStyleIdx="3" presStyleCnt="8"/>
      <dgm:spPr/>
      <dgm:t>
        <a:bodyPr/>
        <a:lstStyle/>
        <a:p>
          <a:endParaRPr lang="en-US"/>
        </a:p>
      </dgm:t>
    </dgm:pt>
    <dgm:pt modelId="{E2000DE0-F9E4-4A2B-B043-DB911BE5088D}" type="pres">
      <dgm:prSet presAssocID="{24AAF1CC-D692-4AFC-AE14-993738287BFF}" presName="node" presStyleLbl="node1" presStyleIdx="4" presStyleCnt="8">
        <dgm:presLayoutVars>
          <dgm:bulletEnabled val="1"/>
        </dgm:presLayoutVars>
      </dgm:prSet>
      <dgm:spPr/>
      <dgm:t>
        <a:bodyPr/>
        <a:lstStyle/>
        <a:p>
          <a:endParaRPr lang="en-US"/>
        </a:p>
      </dgm:t>
    </dgm:pt>
    <dgm:pt modelId="{E9A4CA6B-19DB-4C3D-A1D8-6084F60FCE96}" type="pres">
      <dgm:prSet presAssocID="{24AAF1CC-D692-4AFC-AE14-993738287BFF}" presName="spNode" presStyleCnt="0"/>
      <dgm:spPr/>
    </dgm:pt>
    <dgm:pt modelId="{A61904D1-353C-47DD-A28B-D72ADE030608}" type="pres">
      <dgm:prSet presAssocID="{3019AF70-17FA-44FE-862A-8548146F96A9}" presName="sibTrans" presStyleLbl="sibTrans1D1" presStyleIdx="4" presStyleCnt="8"/>
      <dgm:spPr/>
      <dgm:t>
        <a:bodyPr/>
        <a:lstStyle/>
        <a:p>
          <a:endParaRPr lang="en-US"/>
        </a:p>
      </dgm:t>
    </dgm:pt>
    <dgm:pt modelId="{997F0931-D728-4613-9B63-82C6D2D34DE4}" type="pres">
      <dgm:prSet presAssocID="{979A29C7-32CA-4A6A-9034-BC426ABC05D5}" presName="node" presStyleLbl="node1" presStyleIdx="5" presStyleCnt="8">
        <dgm:presLayoutVars>
          <dgm:bulletEnabled val="1"/>
        </dgm:presLayoutVars>
      </dgm:prSet>
      <dgm:spPr/>
      <dgm:t>
        <a:bodyPr/>
        <a:lstStyle/>
        <a:p>
          <a:endParaRPr lang="en-US"/>
        </a:p>
      </dgm:t>
    </dgm:pt>
    <dgm:pt modelId="{441C6BA7-903F-4884-8556-00D42F3CF955}" type="pres">
      <dgm:prSet presAssocID="{979A29C7-32CA-4A6A-9034-BC426ABC05D5}" presName="spNode" presStyleCnt="0"/>
      <dgm:spPr/>
    </dgm:pt>
    <dgm:pt modelId="{790B5C10-00A4-4ED2-87E4-1A3CA969A7B2}" type="pres">
      <dgm:prSet presAssocID="{2976D089-A24D-4DFA-BDBF-3FC98CD8E892}" presName="sibTrans" presStyleLbl="sibTrans1D1" presStyleIdx="5" presStyleCnt="8"/>
      <dgm:spPr/>
      <dgm:t>
        <a:bodyPr/>
        <a:lstStyle/>
        <a:p>
          <a:endParaRPr lang="en-US"/>
        </a:p>
      </dgm:t>
    </dgm:pt>
    <dgm:pt modelId="{D7A53E9F-CDE8-4C36-A553-83992E1B5DA0}" type="pres">
      <dgm:prSet presAssocID="{9B71E685-A4E9-4674-BF69-174382E3017D}" presName="node" presStyleLbl="node1" presStyleIdx="6" presStyleCnt="8">
        <dgm:presLayoutVars>
          <dgm:bulletEnabled val="1"/>
        </dgm:presLayoutVars>
      </dgm:prSet>
      <dgm:spPr/>
      <dgm:t>
        <a:bodyPr/>
        <a:lstStyle/>
        <a:p>
          <a:endParaRPr lang="en-US"/>
        </a:p>
      </dgm:t>
    </dgm:pt>
    <dgm:pt modelId="{66A96B0F-B25D-447D-A2A2-02D2EA9ECF0B}" type="pres">
      <dgm:prSet presAssocID="{9B71E685-A4E9-4674-BF69-174382E3017D}" presName="spNode" presStyleCnt="0"/>
      <dgm:spPr/>
    </dgm:pt>
    <dgm:pt modelId="{3F4A47F0-FFC7-4583-9408-E9F387BBDC2C}" type="pres">
      <dgm:prSet presAssocID="{A4B39130-4975-4AD3-AE75-9E86E8F36DDE}" presName="sibTrans" presStyleLbl="sibTrans1D1" presStyleIdx="6" presStyleCnt="8"/>
      <dgm:spPr/>
      <dgm:t>
        <a:bodyPr/>
        <a:lstStyle/>
        <a:p>
          <a:endParaRPr lang="en-US"/>
        </a:p>
      </dgm:t>
    </dgm:pt>
    <dgm:pt modelId="{0305C085-81E6-478A-B6CE-A92325FC0ED9}" type="pres">
      <dgm:prSet presAssocID="{3F13F1F5-7A4C-4A62-BC85-0A7951EBF168}" presName="node" presStyleLbl="node1" presStyleIdx="7" presStyleCnt="8">
        <dgm:presLayoutVars>
          <dgm:bulletEnabled val="1"/>
        </dgm:presLayoutVars>
      </dgm:prSet>
      <dgm:spPr/>
      <dgm:t>
        <a:bodyPr/>
        <a:lstStyle/>
        <a:p>
          <a:endParaRPr lang="en-US"/>
        </a:p>
      </dgm:t>
    </dgm:pt>
    <dgm:pt modelId="{398776E3-8D84-438B-A33C-A16FD7BF9583}" type="pres">
      <dgm:prSet presAssocID="{3F13F1F5-7A4C-4A62-BC85-0A7951EBF168}" presName="spNode" presStyleCnt="0"/>
      <dgm:spPr/>
    </dgm:pt>
    <dgm:pt modelId="{401995D0-083B-4A51-963B-2CDF1DAD8748}" type="pres">
      <dgm:prSet presAssocID="{2929B3B5-E802-4F23-A90D-F292699AEB29}" presName="sibTrans" presStyleLbl="sibTrans1D1" presStyleIdx="7" presStyleCnt="8"/>
      <dgm:spPr/>
      <dgm:t>
        <a:bodyPr/>
        <a:lstStyle/>
        <a:p>
          <a:endParaRPr lang="en-US"/>
        </a:p>
      </dgm:t>
    </dgm:pt>
  </dgm:ptLst>
  <dgm:cxnLst>
    <dgm:cxn modelId="{ADD4D535-5EDE-4171-95C5-8199E4BFDE00}" type="presOf" srcId="{D765577C-5883-4D70-8321-834595754B1E}" destId="{1CC0D8CA-BF46-4D95-8BDB-74B4C4FC4362}" srcOrd="0" destOrd="0" presId="urn:microsoft.com/office/officeart/2005/8/layout/cycle6"/>
    <dgm:cxn modelId="{B91348FA-6BE3-47B5-BD62-FF853E70416A}" type="presOf" srcId="{3F13F1F5-7A4C-4A62-BC85-0A7951EBF168}" destId="{0305C085-81E6-478A-B6CE-A92325FC0ED9}" srcOrd="0" destOrd="0" presId="urn:microsoft.com/office/officeart/2005/8/layout/cycle6"/>
    <dgm:cxn modelId="{7063E723-B5C9-4377-A452-C1EB0970DEF3}" type="presOf" srcId="{2929B3B5-E802-4F23-A90D-F292699AEB29}" destId="{401995D0-083B-4A51-963B-2CDF1DAD8748}" srcOrd="0" destOrd="0" presId="urn:microsoft.com/office/officeart/2005/8/layout/cycle6"/>
    <dgm:cxn modelId="{65BDD036-9389-4AB4-BFEE-546B7F9C880D}" type="presOf" srcId="{2976D089-A24D-4DFA-BDBF-3FC98CD8E892}" destId="{790B5C10-00A4-4ED2-87E4-1A3CA969A7B2}" srcOrd="0" destOrd="0" presId="urn:microsoft.com/office/officeart/2005/8/layout/cycle6"/>
    <dgm:cxn modelId="{0B6CBD57-D60A-4A11-B0A9-358D792C3F6B}" type="presOf" srcId="{67E2BEFC-3032-44B3-AE02-22A7C69521A8}" destId="{4C8D857D-2994-4C21-8AE9-B1D20C1568A7}" srcOrd="0" destOrd="0" presId="urn:microsoft.com/office/officeart/2005/8/layout/cycle6"/>
    <dgm:cxn modelId="{ABAA7217-9B5A-42B7-80EF-55A1A7F8E051}" type="presOf" srcId="{435C0B41-1E79-4050-B4E3-3E8CA1E4FD7E}" destId="{A006D6AF-BBF7-4343-BA92-2615EF899BC8}" srcOrd="0" destOrd="0" presId="urn:microsoft.com/office/officeart/2005/8/layout/cycle6"/>
    <dgm:cxn modelId="{E37F7CAB-E608-4786-8048-47F7863C8601}" type="presOf" srcId="{7117072B-9E07-436C-81B4-0259EE13177C}" destId="{900B6538-6F90-4877-8D4A-7A91CCE2F448}" srcOrd="0" destOrd="0" presId="urn:microsoft.com/office/officeart/2005/8/layout/cycle6"/>
    <dgm:cxn modelId="{9D6B92DE-70AA-4455-A78E-4C7C330A93B7}" type="presOf" srcId="{A917CD47-2B0D-4E91-A864-518970433711}" destId="{780B85B4-896B-45FE-BF43-737BF286D528}" srcOrd="0" destOrd="0" presId="urn:microsoft.com/office/officeart/2005/8/layout/cycle6"/>
    <dgm:cxn modelId="{D91B0D4E-AD2A-4D00-9E0F-C890859FC43A}" type="presOf" srcId="{A4B39130-4975-4AD3-AE75-9E86E8F36DDE}" destId="{3F4A47F0-FFC7-4583-9408-E9F387BBDC2C}" srcOrd="0" destOrd="0" presId="urn:microsoft.com/office/officeart/2005/8/layout/cycle6"/>
    <dgm:cxn modelId="{69359789-E08A-46FB-A684-D281673258D1}" type="presOf" srcId="{EE733C5A-F2A4-4C96-85CB-4385C9C2A3D1}" destId="{A98970E6-3844-451B-889B-D871524D1E49}" srcOrd="0" destOrd="0" presId="urn:microsoft.com/office/officeart/2005/8/layout/cycle6"/>
    <dgm:cxn modelId="{16B2A11E-D972-48D6-B830-6098DBD7F082}" srcId="{A917CD47-2B0D-4E91-A864-518970433711}" destId="{44173016-EB1E-4CCF-B23A-3404F89CF0B4}" srcOrd="1" destOrd="0" parTransId="{24AA1E2B-D698-45E3-B831-B996E35F75DA}" sibTransId="{7117072B-9E07-436C-81B4-0259EE13177C}"/>
    <dgm:cxn modelId="{C2FDF618-0873-489F-8C32-1A8B5486C0AB}" type="presOf" srcId="{24AAF1CC-D692-4AFC-AE14-993738287BFF}" destId="{E2000DE0-F9E4-4A2B-B043-DB911BE5088D}" srcOrd="0" destOrd="0" presId="urn:microsoft.com/office/officeart/2005/8/layout/cycle6"/>
    <dgm:cxn modelId="{0CF3FB20-3D10-4008-8E59-589A820DD969}" type="presOf" srcId="{44173016-EB1E-4CCF-B23A-3404F89CF0B4}" destId="{7F2A0249-17FB-4A15-A393-6ACEF6FC5F3A}" srcOrd="0" destOrd="0" presId="urn:microsoft.com/office/officeart/2005/8/layout/cycle6"/>
    <dgm:cxn modelId="{0B6D0E6A-ACA5-494B-9986-391995EC0FA8}" srcId="{A917CD47-2B0D-4E91-A864-518970433711}" destId="{94B60CF2-4D6E-482B-9968-96551DB3A873}" srcOrd="3" destOrd="0" parTransId="{B6D2FB26-015D-44BA-8B02-164CADD78D9A}" sibTransId="{67E2BEFC-3032-44B3-AE02-22A7C69521A8}"/>
    <dgm:cxn modelId="{205ACB79-6FD9-47E3-B253-B425609AE4C4}" type="presOf" srcId="{3019AF70-17FA-44FE-862A-8548146F96A9}" destId="{A61904D1-353C-47DD-A28B-D72ADE030608}" srcOrd="0" destOrd="0" presId="urn:microsoft.com/office/officeart/2005/8/layout/cycle6"/>
    <dgm:cxn modelId="{13EE3C38-7318-49CA-B3A2-9E5F458E3F97}" type="presOf" srcId="{C5E1B7A0-64D3-46B0-9914-C22FBD234AC0}" destId="{BC8537AD-C93A-478A-80A8-90F60FEB8DEE}" srcOrd="0" destOrd="0" presId="urn:microsoft.com/office/officeart/2005/8/layout/cycle6"/>
    <dgm:cxn modelId="{F956906A-C255-4A3F-BE98-78F5284B518F}" srcId="{A917CD47-2B0D-4E91-A864-518970433711}" destId="{979A29C7-32CA-4A6A-9034-BC426ABC05D5}" srcOrd="5" destOrd="0" parTransId="{2BB1E1F3-9B43-4E5E-8A1B-3A8069BDBB9E}" sibTransId="{2976D089-A24D-4DFA-BDBF-3FC98CD8E892}"/>
    <dgm:cxn modelId="{FD9F2D0E-3793-4DB1-8EC8-58C16BA807A3}" srcId="{A917CD47-2B0D-4E91-A864-518970433711}" destId="{D765577C-5883-4D70-8321-834595754B1E}" srcOrd="0" destOrd="0" parTransId="{A122C56A-061B-4B15-95D6-8FFCE0D026BA}" sibTransId="{EE733C5A-F2A4-4C96-85CB-4385C9C2A3D1}"/>
    <dgm:cxn modelId="{5E6783EF-F056-423D-8071-8D9EBE641A52}" type="presOf" srcId="{979A29C7-32CA-4A6A-9034-BC426ABC05D5}" destId="{997F0931-D728-4613-9B63-82C6D2D34DE4}" srcOrd="0" destOrd="0" presId="urn:microsoft.com/office/officeart/2005/8/layout/cycle6"/>
    <dgm:cxn modelId="{A3D659C4-D13F-4E82-AC5C-3F8AE7174A15}" type="presOf" srcId="{9B71E685-A4E9-4674-BF69-174382E3017D}" destId="{D7A53E9F-CDE8-4C36-A553-83992E1B5DA0}" srcOrd="0" destOrd="0" presId="urn:microsoft.com/office/officeart/2005/8/layout/cycle6"/>
    <dgm:cxn modelId="{24B7383B-7B93-46DE-AF1A-3A35D026AC4D}" srcId="{A917CD47-2B0D-4E91-A864-518970433711}" destId="{C5E1B7A0-64D3-46B0-9914-C22FBD234AC0}" srcOrd="2" destOrd="0" parTransId="{5C7B7892-6381-4325-AE5B-1FDE8D99DBE1}" sibTransId="{435C0B41-1E79-4050-B4E3-3E8CA1E4FD7E}"/>
    <dgm:cxn modelId="{221A910E-9403-41A7-9343-CAD112847AEF}" srcId="{A917CD47-2B0D-4E91-A864-518970433711}" destId="{24AAF1CC-D692-4AFC-AE14-993738287BFF}" srcOrd="4" destOrd="0" parTransId="{2E4433F4-8253-47C2-B060-796A563A66E7}" sibTransId="{3019AF70-17FA-44FE-862A-8548146F96A9}"/>
    <dgm:cxn modelId="{EB2790D9-8E78-4345-89E2-218779C2EEE5}" type="presOf" srcId="{94B60CF2-4D6E-482B-9968-96551DB3A873}" destId="{075E8B7B-9039-47D3-81BC-E699E3621835}" srcOrd="0" destOrd="0" presId="urn:microsoft.com/office/officeart/2005/8/layout/cycle6"/>
    <dgm:cxn modelId="{9C616BFF-E1F7-4D66-9356-0AF28D7151DD}" srcId="{A917CD47-2B0D-4E91-A864-518970433711}" destId="{9B71E685-A4E9-4674-BF69-174382E3017D}" srcOrd="6" destOrd="0" parTransId="{CCA2A7D2-9B67-4BFA-B31B-CEC3E6C4F054}" sibTransId="{A4B39130-4975-4AD3-AE75-9E86E8F36DDE}"/>
    <dgm:cxn modelId="{A1AAA55E-5CCB-4385-86DF-1E3FB9AEE8FC}" srcId="{A917CD47-2B0D-4E91-A864-518970433711}" destId="{3F13F1F5-7A4C-4A62-BC85-0A7951EBF168}" srcOrd="7" destOrd="0" parTransId="{D560701E-FEE0-41FE-9E89-C8F38EF0F3C7}" sibTransId="{2929B3B5-E802-4F23-A90D-F292699AEB29}"/>
    <dgm:cxn modelId="{F667CABC-D458-4C6F-BAF3-F49C74C25352}" type="presParOf" srcId="{780B85B4-896B-45FE-BF43-737BF286D528}" destId="{1CC0D8CA-BF46-4D95-8BDB-74B4C4FC4362}" srcOrd="0" destOrd="0" presId="urn:microsoft.com/office/officeart/2005/8/layout/cycle6"/>
    <dgm:cxn modelId="{AF545741-0A46-4E81-A40B-C33A2CF392D2}" type="presParOf" srcId="{780B85B4-896B-45FE-BF43-737BF286D528}" destId="{BA27A065-EADF-48BB-9D6B-C344B6CFA88C}" srcOrd="1" destOrd="0" presId="urn:microsoft.com/office/officeart/2005/8/layout/cycle6"/>
    <dgm:cxn modelId="{1336F5A4-BD0D-4E26-AD1D-FDD31D963F44}" type="presParOf" srcId="{780B85B4-896B-45FE-BF43-737BF286D528}" destId="{A98970E6-3844-451B-889B-D871524D1E49}" srcOrd="2" destOrd="0" presId="urn:microsoft.com/office/officeart/2005/8/layout/cycle6"/>
    <dgm:cxn modelId="{D79AD5A2-4F69-4016-99D3-0DBBDC0402CB}" type="presParOf" srcId="{780B85B4-896B-45FE-BF43-737BF286D528}" destId="{7F2A0249-17FB-4A15-A393-6ACEF6FC5F3A}" srcOrd="3" destOrd="0" presId="urn:microsoft.com/office/officeart/2005/8/layout/cycle6"/>
    <dgm:cxn modelId="{6B9E9A4C-5CDF-4457-9682-9B068A177D6C}" type="presParOf" srcId="{780B85B4-896B-45FE-BF43-737BF286D528}" destId="{EEE051FB-A9AF-4929-8EC2-29BB439EF14B}" srcOrd="4" destOrd="0" presId="urn:microsoft.com/office/officeart/2005/8/layout/cycle6"/>
    <dgm:cxn modelId="{E7BDB7CD-7CF9-4502-B91D-3ABC69BB41D9}" type="presParOf" srcId="{780B85B4-896B-45FE-BF43-737BF286D528}" destId="{900B6538-6F90-4877-8D4A-7A91CCE2F448}" srcOrd="5" destOrd="0" presId="urn:microsoft.com/office/officeart/2005/8/layout/cycle6"/>
    <dgm:cxn modelId="{CE90E132-D80F-44BA-8C4B-8EA23DFD6650}" type="presParOf" srcId="{780B85B4-896B-45FE-BF43-737BF286D528}" destId="{BC8537AD-C93A-478A-80A8-90F60FEB8DEE}" srcOrd="6" destOrd="0" presId="urn:microsoft.com/office/officeart/2005/8/layout/cycle6"/>
    <dgm:cxn modelId="{E709DEC9-662B-4AD5-9227-97A689680496}" type="presParOf" srcId="{780B85B4-896B-45FE-BF43-737BF286D528}" destId="{AB32433D-8DB9-478A-94F8-59032FE25EE2}" srcOrd="7" destOrd="0" presId="urn:microsoft.com/office/officeart/2005/8/layout/cycle6"/>
    <dgm:cxn modelId="{2057909C-E7B1-4004-BC96-A89104D179BF}" type="presParOf" srcId="{780B85B4-896B-45FE-BF43-737BF286D528}" destId="{A006D6AF-BBF7-4343-BA92-2615EF899BC8}" srcOrd="8" destOrd="0" presId="urn:microsoft.com/office/officeart/2005/8/layout/cycle6"/>
    <dgm:cxn modelId="{465579C5-2493-4B88-A518-E485573FB73F}" type="presParOf" srcId="{780B85B4-896B-45FE-BF43-737BF286D528}" destId="{075E8B7B-9039-47D3-81BC-E699E3621835}" srcOrd="9" destOrd="0" presId="urn:microsoft.com/office/officeart/2005/8/layout/cycle6"/>
    <dgm:cxn modelId="{2BDDFE11-1BD4-41AD-AADD-FC99EA8C67B3}" type="presParOf" srcId="{780B85B4-896B-45FE-BF43-737BF286D528}" destId="{5CBDE261-03D9-4FCC-A07D-579E65F8BDD8}" srcOrd="10" destOrd="0" presId="urn:microsoft.com/office/officeart/2005/8/layout/cycle6"/>
    <dgm:cxn modelId="{1FCBA81F-2CDE-494B-B31C-F7FF21B722FE}" type="presParOf" srcId="{780B85B4-896B-45FE-BF43-737BF286D528}" destId="{4C8D857D-2994-4C21-8AE9-B1D20C1568A7}" srcOrd="11" destOrd="0" presId="urn:microsoft.com/office/officeart/2005/8/layout/cycle6"/>
    <dgm:cxn modelId="{E01A14FA-2F92-4B63-851B-8960BAC62CD5}" type="presParOf" srcId="{780B85B4-896B-45FE-BF43-737BF286D528}" destId="{E2000DE0-F9E4-4A2B-B043-DB911BE5088D}" srcOrd="12" destOrd="0" presId="urn:microsoft.com/office/officeart/2005/8/layout/cycle6"/>
    <dgm:cxn modelId="{89FEED4B-8103-46CC-B9DD-8FEAB722A40E}" type="presParOf" srcId="{780B85B4-896B-45FE-BF43-737BF286D528}" destId="{E9A4CA6B-19DB-4C3D-A1D8-6084F60FCE96}" srcOrd="13" destOrd="0" presId="urn:microsoft.com/office/officeart/2005/8/layout/cycle6"/>
    <dgm:cxn modelId="{31623570-4777-4C27-A3FC-BEFB07872930}" type="presParOf" srcId="{780B85B4-896B-45FE-BF43-737BF286D528}" destId="{A61904D1-353C-47DD-A28B-D72ADE030608}" srcOrd="14" destOrd="0" presId="urn:microsoft.com/office/officeart/2005/8/layout/cycle6"/>
    <dgm:cxn modelId="{05038F4D-AB29-4F7D-A357-DD1E52B5868B}" type="presParOf" srcId="{780B85B4-896B-45FE-BF43-737BF286D528}" destId="{997F0931-D728-4613-9B63-82C6D2D34DE4}" srcOrd="15" destOrd="0" presId="urn:microsoft.com/office/officeart/2005/8/layout/cycle6"/>
    <dgm:cxn modelId="{16B65368-59C8-450F-BAA0-97E205505A9D}" type="presParOf" srcId="{780B85B4-896B-45FE-BF43-737BF286D528}" destId="{441C6BA7-903F-4884-8556-00D42F3CF955}" srcOrd="16" destOrd="0" presId="urn:microsoft.com/office/officeart/2005/8/layout/cycle6"/>
    <dgm:cxn modelId="{A9A3ABA1-1A30-4DEE-8C96-07E56701E681}" type="presParOf" srcId="{780B85B4-896B-45FE-BF43-737BF286D528}" destId="{790B5C10-00A4-4ED2-87E4-1A3CA969A7B2}" srcOrd="17" destOrd="0" presId="urn:microsoft.com/office/officeart/2005/8/layout/cycle6"/>
    <dgm:cxn modelId="{5CC4334F-8891-4F42-BB33-5E7F24B29217}" type="presParOf" srcId="{780B85B4-896B-45FE-BF43-737BF286D528}" destId="{D7A53E9F-CDE8-4C36-A553-83992E1B5DA0}" srcOrd="18" destOrd="0" presId="urn:microsoft.com/office/officeart/2005/8/layout/cycle6"/>
    <dgm:cxn modelId="{7D50A665-192D-455B-9F5B-F14877BB1A13}" type="presParOf" srcId="{780B85B4-896B-45FE-BF43-737BF286D528}" destId="{66A96B0F-B25D-447D-A2A2-02D2EA9ECF0B}" srcOrd="19" destOrd="0" presId="urn:microsoft.com/office/officeart/2005/8/layout/cycle6"/>
    <dgm:cxn modelId="{3CF5AC81-6597-4ECC-85A6-2C427A5A299F}" type="presParOf" srcId="{780B85B4-896B-45FE-BF43-737BF286D528}" destId="{3F4A47F0-FFC7-4583-9408-E9F387BBDC2C}" srcOrd="20" destOrd="0" presId="urn:microsoft.com/office/officeart/2005/8/layout/cycle6"/>
    <dgm:cxn modelId="{63C0EBBD-1951-4FDD-B7D6-39EF721651C9}" type="presParOf" srcId="{780B85B4-896B-45FE-BF43-737BF286D528}" destId="{0305C085-81E6-478A-B6CE-A92325FC0ED9}" srcOrd="21" destOrd="0" presId="urn:microsoft.com/office/officeart/2005/8/layout/cycle6"/>
    <dgm:cxn modelId="{8444CBE2-2F02-4F5E-881F-381561B6B126}" type="presParOf" srcId="{780B85B4-896B-45FE-BF43-737BF286D528}" destId="{398776E3-8D84-438B-A33C-A16FD7BF9583}" srcOrd="22" destOrd="0" presId="urn:microsoft.com/office/officeart/2005/8/layout/cycle6"/>
    <dgm:cxn modelId="{811B5952-9772-48E7-8EDD-9F4D9E0AE178}" type="presParOf" srcId="{780B85B4-896B-45FE-BF43-737BF286D528}" destId="{401995D0-083B-4A51-963B-2CDF1DAD8748}"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D8CA-BF46-4D95-8BDB-74B4C4FC4362}">
      <dsp:nvSpPr>
        <dsp:cNvPr id="0" name=""/>
        <dsp:cNvSpPr/>
      </dsp:nvSpPr>
      <dsp:spPr>
        <a:xfrm>
          <a:off x="5268234" y="4172"/>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Hotel Booking Analysis </a:t>
          </a:r>
          <a:endParaRPr lang="en-IN" sz="1200" kern="1200"/>
        </a:p>
      </dsp:txBody>
      <dsp:txXfrm>
        <a:off x="5302323" y="38261"/>
        <a:ext cx="1006161" cy="630142"/>
      </dsp:txXfrm>
    </dsp:sp>
    <dsp:sp modelId="{A98970E6-3844-451B-889B-D871524D1E49}">
      <dsp:nvSpPr>
        <dsp:cNvPr id="0" name=""/>
        <dsp:cNvSpPr/>
      </dsp:nvSpPr>
      <dsp:spPr>
        <a:xfrm>
          <a:off x="3380749" y="353332"/>
          <a:ext cx="4849308" cy="4849308"/>
        </a:xfrm>
        <a:custGeom>
          <a:avLst/>
          <a:gdLst/>
          <a:ahLst/>
          <a:cxnLst/>
          <a:rect l="0" t="0" r="0" b="0"/>
          <a:pathLst>
            <a:path>
              <a:moveTo>
                <a:pt x="2969572" y="62025"/>
              </a:moveTo>
              <a:arcTo wR="2424654" hR="2424654" stAng="169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F2A0249-17FB-4A15-A393-6ACEF6FC5F3A}">
      <dsp:nvSpPr>
        <dsp:cNvPr id="0" name=""/>
        <dsp:cNvSpPr/>
      </dsp:nvSpPr>
      <dsp:spPr>
        <a:xfrm>
          <a:off x="6982723"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Data Pre-processing</a:t>
          </a:r>
          <a:endParaRPr lang="en-IN" sz="1200" kern="1200"/>
        </a:p>
      </dsp:txBody>
      <dsp:txXfrm>
        <a:off x="7016812" y="748426"/>
        <a:ext cx="1006161" cy="630142"/>
      </dsp:txXfrm>
    </dsp:sp>
    <dsp:sp modelId="{900B6538-6F90-4877-8D4A-7A91CCE2F448}">
      <dsp:nvSpPr>
        <dsp:cNvPr id="0" name=""/>
        <dsp:cNvSpPr/>
      </dsp:nvSpPr>
      <dsp:spPr>
        <a:xfrm>
          <a:off x="3380749" y="353332"/>
          <a:ext cx="4849308" cy="4849308"/>
        </a:xfrm>
        <a:custGeom>
          <a:avLst/>
          <a:gdLst/>
          <a:ahLst/>
          <a:cxnLst/>
          <a:rect l="0" t="0" r="0" b="0"/>
          <a:pathLst>
            <a:path>
              <a:moveTo>
                <a:pt x="4434477" y="1068350"/>
              </a:moveTo>
              <a:arcTo wR="2424654" hR="2424654" stAng="195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C8537AD-C93A-478A-80A8-90F60FEB8DEE}">
      <dsp:nvSpPr>
        <dsp:cNvPr id="0" name=""/>
        <dsp:cNvSpPr/>
      </dsp:nvSpPr>
      <dsp:spPr>
        <a:xfrm>
          <a:off x="7692888"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Exploratory Data Analysis (EDA)</a:t>
          </a:r>
          <a:endParaRPr lang="en-IN" sz="1200" kern="1200"/>
        </a:p>
      </dsp:txBody>
      <dsp:txXfrm>
        <a:off x="7726977" y="2462915"/>
        <a:ext cx="1006161" cy="630142"/>
      </dsp:txXfrm>
    </dsp:sp>
    <dsp:sp modelId="{A006D6AF-BBF7-4343-BA92-2615EF899BC8}">
      <dsp:nvSpPr>
        <dsp:cNvPr id="0" name=""/>
        <dsp:cNvSpPr/>
      </dsp:nvSpPr>
      <dsp:spPr>
        <a:xfrm>
          <a:off x="3380749" y="353332"/>
          <a:ext cx="4849308" cy="4849308"/>
        </a:xfrm>
        <a:custGeom>
          <a:avLst/>
          <a:gdLst/>
          <a:ahLst/>
          <a:cxnLst/>
          <a:rect l="0" t="0" r="0" b="0"/>
          <a:pathLst>
            <a:path>
              <a:moveTo>
                <a:pt x="4822442" y="2784602"/>
              </a:moveTo>
              <a:arcTo wR="2424654" hR="2424654" stAng="5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75E8B7B-9039-47D3-81BC-E699E3621835}">
      <dsp:nvSpPr>
        <dsp:cNvPr id="0" name=""/>
        <dsp:cNvSpPr/>
      </dsp:nvSpPr>
      <dsp:spPr>
        <a:xfrm>
          <a:off x="6982723"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Predictive Modelling</a:t>
          </a:r>
          <a:endParaRPr lang="en-IN" sz="1200" kern="1200"/>
        </a:p>
      </dsp:txBody>
      <dsp:txXfrm>
        <a:off x="7016812" y="4177405"/>
        <a:ext cx="1006161" cy="630142"/>
      </dsp:txXfrm>
    </dsp:sp>
    <dsp:sp modelId="{4C8D857D-2994-4C21-8AE9-B1D20C1568A7}">
      <dsp:nvSpPr>
        <dsp:cNvPr id="0" name=""/>
        <dsp:cNvSpPr/>
      </dsp:nvSpPr>
      <dsp:spPr>
        <a:xfrm>
          <a:off x="3380749" y="353332"/>
          <a:ext cx="4849308" cy="4849308"/>
        </a:xfrm>
        <a:custGeom>
          <a:avLst/>
          <a:gdLst/>
          <a:ahLst/>
          <a:cxnLst/>
          <a:rect l="0" t="0" r="0" b="0"/>
          <a:pathLst>
            <a:path>
              <a:moveTo>
                <a:pt x="3690791" y="4492466"/>
              </a:moveTo>
              <a:arcTo wR="2424654" hR="2424654" stAng="35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2000DE0-F9E4-4A2B-B043-DB911BE5088D}">
      <dsp:nvSpPr>
        <dsp:cNvPr id="0" name=""/>
        <dsp:cNvSpPr/>
      </dsp:nvSpPr>
      <dsp:spPr>
        <a:xfrm>
          <a:off x="5268234" y="4853480"/>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Feature Importance Analysis</a:t>
          </a:r>
          <a:endParaRPr lang="en-IN" sz="1200" kern="1200"/>
        </a:p>
      </dsp:txBody>
      <dsp:txXfrm>
        <a:off x="5302323" y="4887569"/>
        <a:ext cx="1006161" cy="630142"/>
      </dsp:txXfrm>
    </dsp:sp>
    <dsp:sp modelId="{A61904D1-353C-47DD-A28B-D72ADE030608}">
      <dsp:nvSpPr>
        <dsp:cNvPr id="0" name=""/>
        <dsp:cNvSpPr/>
      </dsp:nvSpPr>
      <dsp:spPr>
        <a:xfrm>
          <a:off x="3380749" y="353332"/>
          <a:ext cx="4849308" cy="4849308"/>
        </a:xfrm>
        <a:custGeom>
          <a:avLst/>
          <a:gdLst/>
          <a:ahLst/>
          <a:cxnLst/>
          <a:rect l="0" t="0" r="0" b="0"/>
          <a:pathLst>
            <a:path>
              <a:moveTo>
                <a:pt x="1879736" y="4787282"/>
              </a:moveTo>
              <a:arcTo wR="2424654" hR="2424654" stAng="61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97F0931-D728-4613-9B63-82C6D2D34DE4}">
      <dsp:nvSpPr>
        <dsp:cNvPr id="0" name=""/>
        <dsp:cNvSpPr/>
      </dsp:nvSpPr>
      <dsp:spPr>
        <a:xfrm>
          <a:off x="3553744"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Integration with Booking Systems</a:t>
          </a:r>
          <a:endParaRPr lang="en-IN" sz="1200" kern="1200"/>
        </a:p>
      </dsp:txBody>
      <dsp:txXfrm>
        <a:off x="3587833" y="4177405"/>
        <a:ext cx="1006161" cy="630142"/>
      </dsp:txXfrm>
    </dsp:sp>
    <dsp:sp modelId="{790B5C10-00A4-4ED2-87E4-1A3CA969A7B2}">
      <dsp:nvSpPr>
        <dsp:cNvPr id="0" name=""/>
        <dsp:cNvSpPr/>
      </dsp:nvSpPr>
      <dsp:spPr>
        <a:xfrm>
          <a:off x="3380749" y="353332"/>
          <a:ext cx="4849308" cy="4849308"/>
        </a:xfrm>
        <a:custGeom>
          <a:avLst/>
          <a:gdLst/>
          <a:ahLst/>
          <a:cxnLst/>
          <a:rect l="0" t="0" r="0" b="0"/>
          <a:pathLst>
            <a:path>
              <a:moveTo>
                <a:pt x="414831" y="3780957"/>
              </a:moveTo>
              <a:arcTo wR="2424654" hR="2424654" stAng="87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7A53E9F-CDE8-4C36-A553-83992E1B5DA0}">
      <dsp:nvSpPr>
        <dsp:cNvPr id="0" name=""/>
        <dsp:cNvSpPr/>
      </dsp:nvSpPr>
      <dsp:spPr>
        <a:xfrm>
          <a:off x="2843579"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Security and Access Control</a:t>
          </a:r>
          <a:endParaRPr lang="en-IN" sz="1200" kern="1200"/>
        </a:p>
      </dsp:txBody>
      <dsp:txXfrm>
        <a:off x="2877668" y="2462915"/>
        <a:ext cx="1006161" cy="630142"/>
      </dsp:txXfrm>
    </dsp:sp>
    <dsp:sp modelId="{3F4A47F0-FFC7-4583-9408-E9F387BBDC2C}">
      <dsp:nvSpPr>
        <dsp:cNvPr id="0" name=""/>
        <dsp:cNvSpPr/>
      </dsp:nvSpPr>
      <dsp:spPr>
        <a:xfrm>
          <a:off x="3380749" y="353332"/>
          <a:ext cx="4849308" cy="4849308"/>
        </a:xfrm>
        <a:custGeom>
          <a:avLst/>
          <a:gdLst/>
          <a:ahLst/>
          <a:cxnLst/>
          <a:rect l="0" t="0" r="0" b="0"/>
          <a:pathLst>
            <a:path>
              <a:moveTo>
                <a:pt x="26866" y="2064706"/>
              </a:moveTo>
              <a:arcTo wR="2424654" hR="2424654" stAng="113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305C085-81E6-478A-B6CE-A92325FC0ED9}">
      <dsp:nvSpPr>
        <dsp:cNvPr id="0" name=""/>
        <dsp:cNvSpPr/>
      </dsp:nvSpPr>
      <dsp:spPr>
        <a:xfrm>
          <a:off x="3553744"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dirty="0" smtClean="0"/>
            <a:t>User Interface and Visualization</a:t>
          </a:r>
          <a:endParaRPr lang="en-IN" sz="1200" kern="1200" dirty="0"/>
        </a:p>
      </dsp:txBody>
      <dsp:txXfrm>
        <a:off x="3587833" y="748426"/>
        <a:ext cx="1006161" cy="630142"/>
      </dsp:txXfrm>
    </dsp:sp>
    <dsp:sp modelId="{401995D0-083B-4A51-963B-2CDF1DAD8748}">
      <dsp:nvSpPr>
        <dsp:cNvPr id="0" name=""/>
        <dsp:cNvSpPr/>
      </dsp:nvSpPr>
      <dsp:spPr>
        <a:xfrm>
          <a:off x="3380749" y="353332"/>
          <a:ext cx="4849308" cy="4849308"/>
        </a:xfrm>
        <a:custGeom>
          <a:avLst/>
          <a:gdLst/>
          <a:ahLst/>
          <a:cxnLst/>
          <a:rect l="0" t="0" r="0" b="0"/>
          <a:pathLst>
            <a:path>
              <a:moveTo>
                <a:pt x="1158517" y="356842"/>
              </a:moveTo>
              <a:arcTo wR="2424654" hR="2424654" stAng="143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VINOTHKUMAR.L</a:t>
            </a:r>
            <a:r>
              <a:rPr lang="en-US" sz="2000" b="1" dirty="0" smtClean="0">
                <a:solidFill>
                  <a:schemeClr val="accent1">
                    <a:lumMod val="75000"/>
                  </a:schemeClr>
                </a:solidFill>
                <a:latin typeface="Arial"/>
                <a:cs typeface="Arial"/>
              </a:rPr>
              <a:t>, CARE </a:t>
            </a:r>
            <a:r>
              <a:rPr lang="en-US" sz="2000" b="1" dirty="0" smtClean="0">
                <a:solidFill>
                  <a:schemeClr val="accent1">
                    <a:lumMod val="75000"/>
                  </a:schemeClr>
                </a:solidFill>
                <a:latin typeface="Arial"/>
                <a:cs typeface="Arial"/>
              </a:rPr>
              <a:t>COLLEGE OF ENGINEERING,</a:t>
            </a:r>
          </a:p>
          <a:p>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https://github.com/fivethirtyeight/data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3946" y="1099188"/>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2400" y="1232452"/>
            <a:ext cx="11029615" cy="4673324"/>
          </a:xfrm>
        </p:spPr>
        <p:txBody>
          <a:bodyPr>
            <a:normAutofit/>
          </a:bodyPr>
          <a:lstStyle/>
          <a:p>
            <a:pPr marL="305435" indent="-305435"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ABC Hotels, a renowned hotel chain with properties in multiple cities, aims to optimize its booking system and enhance customer satisfaction. </a:t>
            </a:r>
            <a:endParaRPr lang="en-US" sz="2400" dirty="0" smtClean="0">
              <a:solidFill>
                <a:schemeClr val="tx1"/>
              </a:solidFill>
              <a:latin typeface="Times New Roman" panose="02020603050405020304" pitchFamily="18" charset="0"/>
              <a:cs typeface="Times New Roman" panose="02020603050405020304" pitchFamily="18" charset="0"/>
            </a:endParaRPr>
          </a:p>
          <a:p>
            <a:pPr marL="305435" indent="-305435"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In </a:t>
            </a:r>
            <a:r>
              <a:rPr lang="en-US" sz="2400" dirty="0">
                <a:solidFill>
                  <a:schemeClr val="tx1"/>
                </a:solidFill>
                <a:latin typeface="Times New Roman" panose="02020603050405020304" pitchFamily="18" charset="0"/>
                <a:cs typeface="Times New Roman" panose="02020603050405020304" pitchFamily="18" charset="0"/>
              </a:rPr>
              <a:t>pursuit of this goal, they have accumulated a wealth of data on hotel bookings spanning several years. </a:t>
            </a:r>
            <a:endParaRPr lang="en-US" sz="2400" dirty="0" smtClean="0">
              <a:solidFill>
                <a:schemeClr val="tx1"/>
              </a:solidFill>
              <a:latin typeface="Times New Roman" panose="02020603050405020304" pitchFamily="18" charset="0"/>
              <a:cs typeface="Times New Roman" panose="02020603050405020304" pitchFamily="18" charset="0"/>
            </a:endParaRPr>
          </a:p>
          <a:p>
            <a:pPr marL="305435" indent="-305435"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This </a:t>
            </a:r>
            <a:r>
              <a:rPr lang="en-US" sz="2400" dirty="0">
                <a:solidFill>
                  <a:schemeClr val="tx1"/>
                </a:solidFill>
                <a:latin typeface="Times New Roman" panose="02020603050405020304" pitchFamily="18" charset="0"/>
                <a:cs typeface="Times New Roman" panose="02020603050405020304" pitchFamily="18" charset="0"/>
              </a:rPr>
              <a:t>dataset encompasses various aspects such as booking dates, duration of stay, room types, customer demographics, cancellation rates, booking channels, and revenue generated.</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buFont typeface="Wingdings" panose="05000000000000000000" pitchFamily="2" charset="2"/>
              <a:buChar char="§"/>
            </a:pPr>
            <a:r>
              <a:rPr lang="en-IN" sz="2000" b="1" dirty="0" smtClean="0">
                <a:solidFill>
                  <a:schemeClr val="tx1"/>
                </a:solidFill>
                <a:latin typeface="Times New Roman" panose="02020603050405020304" pitchFamily="18" charset="0"/>
                <a:cs typeface="Times New Roman" panose="02020603050405020304" pitchFamily="18" charset="0"/>
              </a:rPr>
              <a:t>Data </a:t>
            </a:r>
            <a:r>
              <a:rPr lang="en-IN" sz="2000" b="1" dirty="0">
                <a:solidFill>
                  <a:schemeClr val="tx1"/>
                </a:solidFill>
                <a:latin typeface="Times New Roman" panose="02020603050405020304" pitchFamily="18" charset="0"/>
                <a:cs typeface="Times New Roman" panose="02020603050405020304" pitchFamily="18" charset="0"/>
              </a:rPr>
              <a:t>Collection </a:t>
            </a:r>
            <a:r>
              <a:rPr lang="en-IN" sz="2000" b="1" dirty="0" smtClean="0">
                <a:solidFill>
                  <a:schemeClr val="tx1"/>
                </a:solidFill>
                <a:latin typeface="Times New Roman" panose="02020603050405020304" pitchFamily="18" charset="0"/>
                <a:cs typeface="Times New Roman" panose="02020603050405020304" pitchFamily="18" charset="0"/>
              </a:rPr>
              <a:t>and Preparation:</a:t>
            </a:r>
            <a:r>
              <a:rPr lang="en-US" sz="2000" dirty="0">
                <a:solidFill>
                  <a:schemeClr val="tx1"/>
                </a:solidFill>
                <a:latin typeface="Times New Roman" panose="02020603050405020304" pitchFamily="18" charset="0"/>
                <a:cs typeface="Times New Roman" panose="02020603050405020304" pitchFamily="18" charset="0"/>
              </a:rPr>
              <a:t>Gather the hotel booking dataset, ensuring data integrity and completeness</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Booking Trends </a:t>
            </a:r>
            <a:r>
              <a:rPr lang="en-US" sz="2000" b="1" dirty="0" smtClean="0">
                <a:solidFill>
                  <a:schemeClr val="tx1"/>
                </a:solidFill>
                <a:latin typeface="Times New Roman" panose="02020603050405020304" pitchFamily="18" charset="0"/>
                <a:cs typeface="Times New Roman" panose="02020603050405020304" pitchFamily="18" charset="0"/>
              </a:rPr>
              <a:t>Analysis: </a:t>
            </a:r>
            <a:r>
              <a:rPr lang="en-US" sz="2000" dirty="0" smtClean="0">
                <a:solidFill>
                  <a:schemeClr val="tx1"/>
                </a:solidFill>
                <a:latin typeface="Times New Roman" panose="02020603050405020304" pitchFamily="18" charset="0"/>
                <a:cs typeface="Times New Roman" panose="02020603050405020304" pitchFamily="18" charset="0"/>
              </a:rPr>
              <a:t>Visualize </a:t>
            </a:r>
            <a:r>
              <a:rPr lang="en-US" sz="2000" dirty="0">
                <a:solidFill>
                  <a:schemeClr val="tx1"/>
                </a:solidFill>
                <a:latin typeface="Times New Roman" panose="02020603050405020304" pitchFamily="18" charset="0"/>
                <a:cs typeface="Times New Roman" panose="02020603050405020304" pitchFamily="18" charset="0"/>
              </a:rPr>
              <a:t>booking trends over time, identifying seasonal patterns, peak booking periods, and any long-term trends.</a:t>
            </a:r>
          </a:p>
          <a:p>
            <a:pPr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Customer Demographics </a:t>
            </a:r>
            <a:r>
              <a:rPr lang="en-US" sz="2000" b="1" dirty="0" smtClean="0">
                <a:solidFill>
                  <a:schemeClr val="tx1"/>
                </a:solidFill>
                <a:latin typeface="Times New Roman" panose="02020603050405020304" pitchFamily="18" charset="0"/>
                <a:cs typeface="Times New Roman" panose="02020603050405020304" pitchFamily="18" charset="0"/>
              </a:rPr>
              <a:t>Analysis: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Segment </a:t>
            </a:r>
            <a:r>
              <a:rPr lang="en-US" sz="2000" dirty="0">
                <a:solidFill>
                  <a:schemeClr val="tx1"/>
                </a:solidFill>
                <a:latin typeface="Times New Roman" panose="02020603050405020304" pitchFamily="18" charset="0"/>
                <a:cs typeface="Times New Roman" panose="02020603050405020304" pitchFamily="18" charset="0"/>
              </a:rPr>
              <a:t>customers based on demographics such as age, gender, nationality, and purpose of visit.</a:t>
            </a:r>
          </a:p>
          <a:p>
            <a:pPr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Room Preference </a:t>
            </a:r>
            <a:r>
              <a:rPr lang="en-US" sz="2000" b="1" dirty="0" smtClean="0">
                <a:solidFill>
                  <a:schemeClr val="tx1"/>
                </a:solidFill>
                <a:latin typeface="Times New Roman" panose="02020603050405020304" pitchFamily="18" charset="0"/>
                <a:cs typeface="Times New Roman" panose="02020603050405020304" pitchFamily="18" charset="0"/>
              </a:rPr>
              <a:t>Analysis: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Determine </a:t>
            </a:r>
            <a:r>
              <a:rPr lang="en-US" sz="2000" dirty="0">
                <a:solidFill>
                  <a:schemeClr val="tx1"/>
                </a:solidFill>
                <a:latin typeface="Times New Roman" panose="02020603050405020304" pitchFamily="18" charset="0"/>
                <a:cs typeface="Times New Roman" panose="02020603050405020304" pitchFamily="18" charset="0"/>
              </a:rPr>
              <a:t>the popularity of different room types among guests, analyzing booking frequencies and preferences.</a:t>
            </a:r>
          </a:p>
          <a:p>
            <a:pPr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Cancellation </a:t>
            </a:r>
            <a:r>
              <a:rPr lang="en-US" sz="2000" b="1" dirty="0" smtClean="0">
                <a:solidFill>
                  <a:schemeClr val="tx1"/>
                </a:solidFill>
                <a:latin typeface="Times New Roman" panose="02020603050405020304" pitchFamily="18" charset="0"/>
                <a:cs typeface="Times New Roman" panose="02020603050405020304" pitchFamily="18" charset="0"/>
              </a:rPr>
              <a:t>Analysis: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Calculate </a:t>
            </a:r>
            <a:r>
              <a:rPr lang="en-US" sz="2000" dirty="0">
                <a:solidFill>
                  <a:schemeClr val="tx1"/>
                </a:solidFill>
                <a:latin typeface="Times New Roman" panose="02020603050405020304" pitchFamily="18" charset="0"/>
                <a:cs typeface="Times New Roman" panose="02020603050405020304" pitchFamily="18" charset="0"/>
              </a:rPr>
              <a:t>the cancellation rate and identify the primary reasons for cancellations (e.g., change in plans, dissatisfaction).</a:t>
            </a:r>
          </a:p>
          <a:p>
            <a:pPr algn="just">
              <a:buFont typeface="Wingdings" panose="05000000000000000000" pitchFamily="2" charset="2"/>
              <a:buChar char="§"/>
            </a:pPr>
            <a:r>
              <a:rPr lang="en-US" sz="2000" b="1" dirty="0">
                <a:solidFill>
                  <a:schemeClr val="tx1"/>
                </a:solidFill>
                <a:latin typeface="Times New Roman" panose="02020603050405020304" pitchFamily="18" charset="0"/>
                <a:cs typeface="Times New Roman" panose="02020603050405020304" pitchFamily="18" charset="0"/>
              </a:rPr>
              <a:t>Booking Channels </a:t>
            </a:r>
            <a:r>
              <a:rPr lang="en-US" sz="2000" b="1" dirty="0" smtClean="0">
                <a:solidFill>
                  <a:schemeClr val="tx1"/>
                </a:solidFill>
                <a:latin typeface="Times New Roman" panose="02020603050405020304" pitchFamily="18" charset="0"/>
                <a:cs typeface="Times New Roman" panose="02020603050405020304" pitchFamily="18" charset="0"/>
              </a:rPr>
              <a:t>Analysis: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Assess </a:t>
            </a:r>
            <a:r>
              <a:rPr lang="en-US" sz="2000" dirty="0">
                <a:solidFill>
                  <a:schemeClr val="tx1"/>
                </a:solidFill>
                <a:latin typeface="Times New Roman" panose="02020603050405020304" pitchFamily="18" charset="0"/>
                <a:cs typeface="Times New Roman" panose="02020603050405020304" pitchFamily="18" charset="0"/>
              </a:rPr>
              <a:t>the distribution of bookings across various channels, including direct bookings, online travel agencies (OTAs), and corporate bookings.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rmAutofit fontScale="90000"/>
          </a:body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algn="just"/>
            <a:r>
              <a:rPr lang="en-US" sz="2600" b="1" dirty="0">
                <a:solidFill>
                  <a:schemeClr val="tx1"/>
                </a:solidFill>
                <a:latin typeface="Times New Roman" panose="02020603050405020304" pitchFamily="18" charset="0"/>
                <a:cs typeface="Times New Roman" panose="02020603050405020304" pitchFamily="18" charset="0"/>
              </a:rPr>
              <a:t>Understanding </a:t>
            </a:r>
            <a:r>
              <a:rPr lang="en-US" sz="2600" b="1" dirty="0" smtClean="0">
                <a:solidFill>
                  <a:schemeClr val="tx1"/>
                </a:solidFill>
                <a:latin typeface="Times New Roman" panose="02020603050405020304" pitchFamily="18" charset="0"/>
                <a:cs typeface="Times New Roman" panose="02020603050405020304" pitchFamily="18" charset="0"/>
              </a:rPr>
              <a:t>Requirements:</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Collaborate </a:t>
            </a:r>
            <a:r>
              <a:rPr lang="en-US" sz="2600" dirty="0">
                <a:solidFill>
                  <a:schemeClr val="tx1"/>
                </a:solidFill>
                <a:latin typeface="Times New Roman" panose="02020603050405020304" pitchFamily="18" charset="0"/>
                <a:cs typeface="Times New Roman" panose="02020603050405020304" pitchFamily="18" charset="0"/>
              </a:rPr>
              <a:t>with stakeholders to understand the objectives, scope, and requirements of the hotel booking analysis system.</a:t>
            </a:r>
          </a:p>
          <a:p>
            <a:pPr algn="just"/>
            <a:r>
              <a:rPr lang="en-US" sz="2600" b="1" dirty="0">
                <a:solidFill>
                  <a:schemeClr val="tx1"/>
                </a:solidFill>
                <a:latin typeface="Times New Roman" panose="02020603050405020304" pitchFamily="18" charset="0"/>
                <a:cs typeface="Times New Roman" panose="02020603050405020304" pitchFamily="18" charset="0"/>
              </a:rPr>
              <a:t>Data Collection and </a:t>
            </a:r>
            <a:r>
              <a:rPr lang="en-US" sz="2600" b="1" dirty="0" smtClean="0">
                <a:solidFill>
                  <a:schemeClr val="tx1"/>
                </a:solidFill>
                <a:latin typeface="Times New Roman" panose="02020603050405020304" pitchFamily="18" charset="0"/>
                <a:cs typeface="Times New Roman" panose="02020603050405020304" pitchFamily="18" charset="0"/>
              </a:rPr>
              <a:t>Integration:</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Collect </a:t>
            </a:r>
            <a:r>
              <a:rPr lang="en-US" sz="2600" dirty="0">
                <a:solidFill>
                  <a:schemeClr val="tx1"/>
                </a:solidFill>
                <a:latin typeface="Times New Roman" panose="02020603050405020304" pitchFamily="18" charset="0"/>
                <a:cs typeface="Times New Roman" panose="02020603050405020304" pitchFamily="18" charset="0"/>
              </a:rPr>
              <a:t>relevant data sources including booking records, customer demographics, room details, cancellation logs, and revenue </a:t>
            </a:r>
            <a:r>
              <a:rPr lang="en-US" sz="2600" dirty="0" smtClean="0">
                <a:solidFill>
                  <a:schemeClr val="tx1"/>
                </a:solidFill>
                <a:latin typeface="Times New Roman" panose="02020603050405020304" pitchFamily="18" charset="0"/>
                <a:cs typeface="Times New Roman" panose="02020603050405020304" pitchFamily="18" charset="0"/>
              </a:rPr>
              <a:t>information.</a:t>
            </a:r>
          </a:p>
          <a:p>
            <a:pPr algn="just"/>
            <a:r>
              <a:rPr lang="en-IN" sz="2600" b="1" dirty="0" smtClean="0">
                <a:solidFill>
                  <a:schemeClr val="tx1"/>
                </a:solidFill>
                <a:latin typeface="Times New Roman" panose="02020603050405020304" pitchFamily="18" charset="0"/>
                <a:cs typeface="Times New Roman" panose="02020603050405020304" pitchFamily="18" charset="0"/>
              </a:rPr>
              <a:t>Data </a:t>
            </a:r>
            <a:r>
              <a:rPr lang="en-IN" sz="2600" b="1" dirty="0">
                <a:solidFill>
                  <a:schemeClr val="tx1"/>
                </a:solidFill>
                <a:latin typeface="Times New Roman" panose="02020603050405020304" pitchFamily="18" charset="0"/>
                <a:cs typeface="Times New Roman" panose="02020603050405020304" pitchFamily="18" charset="0"/>
              </a:rPr>
              <a:t>Cleaning and </a:t>
            </a:r>
            <a:r>
              <a:rPr lang="en-IN" sz="2600" b="1" dirty="0" smtClean="0">
                <a:solidFill>
                  <a:schemeClr val="tx1"/>
                </a:solidFill>
                <a:latin typeface="Times New Roman" panose="02020603050405020304" pitchFamily="18" charset="0"/>
                <a:cs typeface="Times New Roman" panose="02020603050405020304" pitchFamily="18" charset="0"/>
              </a:rPr>
              <a:t>Transformation: </a:t>
            </a:r>
            <a:r>
              <a:rPr lang="en-US" sz="2600" dirty="0" smtClean="0">
                <a:solidFill>
                  <a:schemeClr val="tx1"/>
                </a:solidFill>
                <a:latin typeface="Times New Roman" panose="02020603050405020304" pitchFamily="18" charset="0"/>
                <a:cs typeface="Times New Roman" panose="02020603050405020304" pitchFamily="18" charset="0"/>
              </a:rPr>
              <a:t>Transform </a:t>
            </a:r>
            <a:r>
              <a:rPr lang="en-US" sz="2600" dirty="0">
                <a:solidFill>
                  <a:schemeClr val="tx1"/>
                </a:solidFill>
                <a:latin typeface="Times New Roman" panose="02020603050405020304" pitchFamily="18" charset="0"/>
                <a:cs typeface="Times New Roman" panose="02020603050405020304" pitchFamily="18" charset="0"/>
              </a:rPr>
              <a:t>the data into a format suitable for analysis, including feature engineering, normalization, and data encoding as necessary</a:t>
            </a:r>
            <a:r>
              <a:rPr lang="en-US" sz="2600" dirty="0" smtClean="0">
                <a:solidFill>
                  <a:schemeClr val="tx1"/>
                </a:solidFill>
                <a:latin typeface="Times New Roman" panose="02020603050405020304" pitchFamily="18" charset="0"/>
                <a:cs typeface="Times New Roman" panose="02020603050405020304" pitchFamily="18" charset="0"/>
              </a:rPr>
              <a:t>.</a:t>
            </a:r>
          </a:p>
          <a:p>
            <a:pPr algn="just"/>
            <a:r>
              <a:rPr lang="en-IN" sz="2600" b="1" dirty="0">
                <a:solidFill>
                  <a:schemeClr val="tx1"/>
                </a:solidFill>
                <a:latin typeface="Times New Roman" panose="02020603050405020304" pitchFamily="18" charset="0"/>
                <a:cs typeface="Times New Roman" panose="02020603050405020304" pitchFamily="18" charset="0"/>
              </a:rPr>
              <a:t>Database Design and </a:t>
            </a:r>
            <a:r>
              <a:rPr lang="en-IN" sz="2600" b="1" dirty="0" smtClean="0">
                <a:solidFill>
                  <a:schemeClr val="tx1"/>
                </a:solidFill>
                <a:latin typeface="Times New Roman" panose="02020603050405020304" pitchFamily="18" charset="0"/>
                <a:cs typeface="Times New Roman" panose="02020603050405020304" pitchFamily="18" charset="0"/>
              </a:rPr>
              <a:t>Management: </a:t>
            </a:r>
            <a:r>
              <a:rPr lang="en-US" sz="2600" dirty="0" smtClean="0">
                <a:solidFill>
                  <a:schemeClr val="tx1"/>
                </a:solidFill>
                <a:latin typeface="Times New Roman" panose="02020603050405020304" pitchFamily="18" charset="0"/>
                <a:cs typeface="Times New Roman" panose="02020603050405020304" pitchFamily="18" charset="0"/>
              </a:rPr>
              <a:t>Design </a:t>
            </a:r>
            <a:r>
              <a:rPr lang="en-US" sz="2600" dirty="0">
                <a:solidFill>
                  <a:schemeClr val="tx1"/>
                </a:solidFill>
                <a:latin typeface="Times New Roman" panose="02020603050405020304" pitchFamily="18" charset="0"/>
                <a:cs typeface="Times New Roman" panose="02020603050405020304" pitchFamily="18" charset="0"/>
              </a:rPr>
              <a:t>a scalable and efficient database schema to store and manage the </a:t>
            </a:r>
            <a:r>
              <a:rPr lang="en-US" sz="2600" dirty="0" smtClean="0">
                <a:solidFill>
                  <a:schemeClr val="tx1"/>
                </a:solidFill>
                <a:latin typeface="Times New Roman" panose="02020603050405020304" pitchFamily="18" charset="0"/>
                <a:cs typeface="Times New Roman" panose="02020603050405020304" pitchFamily="18" charset="0"/>
              </a:rPr>
              <a:t>hotel </a:t>
            </a:r>
            <a:r>
              <a:rPr lang="en-US" sz="2600" dirty="0">
                <a:solidFill>
                  <a:schemeClr val="tx1"/>
                </a:solidFill>
                <a:latin typeface="Times New Roman" panose="02020603050405020304" pitchFamily="18" charset="0"/>
                <a:cs typeface="Times New Roman" panose="02020603050405020304" pitchFamily="18" charset="0"/>
              </a:rPr>
              <a:t>booking data</a:t>
            </a:r>
            <a:r>
              <a:rPr lang="en-US" sz="2600" dirty="0" smtClean="0">
                <a:solidFill>
                  <a:schemeClr val="tx1"/>
                </a:solidFill>
                <a:latin typeface="Times New Roman" panose="02020603050405020304" pitchFamily="18" charset="0"/>
                <a:cs typeface="Times New Roman" panose="02020603050405020304" pitchFamily="18" charset="0"/>
              </a:rPr>
              <a:t>.</a:t>
            </a:r>
          </a:p>
          <a:p>
            <a:pPr algn="just"/>
            <a:r>
              <a:rPr lang="en-US" sz="2600" b="1" dirty="0">
                <a:solidFill>
                  <a:schemeClr val="tx1"/>
                </a:solidFill>
                <a:latin typeface="Times New Roman" panose="02020603050405020304" pitchFamily="18" charset="0"/>
                <a:cs typeface="Times New Roman" panose="02020603050405020304" pitchFamily="18" charset="0"/>
              </a:rPr>
              <a:t>Machine Learning and Predictive </a:t>
            </a:r>
            <a:r>
              <a:rPr lang="en-US" sz="2600" b="1" dirty="0" smtClean="0">
                <a:solidFill>
                  <a:schemeClr val="tx1"/>
                </a:solidFill>
                <a:latin typeface="Times New Roman" panose="02020603050405020304" pitchFamily="18" charset="0"/>
                <a:cs typeface="Times New Roman" panose="02020603050405020304" pitchFamily="18" charset="0"/>
              </a:rPr>
              <a:t>Modeling:</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Apply </a:t>
            </a:r>
            <a:r>
              <a:rPr lang="en-US" sz="2600" dirty="0">
                <a:solidFill>
                  <a:schemeClr val="tx1"/>
                </a:solidFill>
                <a:latin typeface="Times New Roman" panose="02020603050405020304" pitchFamily="18" charset="0"/>
                <a:cs typeface="Times New Roman" panose="02020603050405020304" pitchFamily="18" charset="0"/>
              </a:rPr>
              <a:t>machine learning algorithms for predictive modeling tasks such as forecasting booking demand, predicting cancellation rates, and optimizing pricing strategies.</a:t>
            </a: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690260"/>
              </p:ext>
            </p:extLst>
          </p:nvPr>
        </p:nvGraphicFramePr>
        <p:xfrm>
          <a:off x="581192" y="1302026"/>
          <a:ext cx="11610808" cy="555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25118"/>
            <a:ext cx="11029615" cy="4673324"/>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 results of a hotel booking analysis can provide valuable insights into various aspects of the booking process, customer behavior, revenue generation, and overall business performance. Here are some potential results that could be derived from such an analysis</a:t>
            </a:r>
            <a:r>
              <a:rPr lang="en-US" sz="2400" dirty="0" smtClean="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a:t>
            </a:r>
            <a:r>
              <a:rPr lang="en-IN" sz="2400" b="1" dirty="0" smtClean="0">
                <a:solidFill>
                  <a:schemeClr val="tx1"/>
                </a:solidFill>
                <a:latin typeface="Times New Roman" panose="02020603050405020304" pitchFamily="18" charset="0"/>
                <a:cs typeface="Times New Roman" panose="02020603050405020304" pitchFamily="18" charset="0"/>
              </a:rPr>
              <a:t>Booking Trends</a:t>
            </a:r>
          </a:p>
          <a:p>
            <a:pPr marL="0" indent="0" algn="just">
              <a:buNone/>
            </a:pPr>
            <a:r>
              <a:rPr lang="en-IN" sz="2400" b="1" dirty="0">
                <a:solidFill>
                  <a:schemeClr val="tx1"/>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                                                          * Customer Demographics</a:t>
            </a:r>
          </a:p>
          <a:p>
            <a:pPr marL="0" indent="0" algn="just">
              <a:buNone/>
            </a:pPr>
            <a:r>
              <a:rPr lang="en-IN" sz="2400" b="1" dirty="0" smtClean="0">
                <a:solidFill>
                  <a:schemeClr val="tx1"/>
                </a:solidFill>
                <a:latin typeface="Times New Roman" panose="02020603050405020304" pitchFamily="18" charset="0"/>
                <a:cs typeface="Times New Roman" panose="02020603050405020304" pitchFamily="18" charset="0"/>
              </a:rPr>
              <a:t>                                                           * Room Preference</a:t>
            </a:r>
          </a:p>
          <a:p>
            <a:pPr marL="0" indent="0" algn="just">
              <a:buNone/>
            </a:pPr>
            <a:r>
              <a:rPr lang="en-IN" sz="2400" b="1" dirty="0" smtClean="0">
                <a:solidFill>
                  <a:schemeClr val="tx1"/>
                </a:solidFill>
                <a:latin typeface="Times New Roman" panose="02020603050405020304" pitchFamily="18" charset="0"/>
                <a:cs typeface="Times New Roman" panose="02020603050405020304" pitchFamily="18" charset="0"/>
              </a:rPr>
              <a:t>                                                           * Cancellation Analysis</a:t>
            </a:r>
          </a:p>
          <a:p>
            <a:pPr marL="0" indent="0" algn="just">
              <a:buNone/>
            </a:pPr>
            <a:r>
              <a:rPr lang="en-IN" sz="2400" b="1" dirty="0" smtClean="0">
                <a:solidFill>
                  <a:schemeClr val="tx1"/>
                </a:solidFill>
                <a:latin typeface="Times New Roman" panose="02020603050405020304" pitchFamily="18" charset="0"/>
                <a:cs typeface="Times New Roman" panose="02020603050405020304" pitchFamily="18" charset="0"/>
              </a:rPr>
              <a:t>                                                           * Booking </a:t>
            </a:r>
            <a:r>
              <a:rPr lang="en-IN" sz="2400" b="1" dirty="0">
                <a:solidFill>
                  <a:schemeClr val="tx1"/>
                </a:solidFill>
                <a:latin typeface="Times New Roman" panose="02020603050405020304" pitchFamily="18" charset="0"/>
                <a:cs typeface="Times New Roman" panose="02020603050405020304" pitchFamily="18" charset="0"/>
              </a:rPr>
              <a:t>Channels</a:t>
            </a: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In conclusion, the hotel booking analysis has provided actionable insights and recommendations to optimize the booking process, drive revenue growth, and enhance guest satisfaction. By leveraging data-driven strategies and continuous monitoring of key performance indicators, the hotel can position itself for long-term success in the dynamic and competitive hospitality industry</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IN" sz="2000" b="1" dirty="0" smtClean="0">
                <a:latin typeface="Times New Roman" panose="02020603050405020304" pitchFamily="18" charset="0"/>
                <a:cs typeface="Times New Roman" panose="02020603050405020304" pitchFamily="18" charset="0"/>
              </a:rPr>
              <a:t>Recommendations:</a:t>
            </a:r>
          </a:p>
          <a:p>
            <a:pPr algn="just"/>
            <a:r>
              <a:rPr lang="en-US" sz="2000" dirty="0" smtClean="0">
                <a:latin typeface="Times New Roman" panose="02020603050405020304" pitchFamily="18" charset="0"/>
                <a:cs typeface="Times New Roman" panose="02020603050405020304" pitchFamily="18" charset="0"/>
              </a:rPr>
              <a:t>Implement </a:t>
            </a:r>
            <a:r>
              <a:rPr lang="en-US" sz="2000" dirty="0">
                <a:latin typeface="Times New Roman" panose="02020603050405020304" pitchFamily="18" charset="0"/>
                <a:cs typeface="Times New Roman" panose="02020603050405020304" pitchFamily="18" charset="0"/>
              </a:rPr>
              <a:t>personalized marketing campaigns targeting specific customer segments based on demographic profiles and booking preferences.</a:t>
            </a:r>
          </a:p>
          <a:p>
            <a:pPr algn="just"/>
            <a:r>
              <a:rPr lang="en-US" sz="2000" dirty="0">
                <a:latin typeface="Times New Roman" panose="02020603050405020304" pitchFamily="18" charset="0"/>
                <a:cs typeface="Times New Roman" panose="02020603050405020304" pitchFamily="18" charset="0"/>
              </a:rPr>
              <a:t>Enhance room allocation strategies to ensure alignment with guest preferences and demand patterns.</a:t>
            </a:r>
          </a:p>
          <a:p>
            <a:pPr algn="just"/>
            <a:r>
              <a:rPr lang="en-US" sz="2000" dirty="0">
                <a:latin typeface="Times New Roman" panose="02020603050405020304" pitchFamily="18" charset="0"/>
                <a:cs typeface="Times New Roman" panose="02020603050405020304" pitchFamily="18" charset="0"/>
              </a:rPr>
              <a:t>Introduce flexible booking policies and incentives to reduce cancellation rates and mitigate revenue losses.</a:t>
            </a: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algn="just"/>
            <a:r>
              <a:rPr lang="en-IN" sz="2400" dirty="0">
                <a:solidFill>
                  <a:schemeClr val="tx1"/>
                </a:solidFill>
                <a:latin typeface="Times New Roman" panose="02020603050405020304" pitchFamily="18" charset="0"/>
                <a:cs typeface="Times New Roman" panose="02020603050405020304" pitchFamily="18" charset="0"/>
              </a:rPr>
              <a:t>Advanced Predictive </a:t>
            </a:r>
            <a:r>
              <a:rPr lang="en-IN" sz="2400" dirty="0" smtClean="0">
                <a:solidFill>
                  <a:schemeClr val="tx1"/>
                </a:solidFill>
                <a:latin typeface="Times New Roman" panose="02020603050405020304" pitchFamily="18" charset="0"/>
                <a:cs typeface="Times New Roman" panose="02020603050405020304" pitchFamily="18" charset="0"/>
              </a:rPr>
              <a:t>Analytics</a:t>
            </a:r>
          </a:p>
          <a:p>
            <a:pPr algn="just"/>
            <a:r>
              <a:rPr lang="en-IN" sz="2400" dirty="0">
                <a:solidFill>
                  <a:schemeClr val="tx1"/>
                </a:solidFill>
                <a:latin typeface="Times New Roman" panose="02020603050405020304" pitchFamily="18" charset="0"/>
                <a:cs typeface="Times New Roman" panose="02020603050405020304" pitchFamily="18" charset="0"/>
              </a:rPr>
              <a:t>Dynamic Pricing </a:t>
            </a:r>
            <a:r>
              <a:rPr lang="en-IN" sz="2400" dirty="0" smtClean="0">
                <a:solidFill>
                  <a:schemeClr val="tx1"/>
                </a:solidFill>
                <a:latin typeface="Times New Roman" panose="02020603050405020304" pitchFamily="18" charset="0"/>
                <a:cs typeface="Times New Roman" panose="02020603050405020304" pitchFamily="18" charset="0"/>
              </a:rPr>
              <a:t>Optimization</a:t>
            </a:r>
          </a:p>
          <a:p>
            <a:pPr algn="just"/>
            <a:r>
              <a:rPr lang="en-US" sz="2400" dirty="0">
                <a:solidFill>
                  <a:schemeClr val="tx1"/>
                </a:solidFill>
                <a:latin typeface="Times New Roman" panose="02020603050405020304" pitchFamily="18" charset="0"/>
                <a:cs typeface="Times New Roman" panose="02020603050405020304" pitchFamily="18" charset="0"/>
              </a:rPr>
              <a:t>Personalized Marketing and Recommendation </a:t>
            </a:r>
            <a:r>
              <a:rPr lang="en-US" sz="2400" dirty="0" smtClean="0">
                <a:solidFill>
                  <a:schemeClr val="tx1"/>
                </a:solidFill>
                <a:latin typeface="Times New Roman" panose="02020603050405020304" pitchFamily="18" charset="0"/>
                <a:cs typeface="Times New Roman" panose="02020603050405020304" pitchFamily="18" charset="0"/>
              </a:rPr>
              <a:t>Systems</a:t>
            </a:r>
          </a:p>
          <a:p>
            <a:pPr algn="just"/>
            <a:r>
              <a:rPr lang="en-IN" sz="2400" dirty="0">
                <a:solidFill>
                  <a:schemeClr val="tx1"/>
                </a:solidFill>
                <a:latin typeface="Times New Roman" panose="02020603050405020304" pitchFamily="18" charset="0"/>
                <a:cs typeface="Times New Roman" panose="02020603050405020304" pitchFamily="18" charset="0"/>
              </a:rPr>
              <a:t>Enhanced Customer </a:t>
            </a:r>
            <a:r>
              <a:rPr lang="en-IN" sz="2400" dirty="0" smtClean="0">
                <a:solidFill>
                  <a:schemeClr val="tx1"/>
                </a:solidFill>
                <a:latin typeface="Times New Roman" panose="02020603050405020304" pitchFamily="18" charset="0"/>
                <a:cs typeface="Times New Roman" panose="02020603050405020304" pitchFamily="18" charset="0"/>
              </a:rPr>
              <a:t>Experience</a:t>
            </a:r>
          </a:p>
          <a:p>
            <a:pPr algn="just"/>
            <a:r>
              <a:rPr lang="en-IN" sz="2400" dirty="0">
                <a:solidFill>
                  <a:schemeClr val="tx1"/>
                </a:solidFill>
                <a:latin typeface="Times New Roman" panose="02020603050405020304" pitchFamily="18" charset="0"/>
                <a:cs typeface="Times New Roman" panose="02020603050405020304" pitchFamily="18" charset="0"/>
              </a:rPr>
              <a:t>Integration with Emerging </a:t>
            </a:r>
            <a:r>
              <a:rPr lang="en-IN" sz="2400" dirty="0" smtClean="0">
                <a:solidFill>
                  <a:schemeClr val="tx1"/>
                </a:solidFill>
                <a:latin typeface="Times New Roman" panose="02020603050405020304" pitchFamily="18" charset="0"/>
                <a:cs typeface="Times New Roman" panose="02020603050405020304" pitchFamily="18" charset="0"/>
              </a:rPr>
              <a:t>Technologies</a:t>
            </a:r>
          </a:p>
          <a:p>
            <a:pPr algn="just"/>
            <a:r>
              <a:rPr lang="en-IN" sz="2400" dirty="0">
                <a:solidFill>
                  <a:schemeClr val="tx1"/>
                </a:solidFill>
                <a:latin typeface="Times New Roman" panose="02020603050405020304" pitchFamily="18" charset="0"/>
                <a:cs typeface="Times New Roman" panose="02020603050405020304" pitchFamily="18" charset="0"/>
              </a:rPr>
              <a:t>Data-driven Operational </a:t>
            </a:r>
            <a:r>
              <a:rPr lang="en-IN" sz="2400" dirty="0" smtClean="0">
                <a:solidFill>
                  <a:schemeClr val="tx1"/>
                </a:solidFill>
                <a:latin typeface="Times New Roman" panose="02020603050405020304" pitchFamily="18" charset="0"/>
                <a:cs typeface="Times New Roman" panose="02020603050405020304" pitchFamily="18" charset="0"/>
              </a:rPr>
              <a:t>Insights</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By embracing these future-focused initiatives and continually innovating in the hotel booking space, the hotel can stay ahead of market trends, meet evolving guest expectations, and maintain a competitive edge in the dynamic hospitality industry.</a:t>
            </a:r>
            <a:endParaRPr lang="en-US" sz="3200" dirty="0">
              <a:solidFill>
                <a:schemeClr val="tx1"/>
              </a:solidFill>
              <a:latin typeface="Times New Roman" panose="02020603050405020304" pitchFamily="18" charset="0"/>
              <a:cs typeface="Times New Roman" panose="02020603050405020304" pitchFamily="18"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c0fa2617-96bd-425d-8578-e93563fe37c5"/>
    <ds:schemaRef ds:uri="9162bd5b-4ed9-4da3-b376-05204580ba3f"/>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644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Hotel Booking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Vinothkumar L.</cp:lastModifiedBy>
  <cp:revision>32</cp:revision>
  <dcterms:created xsi:type="dcterms:W3CDTF">2021-05-26T16:50:10Z</dcterms:created>
  <dcterms:modified xsi:type="dcterms:W3CDTF">2024-04-12T10:08:01Z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