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0"/>
  </p:notesMasterIdLst>
  <p:sldIdLst>
    <p:sldId id="256" r:id="rId5"/>
    <p:sldId id="2146847054" r:id="rId6"/>
    <p:sldId id="262" r:id="rId7"/>
    <p:sldId id="263" r:id="rId8"/>
    <p:sldId id="265" r:id="rId9"/>
    <p:sldId id="266" r:id="rId10"/>
    <p:sldId id="2146847056" r:id="rId11"/>
    <p:sldId id="267" r:id="rId12"/>
    <p:sldId id="2146847057" r:id="rId13"/>
    <p:sldId id="2146847058" r:id="rId14"/>
    <p:sldId id="2146847059" r:id="rId15"/>
    <p:sldId id="2146847060" r:id="rId16"/>
    <p:sldId id="2146847061" r:id="rId17"/>
    <p:sldId id="2146847062" r:id="rId18"/>
    <p:sldId id="2146847063" r:id="rId19"/>
    <p:sldId id="2146847064" r:id="rId20"/>
    <p:sldId id="2146847065" r:id="rId21"/>
    <p:sldId id="2146847066" r:id="rId22"/>
    <p:sldId id="2146847067" r:id="rId23"/>
    <p:sldId id="2146847068" r:id="rId24"/>
    <p:sldId id="2146847069" r:id="rId25"/>
    <p:sldId id="268" r:id="rId26"/>
    <p:sldId id="2146847055" r:id="rId27"/>
    <p:sldId id="269" r:id="rId28"/>
    <p:sldId id="25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E254F1-4415-47BF-9E91-C5D4B9A33350}" type="slidenum">
              <a:rPr lang="en-IN" smtClean="0"/>
              <a:pPr/>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4/24/2024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healthit.gov/" TargetMode="External"/><Relationship Id="rId2" Type="http://schemas.openxmlformats.org/officeDocument/2006/relationships/hyperlink" Target="https://www.himss.org/" TargetMode="External"/><Relationship Id="rId1" Type="http://schemas.openxmlformats.org/officeDocument/2006/relationships/slideLayout" Target="../slideLayouts/slideLayout2.xml"/><Relationship Id="rId5" Type="http://schemas.openxmlformats.org/officeDocument/2006/relationships/hyperlink" Target="https://healthtechconferences.com/" TargetMode="External"/><Relationship Id="rId4" Type="http://schemas.openxmlformats.org/officeDocument/2006/relationships/hyperlink" Target="https://www.himssconference.or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Hospital general  information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968283" y="4586365"/>
            <a:ext cx="870790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Vinoth</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kumar</a:t>
            </a:r>
            <a:r>
              <a:rPr lang="en-US" sz="2000" b="1" smtClean="0">
                <a:solidFill>
                  <a:schemeClr val="accent1">
                    <a:lumMod val="75000"/>
                  </a:schemeClr>
                </a:solidFill>
                <a:latin typeface="Arial"/>
                <a:cs typeface="Arial"/>
              </a:rPr>
              <a:t> C</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                          9513- </a:t>
            </a:r>
            <a:r>
              <a:rPr lang="en-US" sz="2000" b="1" dirty="0" err="1" smtClean="0">
                <a:solidFill>
                  <a:schemeClr val="accent1">
                    <a:lumMod val="75000"/>
                  </a:schemeClr>
                </a:solidFill>
                <a:latin typeface="Arial"/>
                <a:cs typeface="Arial"/>
              </a:rPr>
              <a:t>Jayaraj</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Annapackiam</a:t>
            </a:r>
            <a:r>
              <a:rPr lang="en-US" sz="2000" b="1" dirty="0" smtClean="0">
                <a:solidFill>
                  <a:schemeClr val="accent1">
                    <a:lumMod val="75000"/>
                  </a:schemeClr>
                </a:solidFill>
                <a:latin typeface="Arial"/>
                <a:cs typeface="Arial"/>
              </a:rPr>
              <a:t> CSI College Of Engineering</a:t>
            </a:r>
          </a:p>
          <a:p>
            <a:r>
              <a:rPr lang="en-US" sz="2000" b="1" dirty="0" smtClean="0">
                <a:solidFill>
                  <a:schemeClr val="accent1">
                    <a:lumMod val="75000"/>
                  </a:schemeClr>
                </a:solidFill>
                <a:latin typeface="Arial"/>
                <a:cs typeface="Arial"/>
              </a:rPr>
              <a:t>                          B.E Mechanical Engineering</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18).png"/>
          <p:cNvPicPr>
            <a:picLocks noGrp="1" noChangeAspect="1"/>
          </p:cNvPicPr>
          <p:nvPr>
            <p:ph idx="1"/>
          </p:nvPr>
        </p:nvPicPr>
        <p:blipFill>
          <a:blip r:embed="rId2"/>
          <a:stretch>
            <a:fillRect/>
          </a:stretch>
        </p:blipFill>
        <p:spPr>
          <a:xfrm>
            <a:off x="1026942" y="647322"/>
            <a:ext cx="10252339" cy="5764126"/>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19).png"/>
          <p:cNvPicPr>
            <a:picLocks noGrp="1" noChangeAspect="1"/>
          </p:cNvPicPr>
          <p:nvPr>
            <p:ph idx="1"/>
          </p:nvPr>
        </p:nvPicPr>
        <p:blipFill>
          <a:blip r:embed="rId2"/>
          <a:stretch>
            <a:fillRect/>
          </a:stretch>
        </p:blipFill>
        <p:spPr>
          <a:xfrm>
            <a:off x="1069144" y="675458"/>
            <a:ext cx="10252339" cy="5764126"/>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20).png"/>
          <p:cNvPicPr>
            <a:picLocks noGrp="1" noChangeAspect="1"/>
          </p:cNvPicPr>
          <p:nvPr>
            <p:ph idx="1"/>
          </p:nvPr>
        </p:nvPicPr>
        <p:blipFill>
          <a:blip r:embed="rId2"/>
          <a:stretch>
            <a:fillRect/>
          </a:stretch>
        </p:blipFill>
        <p:spPr>
          <a:xfrm>
            <a:off x="1069145" y="661389"/>
            <a:ext cx="10252340" cy="5764127"/>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21).png"/>
          <p:cNvPicPr>
            <a:picLocks noGrp="1" noChangeAspect="1"/>
          </p:cNvPicPr>
          <p:nvPr>
            <p:ph idx="1"/>
          </p:nvPr>
        </p:nvPicPr>
        <p:blipFill>
          <a:blip r:embed="rId2"/>
          <a:stretch>
            <a:fillRect/>
          </a:stretch>
        </p:blipFill>
        <p:spPr>
          <a:xfrm>
            <a:off x="1069144" y="669299"/>
            <a:ext cx="10238271" cy="5756217"/>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22).png"/>
          <p:cNvPicPr>
            <a:picLocks noGrp="1" noChangeAspect="1"/>
          </p:cNvPicPr>
          <p:nvPr>
            <p:ph idx="1"/>
          </p:nvPr>
        </p:nvPicPr>
        <p:blipFill>
          <a:blip r:embed="rId2"/>
          <a:stretch>
            <a:fillRect/>
          </a:stretch>
        </p:blipFill>
        <p:spPr>
          <a:xfrm>
            <a:off x="1111348" y="677208"/>
            <a:ext cx="10224204" cy="5748308"/>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23).png"/>
          <p:cNvPicPr>
            <a:picLocks noGrp="1" noChangeAspect="1"/>
          </p:cNvPicPr>
          <p:nvPr>
            <p:ph idx="1"/>
          </p:nvPr>
        </p:nvPicPr>
        <p:blipFill>
          <a:blip r:embed="rId2"/>
          <a:stretch>
            <a:fillRect/>
          </a:stretch>
        </p:blipFill>
        <p:spPr>
          <a:xfrm>
            <a:off x="1012874" y="675457"/>
            <a:ext cx="10252339" cy="5764126"/>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24).png"/>
          <p:cNvPicPr>
            <a:picLocks noGrp="1" noChangeAspect="1"/>
          </p:cNvPicPr>
          <p:nvPr>
            <p:ph idx="1"/>
          </p:nvPr>
        </p:nvPicPr>
        <p:blipFill>
          <a:blip r:embed="rId2"/>
          <a:stretch>
            <a:fillRect/>
          </a:stretch>
        </p:blipFill>
        <p:spPr>
          <a:xfrm>
            <a:off x="1012874" y="605120"/>
            <a:ext cx="10252339" cy="5764126"/>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25).png"/>
          <p:cNvPicPr>
            <a:picLocks noGrp="1" noChangeAspect="1"/>
          </p:cNvPicPr>
          <p:nvPr>
            <p:ph idx="1"/>
          </p:nvPr>
        </p:nvPicPr>
        <p:blipFill>
          <a:blip r:embed="rId2"/>
          <a:stretch>
            <a:fillRect/>
          </a:stretch>
        </p:blipFill>
        <p:spPr>
          <a:xfrm>
            <a:off x="1069145" y="619187"/>
            <a:ext cx="10252339" cy="5764126"/>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26).png"/>
          <p:cNvPicPr>
            <a:picLocks noGrp="1" noChangeAspect="1"/>
          </p:cNvPicPr>
          <p:nvPr>
            <p:ph idx="1"/>
          </p:nvPr>
        </p:nvPicPr>
        <p:blipFill>
          <a:blip r:embed="rId2"/>
          <a:stretch>
            <a:fillRect/>
          </a:stretch>
        </p:blipFill>
        <p:spPr>
          <a:xfrm>
            <a:off x="1026941" y="689526"/>
            <a:ext cx="10252339" cy="5764126"/>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27).png"/>
          <p:cNvPicPr>
            <a:picLocks noGrp="1" noChangeAspect="1"/>
          </p:cNvPicPr>
          <p:nvPr>
            <p:ph idx="1"/>
          </p:nvPr>
        </p:nvPicPr>
        <p:blipFill>
          <a:blip r:embed="rId2"/>
          <a:stretch>
            <a:fillRect/>
          </a:stretch>
        </p:blipFill>
        <p:spPr>
          <a:xfrm>
            <a:off x="1055077" y="675458"/>
            <a:ext cx="10252339" cy="5764126"/>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28).png"/>
          <p:cNvPicPr>
            <a:picLocks noGrp="1" noChangeAspect="1"/>
          </p:cNvPicPr>
          <p:nvPr>
            <p:ph idx="1"/>
          </p:nvPr>
        </p:nvPicPr>
        <p:blipFill>
          <a:blip r:embed="rId2"/>
          <a:stretch>
            <a:fillRect/>
          </a:stretch>
        </p:blipFill>
        <p:spPr>
          <a:xfrm>
            <a:off x="1012874" y="689525"/>
            <a:ext cx="10252339" cy="5764126"/>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29).png"/>
          <p:cNvPicPr>
            <a:picLocks noGrp="1" noChangeAspect="1"/>
          </p:cNvPicPr>
          <p:nvPr>
            <p:ph idx="1"/>
          </p:nvPr>
        </p:nvPicPr>
        <p:blipFill>
          <a:blip r:embed="rId2"/>
          <a:stretch>
            <a:fillRect/>
          </a:stretch>
        </p:blipFill>
        <p:spPr>
          <a:xfrm>
            <a:off x="1111348" y="689526"/>
            <a:ext cx="10252339" cy="5764126"/>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561476"/>
            <a:ext cx="11029616" cy="530296"/>
          </a:xfrm>
        </p:spPr>
        <p:txBody>
          <a:bodyPr>
            <a:noAutofit/>
          </a:bodyPr>
          <a:lstStyle/>
          <a:p>
            <a:r>
              <a:rPr lang="en-US" sz="3200" b="1" dirty="0">
                <a:solidFill>
                  <a:schemeClr val="accent1"/>
                </a:solidFill>
                <a:latin typeface="Arial"/>
                <a:ea typeface="+mj-lt"/>
                <a:cs typeface="Arial"/>
              </a:rPr>
              <a:t>Conclusion</a:t>
            </a:r>
            <a:endParaRPr lang="en-US" sz="3200" dirty="0"/>
          </a:p>
        </p:txBody>
      </p:sp>
      <p:sp>
        <p:nvSpPr>
          <p:cNvPr id="4" name="TextBox 3"/>
          <p:cNvSpPr txBox="1"/>
          <p:nvPr/>
        </p:nvSpPr>
        <p:spPr>
          <a:xfrm>
            <a:off x="633046" y="942531"/>
            <a:ext cx="10592972" cy="5909310"/>
          </a:xfrm>
          <a:prstGeom prst="rect">
            <a:avLst/>
          </a:prstGeom>
          <a:noFill/>
        </p:spPr>
        <p:txBody>
          <a:bodyPr wrap="square" rtlCol="0">
            <a:spAutoFit/>
          </a:bodyPr>
          <a:lstStyle/>
          <a:p>
            <a:pPr algn="just"/>
            <a:r>
              <a:rPr lang="en-US" dirty="0" smtClean="0"/>
              <a:t>                                                        In conclusion, implementing a comprehensive hospital management system (HMS) brings numerous benefits to healthcare institutions, patients, and healthcare professionals. Here are some key points highlighting the significance of an HMS:</a:t>
            </a:r>
          </a:p>
          <a:p>
            <a:endParaRPr lang="en-US" b="1" dirty="0" smtClean="0"/>
          </a:p>
          <a:p>
            <a:pPr>
              <a:buFont typeface="Wingdings" pitchFamily="2" charset="2"/>
              <a:buChar char="Ø"/>
            </a:pPr>
            <a:r>
              <a:rPr lang="en-US" b="1" dirty="0" smtClean="0"/>
              <a:t>Improved Patient Care</a:t>
            </a:r>
            <a:r>
              <a:rPr lang="en-US" dirty="0" smtClean="0"/>
              <a:t>: An HMS streamlines patient management processes, enhances communication between healthcare providers and patients, and ensures timely access to medical records and treatment plans. This leads to improved patient outcomes and satisfaction.</a:t>
            </a:r>
          </a:p>
          <a:p>
            <a:pPr>
              <a:buFont typeface="Wingdings" pitchFamily="2" charset="2"/>
              <a:buChar char="Ø"/>
            </a:pPr>
            <a:r>
              <a:rPr lang="en-US" b="1" dirty="0" smtClean="0"/>
              <a:t>Efficient Operations</a:t>
            </a:r>
            <a:r>
              <a:rPr lang="en-US" dirty="0" smtClean="0"/>
              <a:t>: Automation of administrative tasks such as appointment scheduling, billing, inventory management, and reporting results in increased operational efficiency, reduced errors, and cost savings for hospitals.</a:t>
            </a:r>
          </a:p>
          <a:p>
            <a:pPr>
              <a:buFont typeface="Wingdings" pitchFamily="2" charset="2"/>
              <a:buChar char="Ø"/>
            </a:pPr>
            <a:r>
              <a:rPr lang="en-US" b="1" dirty="0" smtClean="0"/>
              <a:t>Data-driven Decision Making</a:t>
            </a:r>
            <a:r>
              <a:rPr lang="en-US" dirty="0" smtClean="0"/>
              <a:t>: The integration of electronic health records (EHR) and analytics capabilities in an HMS enables healthcare professionals to make informed decisions based on real-time data, patient trends, and performance metrics.</a:t>
            </a:r>
          </a:p>
          <a:p>
            <a:pPr>
              <a:buFont typeface="Wingdings" pitchFamily="2" charset="2"/>
              <a:buChar char="Ø"/>
            </a:pPr>
            <a:r>
              <a:rPr lang="en-US" b="1" dirty="0" smtClean="0"/>
              <a:t>Enhanced Collaboration</a:t>
            </a:r>
            <a:r>
              <a:rPr lang="en-US" dirty="0" smtClean="0"/>
              <a:t>: With features like secure messaging, telemedicine capabilities, and centralized data access, an HMS promotes collaboration among healthcare teams, specialists, and departments, leading to better-coordinated care and treatment plans.</a:t>
            </a:r>
          </a:p>
          <a:p>
            <a:pPr>
              <a:buFont typeface="Wingdings" pitchFamily="2" charset="2"/>
              <a:buChar char="Ø"/>
            </a:pPr>
            <a:r>
              <a:rPr lang="en-US" b="1" dirty="0" smtClean="0"/>
              <a:t>Patient Engagement and Empowerment</a:t>
            </a:r>
            <a:r>
              <a:rPr lang="en-US" dirty="0" smtClean="0"/>
              <a:t>: Patient portals, online appointment booking, and access to health information empower patients to take an active role in their healthcare journey, fostering engagement and adherence to treatment plans.</a:t>
            </a:r>
          </a:p>
          <a:p>
            <a:pPr>
              <a:buFont typeface="Wingdings" pitchFamily="2" charset="2"/>
              <a:buChar char="Ø"/>
            </a:pPr>
            <a:r>
              <a:rPr lang="en-US" b="1" dirty="0" smtClean="0"/>
              <a:t>Compliance and Security</a:t>
            </a:r>
            <a:r>
              <a:rPr lang="en-US" dirty="0" smtClean="0"/>
              <a:t>: An HMS ensures compliance with healthcare regulations (e.g., HIPAA) and implements robust security measures to protect patient data, privacy, and confidentiality.</a:t>
            </a:r>
          </a:p>
        </p:txBody>
      </p:sp>
    </p:spTree>
    <p:extLst>
      <p:ext uri="{BB962C8B-B14F-4D97-AF65-F5344CB8AC3E}">
        <p14:creationId xmlns="" xmlns:p14="http://schemas.microsoft.com/office/powerpoint/2010/main" val="3183315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lgn="just">
              <a:buNone/>
            </a:pPr>
            <a:endParaRPr lang="en-US" sz="2000" b="1" dirty="0"/>
          </a:p>
          <a:p>
            <a:pPr marL="305435" indent="-305435" algn="just"/>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4400" b="1" dirty="0">
                <a:solidFill>
                  <a:schemeClr val="accent1"/>
                </a:solidFill>
                <a:latin typeface="Arial"/>
                <a:cs typeface="Arial"/>
              </a:rPr>
              <a:t>Future scope</a:t>
            </a:r>
          </a:p>
        </p:txBody>
      </p:sp>
      <p:sp>
        <p:nvSpPr>
          <p:cNvPr id="4" name="TextBox 3"/>
          <p:cNvSpPr txBox="1"/>
          <p:nvPr/>
        </p:nvSpPr>
        <p:spPr>
          <a:xfrm>
            <a:off x="853440" y="1477107"/>
            <a:ext cx="11338560" cy="1200329"/>
          </a:xfrm>
          <a:prstGeom prst="rect">
            <a:avLst/>
          </a:prstGeom>
          <a:noFill/>
        </p:spPr>
        <p:txBody>
          <a:bodyPr wrap="square" rtlCol="0">
            <a:spAutoFit/>
          </a:bodyPr>
          <a:lstStyle/>
          <a:p>
            <a:pPr algn="just"/>
            <a:r>
              <a:rPr lang="en-US" dirty="0" smtClean="0"/>
              <a:t>                                                            The future of hospital management systems (HMS) holds significant potential for innovation and transformation in the healthcare industry. Here are some key areas of future scope for HMS:</a:t>
            </a:r>
          </a:p>
          <a:p>
            <a:pPr algn="just"/>
            <a:r>
              <a:rPr lang="en-US" dirty="0" smtClean="0"/>
              <a:t/>
            </a:r>
            <a:br>
              <a:rPr lang="en-US" dirty="0" smtClean="0"/>
            </a:br>
            <a:endParaRPr lang="en-US" dirty="0"/>
          </a:p>
        </p:txBody>
      </p:sp>
      <p:sp>
        <p:nvSpPr>
          <p:cNvPr id="6" name="TextBox 5"/>
          <p:cNvSpPr txBox="1"/>
          <p:nvPr/>
        </p:nvSpPr>
        <p:spPr>
          <a:xfrm>
            <a:off x="3770142" y="2250831"/>
            <a:ext cx="6865034" cy="4247317"/>
          </a:xfrm>
          <a:prstGeom prst="rect">
            <a:avLst/>
          </a:prstGeom>
          <a:noFill/>
        </p:spPr>
        <p:txBody>
          <a:bodyPr wrap="square" rtlCol="0">
            <a:spAutoFit/>
          </a:bodyPr>
          <a:lstStyle/>
          <a:p>
            <a:pPr>
              <a:lnSpc>
                <a:spcPct val="150000"/>
              </a:lnSpc>
              <a:buFont typeface="Wingdings" pitchFamily="2" charset="2"/>
              <a:buChar char="v"/>
            </a:pPr>
            <a:r>
              <a:rPr lang="en-US" dirty="0" smtClean="0"/>
              <a:t>AI and Machine Learning Integration</a:t>
            </a:r>
          </a:p>
          <a:p>
            <a:pPr>
              <a:lnSpc>
                <a:spcPct val="150000"/>
              </a:lnSpc>
              <a:buFont typeface="Wingdings" pitchFamily="2" charset="2"/>
              <a:buChar char="v"/>
            </a:pPr>
            <a:r>
              <a:rPr lang="en-US" dirty="0" err="1" smtClean="0"/>
              <a:t>IoT</a:t>
            </a:r>
            <a:r>
              <a:rPr lang="en-US" dirty="0" smtClean="0"/>
              <a:t> and Wearable Devices</a:t>
            </a:r>
          </a:p>
          <a:p>
            <a:pPr>
              <a:lnSpc>
                <a:spcPct val="150000"/>
              </a:lnSpc>
              <a:buFont typeface="Wingdings" pitchFamily="2" charset="2"/>
              <a:buChar char="v"/>
            </a:pPr>
            <a:r>
              <a:rPr lang="en-US" dirty="0" smtClean="0"/>
              <a:t>Telemedicine and Remote Care</a:t>
            </a:r>
          </a:p>
          <a:p>
            <a:pPr>
              <a:lnSpc>
                <a:spcPct val="150000"/>
              </a:lnSpc>
              <a:buFont typeface="Wingdings" pitchFamily="2" charset="2"/>
              <a:buChar char="v"/>
            </a:pPr>
            <a:r>
              <a:rPr lang="en-US" dirty="0" err="1" smtClean="0"/>
              <a:t>Blockchain</a:t>
            </a:r>
            <a:r>
              <a:rPr lang="en-US" dirty="0" smtClean="0"/>
              <a:t> for Health Data Management</a:t>
            </a:r>
          </a:p>
          <a:p>
            <a:pPr>
              <a:lnSpc>
                <a:spcPct val="150000"/>
              </a:lnSpc>
              <a:buFont typeface="Wingdings" pitchFamily="2" charset="2"/>
              <a:buChar char="v"/>
            </a:pPr>
            <a:r>
              <a:rPr lang="en-US" dirty="0" smtClean="0"/>
              <a:t>Precision Medicine and Genomics</a:t>
            </a:r>
          </a:p>
          <a:p>
            <a:pPr>
              <a:lnSpc>
                <a:spcPct val="150000"/>
              </a:lnSpc>
              <a:buFont typeface="Wingdings" pitchFamily="2" charset="2"/>
              <a:buChar char="v"/>
            </a:pPr>
            <a:r>
              <a:rPr lang="en-US" dirty="0" smtClean="0"/>
              <a:t>Virtual Reality (VR) and Augmented Reality (AR)</a:t>
            </a:r>
          </a:p>
          <a:p>
            <a:pPr>
              <a:lnSpc>
                <a:spcPct val="150000"/>
              </a:lnSpc>
              <a:buFont typeface="Wingdings" pitchFamily="2" charset="2"/>
              <a:buChar char="v"/>
            </a:pPr>
            <a:r>
              <a:rPr lang="en-US" dirty="0" smtClean="0"/>
              <a:t> Population Health Management</a:t>
            </a:r>
          </a:p>
          <a:p>
            <a:pPr>
              <a:lnSpc>
                <a:spcPct val="150000"/>
              </a:lnSpc>
              <a:buFont typeface="Wingdings" pitchFamily="2" charset="2"/>
              <a:buChar char="v"/>
            </a:pPr>
            <a:r>
              <a:rPr lang="en-US" dirty="0" err="1" smtClean="0"/>
              <a:t>Cybersecurity</a:t>
            </a:r>
            <a:r>
              <a:rPr lang="en-US" dirty="0" smtClean="0"/>
              <a:t> and Data Privacy</a:t>
            </a:r>
          </a:p>
          <a:p>
            <a:pPr>
              <a:lnSpc>
                <a:spcPct val="150000"/>
              </a:lnSpc>
              <a:buFont typeface="Wingdings" pitchFamily="2" charset="2"/>
              <a:buChar char="v"/>
            </a:pPr>
            <a:r>
              <a:rPr lang="en-US" dirty="0" smtClean="0"/>
              <a:t>Collaborative Care Networks:</a:t>
            </a:r>
          </a:p>
          <a:p>
            <a:pPr>
              <a:lnSpc>
                <a:spcPct val="150000"/>
              </a:lnSpc>
              <a:buFont typeface="Wingdings" pitchFamily="2" charset="2"/>
              <a:buChar char="v"/>
            </a:pPr>
            <a:r>
              <a:rPr lang="en-US" dirty="0" smtClean="0"/>
              <a:t>Continuous Innovation and Integration.</a:t>
            </a:r>
          </a:p>
        </p:txBody>
      </p:sp>
    </p:spTree>
    <p:extLst>
      <p:ext uri="{BB962C8B-B14F-4D97-AF65-F5344CB8AC3E}">
        <p14:creationId xmlns="" xmlns:p14="http://schemas.microsoft.com/office/powerpoint/2010/main" val="614882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4" name="TextBox 3"/>
          <p:cNvSpPr txBox="1"/>
          <p:nvPr/>
        </p:nvSpPr>
        <p:spPr>
          <a:xfrm>
            <a:off x="661182" y="1364565"/>
            <a:ext cx="11197883" cy="5355312"/>
          </a:xfrm>
          <a:prstGeom prst="rect">
            <a:avLst/>
          </a:prstGeom>
          <a:noFill/>
        </p:spPr>
        <p:txBody>
          <a:bodyPr wrap="square" rtlCol="0">
            <a:spAutoFit/>
          </a:bodyPr>
          <a:lstStyle/>
          <a:p>
            <a:pPr>
              <a:buFont typeface="Wingdings" pitchFamily="2" charset="2"/>
              <a:buChar char="ü"/>
            </a:pPr>
            <a:r>
              <a:rPr lang="en-US" b="1" dirty="0" smtClean="0"/>
              <a:t>Websites and Online Resources</a:t>
            </a:r>
            <a:r>
              <a:rPr lang="en-US" dirty="0" smtClean="0"/>
              <a:t>:</a:t>
            </a:r>
          </a:p>
          <a:p>
            <a:pPr lvl="1">
              <a:buFont typeface="Wingdings" pitchFamily="2" charset="2"/>
              <a:buChar char="ü"/>
            </a:pPr>
            <a:r>
              <a:rPr lang="en-US" dirty="0" smtClean="0"/>
              <a:t>Healthcare Information and Management Systems Society (HIMSS) - Offers resources, articles, and insights into healthcare IT, including hospital management systems. Website: </a:t>
            </a:r>
            <a:r>
              <a:rPr lang="en-US" dirty="0" smtClean="0">
                <a:hlinkClick r:id="rId2"/>
              </a:rPr>
              <a:t>https://www.himss.org/</a:t>
            </a:r>
            <a:endParaRPr lang="en-US" dirty="0" smtClean="0"/>
          </a:p>
          <a:p>
            <a:pPr lvl="1">
              <a:buFont typeface="Wingdings" pitchFamily="2" charset="2"/>
              <a:buChar char="ü"/>
            </a:pPr>
            <a:r>
              <a:rPr lang="en-US" dirty="0" smtClean="0"/>
              <a:t>HealthIT.gov - Provides information on healthcare technology, interoperability, electronic health records (EHR), and digital health initiatives. Website: </a:t>
            </a:r>
            <a:r>
              <a:rPr lang="en-US" dirty="0" smtClean="0">
                <a:hlinkClick r:id="rId3"/>
              </a:rPr>
              <a:t>https://www.healthit.gov/</a:t>
            </a:r>
            <a:endParaRPr lang="en-US" dirty="0" smtClean="0"/>
          </a:p>
          <a:p>
            <a:pPr>
              <a:buFont typeface="Wingdings" pitchFamily="2" charset="2"/>
              <a:buChar char="ü"/>
            </a:pPr>
            <a:r>
              <a:rPr lang="en-US" b="1" dirty="0" smtClean="0"/>
              <a:t>Journals and Publications</a:t>
            </a:r>
            <a:r>
              <a:rPr lang="en-US" dirty="0" smtClean="0"/>
              <a:t>:</a:t>
            </a:r>
          </a:p>
          <a:p>
            <a:pPr lvl="1">
              <a:buFont typeface="Wingdings" pitchFamily="2" charset="2"/>
              <a:buChar char="ü"/>
            </a:pPr>
            <a:r>
              <a:rPr lang="en-US" dirty="0" smtClean="0"/>
              <a:t>Journal of Hospital Administration (JHA) - Publishes research articles, case studies, and reviews on hospital management, healthcare administration, and healthcare technology. Website: https://www.sciedupress.com/journal/index.php/jha</a:t>
            </a:r>
          </a:p>
          <a:p>
            <a:pPr lvl="1">
              <a:buFont typeface="Wingdings" pitchFamily="2" charset="2"/>
              <a:buChar char="ü"/>
            </a:pPr>
            <a:r>
              <a:rPr lang="en-US" dirty="0" smtClean="0"/>
              <a:t>Journal of Health Informatics in Developing Countries (JHIDC) - Focuses on health informatics, </a:t>
            </a:r>
            <a:r>
              <a:rPr lang="en-US" dirty="0" err="1" smtClean="0"/>
              <a:t>eHealth</a:t>
            </a:r>
            <a:r>
              <a:rPr lang="en-US" dirty="0" smtClean="0"/>
              <a:t>, and digital health solutions in developing countries, including hospital management systems. Website: http://www.jhidc.org/index.php/jhidc</a:t>
            </a:r>
          </a:p>
          <a:p>
            <a:pPr>
              <a:buFont typeface="Wingdings" pitchFamily="2" charset="2"/>
              <a:buChar char="ü"/>
            </a:pPr>
            <a:r>
              <a:rPr lang="en-US" b="1" dirty="0" smtClean="0"/>
              <a:t>Conferences and Events</a:t>
            </a:r>
            <a:r>
              <a:rPr lang="en-US" dirty="0" smtClean="0"/>
              <a:t>:</a:t>
            </a:r>
          </a:p>
          <a:p>
            <a:pPr lvl="1">
              <a:buFont typeface="Wingdings" pitchFamily="2" charset="2"/>
              <a:buChar char="ü"/>
            </a:pPr>
            <a:r>
              <a:rPr lang="en-US" dirty="0" smtClean="0"/>
              <a:t>HIMSS Annual Conference &amp; Exhibition - One of the largest healthcare IT conferences, featuring presentations, workshops, and exhibitions on hospital management systems, electronic health records, and healthcare technology. Website: </a:t>
            </a:r>
            <a:r>
              <a:rPr lang="en-US" dirty="0" smtClean="0">
                <a:hlinkClick r:id="rId4"/>
              </a:rPr>
              <a:t>https://www.himssconference.org/</a:t>
            </a:r>
            <a:endParaRPr lang="en-US" dirty="0" smtClean="0"/>
          </a:p>
          <a:p>
            <a:pPr lvl="1">
              <a:buFont typeface="Wingdings" pitchFamily="2" charset="2"/>
              <a:buChar char="ü"/>
            </a:pPr>
            <a:r>
              <a:rPr lang="en-US" dirty="0" err="1" smtClean="0"/>
              <a:t>HealthTech</a:t>
            </a:r>
            <a:r>
              <a:rPr lang="en-US" dirty="0" smtClean="0"/>
              <a:t> Conference - A conference focused on technology innovations in healthcare, including hospital management systems, digital health, telemedicine, and AI in healthcare. Website: </a:t>
            </a:r>
            <a:r>
              <a:rPr lang="en-US" dirty="0" smtClean="0">
                <a:hlinkClick r:id="rId5"/>
              </a:rPr>
              <a:t>https://healthtechconferences.com/</a:t>
            </a:r>
            <a:endParaRPr lang="en-US" dirty="0" smtClean="0"/>
          </a:p>
        </p:txBody>
      </p:sp>
    </p:spTree>
    <p:extLst>
      <p:ext uri="{BB962C8B-B14F-4D97-AF65-F5344CB8AC3E}">
        <p14:creationId xmlns="" xmlns:p14="http://schemas.microsoft.com/office/powerpoint/2010/main" val="728950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5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7" name="TextBox 6"/>
          <p:cNvSpPr txBox="1"/>
          <p:nvPr/>
        </p:nvSpPr>
        <p:spPr>
          <a:xfrm>
            <a:off x="534571" y="1294228"/>
            <a:ext cx="11296357" cy="4247317"/>
          </a:xfrm>
          <a:prstGeom prst="rect">
            <a:avLst/>
          </a:prstGeom>
          <a:noFill/>
        </p:spPr>
        <p:txBody>
          <a:bodyPr wrap="square" rtlCol="0">
            <a:spAutoFit/>
          </a:bodyPr>
          <a:lstStyle/>
          <a:p>
            <a:pPr algn="just">
              <a:lnSpc>
                <a:spcPct val="150000"/>
              </a:lnSpc>
            </a:pPr>
            <a:r>
              <a:rPr lang="en-US" dirty="0" smtClean="0"/>
              <a:t>                                                                                                Inefficient patient management and outdated administrative processes are hindering the effectiveness and efficiency of hospital operations. Patients often experience long wait times, scheduling difficulties, and inconsistent communication, leading to decreased satisfaction levels. Additionally, manual record-keeping and limited data accessibility are impeding healthcare professionals' ability to make timely and informed decisions. There is a pressing need to implement a comprehensive hospital management system that streamlines patient care, optimizes resource allocation, improves communication, and enhances overall operational efficiency. The system should integrate patient registration, appointment scheduling, electronic health records (EHR), billing, inventory management, and communication tools to facilitate seamless collaboration among healthcare providers and deliver high-quality patient-centric care.</a:t>
            </a:r>
            <a:endParaRPr lang="en-US"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Arial" panose="020B0604020202020204" pitchFamily="34" charset="0"/>
                <a:cs typeface="Arial" panose="020B0604020202020204" pitchFamily="34" charset="0"/>
              </a:rPr>
              <a:t>Proposed Solution</a:t>
            </a:r>
            <a:endParaRPr lang="en-US" sz="32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p:cNvSpPr txBox="1"/>
          <p:nvPr/>
        </p:nvSpPr>
        <p:spPr>
          <a:xfrm>
            <a:off x="614289" y="1364566"/>
            <a:ext cx="11577711" cy="5078313"/>
          </a:xfrm>
          <a:prstGeom prst="rect">
            <a:avLst/>
          </a:prstGeom>
          <a:noFill/>
        </p:spPr>
        <p:txBody>
          <a:bodyPr wrap="square" rtlCol="0">
            <a:spAutoFit/>
          </a:bodyPr>
          <a:lstStyle/>
          <a:p>
            <a:pPr>
              <a:buFont typeface="Wingdings" pitchFamily="2" charset="2"/>
              <a:buChar char="q"/>
            </a:pPr>
            <a:r>
              <a:rPr lang="en-US" b="1" dirty="0" smtClean="0"/>
              <a:t>Patient Registration and Management</a:t>
            </a:r>
            <a:r>
              <a:rPr lang="en-US" dirty="0" smtClean="0"/>
              <a:t>:</a:t>
            </a:r>
          </a:p>
          <a:p>
            <a:pPr lvl="1">
              <a:buFont typeface="Wingdings" pitchFamily="2" charset="2"/>
              <a:buChar char="q"/>
            </a:pPr>
            <a:r>
              <a:rPr lang="en-US" dirty="0" smtClean="0"/>
              <a:t>Implement a user-friendly interface for patient registration, capturing essential information such as personal details, medical history, insurance information, and emergency contacts.</a:t>
            </a:r>
          </a:p>
          <a:p>
            <a:pPr lvl="1">
              <a:buFont typeface="Wingdings" pitchFamily="2" charset="2"/>
              <a:buChar char="q"/>
            </a:pPr>
            <a:r>
              <a:rPr lang="en-US" dirty="0" smtClean="0"/>
              <a:t>Develop a centralized patient database for easy access and management of patient records.</a:t>
            </a:r>
          </a:p>
          <a:p>
            <a:pPr>
              <a:buFont typeface="Wingdings" pitchFamily="2" charset="2"/>
              <a:buChar char="q"/>
            </a:pPr>
            <a:r>
              <a:rPr lang="en-US" b="1" dirty="0" smtClean="0"/>
              <a:t>Appointment Scheduling</a:t>
            </a:r>
            <a:r>
              <a:rPr lang="en-US" dirty="0" smtClean="0"/>
              <a:t>:</a:t>
            </a:r>
          </a:p>
          <a:p>
            <a:pPr lvl="1">
              <a:buFont typeface="Wingdings" pitchFamily="2" charset="2"/>
              <a:buChar char="q"/>
            </a:pPr>
            <a:r>
              <a:rPr lang="en-US" dirty="0" smtClean="0"/>
              <a:t>Create an online appointment scheduling system for patients to book appointments with healthcare providers based on availability.</a:t>
            </a:r>
          </a:p>
          <a:p>
            <a:pPr lvl="1">
              <a:buFont typeface="Wingdings" pitchFamily="2" charset="2"/>
              <a:buChar char="q"/>
            </a:pPr>
            <a:r>
              <a:rPr lang="en-US" dirty="0" smtClean="0"/>
              <a:t>Allow for automated appointment reminders via email or SMS to reduce no-show rates.</a:t>
            </a:r>
          </a:p>
          <a:p>
            <a:pPr>
              <a:buFont typeface="Wingdings" pitchFamily="2" charset="2"/>
              <a:buChar char="q"/>
            </a:pPr>
            <a:r>
              <a:rPr lang="en-US" b="1" dirty="0" smtClean="0"/>
              <a:t>Electronic Health Records (EHR)</a:t>
            </a:r>
            <a:r>
              <a:rPr lang="en-US" dirty="0" smtClean="0"/>
              <a:t>:</a:t>
            </a:r>
          </a:p>
          <a:p>
            <a:pPr lvl="1">
              <a:buFont typeface="Wingdings" pitchFamily="2" charset="2"/>
              <a:buChar char="q"/>
            </a:pPr>
            <a:r>
              <a:rPr lang="en-US" dirty="0" smtClean="0"/>
              <a:t>Integrate an EHR system to digitize and store patient medical records, including diagnosis, treatment plans, medications, lab results, and imaging reports.</a:t>
            </a:r>
          </a:p>
          <a:p>
            <a:pPr lvl="1">
              <a:buFont typeface="Wingdings" pitchFamily="2" charset="2"/>
              <a:buChar char="q"/>
            </a:pPr>
            <a:r>
              <a:rPr lang="en-US" dirty="0" smtClean="0"/>
              <a:t>Ensure data security and privacy compliance (e.g., HIPAA) with robust access controls and encryption measures.</a:t>
            </a:r>
          </a:p>
          <a:p>
            <a:pPr>
              <a:buFont typeface="Wingdings" pitchFamily="2" charset="2"/>
              <a:buChar char="q"/>
            </a:pPr>
            <a:r>
              <a:rPr lang="en-US" b="1" dirty="0" smtClean="0"/>
              <a:t>Communication and Collaboration Tools</a:t>
            </a:r>
            <a:r>
              <a:rPr lang="en-US" dirty="0" smtClean="0"/>
              <a:t>:</a:t>
            </a:r>
          </a:p>
          <a:p>
            <a:pPr lvl="1">
              <a:buFont typeface="Wingdings" pitchFamily="2" charset="2"/>
              <a:buChar char="q"/>
            </a:pPr>
            <a:r>
              <a:rPr lang="en-US" dirty="0" smtClean="0"/>
              <a:t>Integrate communication tools such as secure messaging, video conferencing, and telemedicine capabilities for remote consultations.</a:t>
            </a:r>
          </a:p>
          <a:p>
            <a:pPr lvl="1">
              <a:buFont typeface="Wingdings" pitchFamily="2" charset="2"/>
              <a:buChar char="q"/>
            </a:pPr>
            <a:r>
              <a:rPr lang="en-US" dirty="0" smtClean="0"/>
              <a:t>Facilitate seamless collaboration among healthcare teams, enabling real-time communication and information sharing.</a:t>
            </a:r>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482719" y="550031"/>
            <a:ext cx="11029616" cy="530296"/>
          </a:xfrm>
        </p:spPr>
        <p:txBody>
          <a:bodyPr>
            <a:noAutofit/>
          </a:bodyPr>
          <a:lstStyle/>
          <a:p>
            <a:r>
              <a:rPr lang="en-US" sz="3200" b="1" dirty="0" smtClean="0">
                <a:solidFill>
                  <a:schemeClr val="accent1"/>
                </a:solidFill>
                <a:latin typeface="Arial"/>
                <a:ea typeface="+mj-lt"/>
                <a:cs typeface="Arial"/>
              </a:rPr>
              <a:t>System  Approach</a:t>
            </a:r>
            <a:endParaRPr lang="en-US" sz="3200" dirty="0">
              <a:solidFill>
                <a:schemeClr val="accent1"/>
              </a:solidFill>
              <a:latin typeface="Calibri Light"/>
              <a:cs typeface="Calibri Light"/>
            </a:endParaRPr>
          </a:p>
        </p:txBody>
      </p:sp>
      <p:sp>
        <p:nvSpPr>
          <p:cNvPr id="4" name="TextBox 3"/>
          <p:cNvSpPr txBox="1"/>
          <p:nvPr/>
        </p:nvSpPr>
        <p:spPr>
          <a:xfrm>
            <a:off x="675250" y="928467"/>
            <a:ext cx="11516750" cy="5909310"/>
          </a:xfrm>
          <a:prstGeom prst="rect">
            <a:avLst/>
          </a:prstGeom>
          <a:noFill/>
        </p:spPr>
        <p:txBody>
          <a:bodyPr wrap="square" rtlCol="0">
            <a:spAutoFit/>
          </a:bodyPr>
          <a:lstStyle/>
          <a:p>
            <a:pPr>
              <a:buFont typeface="Wingdings" pitchFamily="2" charset="2"/>
              <a:buChar char="q"/>
            </a:pPr>
            <a:r>
              <a:rPr lang="en-US" b="1" dirty="0" smtClean="0"/>
              <a:t>Requirement Analysis</a:t>
            </a:r>
            <a:r>
              <a:rPr lang="en-US" dirty="0" smtClean="0"/>
              <a:t>:</a:t>
            </a:r>
          </a:p>
          <a:p>
            <a:pPr lvl="1">
              <a:buFont typeface="Wingdings" pitchFamily="2" charset="2"/>
              <a:buChar char="q"/>
            </a:pPr>
            <a:r>
              <a:rPr lang="en-US" dirty="0" smtClean="0"/>
              <a:t>Gather requirements from stakeholders including hospital administrators, healthcare professionals, and IT teams.</a:t>
            </a:r>
          </a:p>
          <a:p>
            <a:pPr lvl="1">
              <a:buFont typeface="Wingdings" pitchFamily="2" charset="2"/>
              <a:buChar char="q"/>
            </a:pPr>
            <a:r>
              <a:rPr lang="en-US" dirty="0" smtClean="0"/>
              <a:t>Identify key modules such as patient registration, appointment scheduling, electronic health records (EHR), billing, inventory management, and reporting.</a:t>
            </a:r>
          </a:p>
          <a:p>
            <a:pPr>
              <a:buFont typeface="Wingdings" pitchFamily="2" charset="2"/>
              <a:buChar char="q"/>
            </a:pPr>
            <a:r>
              <a:rPr lang="en-US" b="1" dirty="0" smtClean="0"/>
              <a:t>Patient Management</a:t>
            </a:r>
            <a:r>
              <a:rPr lang="en-US" dirty="0" smtClean="0"/>
              <a:t>:</a:t>
            </a:r>
          </a:p>
          <a:p>
            <a:pPr lvl="1">
              <a:buFont typeface="Wingdings" pitchFamily="2" charset="2"/>
              <a:buChar char="q"/>
            </a:pPr>
            <a:r>
              <a:rPr lang="en-US" b="1" dirty="0" smtClean="0"/>
              <a:t>Patient Registration</a:t>
            </a:r>
            <a:r>
              <a:rPr lang="en-US" dirty="0" smtClean="0"/>
              <a:t>: Develop a module for new patient registration, capturing personal details, medical history, insurance information, and emergency contacts.</a:t>
            </a:r>
          </a:p>
          <a:p>
            <a:pPr lvl="1">
              <a:buFont typeface="Wingdings" pitchFamily="2" charset="2"/>
              <a:buChar char="q"/>
            </a:pPr>
            <a:r>
              <a:rPr lang="en-US" b="1" dirty="0" smtClean="0"/>
              <a:t>Appointment Scheduling</a:t>
            </a:r>
            <a:r>
              <a:rPr lang="en-US" dirty="0" smtClean="0"/>
              <a:t>: Implement a calendar-based scheduling system for patients to book appointments with healthcare providers based on availability.</a:t>
            </a:r>
          </a:p>
          <a:p>
            <a:pPr>
              <a:buFont typeface="Wingdings" pitchFamily="2" charset="2"/>
              <a:buChar char="q"/>
            </a:pPr>
            <a:r>
              <a:rPr lang="en-US" b="1" dirty="0" smtClean="0"/>
              <a:t>Electronic Health Records (EHR)</a:t>
            </a:r>
            <a:r>
              <a:rPr lang="en-US" dirty="0" smtClean="0"/>
              <a:t>:</a:t>
            </a:r>
          </a:p>
          <a:p>
            <a:pPr lvl="1">
              <a:buFont typeface="Wingdings" pitchFamily="2" charset="2"/>
              <a:buChar char="q"/>
            </a:pPr>
            <a:r>
              <a:rPr lang="en-US" dirty="0" smtClean="0"/>
              <a:t>Implement EHR functionality for healthcare professionals to create, update, and access patient records, including diagnosis, treatment plans, medications, lab results, and imaging reports.</a:t>
            </a:r>
          </a:p>
          <a:p>
            <a:pPr lvl="1">
              <a:buFont typeface="Wingdings" pitchFamily="2" charset="2"/>
              <a:buChar char="q"/>
            </a:pPr>
            <a:r>
              <a:rPr lang="en-US" dirty="0" smtClean="0"/>
              <a:t>Ensure data security and compliance with healthcare regulations for handling sensitive patient information.</a:t>
            </a:r>
          </a:p>
          <a:p>
            <a:pPr>
              <a:buFont typeface="Wingdings" pitchFamily="2" charset="2"/>
              <a:buChar char="q"/>
            </a:pPr>
            <a:r>
              <a:rPr lang="en-US" b="1" dirty="0" smtClean="0"/>
              <a:t>Billing and Finance Management</a:t>
            </a:r>
            <a:r>
              <a:rPr lang="en-US" dirty="0" smtClean="0"/>
              <a:t>:</a:t>
            </a:r>
          </a:p>
          <a:p>
            <a:pPr lvl="1">
              <a:buFont typeface="Wingdings" pitchFamily="2" charset="2"/>
              <a:buChar char="q"/>
            </a:pPr>
            <a:r>
              <a:rPr lang="en-US" dirty="0" smtClean="0"/>
              <a:t>Develop a billing module to generate invoices, process payments, manage insurance claims, and track financial transactions.</a:t>
            </a:r>
          </a:p>
          <a:p>
            <a:pPr lvl="1">
              <a:buFont typeface="Wingdings" pitchFamily="2" charset="2"/>
              <a:buChar char="q"/>
            </a:pPr>
            <a:r>
              <a:rPr lang="en-US" dirty="0" smtClean="0"/>
              <a:t>Integrate with payment gateways for online payment processing and billing reconciliation.</a:t>
            </a:r>
          </a:p>
          <a:p>
            <a:pPr>
              <a:buFont typeface="Wingdings" pitchFamily="2" charset="2"/>
              <a:buChar char="q"/>
            </a:pPr>
            <a:r>
              <a:rPr lang="en-US" b="1" dirty="0" smtClean="0"/>
              <a:t>Testing and Quality Assurance</a:t>
            </a:r>
            <a:r>
              <a:rPr lang="en-US" dirty="0" smtClean="0"/>
              <a:t>:</a:t>
            </a:r>
          </a:p>
          <a:p>
            <a:pPr lvl="1">
              <a:buFont typeface="Wingdings" pitchFamily="2" charset="2"/>
              <a:buChar char="q"/>
            </a:pPr>
            <a:r>
              <a:rPr lang="en-US" dirty="0" smtClean="0"/>
              <a:t>Conduct thorough testing including unit testing, integration testing, functional testing, and user acceptance testing (UAT) to ensure system reliability, functionality, and user satisfaction.</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463000"/>
            <a:ext cx="11029616" cy="530296"/>
          </a:xfrm>
        </p:spPr>
        <p:txBody>
          <a:bodyPr>
            <a:normAutofit/>
          </a:bodyPr>
          <a:lstStyle/>
          <a:p>
            <a:r>
              <a:rPr lang="en-US" b="1" dirty="0">
                <a:solidFill>
                  <a:schemeClr val="accent1"/>
                </a:solidFill>
                <a:latin typeface="Arial"/>
                <a:ea typeface="+mj-lt"/>
                <a:cs typeface="Arial"/>
              </a:rPr>
              <a:t>Algorithm &amp; Deployment</a:t>
            </a:r>
            <a:endParaRPr lang="en-US" dirty="0"/>
          </a:p>
        </p:txBody>
      </p:sp>
      <p:sp>
        <p:nvSpPr>
          <p:cNvPr id="4" name="TextBox 3"/>
          <p:cNvSpPr txBox="1"/>
          <p:nvPr/>
        </p:nvSpPr>
        <p:spPr>
          <a:xfrm rot="10800000" flipV="1">
            <a:off x="970670" y="856357"/>
            <a:ext cx="9988062" cy="6001643"/>
          </a:xfrm>
          <a:prstGeom prst="rect">
            <a:avLst/>
          </a:prstGeom>
          <a:noFill/>
        </p:spPr>
        <p:txBody>
          <a:bodyPr wrap="square" rtlCol="0">
            <a:spAutoFit/>
          </a:bodyPr>
          <a:lstStyle/>
          <a:p>
            <a:pPr algn="ctr"/>
            <a:r>
              <a:rPr lang="en-US" b="1" dirty="0" smtClean="0"/>
              <a:t>Hospital Management System Algorithm Overview:</a:t>
            </a:r>
          </a:p>
          <a:p>
            <a:pPr marL="342900" indent="-342900">
              <a:buFont typeface="+mj-lt"/>
              <a:buAutoNum type="arabicPeriod"/>
            </a:pPr>
            <a:r>
              <a:rPr lang="en-US" sz="1600" b="1" dirty="0" smtClean="0"/>
              <a:t>Patient Registration and Management</a:t>
            </a:r>
            <a:r>
              <a:rPr lang="en-US" sz="1600" dirty="0" smtClean="0"/>
              <a:t>:</a:t>
            </a:r>
          </a:p>
          <a:p>
            <a:pPr marL="800100" lvl="1" indent="-342900">
              <a:buFont typeface="+mj-lt"/>
              <a:buAutoNum type="arabicPeriod"/>
            </a:pPr>
            <a:r>
              <a:rPr lang="en-US" sz="1600" dirty="0" smtClean="0"/>
              <a:t>Algorithm:</a:t>
            </a:r>
          </a:p>
          <a:p>
            <a:pPr marL="1257300" lvl="2" indent="-342900">
              <a:buFont typeface="+mj-lt"/>
              <a:buAutoNum type="arabicPeriod"/>
            </a:pPr>
            <a:r>
              <a:rPr lang="en-US" sz="1600" dirty="0" smtClean="0"/>
              <a:t>Collect patient details including personal information, medical history, insurance data, and emergency contacts.</a:t>
            </a:r>
          </a:p>
          <a:p>
            <a:pPr marL="1257300" lvl="2" indent="-342900">
              <a:buFont typeface="+mj-lt"/>
              <a:buAutoNum type="arabicPeriod"/>
            </a:pPr>
            <a:r>
              <a:rPr lang="en-US" sz="1600" dirty="0" smtClean="0"/>
              <a:t>Store patient data securely in the database.</a:t>
            </a:r>
          </a:p>
          <a:p>
            <a:pPr marL="800100" lvl="1" indent="-342900">
              <a:buFont typeface="+mj-lt"/>
              <a:buAutoNum type="arabicPeriod"/>
            </a:pPr>
            <a:r>
              <a:rPr lang="en-US" sz="1600" dirty="0" smtClean="0"/>
              <a:t>Functionality:</a:t>
            </a:r>
          </a:p>
          <a:p>
            <a:pPr marL="1257300" lvl="2" indent="-342900">
              <a:buFont typeface="+mj-lt"/>
              <a:buAutoNum type="arabicPeriod"/>
            </a:pPr>
            <a:r>
              <a:rPr lang="en-US" sz="1600" dirty="0" smtClean="0"/>
              <a:t>Allow patients to register online or at the hospital.</a:t>
            </a:r>
          </a:p>
          <a:p>
            <a:pPr marL="1257300" lvl="2" indent="-342900">
              <a:buFont typeface="+mj-lt"/>
              <a:buAutoNum type="arabicPeriod"/>
            </a:pPr>
            <a:r>
              <a:rPr lang="en-US" sz="1600" dirty="0" smtClean="0"/>
              <a:t>Manage patient records, update information, and track visits.</a:t>
            </a:r>
          </a:p>
          <a:p>
            <a:pPr marL="342900" indent="-342900">
              <a:buFont typeface="+mj-lt"/>
              <a:buAutoNum type="arabicPeriod"/>
            </a:pPr>
            <a:r>
              <a:rPr lang="en-US" sz="1600" b="1" dirty="0" smtClean="0"/>
              <a:t>Appointment Scheduling</a:t>
            </a:r>
            <a:r>
              <a:rPr lang="en-US" sz="1600" dirty="0" smtClean="0"/>
              <a:t>:</a:t>
            </a:r>
          </a:p>
          <a:p>
            <a:pPr marL="800100" lvl="1" indent="-342900">
              <a:buFont typeface="+mj-lt"/>
              <a:buAutoNum type="arabicPeriod"/>
            </a:pPr>
            <a:r>
              <a:rPr lang="en-US" sz="1600" dirty="0" smtClean="0"/>
              <a:t>Algorithm:</a:t>
            </a:r>
          </a:p>
          <a:p>
            <a:pPr marL="1257300" lvl="2" indent="-342900">
              <a:buFont typeface="+mj-lt"/>
              <a:buAutoNum type="arabicPeriod"/>
            </a:pPr>
            <a:r>
              <a:rPr lang="en-US" sz="1600" dirty="0" smtClean="0"/>
              <a:t>Check provider availability based on schedules and specialties.</a:t>
            </a:r>
          </a:p>
          <a:p>
            <a:pPr marL="1257300" lvl="2" indent="-342900">
              <a:buFont typeface="+mj-lt"/>
              <a:buAutoNum type="arabicPeriod"/>
            </a:pPr>
            <a:r>
              <a:rPr lang="en-US" sz="1600" dirty="0" smtClean="0"/>
              <a:t>Assign appointments to available time slots.</a:t>
            </a:r>
          </a:p>
          <a:p>
            <a:pPr marL="800100" lvl="1" indent="-342900">
              <a:buFont typeface="+mj-lt"/>
              <a:buAutoNum type="arabicPeriod"/>
            </a:pPr>
            <a:r>
              <a:rPr lang="en-US" sz="1600" dirty="0" smtClean="0"/>
              <a:t>Functionality:</a:t>
            </a:r>
          </a:p>
          <a:p>
            <a:pPr marL="1257300" lvl="2" indent="-342900">
              <a:buFont typeface="+mj-lt"/>
              <a:buAutoNum type="arabicPeriod"/>
            </a:pPr>
            <a:r>
              <a:rPr lang="en-US" sz="1600" dirty="0" smtClean="0"/>
              <a:t>Enable patients to schedule appointments online or through a mobile app.</a:t>
            </a:r>
          </a:p>
          <a:p>
            <a:pPr marL="1257300" lvl="2" indent="-342900">
              <a:buFont typeface="+mj-lt"/>
              <a:buAutoNum type="arabicPeriod"/>
            </a:pPr>
            <a:r>
              <a:rPr lang="en-US" sz="1600" dirty="0" smtClean="0"/>
              <a:t>Send appointment reminders to patients and notifications to providers.</a:t>
            </a:r>
          </a:p>
          <a:p>
            <a:pPr marL="342900" indent="-342900">
              <a:buFont typeface="+mj-lt"/>
              <a:buAutoNum type="arabicPeriod"/>
            </a:pPr>
            <a:r>
              <a:rPr lang="en-US" sz="1600" b="1" dirty="0" smtClean="0"/>
              <a:t>Electronic Health Records (EHR)</a:t>
            </a:r>
            <a:r>
              <a:rPr lang="en-US" sz="1600" dirty="0" smtClean="0"/>
              <a:t>:</a:t>
            </a:r>
          </a:p>
          <a:p>
            <a:pPr marL="800100" lvl="1" indent="-342900">
              <a:buFont typeface="+mj-lt"/>
              <a:buAutoNum type="arabicPeriod"/>
            </a:pPr>
            <a:r>
              <a:rPr lang="en-US" sz="1600" dirty="0" smtClean="0"/>
              <a:t>Algorithm:</a:t>
            </a:r>
          </a:p>
          <a:p>
            <a:pPr marL="1257300" lvl="2" indent="-342900">
              <a:buFont typeface="+mj-lt"/>
              <a:buAutoNum type="arabicPeriod"/>
            </a:pPr>
            <a:r>
              <a:rPr lang="en-US" sz="1600" dirty="0" smtClean="0"/>
              <a:t>Create electronic health records for patients during their visits.</a:t>
            </a:r>
          </a:p>
          <a:p>
            <a:pPr marL="1257300" lvl="2" indent="-342900">
              <a:buFont typeface="+mj-lt"/>
              <a:buAutoNum type="arabicPeriod"/>
            </a:pPr>
            <a:r>
              <a:rPr lang="en-US" sz="1600" dirty="0" smtClean="0"/>
              <a:t>Update records with diagnosis, treatment plans, medications, lab results, and imaging reports.</a:t>
            </a:r>
          </a:p>
          <a:p>
            <a:pPr marL="800100" lvl="1" indent="-342900">
              <a:buFont typeface="+mj-lt"/>
              <a:buAutoNum type="arabicPeriod"/>
            </a:pPr>
            <a:r>
              <a:rPr lang="en-US" sz="1600" dirty="0" smtClean="0"/>
              <a:t>Functionality:</a:t>
            </a:r>
          </a:p>
          <a:p>
            <a:pPr marL="1257300" lvl="2" indent="-342900">
              <a:buFont typeface="+mj-lt"/>
              <a:buAutoNum type="arabicPeriod"/>
            </a:pPr>
            <a:r>
              <a:rPr lang="en-US" sz="1600" dirty="0" smtClean="0"/>
              <a:t>Provide healthcare providers with access to patient EHRs for real-time data entry and retrieval.</a:t>
            </a:r>
          </a:p>
          <a:p>
            <a:pPr marL="1257300" lvl="2" indent="-342900">
              <a:buFont typeface="+mj-lt"/>
              <a:buAutoNum type="arabicPeriod"/>
            </a:pPr>
            <a:r>
              <a:rPr lang="en-US" sz="1600" dirty="0" smtClean="0"/>
              <a:t>Ensure data privacy and security with role-based access controls.</a:t>
            </a:r>
          </a:p>
          <a:p>
            <a:pPr algn="just"/>
            <a:r>
              <a:rPr lang="en-US" sz="1600" dirty="0" smtClean="0"/>
              <a:t>:</a:t>
            </a:r>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Deployment </a:t>
            </a:r>
            <a:endParaRPr lang="en-US" dirty="0"/>
          </a:p>
        </p:txBody>
      </p:sp>
      <p:sp>
        <p:nvSpPr>
          <p:cNvPr id="4" name="TextBox 3"/>
          <p:cNvSpPr txBox="1"/>
          <p:nvPr/>
        </p:nvSpPr>
        <p:spPr>
          <a:xfrm>
            <a:off x="731520" y="1716258"/>
            <a:ext cx="10832123" cy="5078313"/>
          </a:xfrm>
          <a:prstGeom prst="rect">
            <a:avLst/>
          </a:prstGeom>
          <a:noFill/>
        </p:spPr>
        <p:txBody>
          <a:bodyPr wrap="square" rtlCol="0">
            <a:spAutoFit/>
          </a:bodyPr>
          <a:lstStyle/>
          <a:p>
            <a:pPr marL="342900" indent="-342900">
              <a:buFont typeface="+mj-lt"/>
              <a:buAutoNum type="arabicPeriod"/>
            </a:pPr>
            <a:r>
              <a:rPr lang="en-US" b="1" dirty="0" smtClean="0"/>
              <a:t>Infrastructure</a:t>
            </a:r>
            <a:r>
              <a:rPr lang="en-US" dirty="0" smtClean="0"/>
              <a:t>:</a:t>
            </a:r>
          </a:p>
          <a:p>
            <a:pPr marL="800100" lvl="1" indent="-342900">
              <a:buFont typeface="+mj-lt"/>
              <a:buAutoNum type="arabicPeriod"/>
            </a:pPr>
            <a:r>
              <a:rPr lang="en-US" dirty="0" smtClean="0"/>
              <a:t>Choose a reliable and scalable infrastructure provider (e.g., AWS, Azure, Google Cloud) based on performance, security, and compliance requirements.</a:t>
            </a:r>
          </a:p>
          <a:p>
            <a:pPr marL="800100" lvl="1" indent="-342900">
              <a:buFont typeface="+mj-lt"/>
              <a:buAutoNum type="arabicPeriod"/>
            </a:pPr>
            <a:r>
              <a:rPr lang="en-US" dirty="0" smtClean="0"/>
              <a:t>Set up virtual machines, databases, storage solutions, and networking configurations.</a:t>
            </a:r>
          </a:p>
          <a:p>
            <a:pPr marL="342900" indent="-342900">
              <a:buFont typeface="+mj-lt"/>
              <a:buAutoNum type="arabicPeriod"/>
            </a:pPr>
            <a:r>
              <a:rPr lang="en-US" b="1" dirty="0" smtClean="0"/>
              <a:t>Application Deployment</a:t>
            </a:r>
            <a:r>
              <a:rPr lang="en-US" dirty="0" smtClean="0"/>
              <a:t>:</a:t>
            </a:r>
          </a:p>
          <a:p>
            <a:pPr marL="800100" lvl="1" indent="-342900">
              <a:buFont typeface="+mj-lt"/>
              <a:buAutoNum type="arabicPeriod"/>
            </a:pPr>
            <a:r>
              <a:rPr lang="en-US" dirty="0" smtClean="0"/>
              <a:t>Containerization: Use </a:t>
            </a:r>
            <a:r>
              <a:rPr lang="en-US" dirty="0" err="1" smtClean="0"/>
              <a:t>Docker</a:t>
            </a:r>
            <a:r>
              <a:rPr lang="en-US" dirty="0" smtClean="0"/>
              <a:t> containers for packaging and deploying application components.</a:t>
            </a:r>
          </a:p>
          <a:p>
            <a:pPr marL="800100" lvl="1" indent="-342900">
              <a:buFont typeface="+mj-lt"/>
              <a:buAutoNum type="arabicPeriod"/>
            </a:pPr>
            <a:r>
              <a:rPr lang="en-US" dirty="0" smtClean="0"/>
              <a:t>Orchestration: Utilize </a:t>
            </a:r>
            <a:r>
              <a:rPr lang="en-US" dirty="0" err="1" smtClean="0"/>
              <a:t>Kubernetes</a:t>
            </a:r>
            <a:r>
              <a:rPr lang="en-US" dirty="0" smtClean="0"/>
              <a:t> or similar orchestration tools for managing containerized applications at scale.</a:t>
            </a:r>
          </a:p>
          <a:p>
            <a:pPr marL="342900" indent="-342900">
              <a:buFont typeface="+mj-lt"/>
              <a:buAutoNum type="arabicPeriod"/>
            </a:pPr>
            <a:r>
              <a:rPr lang="en-US" b="1" dirty="0" smtClean="0"/>
              <a:t>Database Management</a:t>
            </a:r>
            <a:r>
              <a:rPr lang="en-US" dirty="0" smtClean="0"/>
              <a:t>:</a:t>
            </a:r>
          </a:p>
          <a:p>
            <a:pPr marL="800100" lvl="1" indent="-342900">
              <a:buFont typeface="+mj-lt"/>
              <a:buAutoNum type="arabicPeriod"/>
            </a:pPr>
            <a:r>
              <a:rPr lang="en-US" dirty="0" smtClean="0"/>
              <a:t>Choose a database system (e.g., </a:t>
            </a:r>
            <a:r>
              <a:rPr lang="en-US" dirty="0" err="1" smtClean="0"/>
              <a:t>MySQL</a:t>
            </a:r>
            <a:r>
              <a:rPr lang="en-US" dirty="0" smtClean="0"/>
              <a:t>, </a:t>
            </a:r>
            <a:r>
              <a:rPr lang="en-US" dirty="0" err="1" smtClean="0"/>
              <a:t>PostgreSQL</a:t>
            </a:r>
            <a:r>
              <a:rPr lang="en-US" dirty="0" smtClean="0"/>
              <a:t>, </a:t>
            </a:r>
            <a:r>
              <a:rPr lang="en-US" dirty="0" err="1" smtClean="0"/>
              <a:t>MongoDB</a:t>
            </a:r>
            <a:r>
              <a:rPr lang="en-US" dirty="0" smtClean="0"/>
              <a:t>) based on data structure, scalability, and performance needs.</a:t>
            </a:r>
          </a:p>
          <a:p>
            <a:pPr marL="800100" lvl="1" indent="-342900">
              <a:buFont typeface="+mj-lt"/>
              <a:buAutoNum type="arabicPeriod"/>
            </a:pPr>
            <a:r>
              <a:rPr lang="en-US" dirty="0" smtClean="0"/>
              <a:t>Implement database backups, replication, and disaster recovery measures.</a:t>
            </a:r>
          </a:p>
          <a:p>
            <a:pPr marL="342900" indent="-342900">
              <a:buFont typeface="+mj-lt"/>
              <a:buAutoNum type="arabicPeriod"/>
            </a:pPr>
            <a:r>
              <a:rPr lang="en-US" b="1" dirty="0" smtClean="0"/>
              <a:t>Security</a:t>
            </a:r>
            <a:r>
              <a:rPr lang="en-US" dirty="0" smtClean="0"/>
              <a:t>:</a:t>
            </a:r>
          </a:p>
          <a:p>
            <a:pPr marL="800100" lvl="1" indent="-342900">
              <a:buFont typeface="+mj-lt"/>
              <a:buAutoNum type="arabicPeriod"/>
            </a:pPr>
            <a:r>
              <a:rPr lang="en-US" dirty="0" smtClean="0"/>
              <a:t>Secure Communication: Use HTTPS/TLS for secure communication between clients and servers.</a:t>
            </a:r>
          </a:p>
          <a:p>
            <a:pPr marL="800100" lvl="1" indent="-342900">
              <a:buFont typeface="+mj-lt"/>
              <a:buAutoNum type="arabicPeriod"/>
            </a:pPr>
            <a:r>
              <a:rPr lang="en-US" dirty="0" smtClean="0"/>
              <a:t>Access Control: Implement role-based access controls (RBAC) to restrict data access based on user roles.</a:t>
            </a:r>
          </a:p>
          <a:p>
            <a:pPr marL="800100" lvl="1" indent="-342900">
              <a:buFont typeface="+mj-lt"/>
              <a:buAutoNum type="arabicPeriod"/>
            </a:pPr>
            <a:r>
              <a:rPr lang="en-US" dirty="0" smtClean="0"/>
              <a:t>Encryption: Encrypt sensitive data at rest and in transit to protect against unauthorized access.</a:t>
            </a:r>
          </a:p>
          <a:p>
            <a:pPr marL="342900" indent="-342900">
              <a:buFont typeface="+mj-lt"/>
              <a:buAutoNum type="arabicPeriod"/>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Screenshot (216).png"/>
          <p:cNvPicPr>
            <a:picLocks noGrp="1" noChangeAspect="1"/>
          </p:cNvPicPr>
          <p:nvPr>
            <p:ph idx="1"/>
          </p:nvPr>
        </p:nvPicPr>
        <p:blipFill>
          <a:blip r:embed="rId3"/>
          <a:stretch>
            <a:fillRect/>
          </a:stretch>
        </p:blipFill>
        <p:spPr>
          <a:xfrm>
            <a:off x="1644238" y="1104802"/>
            <a:ext cx="9384832" cy="5276392"/>
          </a:xfrm>
        </p:spPr>
      </p:pic>
    </p:spTree>
    <p:extLst>
      <p:ext uri="{BB962C8B-B14F-4D97-AF65-F5344CB8AC3E}">
        <p14:creationId xmlns=""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17).png"/>
          <p:cNvPicPr>
            <a:picLocks noGrp="1" noChangeAspect="1"/>
          </p:cNvPicPr>
          <p:nvPr>
            <p:ph idx="1"/>
          </p:nvPr>
        </p:nvPicPr>
        <p:blipFill>
          <a:blip r:embed="rId2"/>
          <a:stretch>
            <a:fillRect/>
          </a:stretch>
        </p:blipFill>
        <p:spPr>
          <a:xfrm>
            <a:off x="1026942" y="689526"/>
            <a:ext cx="10252339" cy="5764126"/>
          </a:xfr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56</TotalTime>
  <Words>1434</Words>
  <Application>Microsoft Office PowerPoint</Application>
  <PresentationFormat>Custom</PresentationFormat>
  <Paragraphs>119</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DividendVTI</vt:lpstr>
      <vt:lpstr>Hospital general  information</vt:lpstr>
      <vt:lpstr>OUTLINE</vt:lpstr>
      <vt:lpstr>Problem Statement</vt:lpstr>
      <vt:lpstr>Proposed Solution</vt:lpstr>
      <vt:lpstr>System  Approach</vt:lpstr>
      <vt:lpstr>Algorithm &amp; Deployment</vt:lpstr>
      <vt:lpstr>Deployment </vt:lpstr>
      <vt:lpstr>Result</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Conclusion</vt:lpstr>
      <vt:lpstr>Slide 23</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sini bharath</cp:lastModifiedBy>
  <cp:revision>31</cp:revision>
  <dcterms:created xsi:type="dcterms:W3CDTF">2021-05-26T16:50:10Z</dcterms:created>
  <dcterms:modified xsi:type="dcterms:W3CDTF">2024-04-24T13:37:18Z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