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73" r:id="rId4"/>
    <p:sldId id="259" r:id="rId5"/>
    <p:sldId id="261" r:id="rId6"/>
    <p:sldId id="274" r:id="rId7"/>
    <p:sldId id="266" r:id="rId8"/>
    <p:sldId id="267" r:id="rId9"/>
    <p:sldId id="269" r:id="rId10"/>
    <p:sldId id="270"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199" autoAdjust="0"/>
  </p:normalViewPr>
  <p:slideViewPr>
    <p:cSldViewPr snapToGrid="0">
      <p:cViewPr>
        <p:scale>
          <a:sx n="50" d="100"/>
          <a:sy n="50" d="100"/>
        </p:scale>
        <p:origin x="58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3C0F76-DA5D-44E0-9A25-4F7F8E69541F}" type="datetimeFigureOut">
              <a:rPr lang="en-IN" smtClean="0"/>
              <a:t>31-03-2025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E62C39-BB05-49A8-A030-2F69EB2DB958}" type="slidenum">
              <a:rPr lang="en-IN" smtClean="0"/>
              <a:t>‹#›</a:t>
            </a:fld>
            <a:endParaRPr lang="en-IN"/>
          </a:p>
        </p:txBody>
      </p:sp>
    </p:spTree>
    <p:extLst>
      <p:ext uri="{BB962C8B-B14F-4D97-AF65-F5344CB8AC3E}">
        <p14:creationId xmlns:p14="http://schemas.microsoft.com/office/powerpoint/2010/main" val="4073099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E62C39-BB05-49A8-A030-2F69EB2DB958}" type="slidenum">
              <a:rPr lang="en-IN" smtClean="0"/>
              <a:t>1</a:t>
            </a:fld>
            <a:endParaRPr lang="en-IN"/>
          </a:p>
        </p:txBody>
      </p:sp>
    </p:spTree>
    <p:extLst>
      <p:ext uri="{BB962C8B-B14F-4D97-AF65-F5344CB8AC3E}">
        <p14:creationId xmlns:p14="http://schemas.microsoft.com/office/powerpoint/2010/main" val="1884817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"In this slide, we analyze the F1 Scores of four different machine learning models:</a:t>
            </a:r>
          </a:p>
          <a:p>
            <a:pPr>
              <a:buFont typeface="+mj-lt"/>
              <a:buAutoNum type="arabicPeriod"/>
            </a:pPr>
            <a:r>
              <a:rPr lang="en-US" b="1" dirty="0"/>
              <a:t>Random Forest</a:t>
            </a:r>
            <a:endParaRPr lang="en-US" dirty="0"/>
          </a:p>
          <a:p>
            <a:pPr>
              <a:buFont typeface="+mj-lt"/>
              <a:buAutoNum type="arabicPeriod"/>
            </a:pPr>
            <a:r>
              <a:rPr lang="en-US" b="1" dirty="0"/>
              <a:t>Logistic Regression</a:t>
            </a:r>
            <a:endParaRPr lang="en-US" dirty="0"/>
          </a:p>
          <a:p>
            <a:pPr>
              <a:buFont typeface="+mj-lt"/>
              <a:buAutoNum type="arabicPeriod"/>
            </a:pPr>
            <a:r>
              <a:rPr lang="en-US" b="1" dirty="0"/>
              <a:t>Decision Tree</a:t>
            </a:r>
            <a:endParaRPr lang="en-US" dirty="0"/>
          </a:p>
          <a:p>
            <a:pPr>
              <a:buFont typeface="+mj-lt"/>
              <a:buAutoNum type="arabicPeriod"/>
            </a:pPr>
            <a:r>
              <a:rPr lang="en-US" b="1" dirty="0"/>
              <a:t>CatBoost</a:t>
            </a:r>
            <a:endParaRPr lang="en-US" dirty="0"/>
          </a:p>
          <a:p>
            <a:pPr>
              <a:buNone/>
            </a:pPr>
            <a:r>
              <a:rPr lang="en-US" dirty="0"/>
              <a:t>The </a:t>
            </a:r>
            <a:r>
              <a:rPr lang="en-US" b="1" dirty="0"/>
              <a:t>F1 Score</a:t>
            </a:r>
            <a:r>
              <a:rPr lang="en-US" dirty="0"/>
              <a:t> is a harmonic mean of precision and recall, making it a crucial metric when dealing with imbalanced datasets. It balances the trade-off between false positives and false negatives.</a:t>
            </a:r>
          </a:p>
          <a:p>
            <a:pPr>
              <a:buNone/>
            </a:pPr>
            <a:r>
              <a:rPr lang="en-US" b="1" dirty="0"/>
              <a:t>Observations:</a:t>
            </a:r>
          </a:p>
          <a:p>
            <a:pPr>
              <a:buFont typeface="+mj-lt"/>
              <a:buAutoNum type="arabicPeriod"/>
            </a:pPr>
            <a:r>
              <a:rPr lang="en-US" b="1" dirty="0"/>
              <a:t>Random Forest and CatBoost</a:t>
            </a:r>
            <a:r>
              <a:rPr lang="en-US" dirty="0"/>
              <a:t> have the highest overall </a:t>
            </a:r>
            <a:r>
              <a:rPr lang="en-US" b="1" dirty="0"/>
              <a:t>F1 scores (~0.96 - 0.97)</a:t>
            </a:r>
            <a:r>
              <a:rPr lang="en-US" dirty="0"/>
              <a:t>, indicating they perform well in both precision and recall.</a:t>
            </a:r>
          </a:p>
          <a:p>
            <a:pPr>
              <a:buFont typeface="+mj-lt"/>
              <a:buAutoNum type="arabicPeriod"/>
            </a:pPr>
            <a:r>
              <a:rPr lang="en-US" b="1" dirty="0"/>
              <a:t>Logistic Regression and Decision Tree</a:t>
            </a:r>
            <a:r>
              <a:rPr lang="en-US" dirty="0"/>
              <a:t> have slightly lower F1 scores (~0.88 - 0.91) for class </a:t>
            </a:r>
            <a:r>
              <a:rPr lang="en-US" b="1" dirty="0"/>
              <a:t>1</a:t>
            </a:r>
            <a:r>
              <a:rPr lang="en-US" dirty="0"/>
              <a:t>, suggesting that they struggle slightly with positive class predictions.</a:t>
            </a:r>
          </a:p>
          <a:p>
            <a:pPr>
              <a:buFont typeface="+mj-lt"/>
              <a:buAutoNum type="arabicPeriod"/>
            </a:pPr>
            <a:r>
              <a:rPr lang="en-US" b="1" dirty="0"/>
              <a:t>CatBoost has the highest recall (0.99 for class 1)</a:t>
            </a:r>
            <a:r>
              <a:rPr lang="en-US" dirty="0"/>
              <a:t>, meaning it correctly identifies almost all positive cases with very few false negatives.</a:t>
            </a:r>
          </a:p>
          <a:p>
            <a:pPr>
              <a:buFont typeface="+mj-lt"/>
              <a:buAutoNum type="arabicPeriod"/>
            </a:pPr>
            <a:r>
              <a:rPr lang="en-US" b="1" dirty="0"/>
              <a:t>Logistic Regression has the lowest F1 score for class 1 (0.88)</a:t>
            </a:r>
            <a:r>
              <a:rPr lang="en-US" dirty="0"/>
              <a:t>, meaning it misclassifies positive cases more frequently than other models.</a:t>
            </a:r>
          </a:p>
          <a:p>
            <a:pPr>
              <a:buNone/>
            </a:pPr>
            <a:r>
              <a:rPr lang="en-US" b="1" dirty="0"/>
              <a:t>Conclusion:</a:t>
            </a:r>
          </a:p>
          <a:p>
            <a:pPr>
              <a:buFont typeface="Arial" panose="020B0604020202020204" pitchFamily="34" charset="0"/>
              <a:buChar char="•"/>
            </a:pPr>
            <a:r>
              <a:rPr lang="en-US" b="1" dirty="0"/>
              <a:t>CatBoost is the best-performing model</a:t>
            </a:r>
            <a:r>
              <a:rPr lang="en-US" dirty="0"/>
              <a:t> based on F1 Score, making it the ideal choice for accurate classification.</a:t>
            </a:r>
          </a:p>
          <a:p>
            <a:pPr>
              <a:buFont typeface="Arial" panose="020B0604020202020204" pitchFamily="34" charset="0"/>
              <a:buChar char="•"/>
            </a:pPr>
            <a:r>
              <a:rPr lang="en-US" b="1" dirty="0"/>
              <a:t>Random Forest is also highly reliable</a:t>
            </a:r>
            <a:r>
              <a:rPr lang="en-US" dirty="0"/>
              <a:t>, with a balanced performance across all metrics.</a:t>
            </a:r>
          </a:p>
          <a:p>
            <a:pPr>
              <a:buFont typeface="Arial" panose="020B0604020202020204" pitchFamily="34" charset="0"/>
              <a:buChar char="•"/>
            </a:pPr>
            <a:r>
              <a:rPr lang="en-US" b="1" dirty="0"/>
              <a:t>Logistic Regression and Decision Tree might need further tuning</a:t>
            </a:r>
            <a:r>
              <a:rPr lang="en-US" dirty="0"/>
              <a:t> to improve recall for class 1.</a:t>
            </a:r>
          </a:p>
          <a:p>
            <a:r>
              <a:rPr lang="en-US" dirty="0"/>
              <a:t>The </a:t>
            </a:r>
            <a:r>
              <a:rPr lang="en-US" b="1" dirty="0"/>
              <a:t>next steps</a:t>
            </a:r>
            <a:r>
              <a:rPr lang="en-US" dirty="0"/>
              <a:t> could include hyperparameter tuning or exploring alternative models depending on business requirements. If false negatives are a major concern, </a:t>
            </a:r>
            <a:r>
              <a:rPr lang="en-US" b="1" dirty="0"/>
              <a:t>CatBoost</a:t>
            </a:r>
            <a:r>
              <a:rPr lang="en-US" dirty="0"/>
              <a:t> should be preferred due to its high recall."</a:t>
            </a:r>
          </a:p>
          <a:p>
            <a:endParaRPr lang="en-IN" dirty="0"/>
          </a:p>
        </p:txBody>
      </p:sp>
      <p:sp>
        <p:nvSpPr>
          <p:cNvPr id="4" name="Slide Number Placeholder 3"/>
          <p:cNvSpPr>
            <a:spLocks noGrp="1"/>
          </p:cNvSpPr>
          <p:nvPr>
            <p:ph type="sldNum" sz="quarter" idx="5"/>
          </p:nvPr>
        </p:nvSpPr>
        <p:spPr/>
        <p:txBody>
          <a:bodyPr/>
          <a:lstStyle/>
          <a:p>
            <a:fld id="{D0E62C39-BB05-49A8-A030-2F69EB2DB958}" type="slidenum">
              <a:rPr lang="en-IN" smtClean="0"/>
              <a:t>10</a:t>
            </a:fld>
            <a:endParaRPr lang="en-IN"/>
          </a:p>
        </p:txBody>
      </p:sp>
    </p:spTree>
    <p:extLst>
      <p:ext uri="{BB962C8B-B14F-4D97-AF65-F5344CB8AC3E}">
        <p14:creationId xmlns:p14="http://schemas.microsoft.com/office/powerpoint/2010/main" val="224210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slide summarizes the overall performance of the four models evaluated.</a:t>
            </a:r>
          </a:p>
          <a:p>
            <a:pPr>
              <a:buFont typeface="Arial" panose="020B0604020202020204" pitchFamily="34" charset="0"/>
              <a:buChar char="•"/>
            </a:pPr>
            <a:r>
              <a:rPr lang="en-US" dirty="0"/>
              <a:t>All models perform well, with accuracy scores ranging from </a:t>
            </a:r>
            <a:r>
              <a:rPr lang="en-US" b="1" dirty="0"/>
              <a:t>0.91 to 0.97</a:t>
            </a:r>
            <a:r>
              <a:rPr lang="en-US" dirty="0"/>
              <a:t>.</a:t>
            </a:r>
          </a:p>
          <a:p>
            <a:pPr>
              <a:buFont typeface="Arial" panose="020B0604020202020204" pitchFamily="34" charset="0"/>
              <a:buChar char="•"/>
            </a:pPr>
            <a:r>
              <a:rPr lang="en-US" dirty="0"/>
              <a:t>The </a:t>
            </a:r>
            <a:r>
              <a:rPr lang="en-US" b="1" dirty="0"/>
              <a:t>top performers</a:t>
            </a:r>
            <a:r>
              <a:rPr lang="en-US" dirty="0"/>
              <a:t> are </a:t>
            </a:r>
            <a:r>
              <a:rPr lang="en-US" b="1" dirty="0"/>
              <a:t>CatBoost (0.97 accuracy) and Random Forest (0.96 accuracy)</a:t>
            </a:r>
            <a:r>
              <a:rPr lang="en-US" dirty="0"/>
              <a:t>.</a:t>
            </a:r>
          </a:p>
          <a:p>
            <a:pPr>
              <a:buFont typeface="Arial" panose="020B0604020202020204" pitchFamily="34" charset="0"/>
              <a:buChar char="•"/>
            </a:pPr>
            <a:r>
              <a:rPr lang="en-US" b="1" dirty="0"/>
              <a:t>CatBoost emerges as the best model</a:t>
            </a:r>
            <a:r>
              <a:rPr lang="en-US" dirty="0"/>
              <a:t>, offering the highest balance of precision, recall, and F1 score. This makes it highly effective for this classification task.</a:t>
            </a:r>
          </a:p>
          <a:p>
            <a:pPr>
              <a:buFont typeface="Arial" panose="020B0604020202020204" pitchFamily="34" charset="0"/>
              <a:buChar char="•"/>
            </a:pPr>
            <a:r>
              <a:rPr lang="en-US" b="1" dirty="0"/>
              <a:t>Random Forest is a close second</a:t>
            </a:r>
            <a:r>
              <a:rPr lang="en-US" dirty="0"/>
              <a:t>, delivering strong performance, though it has slightly lower recall for class 1 compared to CatBoost.</a:t>
            </a:r>
          </a:p>
          <a:p>
            <a:pPr>
              <a:buFont typeface="Arial" panose="020B0604020202020204" pitchFamily="34" charset="0"/>
              <a:buChar char="•"/>
            </a:pPr>
            <a:r>
              <a:rPr lang="en-US" b="1" dirty="0"/>
              <a:t>Logistic Regression and Decision Tree underperform</a:t>
            </a:r>
            <a:r>
              <a:rPr lang="en-US" dirty="0"/>
              <a:t> compared to the top two models, especially in identifying positive cases (class 1). These models may require further tuning or feature engineering to improve their recall.</a:t>
            </a:r>
          </a:p>
          <a:p>
            <a:pPr>
              <a:buNone/>
            </a:pPr>
            <a:r>
              <a:rPr lang="en-US" b="1" dirty="0"/>
              <a:t>Key Takeaways:</a:t>
            </a:r>
          </a:p>
          <a:p>
            <a:pPr>
              <a:buFont typeface="Arial" panose="020B0604020202020204" pitchFamily="34" charset="0"/>
              <a:buChar char="•"/>
            </a:pPr>
            <a:r>
              <a:rPr lang="en-US" dirty="0"/>
              <a:t>If </a:t>
            </a:r>
            <a:r>
              <a:rPr lang="en-US" b="1" dirty="0"/>
              <a:t>high accuracy and recall are critical</a:t>
            </a:r>
            <a:r>
              <a:rPr lang="en-US" dirty="0"/>
              <a:t>, </a:t>
            </a:r>
            <a:r>
              <a:rPr lang="en-US" b="1" dirty="0"/>
              <a:t>CatBoost should be the preferred model</a:t>
            </a:r>
            <a:r>
              <a:rPr lang="en-US" dirty="0"/>
              <a:t>.</a:t>
            </a:r>
          </a:p>
          <a:p>
            <a:pPr>
              <a:buFont typeface="Arial" panose="020B0604020202020204" pitchFamily="34" charset="0"/>
              <a:buChar char="•"/>
            </a:pPr>
            <a:r>
              <a:rPr lang="en-US" dirty="0"/>
              <a:t>If </a:t>
            </a:r>
            <a:r>
              <a:rPr lang="en-US" b="1" dirty="0"/>
              <a:t>slightly lower recall is acceptable in favor of simpler interpretability</a:t>
            </a:r>
            <a:r>
              <a:rPr lang="en-US" dirty="0"/>
              <a:t>, </a:t>
            </a:r>
            <a:r>
              <a:rPr lang="en-US" b="1" dirty="0"/>
              <a:t>Random Forest is a strong alternative</a:t>
            </a:r>
            <a:r>
              <a:rPr lang="en-US" dirty="0"/>
              <a:t>.</a:t>
            </a:r>
          </a:p>
          <a:p>
            <a:pPr>
              <a:buFont typeface="Arial" panose="020B0604020202020204" pitchFamily="34" charset="0"/>
              <a:buChar char="•"/>
            </a:pPr>
            <a:r>
              <a:rPr lang="en-US" b="1" dirty="0"/>
              <a:t>Logistic Regression and Decision Tree</a:t>
            </a:r>
            <a:r>
              <a:rPr lang="en-US" dirty="0"/>
              <a:t> may need hyperparameter tuning, additional features, or a different approach to improve classification for the positive class.</a:t>
            </a:r>
          </a:p>
          <a:p>
            <a:r>
              <a:rPr lang="en-US" dirty="0"/>
              <a:t>Next, we can analyze specific feature importance or explore potential improvements to these models."</a:t>
            </a:r>
          </a:p>
          <a:p>
            <a:endParaRPr lang="en-IN" dirty="0"/>
          </a:p>
        </p:txBody>
      </p:sp>
      <p:sp>
        <p:nvSpPr>
          <p:cNvPr id="4" name="Slide Number Placeholder 3"/>
          <p:cNvSpPr>
            <a:spLocks noGrp="1"/>
          </p:cNvSpPr>
          <p:nvPr>
            <p:ph type="sldNum" sz="quarter" idx="5"/>
          </p:nvPr>
        </p:nvSpPr>
        <p:spPr/>
        <p:txBody>
          <a:bodyPr/>
          <a:lstStyle/>
          <a:p>
            <a:fld id="{D0E62C39-BB05-49A8-A030-2F69EB2DB958}" type="slidenum">
              <a:rPr lang="en-IN" smtClean="0"/>
              <a:t>11</a:t>
            </a:fld>
            <a:endParaRPr lang="en-IN"/>
          </a:p>
        </p:txBody>
      </p:sp>
    </p:spTree>
    <p:extLst>
      <p:ext uri="{BB962C8B-B14F-4D97-AF65-F5344CB8AC3E}">
        <p14:creationId xmlns:p14="http://schemas.microsoft.com/office/powerpoint/2010/main" val="1539806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E62C39-BB05-49A8-A030-2F69EB2DB958}" type="slidenum">
              <a:rPr lang="en-IN" smtClean="0"/>
              <a:t>2</a:t>
            </a:fld>
            <a:endParaRPr lang="en-IN"/>
          </a:p>
        </p:txBody>
      </p:sp>
    </p:spTree>
    <p:extLst>
      <p:ext uri="{BB962C8B-B14F-4D97-AF65-F5344CB8AC3E}">
        <p14:creationId xmlns:p14="http://schemas.microsoft.com/office/powerpoint/2010/main" val="3358459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B3418-0C70-E40B-9F61-C619C018E7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8552BF-68D6-B445-F578-6B789BFE23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A7D50F-8114-DF0B-18C8-6133BD9BBBBD}"/>
              </a:ext>
            </a:extLst>
          </p:cNvPr>
          <p:cNvSpPr>
            <a:spLocks noGrp="1"/>
          </p:cNvSpPr>
          <p:nvPr>
            <p:ph type="body" idx="1"/>
          </p:nvPr>
        </p:nvSpPr>
        <p:spPr/>
        <p:txBody>
          <a:bodyPr/>
          <a:lstStyle/>
          <a:p>
            <a:pPr>
              <a:buNone/>
            </a:pPr>
            <a:r>
              <a:rPr lang="en-US" dirty="0"/>
              <a:t>"Machine Learning follows a structured process, and this slide outlines the key steps involved.</a:t>
            </a:r>
          </a:p>
          <a:p>
            <a:pPr>
              <a:buFont typeface="+mj-lt"/>
              <a:buAutoNum type="arabicPeriod"/>
            </a:pPr>
            <a:r>
              <a:rPr lang="en-US" b="1" dirty="0"/>
              <a:t>Define Objectives</a:t>
            </a:r>
            <a:r>
              <a:rPr lang="en-US" dirty="0"/>
              <a:t> – First, we identify the problem that needs to be solved. Having a clear objective helps in selecting the right approach for our model.</a:t>
            </a:r>
          </a:p>
          <a:p>
            <a:pPr>
              <a:buFont typeface="+mj-lt"/>
              <a:buAutoNum type="arabicPeriod"/>
            </a:pPr>
            <a:r>
              <a:rPr lang="en-US" b="1" dirty="0"/>
              <a:t>Collect Data</a:t>
            </a:r>
            <a:r>
              <a:rPr lang="en-US" dirty="0"/>
              <a:t> – We gather relevant data from various sources such as hospitals, insurance companies, social service agencies, police, and fire departments. The quality of data significantly impacts the model's performance.</a:t>
            </a:r>
          </a:p>
          <a:p>
            <a:pPr>
              <a:buFont typeface="+mj-lt"/>
              <a:buAutoNum type="arabicPeriod"/>
            </a:pPr>
            <a:r>
              <a:rPr lang="en-US" b="1" dirty="0"/>
              <a:t>Prepare Data</a:t>
            </a:r>
            <a:r>
              <a:rPr lang="en-US" dirty="0"/>
              <a:t> – Data preparation is a crucial step. It includes cleaning, matching, and blending data to ensure it is suitable for training a machine learning model.</a:t>
            </a:r>
          </a:p>
          <a:p>
            <a:pPr>
              <a:buFont typeface="+mj-lt"/>
              <a:buAutoNum type="arabicPeriod"/>
            </a:pPr>
            <a:r>
              <a:rPr lang="en-US" b="1" dirty="0"/>
              <a:t>Select Algorithm</a:t>
            </a:r>
            <a:r>
              <a:rPr lang="en-US" dirty="0"/>
              <a:t> – Based on the problem type and available data, we choose an appropriate algorithm. Different algorithms work best for different use cases, such as regression for prediction or clustering for grouping data.</a:t>
            </a:r>
          </a:p>
          <a:p>
            <a:pPr>
              <a:buFont typeface="+mj-lt"/>
              <a:buAutoNum type="arabicPeriod"/>
            </a:pPr>
            <a:r>
              <a:rPr lang="en-US" b="1" dirty="0"/>
              <a:t>Train Model</a:t>
            </a:r>
            <a:r>
              <a:rPr lang="en-US" dirty="0"/>
              <a:t> – The selected algorithm is applied to a portion of the dataset, where the model learns patterns and relationships. The training phase involves tuning parameters to improve accuracy.</a:t>
            </a:r>
          </a:p>
          <a:p>
            <a:pPr>
              <a:buFont typeface="+mj-lt"/>
              <a:buAutoNum type="arabicPeriod"/>
            </a:pPr>
            <a:r>
              <a:rPr lang="en-US" b="1" dirty="0"/>
              <a:t>Test Model</a:t>
            </a:r>
            <a:r>
              <a:rPr lang="en-US" dirty="0"/>
              <a:t> – The remaining data is used to evaluate the model’s performance. If the accuracy is not satisfactory, we may go back to the previous steps and refine the model iteratively.</a:t>
            </a:r>
          </a:p>
          <a:p>
            <a:pPr>
              <a:buFont typeface="+mj-lt"/>
              <a:buAutoNum type="arabicPeriod"/>
            </a:pPr>
            <a:r>
              <a:rPr lang="en-US" b="1" dirty="0"/>
              <a:t>Integrate Model</a:t>
            </a:r>
            <a:r>
              <a:rPr lang="en-US" dirty="0"/>
              <a:t> – Once the model performs well, it is deployed as a web service or API so that applications can use it in real-world scenarios.</a:t>
            </a:r>
          </a:p>
          <a:p>
            <a:r>
              <a:rPr lang="en-US" dirty="0"/>
              <a:t>This process is iterative, meaning that based on test results, we may need to fine-tune the model by adjusting data, changing algorithms, or modifying training techniques to achieve better accuracy."</a:t>
            </a:r>
          </a:p>
          <a:p>
            <a:endParaRPr lang="en-IN" dirty="0"/>
          </a:p>
        </p:txBody>
      </p:sp>
      <p:sp>
        <p:nvSpPr>
          <p:cNvPr id="4" name="Slide Number Placeholder 3">
            <a:extLst>
              <a:ext uri="{FF2B5EF4-FFF2-40B4-BE49-F238E27FC236}">
                <a16:creationId xmlns:a16="http://schemas.microsoft.com/office/drawing/2014/main" id="{F5B8BA59-08CB-6D84-E428-C1ED9F584CA8}"/>
              </a:ext>
            </a:extLst>
          </p:cNvPr>
          <p:cNvSpPr>
            <a:spLocks noGrp="1"/>
          </p:cNvSpPr>
          <p:nvPr>
            <p:ph type="sldNum" sz="quarter" idx="5"/>
          </p:nvPr>
        </p:nvSpPr>
        <p:spPr/>
        <p:txBody>
          <a:bodyPr/>
          <a:lstStyle/>
          <a:p>
            <a:fld id="{D0E62C39-BB05-49A8-A030-2F69EB2DB958}" type="slidenum">
              <a:rPr lang="en-IN" smtClean="0"/>
              <a:t>3</a:t>
            </a:fld>
            <a:endParaRPr lang="en-IN"/>
          </a:p>
        </p:txBody>
      </p:sp>
    </p:spTree>
    <p:extLst>
      <p:ext uri="{BB962C8B-B14F-4D97-AF65-F5344CB8AC3E}">
        <p14:creationId xmlns:p14="http://schemas.microsoft.com/office/powerpoint/2010/main" val="626699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"Supervised Machine Learning is a type of learning where the model is trained using labeled data. This means we provide both the input data and the corresponding correct output during training. Let’s go through the process step by step:</a:t>
            </a:r>
          </a:p>
          <a:p>
            <a:pPr>
              <a:buFont typeface="+mj-lt"/>
              <a:buAutoNum type="arabicPeriod"/>
            </a:pPr>
            <a:r>
              <a:rPr lang="en-US" b="1" dirty="0"/>
              <a:t>Input Raw Data</a:t>
            </a:r>
            <a:r>
              <a:rPr lang="en-US" dirty="0"/>
              <a:t> – The process begins with collecting raw data, which contains different patterns and features. However, this data alone is not useful until we associate it with corresponding labels.</a:t>
            </a:r>
          </a:p>
          <a:p>
            <a:pPr>
              <a:buFont typeface="+mj-lt"/>
              <a:buAutoNum type="arabicPeriod"/>
            </a:pPr>
            <a:r>
              <a:rPr lang="en-US" b="1" dirty="0"/>
              <a:t>Training with Supervision</a:t>
            </a:r>
            <a:r>
              <a:rPr lang="en-US" dirty="0"/>
              <a:t> – In supervised learning, a ‘supervisor’ (which could be a predefined dataset or a human expert) provides a training dataset that includes both input features and the correct output labels. The model learns by mapping inputs to the expected outputs.</a:t>
            </a:r>
          </a:p>
          <a:p>
            <a:pPr>
              <a:buFont typeface="+mj-lt"/>
              <a:buAutoNum type="arabicPeriod"/>
            </a:pPr>
            <a:r>
              <a:rPr lang="en-US" b="1" dirty="0"/>
              <a:t>Algorithm Selection</a:t>
            </a:r>
            <a:r>
              <a:rPr lang="en-US" dirty="0"/>
              <a:t> – Based on the problem type (classification or regression), an appropriate algorithm is selected. Examples include Decision Trees, Support Vector Machines, or Neural Networks.</a:t>
            </a:r>
          </a:p>
          <a:p>
            <a:pPr>
              <a:buFont typeface="+mj-lt"/>
              <a:buAutoNum type="arabicPeriod"/>
            </a:pPr>
            <a:r>
              <a:rPr lang="en-US" b="1" dirty="0"/>
              <a:t>Processing and Learning</a:t>
            </a:r>
            <a:r>
              <a:rPr lang="en-US" dirty="0"/>
              <a:t> – The selected algorithm processes the training data, identifies patterns, and creates a mapping between inputs and outputs. This is where the model learns the relationships in the data.</a:t>
            </a:r>
          </a:p>
          <a:p>
            <a:pPr>
              <a:buFont typeface="+mj-lt"/>
              <a:buAutoNum type="arabicPeriod"/>
            </a:pPr>
            <a:r>
              <a:rPr lang="en-US" b="1" dirty="0"/>
              <a:t>Generating Output</a:t>
            </a:r>
            <a:r>
              <a:rPr lang="en-US" dirty="0"/>
              <a:t> – Once trained, the model is tested with new, unseen data to predict outcomes based on learned patterns. The outputs could be:</a:t>
            </a:r>
          </a:p>
          <a:p>
            <a:pPr marL="742950" lvl="1" indent="-285750">
              <a:buFont typeface="+mj-lt"/>
              <a:buAutoNum type="arabicPeriod"/>
            </a:pPr>
            <a:r>
              <a:rPr lang="en-US" b="1" dirty="0"/>
              <a:t>Classification</a:t>
            </a:r>
            <a:r>
              <a:rPr lang="en-US" dirty="0"/>
              <a:t> – Assigning labels (e.g., spam or not spam in emails).</a:t>
            </a:r>
          </a:p>
          <a:p>
            <a:pPr marL="742950" lvl="1" indent="-285750">
              <a:buFont typeface="+mj-lt"/>
              <a:buAutoNum type="arabicPeriod"/>
            </a:pPr>
            <a:r>
              <a:rPr lang="en-US" b="1" dirty="0"/>
              <a:t>Regression</a:t>
            </a:r>
            <a:r>
              <a:rPr lang="en-US" dirty="0"/>
              <a:t> – Predicting numerical values (e.g., house price prediction).</a:t>
            </a:r>
          </a:p>
          <a:p>
            <a:pPr marL="742950" lvl="1" indent="-285750">
              <a:buFont typeface="+mj-lt"/>
              <a:buAutoNum type="arabicPeriod"/>
            </a:pPr>
            <a:r>
              <a:rPr lang="en-US" b="1" dirty="0"/>
              <a:t>Pattern Recognition</a:t>
            </a:r>
            <a:r>
              <a:rPr lang="en-US" dirty="0"/>
              <a:t> – Detecting objects in images, voice recognition, etc.</a:t>
            </a:r>
          </a:p>
          <a:p>
            <a:r>
              <a:rPr lang="en-US" dirty="0"/>
              <a:t>Supervised learning is widely used in applications such as fraud detection, medical diagnosis, and recommendation systems. It is a foundational concept in machine learning, ensuring models can make accurate predictions based on historical data."</a:t>
            </a:r>
          </a:p>
          <a:p>
            <a:endParaRPr lang="en-IN" dirty="0"/>
          </a:p>
        </p:txBody>
      </p:sp>
      <p:sp>
        <p:nvSpPr>
          <p:cNvPr id="4" name="Slide Number Placeholder 3"/>
          <p:cNvSpPr>
            <a:spLocks noGrp="1"/>
          </p:cNvSpPr>
          <p:nvPr>
            <p:ph type="sldNum" sz="quarter" idx="5"/>
          </p:nvPr>
        </p:nvSpPr>
        <p:spPr/>
        <p:txBody>
          <a:bodyPr/>
          <a:lstStyle/>
          <a:p>
            <a:fld id="{D0E62C39-BB05-49A8-A030-2F69EB2DB958}" type="slidenum">
              <a:rPr lang="en-IN" smtClean="0"/>
              <a:t>4</a:t>
            </a:fld>
            <a:endParaRPr lang="en-IN"/>
          </a:p>
        </p:txBody>
      </p:sp>
    </p:spTree>
    <p:extLst>
      <p:ext uri="{BB962C8B-B14F-4D97-AF65-F5344CB8AC3E}">
        <p14:creationId xmlns:p14="http://schemas.microsoft.com/office/powerpoint/2010/main" val="1573228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"Supervised Learning is broadly classified into two types of algorithms: </a:t>
            </a:r>
            <a:r>
              <a:rPr lang="en-US" b="1" dirty="0"/>
              <a:t>Classification</a:t>
            </a:r>
            <a:r>
              <a:rPr lang="en-US" dirty="0"/>
              <a:t> and </a:t>
            </a:r>
            <a:r>
              <a:rPr lang="en-US" b="1" dirty="0"/>
              <a:t>Regression</a:t>
            </a:r>
            <a:r>
              <a:rPr lang="en-US" dirty="0"/>
              <a:t>. Let’s understand their differences and applications.</a:t>
            </a:r>
          </a:p>
          <a:p>
            <a:pPr>
              <a:buFont typeface="+mj-lt"/>
              <a:buAutoNum type="arabicPeriod"/>
            </a:pPr>
            <a:r>
              <a:rPr lang="en-US" b="1" dirty="0"/>
              <a:t>Classification</a:t>
            </a:r>
            <a:endParaRPr lang="en-US" dirty="0"/>
          </a:p>
          <a:p>
            <a:pPr marL="742950" lvl="1" indent="-285750">
              <a:buFont typeface="+mj-lt"/>
              <a:buAutoNum type="arabicPeriod"/>
            </a:pPr>
            <a:r>
              <a:rPr lang="en-US" dirty="0"/>
              <a:t>Classification algorithms predict discrete labels or categories.</a:t>
            </a:r>
          </a:p>
          <a:p>
            <a:pPr marL="742950" lvl="1" indent="-285750">
              <a:buFont typeface="+mj-lt"/>
              <a:buAutoNum type="arabicPeriod"/>
            </a:pPr>
            <a:r>
              <a:rPr lang="en-US" dirty="0"/>
              <a:t>They help answer questions like ‘Is this email spam or not?’ or ‘Is a transaction fraudulent or genuine?’.</a:t>
            </a:r>
          </a:p>
          <a:p>
            <a:pPr marL="742950" lvl="1" indent="-285750">
              <a:buFont typeface="+mj-lt"/>
              <a:buAutoNum type="arabicPeriod"/>
            </a:pPr>
            <a:r>
              <a:rPr lang="en-US" dirty="0"/>
              <a:t>Examples of classification applications: </a:t>
            </a:r>
          </a:p>
          <a:p>
            <a:pPr marL="1143000" lvl="2" indent="-228600">
              <a:buFont typeface="+mj-lt"/>
              <a:buAutoNum type="arabicPeriod"/>
            </a:pPr>
            <a:r>
              <a:rPr lang="en-US" b="1" dirty="0"/>
              <a:t>Fraud Detection</a:t>
            </a:r>
            <a:r>
              <a:rPr lang="en-US" dirty="0"/>
              <a:t> – Identifies fraudulent transactions in banking.</a:t>
            </a:r>
          </a:p>
          <a:p>
            <a:pPr marL="1143000" lvl="2" indent="-228600">
              <a:buFont typeface="+mj-lt"/>
              <a:buAutoNum type="arabicPeriod"/>
            </a:pPr>
            <a:r>
              <a:rPr lang="en-US" b="1" dirty="0"/>
              <a:t>Email Spam Detection</a:t>
            </a:r>
            <a:r>
              <a:rPr lang="en-US" dirty="0"/>
              <a:t> – Filters out spam emails based on features like sender, content, and past user behavior.</a:t>
            </a:r>
          </a:p>
          <a:p>
            <a:pPr marL="1143000" lvl="2" indent="-228600">
              <a:buFont typeface="+mj-lt"/>
              <a:buAutoNum type="arabicPeriod"/>
            </a:pPr>
            <a:r>
              <a:rPr lang="en-US" b="1" dirty="0"/>
              <a:t>Diagnostics</a:t>
            </a:r>
            <a:r>
              <a:rPr lang="en-US" dirty="0"/>
              <a:t> – Used in healthcare to classify diseases based on symptoms and test results.</a:t>
            </a:r>
          </a:p>
          <a:p>
            <a:pPr marL="1143000" lvl="2" indent="-228600">
              <a:buFont typeface="+mj-lt"/>
              <a:buAutoNum type="arabicPeriod"/>
            </a:pPr>
            <a:r>
              <a:rPr lang="en-US" b="1" dirty="0"/>
              <a:t>Image Classification</a:t>
            </a:r>
            <a:r>
              <a:rPr lang="en-US" dirty="0"/>
              <a:t> – Recognizes objects in images (e.g., classifying cats vs. dogs).</a:t>
            </a:r>
          </a:p>
          <a:p>
            <a:pPr>
              <a:buFont typeface="+mj-lt"/>
              <a:buAutoNum type="arabicPeriod"/>
            </a:pPr>
            <a:r>
              <a:rPr lang="en-US" b="1" dirty="0"/>
              <a:t>Regression</a:t>
            </a:r>
            <a:endParaRPr lang="en-US" dirty="0"/>
          </a:p>
          <a:p>
            <a:pPr marL="742950" lvl="1" indent="-285750">
              <a:buFont typeface="+mj-lt"/>
              <a:buAutoNum type="arabicPeriod"/>
            </a:pPr>
            <a:r>
              <a:rPr lang="en-US" dirty="0"/>
              <a:t>Regression algorithms predict continuous numerical values rather than categories.</a:t>
            </a:r>
          </a:p>
          <a:p>
            <a:pPr marL="742950" lvl="1" indent="-285750">
              <a:buFont typeface="+mj-lt"/>
              <a:buAutoNum type="arabicPeriod"/>
            </a:pPr>
            <a:r>
              <a:rPr lang="en-US" dirty="0"/>
              <a:t>They help answer questions like ‘What will be the price of a house?’ or ‘What will be a customer’s credit risk score?’.</a:t>
            </a:r>
          </a:p>
          <a:p>
            <a:pPr marL="742950" lvl="1" indent="-285750">
              <a:buFont typeface="+mj-lt"/>
              <a:buAutoNum type="arabicPeriod"/>
            </a:pPr>
            <a:r>
              <a:rPr lang="en-US" dirty="0"/>
              <a:t>Examples of regression applications: </a:t>
            </a:r>
          </a:p>
          <a:p>
            <a:pPr marL="1143000" lvl="2" indent="-228600">
              <a:buFont typeface="+mj-lt"/>
              <a:buAutoNum type="arabicPeriod"/>
            </a:pPr>
            <a:r>
              <a:rPr lang="en-US" b="1" dirty="0"/>
              <a:t>Risk Assessment</a:t>
            </a:r>
            <a:r>
              <a:rPr lang="en-US" dirty="0"/>
              <a:t> – Used in insurance and finance to assess customer risk scores.</a:t>
            </a:r>
          </a:p>
          <a:p>
            <a:pPr marL="1143000" lvl="2" indent="-228600">
              <a:buFont typeface="+mj-lt"/>
              <a:buAutoNum type="arabicPeriod"/>
            </a:pPr>
            <a:r>
              <a:rPr lang="en-US" b="1" dirty="0"/>
              <a:t>Score Prediction</a:t>
            </a:r>
            <a:r>
              <a:rPr lang="en-US" dirty="0"/>
              <a:t> – Applied in education, sports, and finance to predict scores or future values.</a:t>
            </a:r>
          </a:p>
          <a:p>
            <a:r>
              <a:rPr lang="en-US" dirty="0"/>
              <a:t>Choosing between classification and regression depends on whether the output variable is categorical or continuous. Both play a crucial role in various industries, powering AI-driven decision-making processes."</a:t>
            </a:r>
          </a:p>
          <a:p>
            <a:endParaRPr lang="en-IN" dirty="0"/>
          </a:p>
        </p:txBody>
      </p:sp>
      <p:sp>
        <p:nvSpPr>
          <p:cNvPr id="4" name="Slide Number Placeholder 3"/>
          <p:cNvSpPr>
            <a:spLocks noGrp="1"/>
          </p:cNvSpPr>
          <p:nvPr>
            <p:ph type="sldNum" sz="quarter" idx="5"/>
          </p:nvPr>
        </p:nvSpPr>
        <p:spPr/>
        <p:txBody>
          <a:bodyPr/>
          <a:lstStyle/>
          <a:p>
            <a:fld id="{D0E62C39-BB05-49A8-A030-2F69EB2DB958}" type="slidenum">
              <a:rPr lang="en-IN" smtClean="0"/>
              <a:t>5</a:t>
            </a:fld>
            <a:endParaRPr lang="en-IN"/>
          </a:p>
        </p:txBody>
      </p:sp>
    </p:spTree>
    <p:extLst>
      <p:ext uri="{BB962C8B-B14F-4D97-AF65-F5344CB8AC3E}">
        <p14:creationId xmlns:p14="http://schemas.microsoft.com/office/powerpoint/2010/main" val="808739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35A6F-86B4-D538-25CB-5BEC950D07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2F1B92-6EF5-47B8-F238-83D5B5CC67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BB6FD8-0E57-3154-318A-57E30C3DB824}"/>
              </a:ext>
            </a:extLst>
          </p:cNvPr>
          <p:cNvSpPr>
            <a:spLocks noGrp="1"/>
          </p:cNvSpPr>
          <p:nvPr>
            <p:ph type="body" idx="1"/>
          </p:nvPr>
        </p:nvSpPr>
        <p:spPr/>
        <p:txBody>
          <a:bodyPr/>
          <a:lstStyle/>
          <a:p>
            <a:pPr>
              <a:buNone/>
            </a:pPr>
            <a:r>
              <a:rPr lang="en-US" dirty="0"/>
              <a:t>"This slide introduces the problem of classifying tumors as either </a:t>
            </a:r>
            <a:r>
              <a:rPr lang="en-US" b="1" dirty="0"/>
              <a:t>malignant</a:t>
            </a:r>
            <a:r>
              <a:rPr lang="en-US" dirty="0"/>
              <a:t> or </a:t>
            </a:r>
            <a:r>
              <a:rPr lang="en-US" b="1" dirty="0"/>
              <a:t>benign</a:t>
            </a:r>
            <a:r>
              <a:rPr lang="en-US" dirty="0"/>
              <a:t>, which is a fundamental classification problem in machine learning and medical diagnostics.</a:t>
            </a:r>
          </a:p>
          <a:p>
            <a:pPr>
              <a:buFont typeface="+mj-lt"/>
              <a:buAutoNum type="arabicPeriod"/>
            </a:pPr>
            <a:r>
              <a:rPr lang="en-US" b="1" dirty="0"/>
              <a:t>Discrete Outcomes</a:t>
            </a:r>
            <a:endParaRPr lang="en-US" dirty="0"/>
          </a:p>
          <a:p>
            <a:pPr marL="742950" lvl="1" indent="-285750">
              <a:buFont typeface="+mj-lt"/>
              <a:buAutoNum type="arabicPeriod"/>
            </a:pPr>
            <a:r>
              <a:rPr lang="en-US" dirty="0"/>
              <a:t>Since the tumor can either be malignant (cancerous) or benign (non-cancerous), this is a binary classification problem.</a:t>
            </a:r>
          </a:p>
          <a:p>
            <a:pPr marL="742950" lvl="1" indent="-285750">
              <a:buFont typeface="+mj-lt"/>
              <a:buAutoNum type="arabicPeriod"/>
            </a:pPr>
            <a:r>
              <a:rPr lang="en-US" dirty="0"/>
              <a:t>The goal is to predict the correct category based on input features such as tumor size, shape, and texture.</a:t>
            </a:r>
          </a:p>
          <a:p>
            <a:pPr>
              <a:buFont typeface="+mj-lt"/>
              <a:buAutoNum type="arabicPeriod"/>
            </a:pPr>
            <a:r>
              <a:rPr lang="en-US" b="1" dirty="0"/>
              <a:t>Classification Approach</a:t>
            </a:r>
            <a:endParaRPr lang="en-US" dirty="0"/>
          </a:p>
          <a:p>
            <a:pPr marL="742950" lvl="1" indent="-285750">
              <a:buFont typeface="+mj-lt"/>
              <a:buAutoNum type="arabicPeriod"/>
            </a:pPr>
            <a:r>
              <a:rPr lang="en-US" dirty="0"/>
              <a:t>This problem falls under the classification framework, as we are dealing with categorical outcomes.</a:t>
            </a:r>
          </a:p>
          <a:p>
            <a:pPr marL="742950" lvl="1" indent="-285750">
              <a:buFont typeface="+mj-lt"/>
              <a:buAutoNum type="arabicPeriod"/>
            </a:pPr>
            <a:r>
              <a:rPr lang="en-US" dirty="0"/>
              <a:t>Machine learning models such as logistic regression, decision trees, and support vector machines are commonly used for this type of task.</a:t>
            </a:r>
          </a:p>
          <a:p>
            <a:pPr>
              <a:buFont typeface="+mj-lt"/>
              <a:buAutoNum type="arabicPeriod"/>
            </a:pPr>
            <a:r>
              <a:rPr lang="en-US" b="1" dirty="0"/>
              <a:t>Decision-Making</a:t>
            </a:r>
            <a:endParaRPr lang="en-US" dirty="0"/>
          </a:p>
          <a:p>
            <a:pPr marL="742950" lvl="1" indent="-285750">
              <a:buFont typeface="+mj-lt"/>
              <a:buAutoNum type="arabicPeriod"/>
            </a:pPr>
            <a:r>
              <a:rPr lang="en-US" dirty="0"/>
              <a:t>The goal is to develop a model that helps </a:t>
            </a:r>
            <a:r>
              <a:rPr lang="en-US" b="1" dirty="0"/>
              <a:t>automate</a:t>
            </a:r>
            <a:r>
              <a:rPr lang="en-US" dirty="0"/>
              <a:t> the decision-making process.</a:t>
            </a:r>
          </a:p>
          <a:p>
            <a:pPr marL="742950" lvl="1" indent="-285750">
              <a:buFont typeface="+mj-lt"/>
              <a:buAutoNum type="arabicPeriod"/>
            </a:pPr>
            <a:r>
              <a:rPr lang="en-US" dirty="0"/>
              <a:t>Instead of relying solely on human judgment, an AI-driven model can assist doctors in making faster and more accurate predictions.</a:t>
            </a:r>
          </a:p>
          <a:p>
            <a:pPr>
              <a:buFont typeface="+mj-lt"/>
              <a:buAutoNum type="arabicPeriod"/>
            </a:pPr>
            <a:r>
              <a:rPr lang="en-US" b="1" dirty="0"/>
              <a:t>Medical Diagnosis</a:t>
            </a:r>
            <a:endParaRPr lang="en-US" dirty="0"/>
          </a:p>
          <a:p>
            <a:pPr marL="742950" lvl="1" indent="-285750">
              <a:buFont typeface="+mj-lt"/>
              <a:buAutoNum type="arabicPeriod"/>
            </a:pPr>
            <a:r>
              <a:rPr lang="en-US" dirty="0"/>
              <a:t>Similar to other medical diagnosis problems, the model will analyze patient data (e.g., biopsy results, imaging features).</a:t>
            </a:r>
          </a:p>
          <a:p>
            <a:pPr marL="742950" lvl="1" indent="-285750">
              <a:buFont typeface="+mj-lt"/>
              <a:buAutoNum type="arabicPeriod"/>
            </a:pPr>
            <a:r>
              <a:rPr lang="en-US" dirty="0"/>
              <a:t>This helps in categorizing tumors based on symptoms and characteristics, reducing the chances of misdiagnosis.</a:t>
            </a:r>
          </a:p>
          <a:p>
            <a:pPr>
              <a:buFont typeface="+mj-lt"/>
              <a:buAutoNum type="arabicPeriod"/>
            </a:pPr>
            <a:r>
              <a:rPr lang="en-US" b="1" dirty="0"/>
              <a:t>Predictive Modeling</a:t>
            </a:r>
            <a:endParaRPr lang="en-US" dirty="0"/>
          </a:p>
          <a:p>
            <a:pPr marL="742950" lvl="1" indent="-285750">
              <a:buFont typeface="+mj-lt"/>
              <a:buAutoNum type="arabicPeriod"/>
            </a:pPr>
            <a:r>
              <a:rPr lang="en-US" dirty="0"/>
              <a:t>The model will learn from </a:t>
            </a:r>
            <a:r>
              <a:rPr lang="en-US" b="1" dirty="0"/>
              <a:t>historical data</a:t>
            </a:r>
            <a:r>
              <a:rPr lang="en-US" dirty="0"/>
              <a:t> (past diagnoses) to make predictions on new tumor cases.</a:t>
            </a:r>
          </a:p>
          <a:p>
            <a:pPr marL="742950" lvl="1" indent="-285750">
              <a:buFont typeface="+mj-lt"/>
              <a:buAutoNum type="arabicPeriod"/>
            </a:pPr>
            <a:r>
              <a:rPr lang="en-US" dirty="0"/>
              <a:t>This is an example of </a:t>
            </a:r>
            <a:r>
              <a:rPr lang="en-US" b="1" dirty="0"/>
              <a:t>supervised learning</a:t>
            </a:r>
            <a:r>
              <a:rPr lang="en-US" dirty="0"/>
              <a:t>, where labeled data (malignant or benign cases) is used to train the model.</a:t>
            </a:r>
          </a:p>
          <a:p>
            <a:r>
              <a:rPr lang="en-US" dirty="0"/>
              <a:t>In summary, this classification task has </a:t>
            </a:r>
            <a:r>
              <a:rPr lang="en-US" b="1" dirty="0"/>
              <a:t>real-world applications in healthcare</a:t>
            </a:r>
            <a:r>
              <a:rPr lang="en-US" dirty="0"/>
              <a:t>, where early and accurate diagnosis can help save lives."</a:t>
            </a:r>
          </a:p>
          <a:p>
            <a:endParaRPr lang="en-IN" dirty="0"/>
          </a:p>
        </p:txBody>
      </p:sp>
      <p:sp>
        <p:nvSpPr>
          <p:cNvPr id="4" name="Slide Number Placeholder 3">
            <a:extLst>
              <a:ext uri="{FF2B5EF4-FFF2-40B4-BE49-F238E27FC236}">
                <a16:creationId xmlns:a16="http://schemas.microsoft.com/office/drawing/2014/main" id="{E9824E80-8CB5-5E34-00F9-7392DA6C4956}"/>
              </a:ext>
            </a:extLst>
          </p:cNvPr>
          <p:cNvSpPr>
            <a:spLocks noGrp="1"/>
          </p:cNvSpPr>
          <p:nvPr>
            <p:ph type="sldNum" sz="quarter" idx="5"/>
          </p:nvPr>
        </p:nvSpPr>
        <p:spPr/>
        <p:txBody>
          <a:bodyPr/>
          <a:lstStyle/>
          <a:p>
            <a:fld id="{D0E62C39-BB05-49A8-A030-2F69EB2DB958}" type="slidenum">
              <a:rPr lang="en-IN" smtClean="0"/>
              <a:t>6</a:t>
            </a:fld>
            <a:endParaRPr lang="en-IN"/>
          </a:p>
        </p:txBody>
      </p:sp>
    </p:spTree>
    <p:extLst>
      <p:ext uri="{BB962C8B-B14F-4D97-AF65-F5344CB8AC3E}">
        <p14:creationId xmlns:p14="http://schemas.microsoft.com/office/powerpoint/2010/main" val="86648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"In this slide, we discuss the </a:t>
            </a:r>
            <a:r>
              <a:rPr lang="en-US" b="1" dirty="0"/>
              <a:t>model training process</a:t>
            </a:r>
            <a:r>
              <a:rPr lang="en-US" dirty="0"/>
              <a:t> used for tumor classification.</a:t>
            </a:r>
          </a:p>
          <a:p>
            <a:pPr>
              <a:buFont typeface="+mj-lt"/>
              <a:buAutoNum type="arabicPeriod"/>
            </a:pPr>
            <a:r>
              <a:rPr lang="en-US" b="1" dirty="0"/>
              <a:t>Algorithms Used:</a:t>
            </a:r>
            <a:br>
              <a:rPr lang="en-US" dirty="0"/>
            </a:br>
            <a:r>
              <a:rPr lang="en-US" dirty="0"/>
              <a:t>The dataset is trained using multiple machine learning models:</a:t>
            </a:r>
          </a:p>
          <a:p>
            <a:pPr marL="742950" lvl="1" indent="-285750">
              <a:buFont typeface="+mj-lt"/>
              <a:buAutoNum type="arabicPeriod"/>
            </a:pPr>
            <a:r>
              <a:rPr lang="en-US" b="1" dirty="0"/>
              <a:t>CatBoost:</a:t>
            </a:r>
            <a:r>
              <a:rPr lang="en-US" dirty="0"/>
              <a:t> A gradient boosting algorithm designed for categorical data, known for high accuracy and efficiency.</a:t>
            </a:r>
          </a:p>
          <a:p>
            <a:pPr marL="742950" lvl="1" indent="-285750">
              <a:buFont typeface="+mj-lt"/>
              <a:buAutoNum type="arabicPeriod"/>
            </a:pPr>
            <a:r>
              <a:rPr lang="en-US" b="1" dirty="0"/>
              <a:t>Logistic Regression:</a:t>
            </a:r>
            <a:r>
              <a:rPr lang="en-US" dirty="0"/>
              <a:t> A simple yet effective algorithm for binary classification problems like this one (Malignant vs. Benign).</a:t>
            </a:r>
          </a:p>
          <a:p>
            <a:pPr marL="742950" lvl="1" indent="-285750">
              <a:buFont typeface="+mj-lt"/>
              <a:buAutoNum type="arabicPeriod"/>
            </a:pPr>
            <a:r>
              <a:rPr lang="en-US" b="1" dirty="0"/>
              <a:t>K-Nearest Neighbors (KNN):</a:t>
            </a:r>
            <a:r>
              <a:rPr lang="en-US" dirty="0"/>
              <a:t> A distance-based algorithm that classifies a tumor based on the majority class of its nearest neighbors.</a:t>
            </a:r>
          </a:p>
          <a:p>
            <a:pPr marL="742950" lvl="1" indent="-285750">
              <a:buFont typeface="+mj-lt"/>
              <a:buAutoNum type="arabicPeriod"/>
            </a:pPr>
            <a:r>
              <a:rPr lang="en-US" b="1" dirty="0"/>
              <a:t>Decision Tree:</a:t>
            </a:r>
            <a:r>
              <a:rPr lang="en-US" dirty="0"/>
              <a:t> A tree-based model that splits data based on feature importance, making it highly interpretable.</a:t>
            </a:r>
          </a:p>
          <a:p>
            <a:pPr marL="742950" lvl="1" indent="-285750">
              <a:buFont typeface="+mj-lt"/>
              <a:buAutoNum type="arabicPeriod"/>
            </a:pPr>
            <a:r>
              <a:rPr lang="en-US" b="1" dirty="0"/>
              <a:t>Random Forest:</a:t>
            </a:r>
            <a:r>
              <a:rPr lang="en-US" dirty="0"/>
              <a:t> An ensemble learning method that improves classification accuracy by combining multiple decision trees.</a:t>
            </a:r>
          </a:p>
          <a:p>
            <a:pPr>
              <a:buFont typeface="+mj-lt"/>
              <a:buAutoNum type="arabicPeriod"/>
            </a:pPr>
            <a:r>
              <a:rPr lang="en-US" b="1" dirty="0" err="1"/>
              <a:t>Github</a:t>
            </a:r>
            <a:r>
              <a:rPr lang="en-US" b="1" dirty="0"/>
              <a:t> Link:</a:t>
            </a:r>
            <a:endParaRPr lang="en-US" dirty="0"/>
          </a:p>
          <a:p>
            <a:pPr marL="742950" lvl="1" indent="-285750">
              <a:buFont typeface="+mj-lt"/>
              <a:buAutoNum type="arabicPeriod"/>
            </a:pPr>
            <a:r>
              <a:rPr lang="en-US" dirty="0"/>
              <a:t>The provided </a:t>
            </a:r>
            <a:r>
              <a:rPr lang="en-US" b="1" dirty="0"/>
              <a:t>GitHub link</a:t>
            </a:r>
            <a:r>
              <a:rPr lang="en-US" dirty="0"/>
              <a:t> contains an </a:t>
            </a:r>
            <a:r>
              <a:rPr lang="en-US" b="1" dirty="0"/>
              <a:t>end-to-end </a:t>
            </a:r>
            <a:r>
              <a:rPr lang="en-US" b="1" dirty="0" err="1"/>
              <a:t>Jupyter</a:t>
            </a:r>
            <a:r>
              <a:rPr lang="en-US" b="1" dirty="0"/>
              <a:t> Notebook</a:t>
            </a:r>
            <a:r>
              <a:rPr lang="en-US" dirty="0"/>
              <a:t> with step-by-step implementation.</a:t>
            </a:r>
          </a:p>
          <a:p>
            <a:pPr marL="742950" lvl="1" indent="-285750">
              <a:buFont typeface="+mj-lt"/>
              <a:buAutoNum type="arabicPeriod"/>
            </a:pPr>
            <a:r>
              <a:rPr lang="en-US" dirty="0"/>
              <a:t>It includes </a:t>
            </a:r>
            <a:r>
              <a:rPr lang="en-US" b="1" dirty="0"/>
              <a:t>data preprocessing, model training, evaluation, and detailed explanations</a:t>
            </a:r>
            <a:r>
              <a:rPr lang="en-US" dirty="0"/>
              <a:t>.</a:t>
            </a:r>
          </a:p>
          <a:p>
            <a:pPr marL="742950" lvl="1" indent="-285750">
              <a:buFont typeface="+mj-lt"/>
              <a:buAutoNum type="arabicPeriod"/>
            </a:pPr>
            <a:r>
              <a:rPr lang="en-US" dirty="0"/>
              <a:t>If you want to try it out, you can download and run the notebook in </a:t>
            </a:r>
            <a:r>
              <a:rPr lang="en-US" b="1" dirty="0"/>
              <a:t>Google </a:t>
            </a:r>
            <a:r>
              <a:rPr lang="en-US" b="1" dirty="0" err="1"/>
              <a:t>Colab</a:t>
            </a:r>
            <a:r>
              <a:rPr lang="en-US" dirty="0"/>
              <a:t> or a local </a:t>
            </a:r>
            <a:r>
              <a:rPr lang="en-US" dirty="0" err="1"/>
              <a:t>Jupyter</a:t>
            </a:r>
            <a:r>
              <a:rPr lang="en-US" dirty="0"/>
              <a:t> environment.</a:t>
            </a:r>
          </a:p>
          <a:p>
            <a:pPr>
              <a:buFont typeface="+mj-lt"/>
              <a:buAutoNum type="arabicPeriod"/>
            </a:pPr>
            <a:r>
              <a:rPr lang="en-US" b="1" dirty="0"/>
              <a:t>Note:</a:t>
            </a:r>
            <a:endParaRPr lang="en-US" dirty="0"/>
          </a:p>
          <a:p>
            <a:pPr marL="742950" lvl="1" indent="-285750">
              <a:buFont typeface="+mj-lt"/>
              <a:buAutoNum type="arabicPeriod"/>
            </a:pPr>
            <a:r>
              <a:rPr lang="en-US" dirty="0"/>
              <a:t>The notebook is structured to help users </a:t>
            </a:r>
            <a:r>
              <a:rPr lang="en-US" b="1" dirty="0"/>
              <a:t>understand each step</a:t>
            </a:r>
            <a:r>
              <a:rPr lang="en-US" dirty="0"/>
              <a:t> of the classification process.</a:t>
            </a:r>
          </a:p>
          <a:p>
            <a:pPr marL="742950" lvl="1" indent="-285750">
              <a:buFont typeface="+mj-lt"/>
              <a:buAutoNum type="arabicPeriod"/>
            </a:pPr>
            <a:r>
              <a:rPr lang="en-US" dirty="0"/>
              <a:t>It provides insights into how different models perform on the dataset and their evaluation metrics."</a:t>
            </a:r>
          </a:p>
          <a:p>
            <a:endParaRPr lang="en-IN" dirty="0"/>
          </a:p>
        </p:txBody>
      </p:sp>
      <p:sp>
        <p:nvSpPr>
          <p:cNvPr id="4" name="Slide Number Placeholder 3"/>
          <p:cNvSpPr>
            <a:spLocks noGrp="1"/>
          </p:cNvSpPr>
          <p:nvPr>
            <p:ph type="sldNum" sz="quarter" idx="5"/>
          </p:nvPr>
        </p:nvSpPr>
        <p:spPr/>
        <p:txBody>
          <a:bodyPr/>
          <a:lstStyle/>
          <a:p>
            <a:fld id="{D0E62C39-BB05-49A8-A030-2F69EB2DB958}" type="slidenum">
              <a:rPr lang="en-IN" smtClean="0"/>
              <a:t>7</a:t>
            </a:fld>
            <a:endParaRPr lang="en-IN"/>
          </a:p>
        </p:txBody>
      </p:sp>
    </p:spTree>
    <p:extLst>
      <p:ext uri="{BB962C8B-B14F-4D97-AF65-F5344CB8AC3E}">
        <p14:creationId xmlns:p14="http://schemas.microsoft.com/office/powerpoint/2010/main" val="3667504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"In this slide, we analyze the </a:t>
            </a:r>
            <a:r>
              <a:rPr lang="en-US" b="1" dirty="0"/>
              <a:t>performance of different machine learning models</a:t>
            </a:r>
            <a:r>
              <a:rPr lang="en-US" dirty="0"/>
              <a:t> based on their </a:t>
            </a:r>
            <a:r>
              <a:rPr lang="en-US" b="1" dirty="0"/>
              <a:t>cross-validation (CV) mean accuracy</a:t>
            </a:r>
            <a:r>
              <a:rPr lang="en-US" dirty="0"/>
              <a:t> and </a:t>
            </a:r>
            <a:r>
              <a:rPr lang="en-US" b="1" dirty="0"/>
              <a:t>standard deviation (Std).</a:t>
            </a:r>
            <a:endParaRPr lang="en-US" dirty="0"/>
          </a:p>
          <a:p>
            <a:pPr>
              <a:buFont typeface="+mj-lt"/>
              <a:buAutoNum type="arabicPeriod"/>
            </a:pPr>
            <a:r>
              <a:rPr lang="en-US" b="1" dirty="0"/>
              <a:t>Model Comparison:</a:t>
            </a:r>
            <a:endParaRPr lang="en-US" dirty="0"/>
          </a:p>
          <a:p>
            <a:pPr marL="742950" lvl="1" indent="-285750">
              <a:buFont typeface="+mj-lt"/>
              <a:buAutoNum type="arabicPeriod"/>
            </a:pPr>
            <a:r>
              <a:rPr lang="en-US" dirty="0"/>
              <a:t>The </a:t>
            </a:r>
            <a:r>
              <a:rPr lang="en-US" b="1" dirty="0"/>
              <a:t>table</a:t>
            </a:r>
            <a:r>
              <a:rPr lang="en-US" dirty="0"/>
              <a:t> on the left shows the </a:t>
            </a:r>
            <a:r>
              <a:rPr lang="en-US" b="1" dirty="0"/>
              <a:t>CV Mean Accuracy</a:t>
            </a:r>
            <a:r>
              <a:rPr lang="en-US" dirty="0"/>
              <a:t> and </a:t>
            </a:r>
            <a:r>
              <a:rPr lang="en-US" b="1" dirty="0"/>
              <a:t>Standard Deviation</a:t>
            </a:r>
            <a:r>
              <a:rPr lang="en-US" dirty="0"/>
              <a:t> for each model.</a:t>
            </a:r>
          </a:p>
          <a:p>
            <a:pPr marL="742950" lvl="1" indent="-285750">
              <a:buFont typeface="+mj-lt"/>
              <a:buAutoNum type="arabicPeriod"/>
            </a:pPr>
            <a:r>
              <a:rPr lang="en-US" dirty="0"/>
              <a:t>The </a:t>
            </a:r>
            <a:r>
              <a:rPr lang="en-US" b="1" dirty="0"/>
              <a:t>bar chart</a:t>
            </a:r>
            <a:r>
              <a:rPr lang="en-US" dirty="0"/>
              <a:t> on the right visually represents the same accuracy values.</a:t>
            </a:r>
          </a:p>
          <a:p>
            <a:pPr>
              <a:buFont typeface="+mj-lt"/>
              <a:buAutoNum type="arabicPeriod"/>
            </a:pPr>
            <a:r>
              <a:rPr lang="en-US" b="1" dirty="0"/>
              <a:t>Observations:</a:t>
            </a:r>
            <a:endParaRPr lang="en-US" dirty="0"/>
          </a:p>
          <a:p>
            <a:pPr marL="742950" lvl="1" indent="-285750">
              <a:buFont typeface="+mj-lt"/>
              <a:buAutoNum type="arabicPeriod"/>
            </a:pPr>
            <a:r>
              <a:rPr lang="en-US" b="1" dirty="0"/>
              <a:t>CatBoost achieved the highest accuracy</a:t>
            </a:r>
            <a:r>
              <a:rPr lang="en-US" dirty="0"/>
              <a:t> of </a:t>
            </a:r>
            <a:r>
              <a:rPr lang="en-US" b="1" dirty="0"/>
              <a:t>97.01%</a:t>
            </a:r>
            <a:r>
              <a:rPr lang="en-US" dirty="0"/>
              <a:t>, making it the best-performing model.</a:t>
            </a:r>
          </a:p>
          <a:p>
            <a:pPr marL="742950" lvl="1" indent="-285750">
              <a:buFont typeface="+mj-lt"/>
              <a:buAutoNum type="arabicPeriod"/>
            </a:pPr>
            <a:r>
              <a:rPr lang="en-US" b="1" dirty="0"/>
              <a:t>Random Forest also performed well</a:t>
            </a:r>
            <a:r>
              <a:rPr lang="en-US" dirty="0"/>
              <a:t> with </a:t>
            </a:r>
            <a:r>
              <a:rPr lang="en-US" b="1" dirty="0"/>
              <a:t>96.13% accuracy</a:t>
            </a:r>
            <a:r>
              <a:rPr lang="en-US" dirty="0"/>
              <a:t>, slightly lower than CatBoost.</a:t>
            </a:r>
          </a:p>
          <a:p>
            <a:pPr marL="742950" lvl="1" indent="-285750">
              <a:buFont typeface="+mj-lt"/>
              <a:buAutoNum type="arabicPeriod"/>
            </a:pPr>
            <a:r>
              <a:rPr lang="en-US" b="1" dirty="0"/>
              <a:t>Decision Tree</a:t>
            </a:r>
            <a:r>
              <a:rPr lang="en-US" dirty="0"/>
              <a:t> achieved </a:t>
            </a:r>
            <a:r>
              <a:rPr lang="en-US" b="1" dirty="0"/>
              <a:t>92.44%</a:t>
            </a:r>
            <a:r>
              <a:rPr lang="en-US" dirty="0"/>
              <a:t>, indicating that ensemble methods (like Random Forest) improve performance.</a:t>
            </a:r>
          </a:p>
          <a:p>
            <a:pPr marL="742950" lvl="1" indent="-285750">
              <a:buFont typeface="+mj-lt"/>
              <a:buAutoNum type="arabicPeriod"/>
            </a:pPr>
            <a:r>
              <a:rPr lang="en-US" b="1" dirty="0"/>
              <a:t>Logistic Regression</a:t>
            </a:r>
            <a:r>
              <a:rPr lang="en-US" dirty="0"/>
              <a:t> performed decently with </a:t>
            </a:r>
            <a:r>
              <a:rPr lang="en-US" b="1" dirty="0"/>
              <a:t>90.15% accuracy</a:t>
            </a:r>
            <a:r>
              <a:rPr lang="en-US" dirty="0"/>
              <a:t>, showing it is a good baseline model.</a:t>
            </a:r>
          </a:p>
          <a:p>
            <a:pPr marL="742950" lvl="1" indent="-285750">
              <a:buFont typeface="+mj-lt"/>
              <a:buAutoNum type="arabicPeriod"/>
            </a:pPr>
            <a:r>
              <a:rPr lang="en-US" b="1" dirty="0"/>
              <a:t>K-Nearest Neighbors (KNN) had the lowest accuracy at 60.13%</a:t>
            </a:r>
            <a:r>
              <a:rPr lang="en-US" dirty="0"/>
              <a:t>, which may indicate that the dataset does not have a well-defined distance-based separation between classes.</a:t>
            </a:r>
          </a:p>
          <a:p>
            <a:pPr>
              <a:buFont typeface="+mj-lt"/>
              <a:buAutoNum type="arabicPeriod"/>
            </a:pPr>
            <a:r>
              <a:rPr lang="en-US" b="1" dirty="0"/>
              <a:t>Standard Deviation Insight:</a:t>
            </a:r>
            <a:endParaRPr lang="en-US" dirty="0"/>
          </a:p>
          <a:p>
            <a:pPr marL="742950" lvl="1" indent="-285750">
              <a:buFont typeface="+mj-lt"/>
              <a:buAutoNum type="arabicPeriod"/>
            </a:pPr>
            <a:r>
              <a:rPr lang="en-US" b="1" dirty="0"/>
              <a:t>Lower standard deviation means more stable performance.</a:t>
            </a:r>
            <a:endParaRPr lang="en-US" dirty="0"/>
          </a:p>
          <a:p>
            <a:pPr marL="742950" lvl="1" indent="-285750">
              <a:buFont typeface="+mj-lt"/>
              <a:buAutoNum type="arabicPeriod"/>
            </a:pPr>
            <a:r>
              <a:rPr lang="en-US" b="1" dirty="0"/>
              <a:t>CatBoost and Random Forest</a:t>
            </a:r>
            <a:r>
              <a:rPr lang="en-US" dirty="0"/>
              <a:t> have the lowest standard deviations, meaning their accuracy remains consistent across different data splits.</a:t>
            </a:r>
          </a:p>
          <a:p>
            <a:pPr marL="742950" lvl="1" indent="-285750">
              <a:buFont typeface="+mj-lt"/>
              <a:buAutoNum type="arabicPeriod"/>
            </a:pPr>
            <a:r>
              <a:rPr lang="en-US" b="1" dirty="0"/>
              <a:t>KNN has the highest standard deviation (13.24%)</a:t>
            </a:r>
            <a:r>
              <a:rPr lang="en-US" dirty="0"/>
              <a:t>, indicating high variance and less reliability.</a:t>
            </a:r>
          </a:p>
          <a:p>
            <a:pPr>
              <a:buFont typeface="+mj-lt"/>
              <a:buAutoNum type="arabicPeriod"/>
            </a:pPr>
            <a:r>
              <a:rPr lang="en-US" b="1" dirty="0"/>
              <a:t>Conclusion:</a:t>
            </a:r>
            <a:endParaRPr lang="en-US" dirty="0"/>
          </a:p>
          <a:p>
            <a:pPr marL="742950" lvl="1" indent="-285750">
              <a:buFont typeface="+mj-lt"/>
              <a:buAutoNum type="arabicPeriod"/>
            </a:pPr>
            <a:r>
              <a:rPr lang="en-US" b="1" dirty="0"/>
              <a:t>CatBoost is the most accurate and stable model for this dataset.</a:t>
            </a:r>
            <a:endParaRPr lang="en-US" dirty="0"/>
          </a:p>
          <a:p>
            <a:pPr marL="742950" lvl="1" indent="-285750">
              <a:buFont typeface="+mj-lt"/>
              <a:buAutoNum type="arabicPeriod"/>
            </a:pPr>
            <a:r>
              <a:rPr lang="en-US" b="1" dirty="0"/>
              <a:t>Random Forest and Decision Tree</a:t>
            </a:r>
            <a:r>
              <a:rPr lang="en-US" dirty="0"/>
              <a:t> are also strong contenders.</a:t>
            </a:r>
          </a:p>
          <a:p>
            <a:pPr marL="742950" lvl="1" indent="-285750">
              <a:buFont typeface="+mj-lt"/>
              <a:buAutoNum type="arabicPeriod"/>
            </a:pPr>
            <a:r>
              <a:rPr lang="en-US" b="1" dirty="0"/>
              <a:t>KNN may not be suitable for this classification problem due to its low accuracy and high variance.</a:t>
            </a:r>
            <a:endParaRPr lang="en-US" dirty="0"/>
          </a:p>
          <a:p>
            <a:r>
              <a:rPr lang="en-US" dirty="0"/>
              <a:t>This analysis helps us choose the best model for deployment based on both accuracy and reliability."</a:t>
            </a:r>
          </a:p>
          <a:p>
            <a:endParaRPr lang="en-IN" dirty="0"/>
          </a:p>
        </p:txBody>
      </p:sp>
      <p:sp>
        <p:nvSpPr>
          <p:cNvPr id="4" name="Slide Number Placeholder 3"/>
          <p:cNvSpPr>
            <a:spLocks noGrp="1"/>
          </p:cNvSpPr>
          <p:nvPr>
            <p:ph type="sldNum" sz="quarter" idx="5"/>
          </p:nvPr>
        </p:nvSpPr>
        <p:spPr/>
        <p:txBody>
          <a:bodyPr/>
          <a:lstStyle/>
          <a:p>
            <a:fld id="{D0E62C39-BB05-49A8-A030-2F69EB2DB958}" type="slidenum">
              <a:rPr lang="en-IN" smtClean="0"/>
              <a:t>8</a:t>
            </a:fld>
            <a:endParaRPr lang="en-IN"/>
          </a:p>
        </p:txBody>
      </p:sp>
    </p:spTree>
    <p:extLst>
      <p:ext uri="{BB962C8B-B14F-4D97-AF65-F5344CB8AC3E}">
        <p14:creationId xmlns:p14="http://schemas.microsoft.com/office/powerpoint/2010/main" val="2471283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"In this slide, we analyze the confusion matrices of four different machine learning models:</a:t>
            </a:r>
          </a:p>
          <a:p>
            <a:pPr>
              <a:buFont typeface="+mj-lt"/>
              <a:buAutoNum type="arabicPeriod"/>
            </a:pPr>
            <a:r>
              <a:rPr lang="en-US" b="1" dirty="0"/>
              <a:t>Random Forest</a:t>
            </a:r>
            <a:endParaRPr lang="en-US" dirty="0"/>
          </a:p>
          <a:p>
            <a:pPr>
              <a:buFont typeface="+mj-lt"/>
              <a:buAutoNum type="arabicPeriod"/>
            </a:pPr>
            <a:r>
              <a:rPr lang="en-US" b="1" dirty="0"/>
              <a:t>Logistic Regression</a:t>
            </a:r>
            <a:endParaRPr lang="en-US" dirty="0"/>
          </a:p>
          <a:p>
            <a:pPr>
              <a:buFont typeface="+mj-lt"/>
              <a:buAutoNum type="arabicPeriod"/>
            </a:pPr>
            <a:r>
              <a:rPr lang="en-US" b="1" dirty="0"/>
              <a:t>Decision Tree</a:t>
            </a:r>
            <a:endParaRPr lang="en-US" dirty="0"/>
          </a:p>
          <a:p>
            <a:pPr>
              <a:buFont typeface="+mj-lt"/>
              <a:buAutoNum type="arabicPeriod"/>
            </a:pPr>
            <a:r>
              <a:rPr lang="en-US" b="1" dirty="0"/>
              <a:t>CatBoost</a:t>
            </a:r>
            <a:endParaRPr lang="en-US" dirty="0"/>
          </a:p>
          <a:p>
            <a:pPr>
              <a:buNone/>
            </a:pPr>
            <a:r>
              <a:rPr lang="en-US" dirty="0"/>
              <a:t>Each confusion matrix helps us understand the performance of the models in terms of:</a:t>
            </a:r>
          </a:p>
          <a:p>
            <a:pPr>
              <a:buFont typeface="Arial" panose="020B0604020202020204" pitchFamily="34" charset="0"/>
              <a:buChar char="•"/>
            </a:pPr>
            <a:r>
              <a:rPr lang="en-US" b="1" dirty="0"/>
              <a:t>True Positives (TP):</a:t>
            </a:r>
            <a:r>
              <a:rPr lang="en-US" dirty="0"/>
              <a:t> Correctly predicted positive cases.</a:t>
            </a:r>
          </a:p>
          <a:p>
            <a:pPr>
              <a:buFont typeface="Arial" panose="020B0604020202020204" pitchFamily="34" charset="0"/>
              <a:buChar char="•"/>
            </a:pPr>
            <a:r>
              <a:rPr lang="en-US" b="1" dirty="0"/>
              <a:t>True Negatives (TN):</a:t>
            </a:r>
            <a:r>
              <a:rPr lang="en-US" dirty="0"/>
              <a:t> Correctly predicted negative cases.</a:t>
            </a:r>
          </a:p>
          <a:p>
            <a:pPr>
              <a:buFont typeface="Arial" panose="020B0604020202020204" pitchFamily="34" charset="0"/>
              <a:buChar char="•"/>
            </a:pPr>
            <a:r>
              <a:rPr lang="en-US" b="1" dirty="0"/>
              <a:t>False Positives (FP):</a:t>
            </a:r>
            <a:r>
              <a:rPr lang="en-US" dirty="0"/>
              <a:t> Incorrectly predicted positive cases (Type I error).</a:t>
            </a:r>
          </a:p>
          <a:p>
            <a:pPr>
              <a:buFont typeface="Arial" panose="020B0604020202020204" pitchFamily="34" charset="0"/>
              <a:buChar char="•"/>
            </a:pPr>
            <a:r>
              <a:rPr lang="en-US" b="1" dirty="0"/>
              <a:t>False Negatives (FN):</a:t>
            </a:r>
            <a:r>
              <a:rPr lang="en-US" dirty="0"/>
              <a:t> Incorrectly predicted negative cases (Type II error).</a:t>
            </a:r>
          </a:p>
          <a:p>
            <a:pPr>
              <a:buNone/>
            </a:pPr>
            <a:r>
              <a:rPr lang="en-US" b="1" dirty="0"/>
              <a:t>Observations:</a:t>
            </a:r>
          </a:p>
          <a:p>
            <a:pPr>
              <a:buFont typeface="+mj-lt"/>
              <a:buAutoNum type="arabicPeriod"/>
            </a:pPr>
            <a:r>
              <a:rPr lang="en-US" b="1" dirty="0"/>
              <a:t>CatBoost and Random Forest</a:t>
            </a:r>
            <a:r>
              <a:rPr lang="en-US" dirty="0"/>
              <a:t> perform the best, as they have the lowest </a:t>
            </a:r>
            <a:r>
              <a:rPr lang="en-US" b="1" dirty="0"/>
              <a:t>false positives (FP) and false negatives (FN)</a:t>
            </a:r>
            <a:r>
              <a:rPr lang="en-US" dirty="0"/>
              <a:t> while correctly classifying most cases.</a:t>
            </a:r>
          </a:p>
          <a:p>
            <a:pPr>
              <a:buFont typeface="+mj-lt"/>
              <a:buAutoNum type="arabicPeriod"/>
            </a:pPr>
            <a:r>
              <a:rPr lang="en-US" b="1" dirty="0"/>
              <a:t>Decision Tree and Logistic Regression</a:t>
            </a:r>
            <a:r>
              <a:rPr lang="en-US" dirty="0"/>
              <a:t> have slightly higher FN and FP rates, indicating they may not generalize as well as ensemble models.</a:t>
            </a:r>
          </a:p>
          <a:p>
            <a:pPr>
              <a:buFont typeface="+mj-lt"/>
              <a:buAutoNum type="arabicPeriod"/>
            </a:pPr>
            <a:r>
              <a:rPr lang="en-US" b="1" dirty="0"/>
              <a:t>Logistic Regression has a higher number of false negatives</a:t>
            </a:r>
            <a:r>
              <a:rPr lang="en-US" dirty="0"/>
              <a:t>, meaning it misclassifies actual positives more often than CatBoost or Random Forest.</a:t>
            </a:r>
          </a:p>
          <a:p>
            <a:pPr>
              <a:buFont typeface="+mj-lt"/>
              <a:buAutoNum type="arabicPeriod"/>
            </a:pPr>
            <a:r>
              <a:rPr lang="en-US" b="1" dirty="0"/>
              <a:t>CatBoost and Random Forest show similar performance</a:t>
            </a:r>
            <a:r>
              <a:rPr lang="en-US" dirty="0"/>
              <a:t>, with CatBoost having a slight edge in handling errors.</a:t>
            </a:r>
          </a:p>
          <a:p>
            <a:pPr>
              <a:buNone/>
            </a:pPr>
            <a:r>
              <a:rPr lang="en-US" b="1" dirty="0"/>
              <a:t>Conclusion:</a:t>
            </a:r>
          </a:p>
          <a:p>
            <a:pPr>
              <a:buFont typeface="Arial" panose="020B0604020202020204" pitchFamily="34" charset="0"/>
              <a:buChar char="•"/>
            </a:pPr>
            <a:r>
              <a:rPr lang="en-US" b="1" dirty="0"/>
              <a:t>CatBoost and Random Forest</a:t>
            </a:r>
            <a:r>
              <a:rPr lang="en-US" dirty="0"/>
              <a:t> are the top-performing models based on the confusion matrices.</a:t>
            </a:r>
          </a:p>
          <a:p>
            <a:pPr>
              <a:buFont typeface="Arial" panose="020B0604020202020204" pitchFamily="34" charset="0"/>
              <a:buChar char="•"/>
            </a:pPr>
            <a:r>
              <a:rPr lang="en-US" b="1" dirty="0"/>
              <a:t>Decision Tree and Logistic Regression</a:t>
            </a:r>
            <a:r>
              <a:rPr lang="en-US" dirty="0"/>
              <a:t> may need tuning to reduce misclassification errors.</a:t>
            </a:r>
          </a:p>
          <a:p>
            <a:pPr>
              <a:buFont typeface="Arial" panose="020B0604020202020204" pitchFamily="34" charset="0"/>
              <a:buChar char="•"/>
            </a:pPr>
            <a:r>
              <a:rPr lang="en-US" dirty="0"/>
              <a:t>If false negatives (missing actual positive cases) are critical for the problem, </a:t>
            </a:r>
            <a:r>
              <a:rPr lang="en-US" b="1" dirty="0"/>
              <a:t>ensemble methods like CatBoost or Random Forest</a:t>
            </a:r>
            <a:r>
              <a:rPr lang="en-US" dirty="0"/>
              <a:t> should be preferred.</a:t>
            </a:r>
          </a:p>
          <a:p>
            <a:r>
              <a:rPr lang="en-US" dirty="0"/>
              <a:t>This analysis provides deeper insight beyond just accuracy and helps us choose the most </a:t>
            </a:r>
            <a:r>
              <a:rPr lang="en-US" b="1" dirty="0"/>
              <a:t>reliable model</a:t>
            </a:r>
            <a:r>
              <a:rPr lang="en-US" dirty="0"/>
              <a:t> for deployment."</a:t>
            </a:r>
          </a:p>
          <a:p>
            <a:endParaRPr lang="en-IN" dirty="0"/>
          </a:p>
        </p:txBody>
      </p:sp>
      <p:sp>
        <p:nvSpPr>
          <p:cNvPr id="4" name="Slide Number Placeholder 3"/>
          <p:cNvSpPr>
            <a:spLocks noGrp="1"/>
          </p:cNvSpPr>
          <p:nvPr>
            <p:ph type="sldNum" sz="quarter" idx="5"/>
          </p:nvPr>
        </p:nvSpPr>
        <p:spPr/>
        <p:txBody>
          <a:bodyPr/>
          <a:lstStyle/>
          <a:p>
            <a:fld id="{D0E62C39-BB05-49A8-A030-2F69EB2DB958}" type="slidenum">
              <a:rPr lang="en-IN" smtClean="0"/>
              <a:t>9</a:t>
            </a:fld>
            <a:endParaRPr lang="en-IN"/>
          </a:p>
        </p:txBody>
      </p:sp>
    </p:spTree>
    <p:extLst>
      <p:ext uri="{BB962C8B-B14F-4D97-AF65-F5344CB8AC3E}">
        <p14:creationId xmlns:p14="http://schemas.microsoft.com/office/powerpoint/2010/main" val="2948847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07D0-3120-AA02-BAFB-D651D3BD83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9C1DDE-8378-BD39-FC8B-3B0FB074E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AFEAE4-06A8-91CF-9D93-A1DE179EA72E}"/>
              </a:ext>
            </a:extLst>
          </p:cNvPr>
          <p:cNvSpPr>
            <a:spLocks noGrp="1"/>
          </p:cNvSpPr>
          <p:nvPr>
            <p:ph type="dt" sz="half" idx="10"/>
          </p:nvPr>
        </p:nvSpPr>
        <p:spPr/>
        <p:txBody>
          <a:bodyPr/>
          <a:lstStyle/>
          <a:p>
            <a:fld id="{EF66B662-3249-4F66-8AE0-2429C79C2A40}" type="datetimeFigureOut">
              <a:rPr lang="en-IN" smtClean="0"/>
              <a:t>31-03-2025</a:t>
            </a:fld>
            <a:endParaRPr lang="en-IN"/>
          </a:p>
        </p:txBody>
      </p:sp>
      <p:sp>
        <p:nvSpPr>
          <p:cNvPr id="5" name="Footer Placeholder 4">
            <a:extLst>
              <a:ext uri="{FF2B5EF4-FFF2-40B4-BE49-F238E27FC236}">
                <a16:creationId xmlns:a16="http://schemas.microsoft.com/office/drawing/2014/main" id="{EF27FBD3-08D9-3F2B-E859-DE6384D1C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E3BF26-6CEE-7AFE-0DD9-C07D357E67EC}"/>
              </a:ext>
            </a:extLst>
          </p:cNvPr>
          <p:cNvSpPr>
            <a:spLocks noGrp="1"/>
          </p:cNvSpPr>
          <p:nvPr>
            <p:ph type="sldNum" sz="quarter" idx="12"/>
          </p:nvPr>
        </p:nvSpPr>
        <p:spPr/>
        <p:txBody>
          <a:bodyPr/>
          <a:lstStyle/>
          <a:p>
            <a:fld id="{46CEDE3F-568A-4FF8-B6BE-208697CA4400}" type="slidenum">
              <a:rPr lang="en-IN" smtClean="0"/>
              <a:t>‹#›</a:t>
            </a:fld>
            <a:endParaRPr lang="en-IN"/>
          </a:p>
        </p:txBody>
      </p:sp>
    </p:spTree>
    <p:extLst>
      <p:ext uri="{BB962C8B-B14F-4D97-AF65-F5344CB8AC3E}">
        <p14:creationId xmlns:p14="http://schemas.microsoft.com/office/powerpoint/2010/main" val="208809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1FAB4-CBE4-CAD8-DE88-A223982EA5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82AAC2-8823-FBB7-3645-BF29801912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E10D76-F54B-877E-7C16-DF5F11B88D8C}"/>
              </a:ext>
            </a:extLst>
          </p:cNvPr>
          <p:cNvSpPr>
            <a:spLocks noGrp="1"/>
          </p:cNvSpPr>
          <p:nvPr>
            <p:ph type="dt" sz="half" idx="10"/>
          </p:nvPr>
        </p:nvSpPr>
        <p:spPr/>
        <p:txBody>
          <a:bodyPr/>
          <a:lstStyle/>
          <a:p>
            <a:fld id="{EF66B662-3249-4F66-8AE0-2429C79C2A40}" type="datetimeFigureOut">
              <a:rPr lang="en-IN" smtClean="0"/>
              <a:t>31-03-2025</a:t>
            </a:fld>
            <a:endParaRPr lang="en-IN"/>
          </a:p>
        </p:txBody>
      </p:sp>
      <p:sp>
        <p:nvSpPr>
          <p:cNvPr id="5" name="Footer Placeholder 4">
            <a:extLst>
              <a:ext uri="{FF2B5EF4-FFF2-40B4-BE49-F238E27FC236}">
                <a16:creationId xmlns:a16="http://schemas.microsoft.com/office/drawing/2014/main" id="{62809DBB-03B6-3252-8ACB-9972E2D8C9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78FDAE-AC6B-6FE2-B276-C28A51489837}"/>
              </a:ext>
            </a:extLst>
          </p:cNvPr>
          <p:cNvSpPr>
            <a:spLocks noGrp="1"/>
          </p:cNvSpPr>
          <p:nvPr>
            <p:ph type="sldNum" sz="quarter" idx="12"/>
          </p:nvPr>
        </p:nvSpPr>
        <p:spPr/>
        <p:txBody>
          <a:bodyPr/>
          <a:lstStyle/>
          <a:p>
            <a:fld id="{46CEDE3F-568A-4FF8-B6BE-208697CA4400}" type="slidenum">
              <a:rPr lang="en-IN" smtClean="0"/>
              <a:t>‹#›</a:t>
            </a:fld>
            <a:endParaRPr lang="en-IN"/>
          </a:p>
        </p:txBody>
      </p:sp>
    </p:spTree>
    <p:extLst>
      <p:ext uri="{BB962C8B-B14F-4D97-AF65-F5344CB8AC3E}">
        <p14:creationId xmlns:p14="http://schemas.microsoft.com/office/powerpoint/2010/main" val="2994699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A63B78-49D2-DC53-12F0-151816F250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F7DBD5-1FCB-33B2-17B6-545D0D2C63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877A10-BBDB-EF2D-5A35-C7A8F54FD19A}"/>
              </a:ext>
            </a:extLst>
          </p:cNvPr>
          <p:cNvSpPr>
            <a:spLocks noGrp="1"/>
          </p:cNvSpPr>
          <p:nvPr>
            <p:ph type="dt" sz="half" idx="10"/>
          </p:nvPr>
        </p:nvSpPr>
        <p:spPr/>
        <p:txBody>
          <a:bodyPr/>
          <a:lstStyle/>
          <a:p>
            <a:fld id="{EF66B662-3249-4F66-8AE0-2429C79C2A40}" type="datetimeFigureOut">
              <a:rPr lang="en-IN" smtClean="0"/>
              <a:t>31-03-2025</a:t>
            </a:fld>
            <a:endParaRPr lang="en-IN"/>
          </a:p>
        </p:txBody>
      </p:sp>
      <p:sp>
        <p:nvSpPr>
          <p:cNvPr id="5" name="Footer Placeholder 4">
            <a:extLst>
              <a:ext uri="{FF2B5EF4-FFF2-40B4-BE49-F238E27FC236}">
                <a16:creationId xmlns:a16="http://schemas.microsoft.com/office/drawing/2014/main" id="{77957617-BBF8-5409-C5CA-14E7768B83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0FA189-7D33-0403-8E41-7B42EAD1E539}"/>
              </a:ext>
            </a:extLst>
          </p:cNvPr>
          <p:cNvSpPr>
            <a:spLocks noGrp="1"/>
          </p:cNvSpPr>
          <p:nvPr>
            <p:ph type="sldNum" sz="quarter" idx="12"/>
          </p:nvPr>
        </p:nvSpPr>
        <p:spPr/>
        <p:txBody>
          <a:bodyPr/>
          <a:lstStyle/>
          <a:p>
            <a:fld id="{46CEDE3F-568A-4FF8-B6BE-208697CA4400}" type="slidenum">
              <a:rPr lang="en-IN" smtClean="0"/>
              <a:t>‹#›</a:t>
            </a:fld>
            <a:endParaRPr lang="en-IN"/>
          </a:p>
        </p:txBody>
      </p:sp>
    </p:spTree>
    <p:extLst>
      <p:ext uri="{BB962C8B-B14F-4D97-AF65-F5344CB8AC3E}">
        <p14:creationId xmlns:p14="http://schemas.microsoft.com/office/powerpoint/2010/main" val="100512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D2B0-08B5-0F84-9111-7C5E80CEB5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005712-32AE-65C4-7711-9A0410EF21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571853-C7D0-D66E-7994-91998E044D53}"/>
              </a:ext>
            </a:extLst>
          </p:cNvPr>
          <p:cNvSpPr>
            <a:spLocks noGrp="1"/>
          </p:cNvSpPr>
          <p:nvPr>
            <p:ph type="dt" sz="half" idx="10"/>
          </p:nvPr>
        </p:nvSpPr>
        <p:spPr/>
        <p:txBody>
          <a:bodyPr/>
          <a:lstStyle/>
          <a:p>
            <a:fld id="{EF66B662-3249-4F66-8AE0-2429C79C2A40}" type="datetimeFigureOut">
              <a:rPr lang="en-IN" smtClean="0"/>
              <a:t>31-03-2025</a:t>
            </a:fld>
            <a:endParaRPr lang="en-IN"/>
          </a:p>
        </p:txBody>
      </p:sp>
      <p:sp>
        <p:nvSpPr>
          <p:cNvPr id="5" name="Footer Placeholder 4">
            <a:extLst>
              <a:ext uri="{FF2B5EF4-FFF2-40B4-BE49-F238E27FC236}">
                <a16:creationId xmlns:a16="http://schemas.microsoft.com/office/drawing/2014/main" id="{DD94A107-E076-4C03-0BB7-9897DBD123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DEEB3F-A8C9-7E09-BD15-322D8E8FFE89}"/>
              </a:ext>
            </a:extLst>
          </p:cNvPr>
          <p:cNvSpPr>
            <a:spLocks noGrp="1"/>
          </p:cNvSpPr>
          <p:nvPr>
            <p:ph type="sldNum" sz="quarter" idx="12"/>
          </p:nvPr>
        </p:nvSpPr>
        <p:spPr/>
        <p:txBody>
          <a:bodyPr/>
          <a:lstStyle/>
          <a:p>
            <a:fld id="{46CEDE3F-568A-4FF8-B6BE-208697CA4400}" type="slidenum">
              <a:rPr lang="en-IN" smtClean="0"/>
              <a:t>‹#›</a:t>
            </a:fld>
            <a:endParaRPr lang="en-IN"/>
          </a:p>
        </p:txBody>
      </p:sp>
    </p:spTree>
    <p:extLst>
      <p:ext uri="{BB962C8B-B14F-4D97-AF65-F5344CB8AC3E}">
        <p14:creationId xmlns:p14="http://schemas.microsoft.com/office/powerpoint/2010/main" val="219112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39034-5014-1B19-79BA-00D7D15473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DB3964-A3FF-3BE2-C009-E92E79AFCF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B5B0E-577E-A0C9-AA01-4595C480A1C7}"/>
              </a:ext>
            </a:extLst>
          </p:cNvPr>
          <p:cNvSpPr>
            <a:spLocks noGrp="1"/>
          </p:cNvSpPr>
          <p:nvPr>
            <p:ph type="dt" sz="half" idx="10"/>
          </p:nvPr>
        </p:nvSpPr>
        <p:spPr/>
        <p:txBody>
          <a:bodyPr/>
          <a:lstStyle/>
          <a:p>
            <a:fld id="{EF66B662-3249-4F66-8AE0-2429C79C2A40}" type="datetimeFigureOut">
              <a:rPr lang="en-IN" smtClean="0"/>
              <a:t>31-03-2025</a:t>
            </a:fld>
            <a:endParaRPr lang="en-IN"/>
          </a:p>
        </p:txBody>
      </p:sp>
      <p:sp>
        <p:nvSpPr>
          <p:cNvPr id="5" name="Footer Placeholder 4">
            <a:extLst>
              <a:ext uri="{FF2B5EF4-FFF2-40B4-BE49-F238E27FC236}">
                <a16:creationId xmlns:a16="http://schemas.microsoft.com/office/drawing/2014/main" id="{D4AE5FA5-7C54-B769-16BE-B9E0DE8D32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924F6B-3CC3-AC82-41DD-C962196B35D0}"/>
              </a:ext>
            </a:extLst>
          </p:cNvPr>
          <p:cNvSpPr>
            <a:spLocks noGrp="1"/>
          </p:cNvSpPr>
          <p:nvPr>
            <p:ph type="sldNum" sz="quarter" idx="12"/>
          </p:nvPr>
        </p:nvSpPr>
        <p:spPr/>
        <p:txBody>
          <a:bodyPr/>
          <a:lstStyle/>
          <a:p>
            <a:fld id="{46CEDE3F-568A-4FF8-B6BE-208697CA4400}" type="slidenum">
              <a:rPr lang="en-IN" smtClean="0"/>
              <a:t>‹#›</a:t>
            </a:fld>
            <a:endParaRPr lang="en-IN"/>
          </a:p>
        </p:txBody>
      </p:sp>
    </p:spTree>
    <p:extLst>
      <p:ext uri="{BB962C8B-B14F-4D97-AF65-F5344CB8AC3E}">
        <p14:creationId xmlns:p14="http://schemas.microsoft.com/office/powerpoint/2010/main" val="191938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7D28-35C5-3BF3-3212-EBD2B8829B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C9C9EA-9324-CE99-6C20-80718E552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B67AB4-4315-C081-55F7-51A0F0351A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45BC49-25F0-49C5-674A-B9E14B22DDD6}"/>
              </a:ext>
            </a:extLst>
          </p:cNvPr>
          <p:cNvSpPr>
            <a:spLocks noGrp="1"/>
          </p:cNvSpPr>
          <p:nvPr>
            <p:ph type="dt" sz="half" idx="10"/>
          </p:nvPr>
        </p:nvSpPr>
        <p:spPr/>
        <p:txBody>
          <a:bodyPr/>
          <a:lstStyle/>
          <a:p>
            <a:fld id="{EF66B662-3249-4F66-8AE0-2429C79C2A40}" type="datetimeFigureOut">
              <a:rPr lang="en-IN" smtClean="0"/>
              <a:t>31-03-2025</a:t>
            </a:fld>
            <a:endParaRPr lang="en-IN"/>
          </a:p>
        </p:txBody>
      </p:sp>
      <p:sp>
        <p:nvSpPr>
          <p:cNvPr id="6" name="Footer Placeholder 5">
            <a:extLst>
              <a:ext uri="{FF2B5EF4-FFF2-40B4-BE49-F238E27FC236}">
                <a16:creationId xmlns:a16="http://schemas.microsoft.com/office/drawing/2014/main" id="{1FEAB355-5A71-5D17-7B00-5193CC7761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2003DA-95F5-5D32-6284-858B01B1A39C}"/>
              </a:ext>
            </a:extLst>
          </p:cNvPr>
          <p:cNvSpPr>
            <a:spLocks noGrp="1"/>
          </p:cNvSpPr>
          <p:nvPr>
            <p:ph type="sldNum" sz="quarter" idx="12"/>
          </p:nvPr>
        </p:nvSpPr>
        <p:spPr/>
        <p:txBody>
          <a:bodyPr/>
          <a:lstStyle/>
          <a:p>
            <a:fld id="{46CEDE3F-568A-4FF8-B6BE-208697CA4400}" type="slidenum">
              <a:rPr lang="en-IN" smtClean="0"/>
              <a:t>‹#›</a:t>
            </a:fld>
            <a:endParaRPr lang="en-IN"/>
          </a:p>
        </p:txBody>
      </p:sp>
    </p:spTree>
    <p:extLst>
      <p:ext uri="{BB962C8B-B14F-4D97-AF65-F5344CB8AC3E}">
        <p14:creationId xmlns:p14="http://schemas.microsoft.com/office/powerpoint/2010/main" val="1547401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9621A-1AD7-2D78-A26A-64B74FEC8A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C3D700-687C-65B2-C160-695066EB46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AD7F1B-524D-C85A-22D5-502FA4C0B6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F84319-1D1F-4980-2BCC-878D5E17C9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FB8751-00D8-94B9-3B98-A0AE528C39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9DEB6A-FC81-49F7-F05C-DD88D68ECC37}"/>
              </a:ext>
            </a:extLst>
          </p:cNvPr>
          <p:cNvSpPr>
            <a:spLocks noGrp="1"/>
          </p:cNvSpPr>
          <p:nvPr>
            <p:ph type="dt" sz="half" idx="10"/>
          </p:nvPr>
        </p:nvSpPr>
        <p:spPr/>
        <p:txBody>
          <a:bodyPr/>
          <a:lstStyle/>
          <a:p>
            <a:fld id="{EF66B662-3249-4F66-8AE0-2429C79C2A40}" type="datetimeFigureOut">
              <a:rPr lang="en-IN" smtClean="0"/>
              <a:t>31-03-2025</a:t>
            </a:fld>
            <a:endParaRPr lang="en-IN"/>
          </a:p>
        </p:txBody>
      </p:sp>
      <p:sp>
        <p:nvSpPr>
          <p:cNvPr id="8" name="Footer Placeholder 7">
            <a:extLst>
              <a:ext uri="{FF2B5EF4-FFF2-40B4-BE49-F238E27FC236}">
                <a16:creationId xmlns:a16="http://schemas.microsoft.com/office/drawing/2014/main" id="{60173E50-971D-5552-2D48-1FF7B6C4BD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E6D698-C355-0FBF-5A20-739318C26E60}"/>
              </a:ext>
            </a:extLst>
          </p:cNvPr>
          <p:cNvSpPr>
            <a:spLocks noGrp="1"/>
          </p:cNvSpPr>
          <p:nvPr>
            <p:ph type="sldNum" sz="quarter" idx="12"/>
          </p:nvPr>
        </p:nvSpPr>
        <p:spPr/>
        <p:txBody>
          <a:bodyPr/>
          <a:lstStyle/>
          <a:p>
            <a:fld id="{46CEDE3F-568A-4FF8-B6BE-208697CA4400}" type="slidenum">
              <a:rPr lang="en-IN" smtClean="0"/>
              <a:t>‹#›</a:t>
            </a:fld>
            <a:endParaRPr lang="en-IN"/>
          </a:p>
        </p:txBody>
      </p:sp>
    </p:spTree>
    <p:extLst>
      <p:ext uri="{BB962C8B-B14F-4D97-AF65-F5344CB8AC3E}">
        <p14:creationId xmlns:p14="http://schemas.microsoft.com/office/powerpoint/2010/main" val="3563350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64B1-832C-CAC0-0671-15B32771C0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30D5A1-873F-4653-95F5-57C1C91DB53A}"/>
              </a:ext>
            </a:extLst>
          </p:cNvPr>
          <p:cNvSpPr>
            <a:spLocks noGrp="1"/>
          </p:cNvSpPr>
          <p:nvPr>
            <p:ph type="dt" sz="half" idx="10"/>
          </p:nvPr>
        </p:nvSpPr>
        <p:spPr/>
        <p:txBody>
          <a:bodyPr/>
          <a:lstStyle/>
          <a:p>
            <a:fld id="{EF66B662-3249-4F66-8AE0-2429C79C2A40}" type="datetimeFigureOut">
              <a:rPr lang="en-IN" smtClean="0"/>
              <a:t>31-03-2025</a:t>
            </a:fld>
            <a:endParaRPr lang="en-IN"/>
          </a:p>
        </p:txBody>
      </p:sp>
      <p:sp>
        <p:nvSpPr>
          <p:cNvPr id="4" name="Footer Placeholder 3">
            <a:extLst>
              <a:ext uri="{FF2B5EF4-FFF2-40B4-BE49-F238E27FC236}">
                <a16:creationId xmlns:a16="http://schemas.microsoft.com/office/drawing/2014/main" id="{EAE9DCCF-19F5-4BC3-6DA9-5E4E10F555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B9E933-31CA-A82C-00DF-7D40CDCD375A}"/>
              </a:ext>
            </a:extLst>
          </p:cNvPr>
          <p:cNvSpPr>
            <a:spLocks noGrp="1"/>
          </p:cNvSpPr>
          <p:nvPr>
            <p:ph type="sldNum" sz="quarter" idx="12"/>
          </p:nvPr>
        </p:nvSpPr>
        <p:spPr/>
        <p:txBody>
          <a:bodyPr/>
          <a:lstStyle/>
          <a:p>
            <a:fld id="{46CEDE3F-568A-4FF8-B6BE-208697CA4400}" type="slidenum">
              <a:rPr lang="en-IN" smtClean="0"/>
              <a:t>‹#›</a:t>
            </a:fld>
            <a:endParaRPr lang="en-IN"/>
          </a:p>
        </p:txBody>
      </p:sp>
    </p:spTree>
    <p:extLst>
      <p:ext uri="{BB962C8B-B14F-4D97-AF65-F5344CB8AC3E}">
        <p14:creationId xmlns:p14="http://schemas.microsoft.com/office/powerpoint/2010/main" val="721702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87BC04-1753-E6C1-B2F1-F1DA8CAD4229}"/>
              </a:ext>
            </a:extLst>
          </p:cNvPr>
          <p:cNvSpPr>
            <a:spLocks noGrp="1"/>
          </p:cNvSpPr>
          <p:nvPr>
            <p:ph type="dt" sz="half" idx="10"/>
          </p:nvPr>
        </p:nvSpPr>
        <p:spPr/>
        <p:txBody>
          <a:bodyPr/>
          <a:lstStyle/>
          <a:p>
            <a:fld id="{EF66B662-3249-4F66-8AE0-2429C79C2A40}" type="datetimeFigureOut">
              <a:rPr lang="en-IN" smtClean="0"/>
              <a:t>31-03-2025</a:t>
            </a:fld>
            <a:endParaRPr lang="en-IN"/>
          </a:p>
        </p:txBody>
      </p:sp>
      <p:sp>
        <p:nvSpPr>
          <p:cNvPr id="3" name="Footer Placeholder 2">
            <a:extLst>
              <a:ext uri="{FF2B5EF4-FFF2-40B4-BE49-F238E27FC236}">
                <a16:creationId xmlns:a16="http://schemas.microsoft.com/office/drawing/2014/main" id="{E7361353-B126-4687-A620-C5A49E8024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EFA537-C53C-DE81-598C-C0718EAE2FAA}"/>
              </a:ext>
            </a:extLst>
          </p:cNvPr>
          <p:cNvSpPr>
            <a:spLocks noGrp="1"/>
          </p:cNvSpPr>
          <p:nvPr>
            <p:ph type="sldNum" sz="quarter" idx="12"/>
          </p:nvPr>
        </p:nvSpPr>
        <p:spPr/>
        <p:txBody>
          <a:bodyPr/>
          <a:lstStyle/>
          <a:p>
            <a:fld id="{46CEDE3F-568A-4FF8-B6BE-208697CA4400}" type="slidenum">
              <a:rPr lang="en-IN" smtClean="0"/>
              <a:t>‹#›</a:t>
            </a:fld>
            <a:endParaRPr lang="en-IN"/>
          </a:p>
        </p:txBody>
      </p:sp>
    </p:spTree>
    <p:extLst>
      <p:ext uri="{BB962C8B-B14F-4D97-AF65-F5344CB8AC3E}">
        <p14:creationId xmlns:p14="http://schemas.microsoft.com/office/powerpoint/2010/main" val="62985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08AA-938A-F207-1BF5-A47CA32EC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5EBD81-2EAA-605C-1231-A6F2F6D4CB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ABB425-6F52-949E-B45C-A54A8A9FE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609496-1121-EBAE-AAA8-560BE5E2F536}"/>
              </a:ext>
            </a:extLst>
          </p:cNvPr>
          <p:cNvSpPr>
            <a:spLocks noGrp="1"/>
          </p:cNvSpPr>
          <p:nvPr>
            <p:ph type="dt" sz="half" idx="10"/>
          </p:nvPr>
        </p:nvSpPr>
        <p:spPr/>
        <p:txBody>
          <a:bodyPr/>
          <a:lstStyle/>
          <a:p>
            <a:fld id="{EF66B662-3249-4F66-8AE0-2429C79C2A40}" type="datetimeFigureOut">
              <a:rPr lang="en-IN" smtClean="0"/>
              <a:t>31-03-2025</a:t>
            </a:fld>
            <a:endParaRPr lang="en-IN"/>
          </a:p>
        </p:txBody>
      </p:sp>
      <p:sp>
        <p:nvSpPr>
          <p:cNvPr id="6" name="Footer Placeholder 5">
            <a:extLst>
              <a:ext uri="{FF2B5EF4-FFF2-40B4-BE49-F238E27FC236}">
                <a16:creationId xmlns:a16="http://schemas.microsoft.com/office/drawing/2014/main" id="{627E374F-B7FE-8953-EBEE-1BB2FB650C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D66021-E902-C618-D3D3-B8591E0AD58E}"/>
              </a:ext>
            </a:extLst>
          </p:cNvPr>
          <p:cNvSpPr>
            <a:spLocks noGrp="1"/>
          </p:cNvSpPr>
          <p:nvPr>
            <p:ph type="sldNum" sz="quarter" idx="12"/>
          </p:nvPr>
        </p:nvSpPr>
        <p:spPr/>
        <p:txBody>
          <a:bodyPr/>
          <a:lstStyle/>
          <a:p>
            <a:fld id="{46CEDE3F-568A-4FF8-B6BE-208697CA4400}" type="slidenum">
              <a:rPr lang="en-IN" smtClean="0"/>
              <a:t>‹#›</a:t>
            </a:fld>
            <a:endParaRPr lang="en-IN"/>
          </a:p>
        </p:txBody>
      </p:sp>
    </p:spTree>
    <p:extLst>
      <p:ext uri="{BB962C8B-B14F-4D97-AF65-F5344CB8AC3E}">
        <p14:creationId xmlns:p14="http://schemas.microsoft.com/office/powerpoint/2010/main" val="2310194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F10D0-E6D1-15FA-B173-6203BE993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FB34AF-9187-BAC7-7238-6305DFB85F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D0C613-6D51-0D3B-C319-D0AA5B692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8B6814-A6EE-9480-C6EC-9A49EB02A564}"/>
              </a:ext>
            </a:extLst>
          </p:cNvPr>
          <p:cNvSpPr>
            <a:spLocks noGrp="1"/>
          </p:cNvSpPr>
          <p:nvPr>
            <p:ph type="dt" sz="half" idx="10"/>
          </p:nvPr>
        </p:nvSpPr>
        <p:spPr/>
        <p:txBody>
          <a:bodyPr/>
          <a:lstStyle/>
          <a:p>
            <a:fld id="{EF66B662-3249-4F66-8AE0-2429C79C2A40}" type="datetimeFigureOut">
              <a:rPr lang="en-IN" smtClean="0"/>
              <a:t>31-03-2025</a:t>
            </a:fld>
            <a:endParaRPr lang="en-IN"/>
          </a:p>
        </p:txBody>
      </p:sp>
      <p:sp>
        <p:nvSpPr>
          <p:cNvPr id="6" name="Footer Placeholder 5">
            <a:extLst>
              <a:ext uri="{FF2B5EF4-FFF2-40B4-BE49-F238E27FC236}">
                <a16:creationId xmlns:a16="http://schemas.microsoft.com/office/drawing/2014/main" id="{6D12290A-AD43-5195-5754-7F3BEC226E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CFBE82-CDDE-4D1C-796B-2C19FD9CC93B}"/>
              </a:ext>
            </a:extLst>
          </p:cNvPr>
          <p:cNvSpPr>
            <a:spLocks noGrp="1"/>
          </p:cNvSpPr>
          <p:nvPr>
            <p:ph type="sldNum" sz="quarter" idx="12"/>
          </p:nvPr>
        </p:nvSpPr>
        <p:spPr/>
        <p:txBody>
          <a:bodyPr/>
          <a:lstStyle/>
          <a:p>
            <a:fld id="{46CEDE3F-568A-4FF8-B6BE-208697CA4400}" type="slidenum">
              <a:rPr lang="en-IN" smtClean="0"/>
              <a:t>‹#›</a:t>
            </a:fld>
            <a:endParaRPr lang="en-IN"/>
          </a:p>
        </p:txBody>
      </p:sp>
    </p:spTree>
    <p:extLst>
      <p:ext uri="{BB962C8B-B14F-4D97-AF65-F5344CB8AC3E}">
        <p14:creationId xmlns:p14="http://schemas.microsoft.com/office/powerpoint/2010/main" val="3255076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53BAC2-800E-5EF4-7305-6869B47035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852F4E-1FCD-9B14-9E1A-1C3C88B172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EBC1AB-BADE-F43B-9EB3-C367AF1B2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66B662-3249-4F66-8AE0-2429C79C2A40}" type="datetimeFigureOut">
              <a:rPr lang="en-IN" smtClean="0"/>
              <a:t>31-03-2025</a:t>
            </a:fld>
            <a:endParaRPr lang="en-IN"/>
          </a:p>
        </p:txBody>
      </p:sp>
      <p:sp>
        <p:nvSpPr>
          <p:cNvPr id="5" name="Footer Placeholder 4">
            <a:extLst>
              <a:ext uri="{FF2B5EF4-FFF2-40B4-BE49-F238E27FC236}">
                <a16:creationId xmlns:a16="http://schemas.microsoft.com/office/drawing/2014/main" id="{C0CA8F3C-5A9C-370F-30C4-2718ED845C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A3AD1A-5E6C-3426-96DE-7348198930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EDE3F-568A-4FF8-B6BE-208697CA4400}" type="slidenum">
              <a:rPr lang="en-IN" smtClean="0"/>
              <a:t>‹#›</a:t>
            </a:fld>
            <a:endParaRPr lang="en-IN"/>
          </a:p>
        </p:txBody>
      </p:sp>
    </p:spTree>
    <p:extLst>
      <p:ext uri="{BB962C8B-B14F-4D97-AF65-F5344CB8AC3E}">
        <p14:creationId xmlns:p14="http://schemas.microsoft.com/office/powerpoint/2010/main" val="1528447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AI in The Medical Field: Everything You Need to Know — Etactics">
            <a:extLst>
              <a:ext uri="{FF2B5EF4-FFF2-40B4-BE49-F238E27FC236}">
                <a16:creationId xmlns:a16="http://schemas.microsoft.com/office/drawing/2014/main" id="{55E8A0B0-62D4-6402-53F2-2C5CD5500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5EB51DE-DB7E-8F4A-78F3-8E39E38FEF6E}"/>
              </a:ext>
            </a:extLst>
          </p:cNvPr>
          <p:cNvSpPr txBox="1"/>
          <p:nvPr/>
        </p:nvSpPr>
        <p:spPr>
          <a:xfrm>
            <a:off x="5265420" y="2828835"/>
            <a:ext cx="1661160" cy="1200329"/>
          </a:xfrm>
          <a:prstGeom prst="rect">
            <a:avLst/>
          </a:prstGeom>
          <a:noFill/>
        </p:spPr>
        <p:txBody>
          <a:bodyPr wrap="square" rtlCol="0">
            <a:spAutoFit/>
          </a:bodyPr>
          <a:lstStyle/>
          <a:p>
            <a:pPr algn="ctr"/>
            <a:r>
              <a:rPr lang="en-IN" b="1" dirty="0">
                <a:solidFill>
                  <a:schemeClr val="bg1"/>
                </a:solidFill>
              </a:rPr>
              <a:t>ARTIFICIAL INTELLIGENCE IN HEALTHCARE</a:t>
            </a:r>
          </a:p>
        </p:txBody>
      </p:sp>
      <p:sp>
        <p:nvSpPr>
          <p:cNvPr id="7" name="TextBox 6">
            <a:extLst>
              <a:ext uri="{FF2B5EF4-FFF2-40B4-BE49-F238E27FC236}">
                <a16:creationId xmlns:a16="http://schemas.microsoft.com/office/drawing/2014/main" id="{09E31063-C6A2-F13B-A099-1923EB40F96E}"/>
              </a:ext>
            </a:extLst>
          </p:cNvPr>
          <p:cNvSpPr txBox="1"/>
          <p:nvPr/>
        </p:nvSpPr>
        <p:spPr>
          <a:xfrm>
            <a:off x="345989" y="4974455"/>
            <a:ext cx="3978876" cy="1200329"/>
          </a:xfrm>
          <a:prstGeom prst="rect">
            <a:avLst/>
          </a:prstGeom>
          <a:noFill/>
        </p:spPr>
        <p:txBody>
          <a:bodyPr wrap="square" rtlCol="0">
            <a:spAutoFit/>
          </a:bodyPr>
          <a:lstStyle/>
          <a:p>
            <a:r>
              <a:rPr lang="en-IN" sz="2400" b="1" dirty="0">
                <a:solidFill>
                  <a:schemeClr val="bg1"/>
                </a:solidFill>
                <a:latin typeface="Arial" panose="020B0604020202020204" pitchFamily="34" charset="0"/>
                <a:cs typeface="Arial" panose="020B0604020202020204" pitchFamily="34" charset="0"/>
              </a:rPr>
              <a:t>ML/DL Tutorial</a:t>
            </a:r>
          </a:p>
          <a:p>
            <a:endParaRPr lang="en-IN" sz="2400" b="1" dirty="0">
              <a:solidFill>
                <a:schemeClr val="bg1"/>
              </a:solidFill>
              <a:latin typeface="Arial" panose="020B0604020202020204" pitchFamily="34" charset="0"/>
              <a:cs typeface="Arial" panose="020B0604020202020204" pitchFamily="34" charset="0"/>
            </a:endParaRPr>
          </a:p>
          <a:p>
            <a:r>
              <a:rPr lang="en-IN" sz="2400" b="1" dirty="0">
                <a:solidFill>
                  <a:schemeClr val="bg1"/>
                </a:solidFill>
                <a:latin typeface="Arial" panose="020B0604020202020204" pitchFamily="34" charset="0"/>
                <a:cs typeface="Arial" panose="020B0604020202020204" pitchFamily="34" charset="0"/>
              </a:rPr>
              <a:t>Vinoth Madhavan</a:t>
            </a:r>
          </a:p>
        </p:txBody>
      </p:sp>
    </p:spTree>
    <p:extLst>
      <p:ext uri="{BB962C8B-B14F-4D97-AF65-F5344CB8AC3E}">
        <p14:creationId xmlns:p14="http://schemas.microsoft.com/office/powerpoint/2010/main" val="2058350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0"/>
              </a:schemeClr>
            </a:gs>
            <a:gs pos="74000">
              <a:schemeClr val="accent5">
                <a:lumMod val="75000"/>
              </a:schemeClr>
            </a:gs>
            <a:gs pos="92537">
              <a:schemeClr val="accent5">
                <a:lumMod val="75000"/>
              </a:schemeClr>
            </a:gs>
            <a:gs pos="83000">
              <a:schemeClr val="accent5">
                <a:lumMod val="75000"/>
              </a:schemeClr>
            </a:gs>
            <a:gs pos="100000">
              <a:schemeClr val="accent5">
                <a:lumMod val="75000"/>
              </a:schemeClr>
            </a:gs>
          </a:gsLst>
          <a:lin ang="5400000" scaled="1"/>
        </a:gradFill>
        <a:effectLst/>
      </p:bgPr>
    </p:bg>
    <p:spTree>
      <p:nvGrpSpPr>
        <p:cNvPr id="1" name="">
          <a:extLst>
            <a:ext uri="{FF2B5EF4-FFF2-40B4-BE49-F238E27FC236}">
              <a16:creationId xmlns:a16="http://schemas.microsoft.com/office/drawing/2014/main" id="{142E5A83-6213-EF8D-5FDA-1A886D8833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9A5EF3-5A12-53AA-0F98-37B66E0E9F6D}"/>
              </a:ext>
            </a:extLst>
          </p:cNvPr>
          <p:cNvSpPr>
            <a:spLocks noGrp="1"/>
          </p:cNvSpPr>
          <p:nvPr>
            <p:ph type="title"/>
          </p:nvPr>
        </p:nvSpPr>
        <p:spPr>
          <a:xfrm>
            <a:off x="838199" y="182879"/>
            <a:ext cx="10515600" cy="610235"/>
          </a:xfrm>
        </p:spPr>
        <p:txBody>
          <a:bodyPr>
            <a:normAutofit/>
          </a:bodyPr>
          <a:lstStyle/>
          <a:p>
            <a:pPr algn="ctr"/>
            <a:r>
              <a:rPr lang="en-IN" sz="3200" b="1" dirty="0">
                <a:solidFill>
                  <a:schemeClr val="bg1"/>
                </a:solidFill>
                <a:latin typeface="Arial" panose="020B0604020202020204" pitchFamily="34" charset="0"/>
                <a:cs typeface="Arial" panose="020B0604020202020204" pitchFamily="34" charset="0"/>
              </a:rPr>
              <a:t>F1 SCORE</a:t>
            </a:r>
          </a:p>
        </p:txBody>
      </p:sp>
      <p:pic>
        <p:nvPicPr>
          <p:cNvPr id="5" name="Picture 4" descr="A screenshot of a computer&#10;&#10;AI-generated content may be incorrect.">
            <a:extLst>
              <a:ext uri="{FF2B5EF4-FFF2-40B4-BE49-F238E27FC236}">
                <a16:creationId xmlns:a16="http://schemas.microsoft.com/office/drawing/2014/main" id="{770C42C4-8CEB-F260-5419-CD6E29277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2958" y="793114"/>
            <a:ext cx="4626081" cy="6031835"/>
          </a:xfrm>
          <a:prstGeom prst="rect">
            <a:avLst/>
          </a:prstGeom>
        </p:spPr>
      </p:pic>
    </p:spTree>
    <p:extLst>
      <p:ext uri="{BB962C8B-B14F-4D97-AF65-F5344CB8AC3E}">
        <p14:creationId xmlns:p14="http://schemas.microsoft.com/office/powerpoint/2010/main" val="97168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0"/>
              </a:schemeClr>
            </a:gs>
            <a:gs pos="74000">
              <a:schemeClr val="accent5">
                <a:lumMod val="75000"/>
              </a:schemeClr>
            </a:gs>
            <a:gs pos="92537">
              <a:schemeClr val="accent5">
                <a:lumMod val="75000"/>
              </a:schemeClr>
            </a:gs>
            <a:gs pos="83000">
              <a:schemeClr val="accent5">
                <a:lumMod val="75000"/>
              </a:schemeClr>
            </a:gs>
            <a:gs pos="100000">
              <a:schemeClr val="accent5">
                <a:lumMod val="75000"/>
              </a:schemeClr>
            </a:gs>
          </a:gsLst>
          <a:lin ang="5400000" scaled="1"/>
        </a:gradFill>
        <a:effectLst/>
      </p:bgPr>
    </p:bg>
    <p:spTree>
      <p:nvGrpSpPr>
        <p:cNvPr id="1" name="">
          <a:extLst>
            <a:ext uri="{FF2B5EF4-FFF2-40B4-BE49-F238E27FC236}">
              <a16:creationId xmlns:a16="http://schemas.microsoft.com/office/drawing/2014/main" id="{46CB586B-C63E-F243-EA9F-DC500248E7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C1DBF4-01B4-A42F-085C-D9DB547C4969}"/>
              </a:ext>
            </a:extLst>
          </p:cNvPr>
          <p:cNvSpPr>
            <a:spLocks noGrp="1"/>
          </p:cNvSpPr>
          <p:nvPr>
            <p:ph type="title"/>
          </p:nvPr>
        </p:nvSpPr>
        <p:spPr>
          <a:xfrm>
            <a:off x="838199" y="182879"/>
            <a:ext cx="10515600" cy="610235"/>
          </a:xfrm>
        </p:spPr>
        <p:txBody>
          <a:bodyPr>
            <a:normAutofit/>
          </a:bodyPr>
          <a:lstStyle/>
          <a:p>
            <a:pPr algn="ctr"/>
            <a:r>
              <a:rPr lang="en-IN" sz="2800" b="1" i="0" dirty="0">
                <a:solidFill>
                  <a:schemeClr val="bg1"/>
                </a:solidFill>
                <a:effectLst/>
                <a:latin typeface="system-ui"/>
              </a:rPr>
              <a:t>OVERALL PERFORMANCE</a:t>
            </a:r>
            <a:endParaRPr lang="en-IN" sz="2800" b="1"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E177F65C-0EE0-BB76-1E99-CA571120ED78}"/>
              </a:ext>
            </a:extLst>
          </p:cNvPr>
          <p:cNvSpPr txBox="1"/>
          <p:nvPr/>
        </p:nvSpPr>
        <p:spPr>
          <a:xfrm>
            <a:off x="284480" y="1213008"/>
            <a:ext cx="11826240" cy="4893647"/>
          </a:xfrm>
          <a:prstGeom prst="rect">
            <a:avLst/>
          </a:prstGeom>
          <a:noFill/>
        </p:spPr>
        <p:txBody>
          <a:bodyPr wrap="square" rtlCol="0">
            <a:spAutoFit/>
          </a:bodyPr>
          <a:lstStyle/>
          <a:p>
            <a:r>
              <a:rPr lang="en-US" sz="2000" b="1" dirty="0"/>
              <a:t> Conclusion</a:t>
            </a:r>
          </a:p>
          <a:p>
            <a:endParaRPr lang="en-US" dirty="0"/>
          </a:p>
          <a:p>
            <a:r>
              <a:rPr lang="en-US" b="1" dirty="0"/>
              <a:t>Best Performing Model: </a:t>
            </a:r>
            <a:r>
              <a:rPr lang="en-US" dirty="0"/>
              <a:t>The Random Forest model outperforms the others with the highest accuracy (0.76) and F1-score (0.75). It demonstrates a balanced performance across precision and recall, making it the most effective model for this dataset.</a:t>
            </a:r>
          </a:p>
          <a:p>
            <a:endParaRPr lang="en-US" dirty="0"/>
          </a:p>
          <a:p>
            <a:pPr marL="285750" indent="-285750">
              <a:buFont typeface="Arial" panose="020B0604020202020204" pitchFamily="34" charset="0"/>
              <a:buChar char="•"/>
            </a:pPr>
            <a:r>
              <a:rPr lang="en-US" dirty="0"/>
              <a:t>Logistic Regression: This model shows the lowest performance, with an accuracy of 0.58 and an F1-score of 0.53. It struggles particularly with recall for class 1, indicating difficulty in identifying positive cases.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Decision Tree: With an accuracy of 0.65 and an F1-score of 0.65, the Decision Tree model performs moderately well but is less effective than Random Forest.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CatBoost</a:t>
            </a:r>
            <a:r>
              <a:rPr lang="en-US" dirty="0"/>
              <a:t>: This model achieves a balanced performance with an accuracy and F1-score of 0.68. It performs better than Logistic Regression and Decision Tree but falls short of Random Forest.</a:t>
            </a:r>
          </a:p>
          <a:p>
            <a:endParaRPr lang="en-US" dirty="0"/>
          </a:p>
          <a:p>
            <a:r>
              <a:rPr lang="en-US" b="1" dirty="0"/>
              <a:t>Overall, the Random Forest model is the most suitable choice for this dataset, providing the best balance between precision, recall, and overall accuracy.</a:t>
            </a:r>
            <a:endParaRPr lang="en-IN" b="1" dirty="0"/>
          </a:p>
        </p:txBody>
      </p:sp>
    </p:spTree>
    <p:extLst>
      <p:ext uri="{BB962C8B-B14F-4D97-AF65-F5344CB8AC3E}">
        <p14:creationId xmlns:p14="http://schemas.microsoft.com/office/powerpoint/2010/main" val="184830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0"/>
              </a:schemeClr>
            </a:gs>
            <a:gs pos="74000">
              <a:schemeClr val="accent5">
                <a:lumMod val="75000"/>
              </a:schemeClr>
            </a:gs>
            <a:gs pos="92537">
              <a:schemeClr val="accent5">
                <a:lumMod val="75000"/>
              </a:schemeClr>
            </a:gs>
            <a:gs pos="83000">
              <a:schemeClr val="accent5">
                <a:lumMod val="75000"/>
              </a:schemeClr>
            </a:gs>
            <a:gs pos="100000">
              <a:schemeClr val="accent5">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3C8B-991E-D033-36DC-2958D801DC9C}"/>
              </a:ext>
            </a:extLst>
          </p:cNvPr>
          <p:cNvSpPr>
            <a:spLocks noGrp="1"/>
          </p:cNvSpPr>
          <p:nvPr>
            <p:ph type="title"/>
          </p:nvPr>
        </p:nvSpPr>
        <p:spPr>
          <a:xfrm>
            <a:off x="838200" y="599439"/>
            <a:ext cx="10515600" cy="610235"/>
          </a:xfrm>
        </p:spPr>
        <p:txBody>
          <a:bodyPr>
            <a:normAutofit fontScale="90000"/>
          </a:bodyPr>
          <a:lstStyle/>
          <a:p>
            <a:pPr algn="ctr"/>
            <a:r>
              <a:rPr lang="en-IN" sz="5400" b="1" dirty="0">
                <a:solidFill>
                  <a:schemeClr val="bg1"/>
                </a:solidFill>
              </a:rPr>
              <a:t>Introduction to AI</a:t>
            </a:r>
          </a:p>
        </p:txBody>
      </p:sp>
      <p:sp>
        <p:nvSpPr>
          <p:cNvPr id="5" name="Oval 4">
            <a:extLst>
              <a:ext uri="{FF2B5EF4-FFF2-40B4-BE49-F238E27FC236}">
                <a16:creationId xmlns:a16="http://schemas.microsoft.com/office/drawing/2014/main" id="{79CEEB3A-81A4-D511-977C-060699B4248F}"/>
              </a:ext>
            </a:extLst>
          </p:cNvPr>
          <p:cNvSpPr/>
          <p:nvPr/>
        </p:nvSpPr>
        <p:spPr>
          <a:xfrm>
            <a:off x="694966" y="1811740"/>
            <a:ext cx="4931596" cy="4952144"/>
          </a:xfrm>
          <a:prstGeom prst="ellipse">
            <a:avLst/>
          </a:prstGeom>
          <a:solidFill>
            <a:schemeClr val="tx1">
              <a:lumMod val="50000"/>
              <a:lumOff val="50000"/>
              <a:alpha val="33000"/>
            </a:schemeClr>
          </a:solidFill>
          <a:ln w="2222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B9E0060-08F4-6A3C-EA57-802FD2D7BF33}"/>
              </a:ext>
            </a:extLst>
          </p:cNvPr>
          <p:cNvSpPr/>
          <p:nvPr/>
        </p:nvSpPr>
        <p:spPr>
          <a:xfrm>
            <a:off x="1105933" y="2735070"/>
            <a:ext cx="4253501" cy="4028814"/>
          </a:xfrm>
          <a:prstGeom prst="ellipse">
            <a:avLst/>
          </a:prstGeom>
          <a:solidFill>
            <a:schemeClr val="bg2">
              <a:lumMod val="75000"/>
              <a:alpha val="30000"/>
            </a:schemeClr>
          </a:solidFill>
          <a:ln w="2222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30A9302-9191-8015-BE37-1054C4052115}"/>
              </a:ext>
            </a:extLst>
          </p:cNvPr>
          <p:cNvSpPr/>
          <p:nvPr/>
        </p:nvSpPr>
        <p:spPr>
          <a:xfrm>
            <a:off x="1383335" y="3697048"/>
            <a:ext cx="3647326" cy="3066836"/>
          </a:xfrm>
          <a:prstGeom prst="ellipse">
            <a:avLst/>
          </a:prstGeom>
          <a:solidFill>
            <a:schemeClr val="bg2">
              <a:lumMod val="75000"/>
              <a:alpha val="27000"/>
            </a:schemeClr>
          </a:solidFill>
          <a:ln w="2222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DE68866-9207-7377-8890-351C506E4CDE}"/>
              </a:ext>
            </a:extLst>
          </p:cNvPr>
          <p:cNvSpPr/>
          <p:nvPr/>
        </p:nvSpPr>
        <p:spPr>
          <a:xfrm>
            <a:off x="2866542" y="4694827"/>
            <a:ext cx="1969276" cy="1742425"/>
          </a:xfrm>
          <a:prstGeom prst="ellipse">
            <a:avLst/>
          </a:prstGeom>
          <a:solidFill>
            <a:schemeClr val="tx1">
              <a:lumMod val="85000"/>
              <a:lumOff val="15000"/>
              <a:alpha val="33000"/>
            </a:schemeClr>
          </a:solidFill>
          <a:ln w="2222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E08E018-D78B-F5BE-4553-4E8709E9BAA0}"/>
              </a:ext>
            </a:extLst>
          </p:cNvPr>
          <p:cNvSpPr/>
          <p:nvPr/>
        </p:nvSpPr>
        <p:spPr>
          <a:xfrm>
            <a:off x="1585332" y="4693543"/>
            <a:ext cx="1969276" cy="1742425"/>
          </a:xfrm>
          <a:prstGeom prst="ellipse">
            <a:avLst/>
          </a:prstGeom>
          <a:solidFill>
            <a:schemeClr val="tx1">
              <a:lumMod val="85000"/>
              <a:lumOff val="15000"/>
              <a:alpha val="33000"/>
            </a:schemeClr>
          </a:solidFill>
          <a:ln w="2222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2A75905-6443-2F9D-D9D3-D189AF93E920}"/>
              </a:ext>
            </a:extLst>
          </p:cNvPr>
          <p:cNvSpPr txBox="1"/>
          <p:nvPr/>
        </p:nvSpPr>
        <p:spPr>
          <a:xfrm>
            <a:off x="2292597" y="1930916"/>
            <a:ext cx="1736333" cy="523220"/>
          </a:xfrm>
          <a:prstGeom prst="rect">
            <a:avLst/>
          </a:prstGeom>
          <a:noFill/>
        </p:spPr>
        <p:txBody>
          <a:bodyPr wrap="square" rtlCol="0">
            <a:spAutoFit/>
          </a:bodyPr>
          <a:lstStyle/>
          <a:p>
            <a:pPr algn="ctr"/>
            <a:r>
              <a:rPr lang="en-US" sz="1400" dirty="0">
                <a:solidFill>
                  <a:schemeClr val="bg1"/>
                </a:solidFill>
              </a:rPr>
              <a:t>Artificial</a:t>
            </a:r>
            <a:br>
              <a:rPr lang="en-US" sz="1400" dirty="0">
                <a:solidFill>
                  <a:schemeClr val="bg1"/>
                </a:solidFill>
              </a:rPr>
            </a:br>
            <a:r>
              <a:rPr lang="en-US" sz="1400" dirty="0">
                <a:solidFill>
                  <a:schemeClr val="bg1"/>
                </a:solidFill>
              </a:rPr>
              <a:t>Intelligence</a:t>
            </a:r>
          </a:p>
        </p:txBody>
      </p:sp>
      <p:sp>
        <p:nvSpPr>
          <p:cNvPr id="11" name="TextBox 10">
            <a:extLst>
              <a:ext uri="{FF2B5EF4-FFF2-40B4-BE49-F238E27FC236}">
                <a16:creationId xmlns:a16="http://schemas.microsoft.com/office/drawing/2014/main" id="{13956F22-9B56-B925-88CE-A28A3CC14D2A}"/>
              </a:ext>
            </a:extLst>
          </p:cNvPr>
          <p:cNvSpPr txBox="1"/>
          <p:nvPr/>
        </p:nvSpPr>
        <p:spPr>
          <a:xfrm>
            <a:off x="2292596" y="2938455"/>
            <a:ext cx="1736333" cy="523220"/>
          </a:xfrm>
          <a:prstGeom prst="rect">
            <a:avLst/>
          </a:prstGeom>
          <a:noFill/>
        </p:spPr>
        <p:txBody>
          <a:bodyPr wrap="square" rtlCol="0">
            <a:spAutoFit/>
          </a:bodyPr>
          <a:lstStyle/>
          <a:p>
            <a:pPr algn="ctr"/>
            <a:r>
              <a:rPr lang="en-US" sz="1400" dirty="0">
                <a:solidFill>
                  <a:schemeClr val="bg1"/>
                </a:solidFill>
              </a:rPr>
              <a:t>Machine</a:t>
            </a:r>
            <a:br>
              <a:rPr lang="en-US" sz="1400" dirty="0">
                <a:solidFill>
                  <a:schemeClr val="bg1"/>
                </a:solidFill>
              </a:rPr>
            </a:br>
            <a:r>
              <a:rPr lang="en-US" sz="1400" dirty="0">
                <a:solidFill>
                  <a:schemeClr val="bg1"/>
                </a:solidFill>
              </a:rPr>
              <a:t>Learning</a:t>
            </a:r>
          </a:p>
        </p:txBody>
      </p:sp>
      <p:sp>
        <p:nvSpPr>
          <p:cNvPr id="12" name="TextBox 11">
            <a:extLst>
              <a:ext uri="{FF2B5EF4-FFF2-40B4-BE49-F238E27FC236}">
                <a16:creationId xmlns:a16="http://schemas.microsoft.com/office/drawing/2014/main" id="{BEE5183F-7407-3888-9905-7C560248EE53}"/>
              </a:ext>
            </a:extLst>
          </p:cNvPr>
          <p:cNvSpPr txBox="1"/>
          <p:nvPr/>
        </p:nvSpPr>
        <p:spPr>
          <a:xfrm>
            <a:off x="2292595" y="4048496"/>
            <a:ext cx="1736333" cy="461665"/>
          </a:xfrm>
          <a:prstGeom prst="rect">
            <a:avLst/>
          </a:prstGeom>
          <a:noFill/>
        </p:spPr>
        <p:txBody>
          <a:bodyPr wrap="square" rtlCol="0">
            <a:spAutoFit/>
          </a:bodyPr>
          <a:lstStyle/>
          <a:p>
            <a:pPr algn="ctr"/>
            <a:r>
              <a:rPr lang="en-US" sz="1200" dirty="0">
                <a:solidFill>
                  <a:schemeClr val="bg1"/>
                </a:solidFill>
              </a:rPr>
              <a:t>Deep</a:t>
            </a:r>
            <a:br>
              <a:rPr lang="en-US" sz="1200" dirty="0">
                <a:solidFill>
                  <a:schemeClr val="bg1"/>
                </a:solidFill>
              </a:rPr>
            </a:br>
            <a:r>
              <a:rPr lang="en-US" sz="1200" dirty="0">
                <a:solidFill>
                  <a:schemeClr val="bg1"/>
                </a:solidFill>
              </a:rPr>
              <a:t>Learning</a:t>
            </a:r>
          </a:p>
        </p:txBody>
      </p:sp>
      <p:sp>
        <p:nvSpPr>
          <p:cNvPr id="13" name="TextBox 12">
            <a:extLst>
              <a:ext uri="{FF2B5EF4-FFF2-40B4-BE49-F238E27FC236}">
                <a16:creationId xmlns:a16="http://schemas.microsoft.com/office/drawing/2014/main" id="{119EF123-4EA4-3DA3-AD58-93F042CEF464}"/>
              </a:ext>
            </a:extLst>
          </p:cNvPr>
          <p:cNvSpPr txBox="1"/>
          <p:nvPr/>
        </p:nvSpPr>
        <p:spPr>
          <a:xfrm>
            <a:off x="3468130" y="5201136"/>
            <a:ext cx="1250271" cy="307777"/>
          </a:xfrm>
          <a:prstGeom prst="rect">
            <a:avLst/>
          </a:prstGeom>
          <a:noFill/>
        </p:spPr>
        <p:txBody>
          <a:bodyPr wrap="square" rtlCol="0">
            <a:spAutoFit/>
          </a:bodyPr>
          <a:lstStyle>
            <a:defPPr>
              <a:defRPr lang="en-US"/>
            </a:defPPr>
            <a:lvl1pPr algn="ctr">
              <a:defRPr>
                <a:solidFill>
                  <a:schemeClr val="bg1"/>
                </a:solidFill>
              </a:defRPr>
            </a:lvl1pPr>
          </a:lstStyle>
          <a:p>
            <a:r>
              <a:rPr lang="en-US" sz="1400" dirty="0"/>
              <a:t>Generative AI</a:t>
            </a:r>
          </a:p>
        </p:txBody>
      </p:sp>
      <p:sp>
        <p:nvSpPr>
          <p:cNvPr id="14" name="TextBox 13">
            <a:extLst>
              <a:ext uri="{FF2B5EF4-FFF2-40B4-BE49-F238E27FC236}">
                <a16:creationId xmlns:a16="http://schemas.microsoft.com/office/drawing/2014/main" id="{D81E3A86-E557-EF17-23AB-20F0C38A2E88}"/>
              </a:ext>
            </a:extLst>
          </p:cNvPr>
          <p:cNvSpPr txBox="1"/>
          <p:nvPr/>
        </p:nvSpPr>
        <p:spPr>
          <a:xfrm>
            <a:off x="1503968" y="5062636"/>
            <a:ext cx="1439296" cy="738664"/>
          </a:xfrm>
          <a:prstGeom prst="rect">
            <a:avLst/>
          </a:prstGeom>
          <a:noFill/>
        </p:spPr>
        <p:txBody>
          <a:bodyPr wrap="square" rtlCol="0">
            <a:spAutoFit/>
          </a:bodyPr>
          <a:lstStyle>
            <a:defPPr>
              <a:defRPr lang="en-US"/>
            </a:defPPr>
            <a:lvl1pPr algn="ctr">
              <a:defRPr>
                <a:solidFill>
                  <a:schemeClr val="bg1"/>
                </a:solidFill>
              </a:defRPr>
            </a:lvl1pPr>
          </a:lstStyle>
          <a:p>
            <a:r>
              <a:rPr lang="en-US" sz="1400" dirty="0"/>
              <a:t>NLP </a:t>
            </a:r>
            <a:br>
              <a:rPr lang="en-US" sz="1400" dirty="0"/>
            </a:br>
            <a:r>
              <a:rPr lang="en-US" sz="1400" dirty="0"/>
              <a:t>Foundational Tasks</a:t>
            </a:r>
          </a:p>
        </p:txBody>
      </p:sp>
      <p:sp>
        <p:nvSpPr>
          <p:cNvPr id="15" name="TextBox 14">
            <a:extLst>
              <a:ext uri="{FF2B5EF4-FFF2-40B4-BE49-F238E27FC236}">
                <a16:creationId xmlns:a16="http://schemas.microsoft.com/office/drawing/2014/main" id="{184F2792-7E99-61BF-76C7-F6B3CB4BE8AF}"/>
              </a:ext>
            </a:extLst>
          </p:cNvPr>
          <p:cNvSpPr txBox="1"/>
          <p:nvPr/>
        </p:nvSpPr>
        <p:spPr>
          <a:xfrm>
            <a:off x="2724264" y="5294111"/>
            <a:ext cx="953476" cy="307777"/>
          </a:xfrm>
          <a:prstGeom prst="rect">
            <a:avLst/>
          </a:prstGeom>
          <a:noFill/>
        </p:spPr>
        <p:txBody>
          <a:bodyPr wrap="square" rtlCol="0">
            <a:spAutoFit/>
          </a:bodyPr>
          <a:lstStyle>
            <a:defPPr>
              <a:defRPr lang="en-US"/>
            </a:defPPr>
            <a:lvl1pPr algn="ctr">
              <a:defRPr>
                <a:solidFill>
                  <a:schemeClr val="bg1"/>
                </a:solidFill>
              </a:defRPr>
            </a:lvl1pPr>
          </a:lstStyle>
          <a:p>
            <a:r>
              <a:rPr lang="en-US" sz="1400" dirty="0"/>
              <a:t>LLM</a:t>
            </a:r>
          </a:p>
        </p:txBody>
      </p:sp>
      <p:sp>
        <p:nvSpPr>
          <p:cNvPr id="16" name="TextBox 15">
            <a:extLst>
              <a:ext uri="{FF2B5EF4-FFF2-40B4-BE49-F238E27FC236}">
                <a16:creationId xmlns:a16="http://schemas.microsoft.com/office/drawing/2014/main" id="{954F688E-E8C5-85AE-1594-EDD4EE3767EC}"/>
              </a:ext>
            </a:extLst>
          </p:cNvPr>
          <p:cNvSpPr txBox="1"/>
          <p:nvPr/>
        </p:nvSpPr>
        <p:spPr>
          <a:xfrm>
            <a:off x="6096000" y="1663700"/>
            <a:ext cx="4990067" cy="4801314"/>
          </a:xfrm>
          <a:prstGeom prst="rect">
            <a:avLst/>
          </a:prstGeom>
          <a:noFill/>
        </p:spPr>
        <p:txBody>
          <a:bodyPr wrap="square" rtlCol="0">
            <a:spAutoFit/>
          </a:bodyPr>
          <a:lstStyle/>
          <a:p>
            <a:pPr marL="285750" indent="-285750">
              <a:buFont typeface="Arial" panose="020B0604020202020204" pitchFamily="34" charset="0"/>
              <a:buChar char="•"/>
            </a:pPr>
            <a:r>
              <a:rPr lang="en-US" b="1" dirty="0"/>
              <a:t>Artificial Intelligence (AI): </a:t>
            </a:r>
            <a:r>
              <a:rPr lang="en-US" dirty="0"/>
              <a:t>The largest circle represents AI, which encompasses all technologies and systems designed to simulate human intelligence.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Machine Learning (ML): </a:t>
            </a:r>
            <a:r>
              <a:rPr lang="en-US" dirty="0"/>
              <a:t>Within AI, machine learning is a subset focused on algorithms that allow computers to learn from data and improve over time without being explicitly programmed.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Deep Learning (DL): </a:t>
            </a:r>
            <a:r>
              <a:rPr lang="en-US" dirty="0"/>
              <a:t>A further subset of machine learning, deep learning involves neural networks with many layers, enabling the analysis of complex patterns in large datasets.</a:t>
            </a:r>
          </a:p>
          <a:p>
            <a:endParaRPr lang="en-US" dirty="0"/>
          </a:p>
          <a:p>
            <a:pPr marL="742950" lvl="1" indent="-285750">
              <a:buFont typeface="Arial" panose="020B0604020202020204" pitchFamily="34" charset="0"/>
              <a:buChar char="•"/>
            </a:pPr>
            <a:r>
              <a:rPr lang="en-US" dirty="0"/>
              <a:t>NLP &amp; Generative AI stays inside Deep Learning Umbrella</a:t>
            </a:r>
          </a:p>
        </p:txBody>
      </p:sp>
    </p:spTree>
    <p:extLst>
      <p:ext uri="{BB962C8B-B14F-4D97-AF65-F5344CB8AC3E}">
        <p14:creationId xmlns:p14="http://schemas.microsoft.com/office/powerpoint/2010/main" val="1592331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AA9E1B-AE68-3DA6-081B-49621B70AE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EBB813-D617-3B9A-920D-1B964BF2D4F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2159C10-59A7-DFD2-9F05-678F46F4F41E}"/>
              </a:ext>
            </a:extLst>
          </p:cNvPr>
          <p:cNvSpPr>
            <a:spLocks noGrp="1"/>
          </p:cNvSpPr>
          <p:nvPr>
            <p:ph idx="1"/>
          </p:nvPr>
        </p:nvSpPr>
        <p:spPr/>
        <p:txBody>
          <a:bodyPr/>
          <a:lstStyle/>
          <a:p>
            <a:endParaRPr lang="en-IN"/>
          </a:p>
        </p:txBody>
      </p:sp>
      <p:pic>
        <p:nvPicPr>
          <p:cNvPr id="3074" name="Picture 2">
            <a:extLst>
              <a:ext uri="{FF2B5EF4-FFF2-40B4-BE49-F238E27FC236}">
                <a16:creationId xmlns:a16="http://schemas.microsoft.com/office/drawing/2014/main" id="{81D07AE5-A58E-E025-7AC6-20C0F42A3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812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5D2FFE3-D3A4-B064-D1B8-A7B14825F7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62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ools And Techniques Of Machine Learning Ppt PowerPoint Presentation Complete Deck With Slides Slide06">
            <a:extLst>
              <a:ext uri="{FF2B5EF4-FFF2-40B4-BE49-F238E27FC236}">
                <a16:creationId xmlns:a16="http://schemas.microsoft.com/office/drawing/2014/main" id="{4E1129A9-946A-6295-70A7-B4AFFADA6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88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0"/>
              </a:schemeClr>
            </a:gs>
            <a:gs pos="74000">
              <a:schemeClr val="accent5">
                <a:lumMod val="75000"/>
              </a:schemeClr>
            </a:gs>
            <a:gs pos="92537">
              <a:schemeClr val="accent5">
                <a:lumMod val="75000"/>
              </a:schemeClr>
            </a:gs>
            <a:gs pos="83000">
              <a:schemeClr val="accent5">
                <a:lumMod val="75000"/>
              </a:schemeClr>
            </a:gs>
            <a:gs pos="100000">
              <a:schemeClr val="accent5">
                <a:lumMod val="75000"/>
              </a:schemeClr>
            </a:gs>
          </a:gsLst>
          <a:lin ang="5400000" scaled="1"/>
        </a:gradFill>
        <a:effectLst/>
      </p:bgPr>
    </p:bg>
    <p:spTree>
      <p:nvGrpSpPr>
        <p:cNvPr id="1" name="">
          <a:extLst>
            <a:ext uri="{FF2B5EF4-FFF2-40B4-BE49-F238E27FC236}">
              <a16:creationId xmlns:a16="http://schemas.microsoft.com/office/drawing/2014/main" id="{F6BA04B5-EFD9-5900-2B65-2504AB225D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CF5AEE-6674-7B3B-9EDD-E6C2FA77DD09}"/>
              </a:ext>
            </a:extLst>
          </p:cNvPr>
          <p:cNvSpPr>
            <a:spLocks noGrp="1"/>
          </p:cNvSpPr>
          <p:nvPr>
            <p:ph type="title"/>
          </p:nvPr>
        </p:nvSpPr>
        <p:spPr>
          <a:xfrm>
            <a:off x="838200" y="599439"/>
            <a:ext cx="10515600" cy="610235"/>
          </a:xfrm>
        </p:spPr>
        <p:txBody>
          <a:bodyPr>
            <a:normAutofit fontScale="90000"/>
          </a:bodyPr>
          <a:lstStyle/>
          <a:p>
            <a:pPr algn="ctr"/>
            <a:r>
              <a:rPr lang="en-IN" sz="3100" b="1" dirty="0">
                <a:solidFill>
                  <a:schemeClr val="bg1"/>
                </a:solidFill>
                <a:latin typeface="Arial" panose="020B0604020202020204" pitchFamily="34" charset="0"/>
                <a:cs typeface="Arial" panose="020B0604020202020204" pitchFamily="34" charset="0"/>
              </a:rPr>
              <a:t>PROBLEM STATEMENT – Binary Classification</a:t>
            </a:r>
            <a:br>
              <a:rPr lang="en-IN" sz="2400" b="1" i="0" dirty="0">
                <a:effectLst/>
                <a:latin typeface="system-ui"/>
              </a:rPr>
            </a:br>
            <a:endParaRPr lang="en-IN" sz="5400" b="1" dirty="0">
              <a:solidFill>
                <a:schemeClr val="bg1"/>
              </a:solidFill>
            </a:endParaRPr>
          </a:p>
        </p:txBody>
      </p:sp>
      <p:sp>
        <p:nvSpPr>
          <p:cNvPr id="10" name="TextBox 9">
            <a:extLst>
              <a:ext uri="{FF2B5EF4-FFF2-40B4-BE49-F238E27FC236}">
                <a16:creationId xmlns:a16="http://schemas.microsoft.com/office/drawing/2014/main" id="{E3EA7804-14A4-E404-6426-FFF4DC6231AA}"/>
              </a:ext>
            </a:extLst>
          </p:cNvPr>
          <p:cNvSpPr txBox="1"/>
          <p:nvPr/>
        </p:nvSpPr>
        <p:spPr>
          <a:xfrm>
            <a:off x="838200" y="1209674"/>
            <a:ext cx="10833100" cy="4745915"/>
          </a:xfrm>
          <a:prstGeom prst="rect">
            <a:avLst/>
          </a:prstGeom>
          <a:noFill/>
        </p:spPr>
        <p:txBody>
          <a:bodyPr wrap="square" rtlCol="0">
            <a:spAutoFit/>
          </a:bodyPr>
          <a:lstStyle/>
          <a:p>
            <a:pPr>
              <a:lnSpc>
                <a:spcPct val="90000"/>
              </a:lnSpc>
              <a:buFont typeface="Arial" panose="020B0604020202020204" pitchFamily="34" charset="0"/>
            </a:pPr>
            <a:r>
              <a:rPr lang="en-US" sz="2400" b="1" dirty="0">
                <a:latin typeface="Arial" panose="020B0604020202020204" pitchFamily="34" charset="0"/>
                <a:cs typeface="Arial" panose="020B0604020202020204" pitchFamily="34" charset="0"/>
              </a:rPr>
              <a:t>Problem Statement:</a:t>
            </a:r>
          </a:p>
          <a:p>
            <a:pPr>
              <a:lnSpc>
                <a:spcPct val="90000"/>
              </a:lnSpc>
              <a:buFont typeface="Arial" panose="020B0604020202020204" pitchFamily="34" charset="0"/>
            </a:pPr>
            <a:endParaRPr lang="en-US" sz="2400" dirty="0">
              <a:latin typeface="Arial" panose="020B0604020202020204" pitchFamily="34" charset="0"/>
              <a:cs typeface="Arial" panose="020B0604020202020204" pitchFamily="34" charset="0"/>
            </a:endParaRPr>
          </a:p>
          <a:p>
            <a:pPr>
              <a:lnSpc>
                <a:spcPct val="90000"/>
              </a:lnSpc>
              <a:buFont typeface="Arial" panose="020B0604020202020204" pitchFamily="34" charset="0"/>
            </a:pPr>
            <a:r>
              <a:rPr lang="en-US" sz="2400" dirty="0">
                <a:latin typeface="Arial" panose="020B0604020202020204" pitchFamily="34" charset="0"/>
                <a:cs typeface="Arial" panose="020B0604020202020204" pitchFamily="34" charset="0"/>
              </a:rPr>
              <a:t>Develop a predictive model to determine the likelihood of a patient expiring based on hospital admission data and lab results. </a:t>
            </a:r>
          </a:p>
          <a:p>
            <a:pPr>
              <a:lnSpc>
                <a:spcPct val="90000"/>
              </a:lnSpc>
              <a:buFont typeface="Arial" panose="020B0604020202020204" pitchFamily="34" charset="0"/>
            </a:pPr>
            <a:endParaRPr lang="en-US" sz="2400" dirty="0">
              <a:latin typeface="Arial" panose="020B0604020202020204" pitchFamily="34" charset="0"/>
              <a:cs typeface="Arial" panose="020B0604020202020204" pitchFamily="34" charset="0"/>
            </a:endParaRPr>
          </a:p>
          <a:p>
            <a:pPr>
              <a:lnSpc>
                <a:spcPct val="90000"/>
              </a:lnSpc>
              <a:buFont typeface="Arial" panose="020B0604020202020204" pitchFamily="34" charset="0"/>
            </a:pPr>
            <a:r>
              <a:rPr lang="en-US" sz="2400" dirty="0">
                <a:latin typeface="Arial" panose="020B0604020202020204" pitchFamily="34" charset="0"/>
                <a:cs typeface="Arial" panose="020B0604020202020204" pitchFamily="34" charset="0"/>
              </a:rPr>
              <a:t>The key challenge is classifying whether patients, who utilized or did not utilize ICU services, are at risk of expiration.</a:t>
            </a:r>
          </a:p>
          <a:p>
            <a:pPr>
              <a:lnSpc>
                <a:spcPct val="90000"/>
              </a:lnSpc>
              <a:buFont typeface="Arial" panose="020B0604020202020204" pitchFamily="34" charset="0"/>
            </a:pPr>
            <a:endParaRPr lang="en-US" sz="2400" dirty="0">
              <a:latin typeface="Arial" panose="020B0604020202020204" pitchFamily="34" charset="0"/>
              <a:cs typeface="Arial" panose="020B0604020202020204" pitchFamily="34" charset="0"/>
            </a:endParaRPr>
          </a:p>
          <a:p>
            <a:pPr>
              <a:lnSpc>
                <a:spcPct val="90000"/>
              </a:lnSpc>
              <a:buFont typeface="Arial" panose="020B0604020202020204" pitchFamily="34" charset="0"/>
            </a:pPr>
            <a:r>
              <a:rPr lang="en-US" sz="2400" b="1" u="sng" dirty="0">
                <a:latin typeface="Arial" panose="020B0604020202020204" pitchFamily="34" charset="0"/>
                <a:cs typeface="Arial" panose="020B0604020202020204" pitchFamily="34" charset="0"/>
              </a:rPr>
              <a:t>Objective: </a:t>
            </a:r>
            <a:r>
              <a:rPr lang="en-US" sz="2400" dirty="0">
                <a:latin typeface="Arial" panose="020B0604020202020204" pitchFamily="34" charset="0"/>
                <a:cs typeface="Arial" panose="020B0604020202020204" pitchFamily="34" charset="0"/>
              </a:rPr>
              <a:t>Predict patient outcomes to improve resource allocation and intervention strategies.</a:t>
            </a:r>
          </a:p>
          <a:p>
            <a:pPr>
              <a:lnSpc>
                <a:spcPct val="90000"/>
              </a:lnSpc>
              <a:buFont typeface="Arial" panose="020B0604020202020204" pitchFamily="34" charset="0"/>
            </a:pPr>
            <a:endParaRPr lang="en-US" sz="2400" dirty="0">
              <a:latin typeface="Arial" panose="020B0604020202020204" pitchFamily="34" charset="0"/>
              <a:cs typeface="Arial" panose="020B0604020202020204" pitchFamily="34" charset="0"/>
            </a:endParaRPr>
          </a:p>
          <a:p>
            <a:pPr>
              <a:lnSpc>
                <a:spcPct val="90000"/>
              </a:lnSpc>
              <a:buFont typeface="Arial" panose="020B0604020202020204" pitchFamily="34" charset="0"/>
            </a:pPr>
            <a:r>
              <a:rPr lang="en-US" sz="2400" b="1" u="sng" dirty="0">
                <a:latin typeface="Arial" panose="020B0604020202020204" pitchFamily="34" charset="0"/>
                <a:cs typeface="Arial" panose="020B0604020202020204" pitchFamily="34" charset="0"/>
              </a:rPr>
              <a:t>Data Used: </a:t>
            </a:r>
            <a:r>
              <a:rPr lang="en-US" sz="2400" dirty="0">
                <a:latin typeface="Arial" panose="020B0604020202020204" pitchFamily="34" charset="0"/>
                <a:cs typeface="Arial" panose="020B0604020202020204" pitchFamily="34" charset="0"/>
              </a:rPr>
              <a:t>Patient admission details, lab results, ICU utilization status.</a:t>
            </a:r>
          </a:p>
          <a:p>
            <a:pPr>
              <a:lnSpc>
                <a:spcPct val="90000"/>
              </a:lnSpc>
              <a:buFont typeface="Arial" panose="020B0604020202020204" pitchFamily="34" charset="0"/>
            </a:pPr>
            <a:endParaRPr lang="en-US" sz="2400" dirty="0">
              <a:latin typeface="Arial" panose="020B0604020202020204" pitchFamily="34" charset="0"/>
              <a:cs typeface="Arial" panose="020B0604020202020204" pitchFamily="34" charset="0"/>
            </a:endParaRPr>
          </a:p>
          <a:p>
            <a:pPr>
              <a:lnSpc>
                <a:spcPct val="90000"/>
              </a:lnSpc>
              <a:buFont typeface="Arial" panose="020B0604020202020204" pitchFamily="34" charset="0"/>
            </a:pPr>
            <a:r>
              <a:rPr lang="en-US" sz="2400" b="1" u="sng" dirty="0">
                <a:latin typeface="Arial" panose="020B0604020202020204" pitchFamily="34" charset="0"/>
                <a:cs typeface="Arial" panose="020B0604020202020204" pitchFamily="34" charset="0"/>
              </a:rPr>
              <a:t>Target:</a:t>
            </a:r>
            <a:r>
              <a:rPr lang="en-US" sz="2400" dirty="0">
                <a:latin typeface="Arial" panose="020B0604020202020204" pitchFamily="34" charset="0"/>
                <a:cs typeface="Arial" panose="020B0604020202020204" pitchFamily="34" charset="0"/>
              </a:rPr>
              <a:t> Binary classification - 'Expired' or 'Not Expired'.</a:t>
            </a:r>
          </a:p>
        </p:txBody>
      </p:sp>
    </p:spTree>
    <p:extLst>
      <p:ext uri="{BB962C8B-B14F-4D97-AF65-F5344CB8AC3E}">
        <p14:creationId xmlns:p14="http://schemas.microsoft.com/office/powerpoint/2010/main" val="3748809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0"/>
              </a:schemeClr>
            </a:gs>
            <a:gs pos="74000">
              <a:schemeClr val="accent5">
                <a:lumMod val="75000"/>
              </a:schemeClr>
            </a:gs>
            <a:gs pos="92537">
              <a:schemeClr val="accent5">
                <a:lumMod val="75000"/>
              </a:schemeClr>
            </a:gs>
            <a:gs pos="83000">
              <a:schemeClr val="accent5">
                <a:lumMod val="75000"/>
              </a:schemeClr>
            </a:gs>
            <a:gs pos="100000">
              <a:schemeClr val="accent5">
                <a:lumMod val="75000"/>
              </a:schemeClr>
            </a:gs>
          </a:gsLst>
          <a:lin ang="5400000" scaled="1"/>
        </a:gradFill>
        <a:effectLst/>
      </p:bgPr>
    </p:bg>
    <p:spTree>
      <p:nvGrpSpPr>
        <p:cNvPr id="1" name="">
          <a:extLst>
            <a:ext uri="{FF2B5EF4-FFF2-40B4-BE49-F238E27FC236}">
              <a16:creationId xmlns:a16="http://schemas.microsoft.com/office/drawing/2014/main" id="{7F8156D0-1991-9DDF-C541-169A75DD45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42E3C8-883F-D775-FB05-B66F45EA3FD5}"/>
              </a:ext>
            </a:extLst>
          </p:cNvPr>
          <p:cNvSpPr>
            <a:spLocks noGrp="1"/>
          </p:cNvSpPr>
          <p:nvPr>
            <p:ph type="title"/>
          </p:nvPr>
        </p:nvSpPr>
        <p:spPr>
          <a:xfrm>
            <a:off x="838200" y="304799"/>
            <a:ext cx="10515600" cy="610235"/>
          </a:xfrm>
        </p:spPr>
        <p:txBody>
          <a:bodyPr>
            <a:normAutofit/>
          </a:bodyPr>
          <a:lstStyle/>
          <a:p>
            <a:pPr algn="ctr"/>
            <a:r>
              <a:rPr lang="en-IN" sz="3200" b="1" dirty="0">
                <a:solidFill>
                  <a:schemeClr val="bg1"/>
                </a:solidFill>
                <a:latin typeface="Arial" panose="020B0604020202020204" pitchFamily="34" charset="0"/>
                <a:cs typeface="Arial" panose="020B0604020202020204" pitchFamily="34" charset="0"/>
              </a:rPr>
              <a:t>MODEL TRAINING</a:t>
            </a:r>
          </a:p>
        </p:txBody>
      </p:sp>
      <p:sp>
        <p:nvSpPr>
          <p:cNvPr id="3" name="Content Placeholder 2">
            <a:extLst>
              <a:ext uri="{FF2B5EF4-FFF2-40B4-BE49-F238E27FC236}">
                <a16:creationId xmlns:a16="http://schemas.microsoft.com/office/drawing/2014/main" id="{62B446CF-93EA-AC42-1099-22FB1984B67D}"/>
              </a:ext>
            </a:extLst>
          </p:cNvPr>
          <p:cNvSpPr>
            <a:spLocks noGrp="1"/>
          </p:cNvSpPr>
          <p:nvPr>
            <p:ph idx="1"/>
          </p:nvPr>
        </p:nvSpPr>
        <p:spPr>
          <a:xfrm>
            <a:off x="345440" y="1016000"/>
            <a:ext cx="11363960" cy="5638801"/>
          </a:xfrm>
        </p:spPr>
        <p:txBody>
          <a:bodyPr>
            <a:normAutofit/>
          </a:bodyPr>
          <a:lstStyle/>
          <a:p>
            <a:pPr marL="0" indent="0">
              <a:buNone/>
            </a:pPr>
            <a:r>
              <a:rPr lang="en-IN" sz="2400" dirty="0"/>
              <a:t>The dataset is trained using the following algorithms:</a:t>
            </a:r>
          </a:p>
          <a:p>
            <a:pPr lvl="1"/>
            <a:r>
              <a:rPr lang="en-IN" dirty="0"/>
              <a:t>CatBoost</a:t>
            </a:r>
          </a:p>
          <a:p>
            <a:pPr lvl="1"/>
            <a:r>
              <a:rPr lang="en-IN" dirty="0"/>
              <a:t>Logistic Regression</a:t>
            </a:r>
          </a:p>
          <a:p>
            <a:pPr lvl="1"/>
            <a:r>
              <a:rPr lang="en-IN" dirty="0"/>
              <a:t>KNN</a:t>
            </a:r>
          </a:p>
          <a:p>
            <a:pPr lvl="1"/>
            <a:r>
              <a:rPr lang="en-IN" dirty="0"/>
              <a:t>Decision Tree</a:t>
            </a:r>
          </a:p>
          <a:p>
            <a:pPr lvl="1"/>
            <a:r>
              <a:rPr lang="en-IN" dirty="0"/>
              <a:t>Random Forest</a:t>
            </a:r>
          </a:p>
          <a:p>
            <a:pPr lvl="1"/>
            <a:endParaRPr lang="en-IN" sz="3600" dirty="0"/>
          </a:p>
          <a:p>
            <a:pPr marL="457200" lvl="1" indent="0">
              <a:buNone/>
            </a:pPr>
            <a:r>
              <a:rPr lang="en-IN" b="1" dirty="0"/>
              <a:t>Github link for the end to end code:</a:t>
            </a:r>
          </a:p>
          <a:p>
            <a:pPr marL="457200" lvl="1" indent="0">
              <a:buNone/>
            </a:pPr>
            <a:endParaRPr lang="en-IN" b="1" dirty="0"/>
          </a:p>
          <a:p>
            <a:pPr marL="457200" lvl="1" indent="0">
              <a:buNone/>
            </a:pPr>
            <a:endParaRPr lang="en-IN" sz="2000" b="1" dirty="0"/>
          </a:p>
          <a:p>
            <a:pPr marL="457200" lvl="1" indent="0">
              <a:buNone/>
            </a:pPr>
            <a:r>
              <a:rPr lang="en-IN" sz="2000" b="1" dirty="0"/>
              <a:t>Note: </a:t>
            </a:r>
            <a:r>
              <a:rPr lang="en-IN" sz="1800" dirty="0"/>
              <a:t>Notebook has step by step code and detailed explanations</a:t>
            </a:r>
          </a:p>
          <a:p>
            <a:pPr marL="457200" lvl="1" indent="0">
              <a:buNone/>
            </a:pPr>
            <a:endParaRPr lang="en-IN" sz="3600" dirty="0"/>
          </a:p>
        </p:txBody>
      </p:sp>
    </p:spTree>
    <p:extLst>
      <p:ext uri="{BB962C8B-B14F-4D97-AF65-F5344CB8AC3E}">
        <p14:creationId xmlns:p14="http://schemas.microsoft.com/office/powerpoint/2010/main" val="383052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0"/>
              </a:schemeClr>
            </a:gs>
            <a:gs pos="74000">
              <a:schemeClr val="accent5">
                <a:lumMod val="75000"/>
              </a:schemeClr>
            </a:gs>
            <a:gs pos="92537">
              <a:schemeClr val="accent5">
                <a:lumMod val="75000"/>
              </a:schemeClr>
            </a:gs>
            <a:gs pos="83000">
              <a:schemeClr val="accent5">
                <a:lumMod val="75000"/>
              </a:schemeClr>
            </a:gs>
            <a:gs pos="100000">
              <a:schemeClr val="accent5">
                <a:lumMod val="75000"/>
              </a:schemeClr>
            </a:gs>
          </a:gsLst>
          <a:lin ang="5400000" scaled="1"/>
        </a:gradFill>
        <a:effectLst/>
      </p:bgPr>
    </p:bg>
    <p:spTree>
      <p:nvGrpSpPr>
        <p:cNvPr id="1" name="">
          <a:extLst>
            <a:ext uri="{FF2B5EF4-FFF2-40B4-BE49-F238E27FC236}">
              <a16:creationId xmlns:a16="http://schemas.microsoft.com/office/drawing/2014/main" id="{2FA3E902-2DA1-7AD7-3F18-05B8686A27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F30ADC-82EC-81FC-587E-E006120DC37D}"/>
              </a:ext>
            </a:extLst>
          </p:cNvPr>
          <p:cNvSpPr>
            <a:spLocks noGrp="1"/>
          </p:cNvSpPr>
          <p:nvPr>
            <p:ph type="title"/>
          </p:nvPr>
        </p:nvSpPr>
        <p:spPr>
          <a:xfrm>
            <a:off x="838200" y="304799"/>
            <a:ext cx="10515600" cy="610235"/>
          </a:xfrm>
        </p:spPr>
        <p:txBody>
          <a:bodyPr>
            <a:normAutofit/>
          </a:bodyPr>
          <a:lstStyle/>
          <a:p>
            <a:pPr algn="ctr"/>
            <a:r>
              <a:rPr lang="en-IN" sz="3200" b="1" dirty="0">
                <a:solidFill>
                  <a:schemeClr val="bg1"/>
                </a:solidFill>
                <a:latin typeface="Arial" panose="020B0604020202020204" pitchFamily="34" charset="0"/>
                <a:cs typeface="Arial" panose="020B0604020202020204" pitchFamily="34" charset="0"/>
              </a:rPr>
              <a:t>MODEL PERFORMANCES</a:t>
            </a:r>
          </a:p>
        </p:txBody>
      </p:sp>
      <p:sp>
        <p:nvSpPr>
          <p:cNvPr id="8" name="Arrow: Striped Right 7">
            <a:extLst>
              <a:ext uri="{FF2B5EF4-FFF2-40B4-BE49-F238E27FC236}">
                <a16:creationId xmlns:a16="http://schemas.microsoft.com/office/drawing/2014/main" id="{F30F399B-7C2E-9D48-2B61-E9D22316D30B}"/>
              </a:ext>
            </a:extLst>
          </p:cNvPr>
          <p:cNvSpPr/>
          <p:nvPr/>
        </p:nvSpPr>
        <p:spPr>
          <a:xfrm>
            <a:off x="4145280" y="3241040"/>
            <a:ext cx="701040" cy="467360"/>
          </a:xfrm>
          <a:prstGeom prst="stripedRightArrow">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Content Placeholder 8" descr="A screenshot of a graph&#10;&#10;AI-generated content may be incorrect.">
            <a:extLst>
              <a:ext uri="{FF2B5EF4-FFF2-40B4-BE49-F238E27FC236}">
                <a16:creationId xmlns:a16="http://schemas.microsoft.com/office/drawing/2014/main" id="{6F14805F-2183-1422-7829-EB842E8584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9126" y="2515989"/>
            <a:ext cx="3425643" cy="1977271"/>
          </a:xfrm>
        </p:spPr>
      </p:pic>
      <p:pic>
        <p:nvPicPr>
          <p:cNvPr id="11" name="Picture 10" descr="A graph with blue bars&#10;&#10;AI-generated content may be incorrect.">
            <a:extLst>
              <a:ext uri="{FF2B5EF4-FFF2-40B4-BE49-F238E27FC236}">
                <a16:creationId xmlns:a16="http://schemas.microsoft.com/office/drawing/2014/main" id="{F2171E6B-D26A-5BC8-B8A8-3B6ED88470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6320" y="1720743"/>
            <a:ext cx="6951196" cy="3676758"/>
          </a:xfrm>
          <a:prstGeom prst="rect">
            <a:avLst/>
          </a:prstGeom>
        </p:spPr>
      </p:pic>
    </p:spTree>
    <p:extLst>
      <p:ext uri="{BB962C8B-B14F-4D97-AF65-F5344CB8AC3E}">
        <p14:creationId xmlns:p14="http://schemas.microsoft.com/office/powerpoint/2010/main" val="171638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0"/>
              </a:schemeClr>
            </a:gs>
            <a:gs pos="74000">
              <a:schemeClr val="accent5">
                <a:lumMod val="75000"/>
              </a:schemeClr>
            </a:gs>
            <a:gs pos="92537">
              <a:schemeClr val="accent5">
                <a:lumMod val="75000"/>
              </a:schemeClr>
            </a:gs>
            <a:gs pos="83000">
              <a:schemeClr val="accent5">
                <a:lumMod val="75000"/>
              </a:schemeClr>
            </a:gs>
            <a:gs pos="100000">
              <a:schemeClr val="accent5">
                <a:lumMod val="75000"/>
              </a:schemeClr>
            </a:gs>
          </a:gsLst>
          <a:lin ang="5400000" scaled="1"/>
        </a:gradFill>
        <a:effectLst/>
      </p:bgPr>
    </p:bg>
    <p:spTree>
      <p:nvGrpSpPr>
        <p:cNvPr id="1" name="">
          <a:extLst>
            <a:ext uri="{FF2B5EF4-FFF2-40B4-BE49-F238E27FC236}">
              <a16:creationId xmlns:a16="http://schemas.microsoft.com/office/drawing/2014/main" id="{7D610796-7C51-8E9B-B6A6-A6AA8555F4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37FD6E-25E8-8702-2B47-4847C10DC88C}"/>
              </a:ext>
            </a:extLst>
          </p:cNvPr>
          <p:cNvSpPr>
            <a:spLocks noGrp="1"/>
          </p:cNvSpPr>
          <p:nvPr>
            <p:ph type="title"/>
          </p:nvPr>
        </p:nvSpPr>
        <p:spPr>
          <a:xfrm>
            <a:off x="838199" y="182879"/>
            <a:ext cx="10515600" cy="610235"/>
          </a:xfrm>
        </p:spPr>
        <p:txBody>
          <a:bodyPr>
            <a:normAutofit/>
          </a:bodyPr>
          <a:lstStyle/>
          <a:p>
            <a:pPr algn="ctr"/>
            <a:r>
              <a:rPr lang="en-IN" sz="3200" b="1" dirty="0">
                <a:solidFill>
                  <a:schemeClr val="bg1"/>
                </a:solidFill>
                <a:latin typeface="Arial" panose="020B0604020202020204" pitchFamily="34" charset="0"/>
                <a:cs typeface="Arial" panose="020B0604020202020204" pitchFamily="34" charset="0"/>
              </a:rPr>
              <a:t>CONFUSION MATRIX</a:t>
            </a:r>
          </a:p>
        </p:txBody>
      </p:sp>
      <p:pic>
        <p:nvPicPr>
          <p:cNvPr id="4" name="Picture 3">
            <a:extLst>
              <a:ext uri="{FF2B5EF4-FFF2-40B4-BE49-F238E27FC236}">
                <a16:creationId xmlns:a16="http://schemas.microsoft.com/office/drawing/2014/main" id="{F85A884A-ED67-669C-1987-D31AFBCB4909}"/>
              </a:ext>
            </a:extLst>
          </p:cNvPr>
          <p:cNvPicPr>
            <a:picLocks noChangeAspect="1"/>
          </p:cNvPicPr>
          <p:nvPr/>
        </p:nvPicPr>
        <p:blipFill>
          <a:blip r:embed="rId3"/>
          <a:stretch>
            <a:fillRect/>
          </a:stretch>
        </p:blipFill>
        <p:spPr>
          <a:xfrm>
            <a:off x="2966354" y="793114"/>
            <a:ext cx="6259290" cy="6017316"/>
          </a:xfrm>
          <a:prstGeom prst="rect">
            <a:avLst/>
          </a:prstGeom>
        </p:spPr>
      </p:pic>
    </p:spTree>
    <p:extLst>
      <p:ext uri="{BB962C8B-B14F-4D97-AF65-F5344CB8AC3E}">
        <p14:creationId xmlns:p14="http://schemas.microsoft.com/office/powerpoint/2010/main" val="4234768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otalTime>182</TotalTime>
  <Words>2716</Words>
  <Application>Microsoft Office PowerPoint</Application>
  <PresentationFormat>Widescreen</PresentationFormat>
  <Paragraphs>200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system-ui</vt:lpstr>
      <vt:lpstr>Office Theme</vt:lpstr>
      <vt:lpstr>PowerPoint Presentation</vt:lpstr>
      <vt:lpstr>Introduction to AI</vt:lpstr>
      <vt:lpstr>PowerPoint Presentation</vt:lpstr>
      <vt:lpstr>PowerPoint Presentation</vt:lpstr>
      <vt:lpstr>PowerPoint Presentation</vt:lpstr>
      <vt:lpstr>PROBLEM STATEMENT – Binary Classification </vt:lpstr>
      <vt:lpstr>MODEL TRAINING</vt:lpstr>
      <vt:lpstr>MODEL PERFORMANCES</vt:lpstr>
      <vt:lpstr>CONFUSION MATRIX</vt:lpstr>
      <vt:lpstr>F1 SCORE</vt:lpstr>
      <vt:lpstr>OVERALL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DivyaPriya Vinoth</dc:creator>
  <cp:lastModifiedBy>Madhavan, Vinoth</cp:lastModifiedBy>
  <cp:revision>7</cp:revision>
  <dcterms:created xsi:type="dcterms:W3CDTF">2025-03-16T17:07:55Z</dcterms:created>
  <dcterms:modified xsi:type="dcterms:W3CDTF">2025-03-31T16:20:40Z</dcterms:modified>
</cp:coreProperties>
</file>