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3" r:id="rId3"/>
    <p:sldId id="346" r:id="rId4"/>
    <p:sldId id="347" r:id="rId5"/>
    <p:sldId id="350" r:id="rId6"/>
    <p:sldId id="349" r:id="rId7"/>
    <p:sldId id="348" r:id="rId8"/>
    <p:sldId id="351" r:id="rId9"/>
    <p:sldId id="353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C71E7-75D3-4100-9E91-86FDB1F6BF5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1790-257B-4AEB-8E83-E4B7E0A9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AA9F-3E1A-82C2-B5F9-7E12933F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6F4ED-0EE9-91A0-3B5A-6002A6A4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431E-EF11-67E5-1DE3-FA32D415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D985-7D96-BFAD-1D4B-6CF1CBD6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751D-9113-C5AA-72A7-AA2E4DC5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4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AE63-9827-53AF-4136-E15A0D40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D6CA9-CE56-B656-8D6F-4B13FF82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FC99-7FB1-0574-916D-EBDF5665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FF64-6DA6-69A4-274E-8B8FB4C2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301D-D824-04DC-4D71-403CF6CA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3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C68C4-B1F7-4C7D-9290-71800BC39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E83EB-DDFB-E689-C624-B09B37671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A9846-0E7B-5C2D-3230-F7C9C9E7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862A-85F4-4740-4758-B4D98973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EAC23-06E8-B6D1-7BD4-58F87B62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9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DF2A-A3E9-4EAF-8B8D-45D879F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24" y="76809"/>
            <a:ext cx="4873752" cy="910615"/>
          </a:xfrm>
        </p:spPr>
        <p:txBody>
          <a:bodyPr anchor="b">
            <a:no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C09A4-276C-4BCA-B4C8-34C102CD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7124" y="6356350"/>
            <a:ext cx="3592678" cy="365125"/>
          </a:xfrm>
        </p:spPr>
        <p:txBody>
          <a:bodyPr/>
          <a:lstStyle>
            <a:lvl1pPr>
              <a:defRPr>
                <a:solidFill>
                  <a:srgbClr val="168DA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1257A-9E39-49E4-AABE-4C681F9C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802" y="6356350"/>
            <a:ext cx="1281074" cy="365125"/>
          </a:xfrm>
        </p:spPr>
        <p:txBody>
          <a:bodyPr/>
          <a:lstStyle>
            <a:lvl1pPr>
              <a:defRPr>
                <a:solidFill>
                  <a:srgbClr val="168DA5"/>
                </a:solidFill>
              </a:defRPr>
            </a:lvl1pPr>
          </a:lstStyle>
          <a:p>
            <a:fld id="{3F2141CC-6D22-46E7-B2BD-FEB7FB34A0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470D81F-804A-42DC-B42F-E2F6F15B2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7999"/>
          </a:xfrm>
          <a:solidFill>
            <a:srgbClr val="168DA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0ED2-157C-4FED-9667-31CAEEEC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1124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0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380A-B54A-D77A-0048-CB9CAD9B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86DF-72C0-2070-CB7F-10E16811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86B1-341E-30F0-7870-A976CF43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A107-BCE1-410F-0A25-A06B9427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E83E-8FC4-BFBC-AF49-D4AB7056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4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C3EA-A6F8-35AE-F742-978E3FA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8DA5C-66BE-FACB-EF22-F1E64628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A53C7-0130-E17C-4AAE-55EEC08A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9695-EB48-9742-ED59-AA85D0FA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4524C-31D2-A15D-2A14-ABFCC8FE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49A6-36A8-D4C5-78A7-449EDD54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7705-712B-FC85-E226-B2F985A0F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94678-70AE-00B5-881C-C79F3CD7C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BB08-85EA-9D2D-9DA8-1CC78468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AB9E1-EB5A-7F27-55C4-2BB80D0C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E28D5-4CE1-850C-61C9-A6373C4B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7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1DAE-6E49-8EAD-7FF8-28AC7D91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BCED-A0E0-F41B-11BE-FAA62C6E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B7FC3-CCA4-93A9-7595-E2DCF0C77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C00DA-A4B8-76CF-307E-E0A2E2335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C2EB8-5E3A-4395-C447-AE9B63FCC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50F96-3CF4-37C1-33DE-56F0B9D4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38857-B59B-627E-07C8-E5D596E0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B27B7-1865-551B-AFF8-83007EAE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8197-00EB-7E4F-ECCF-88E0EE01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1006F-33EA-33D5-E3FE-5503C4DB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47576-696E-9AEA-70D1-7D344AD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0494-6899-8C90-6C8A-12FD6F1C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8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C45BA-F517-F9C4-30AA-80D72FD8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EB06A-0725-5B2E-10D5-9959E2C3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00195-CBA3-9644-DDFD-795ACF89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8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D86B-778B-94BB-FC04-E067B564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0312-6A24-39AD-9278-AF11B71E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B7BD1-CE6D-F6CC-A6D2-12513F754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D986-FA85-D2CD-73B8-4E382477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CBD1F-8363-61F1-941F-C6AD13C0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406E4-509F-490C-F563-98BA39F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1D9-AD16-27F1-B565-F327AC70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01973-FA9F-BD50-2049-AD2E6BB51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B6A78-411D-E48C-72B9-C74C0ECB5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7632A-511B-B53C-63DF-46D5014E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5D3E6-4141-C544-B205-4B5F5312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D67FD-85C5-2644-C19C-0490FF92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3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6A20A-F518-8366-1A03-7E850FF1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682D-F104-5843-3363-B2CE5110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74EA-579B-9582-70F9-7E1A2046C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6A18-BA5B-4F85-BA02-DA7FD2D8670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0C13-D779-A92F-8DE9-B3E7B529A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F37-F13C-B514-E333-EF1141156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1CEE-E326-4E74-B75A-9572A4CF3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1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I Medical Background Concept Stock Photo - Image of graphic, brain:  155234616">
            <a:extLst>
              <a:ext uri="{FF2B5EF4-FFF2-40B4-BE49-F238E27FC236}">
                <a16:creationId xmlns:a16="http://schemas.microsoft.com/office/drawing/2014/main" id="{F918A156-169A-741B-21C9-CA1BDC75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289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35ECF-3E68-9FC0-0F04-4EBF2BFA4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464" y="18877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Generation of Clinical Encounter Summaries from Recordings Using Large Language Models </a:t>
            </a:r>
            <a:b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[AI Medical Scribe</a:t>
            </a:r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A3234-130D-8143-6779-A6A927AF3649}"/>
              </a:ext>
            </a:extLst>
          </p:cNvPr>
          <p:cNvSpPr txBox="1"/>
          <p:nvPr/>
        </p:nvSpPr>
        <p:spPr>
          <a:xfrm>
            <a:off x="457200" y="4988560"/>
            <a:ext cx="4348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Vinoth Madhavan | VM26426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High Risk Project | </a:t>
            </a:r>
            <a:r>
              <a:rPr lang="en-IN" sz="1800" dirty="0"/>
              <a:t>AI in Health Care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05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6">
                <a:lumMod val="40000"/>
                <a:lumOff val="60000"/>
              </a:schemeClr>
            </a:gs>
            <a:gs pos="28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07AB45-47C1-B0E5-2ADD-ED78B5299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9C76-986C-1821-141E-253415FF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840" y="2580005"/>
            <a:ext cx="359664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78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62E811F-6A65-47F4-B15F-00FE308F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1CC-6D22-46E7-B2BD-FEB7FB34A0FB}" type="slidenum">
              <a:rPr lang="en-US" smtClean="0">
                <a:solidFill>
                  <a:srgbClr val="168DA5"/>
                </a:solidFill>
              </a:rPr>
              <a:t>2</a:t>
            </a:fld>
            <a:endParaRPr lang="en-US">
              <a:solidFill>
                <a:srgbClr val="168DA5"/>
              </a:solidFill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EAED601-DEFE-1E69-5164-80400E5D0E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AD59FBC-767E-4B39-BAB8-A9A44D67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47F046-6D83-4942-9CA2-FC37F4840716}"/>
              </a:ext>
            </a:extLst>
          </p:cNvPr>
          <p:cNvGrpSpPr/>
          <p:nvPr/>
        </p:nvGrpSpPr>
        <p:grpSpPr>
          <a:xfrm>
            <a:off x="6707124" y="285353"/>
            <a:ext cx="4873752" cy="523220"/>
            <a:chOff x="6707124" y="1410006"/>
            <a:chExt cx="4873752" cy="523220"/>
          </a:xfrm>
          <a:noFill/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9D656C4-54BF-432E-8146-BA8DC38BF48E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E8E2AA-9194-4AD1-80BD-6D7478BE5B38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168D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9BB5CE7-D5FD-41AA-82B3-209F9C9BD9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CBD8D5-75AA-4D12-A27D-EF5D9299BCB8}"/>
                </a:ext>
              </a:extLst>
            </p:cNvPr>
            <p:cNvSpPr txBox="1"/>
            <p:nvPr/>
          </p:nvSpPr>
          <p:spPr>
            <a:xfrm>
              <a:off x="6926281" y="1410006"/>
              <a:ext cx="550151" cy="52322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r>
                <a:rPr lang="en-US" sz="2800" b="1" dirty="0"/>
                <a:t>01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194728-A184-4C66-92E7-8D88BEAA72F8}"/>
                </a:ext>
              </a:extLst>
            </p:cNvPr>
            <p:cNvSpPr/>
            <p:nvPr/>
          </p:nvSpPr>
          <p:spPr>
            <a:xfrm>
              <a:off x="7695590" y="1520579"/>
              <a:ext cx="3885286" cy="387191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da-DK" b="1" cap="all" dirty="0">
                  <a:solidFill>
                    <a:schemeClr val="tx1"/>
                  </a:solidFill>
                </a:rPr>
                <a:t>INTRODUCTION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E5AF35-4CFD-4F33-8E13-F59966F6C1DC}"/>
              </a:ext>
            </a:extLst>
          </p:cNvPr>
          <p:cNvGrpSpPr/>
          <p:nvPr/>
        </p:nvGrpSpPr>
        <p:grpSpPr>
          <a:xfrm>
            <a:off x="6707124" y="1090813"/>
            <a:ext cx="4873752" cy="523220"/>
            <a:chOff x="6707124" y="1410006"/>
            <a:chExt cx="4873752" cy="523220"/>
          </a:xfrm>
          <a:noFill/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FA7C68C-4558-49EF-9828-A9634A0FDAFA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836BD06-354C-41A8-AFF7-086B91BC8F35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168D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C81FC4E-F7AC-4DAD-84FF-0C5209A3C2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62A09E-3B2B-4CB5-BCA4-C14B9256CD84}"/>
                </a:ext>
              </a:extLst>
            </p:cNvPr>
            <p:cNvSpPr txBox="1"/>
            <p:nvPr/>
          </p:nvSpPr>
          <p:spPr>
            <a:xfrm>
              <a:off x="6926281" y="1410006"/>
              <a:ext cx="550151" cy="52322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r>
                <a:rPr lang="en-US" sz="2800" b="1" dirty="0"/>
                <a:t>02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31A313C-BFAF-4EE2-B1FD-0D2BB300746A}"/>
                </a:ext>
              </a:extLst>
            </p:cNvPr>
            <p:cNvSpPr/>
            <p:nvPr/>
          </p:nvSpPr>
          <p:spPr>
            <a:xfrm>
              <a:off x="7695590" y="1521760"/>
              <a:ext cx="3885286" cy="387191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da-DK" b="1" cap="all" dirty="0">
                  <a:solidFill>
                    <a:schemeClr val="tx1"/>
                  </a:solidFill>
                </a:rPr>
                <a:t>PROBLEM STATEMENT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E5796F-E524-477C-8066-54BA49954298}"/>
              </a:ext>
            </a:extLst>
          </p:cNvPr>
          <p:cNvGrpSpPr/>
          <p:nvPr/>
        </p:nvGrpSpPr>
        <p:grpSpPr>
          <a:xfrm>
            <a:off x="6707124" y="1926615"/>
            <a:ext cx="4873752" cy="523220"/>
            <a:chOff x="6707124" y="1410006"/>
            <a:chExt cx="4873752" cy="523220"/>
          </a:xfrm>
          <a:noFill/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8611A0-1743-428A-8AE2-72D9B2A1C76D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1153392-66F6-4962-B690-2C7E58F0F3EA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168D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3CB17DA-6E21-4151-9B6E-CAD4E843D6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F00841-4934-4D5E-B0BF-5211254C89C4}"/>
                </a:ext>
              </a:extLst>
            </p:cNvPr>
            <p:cNvSpPr txBox="1"/>
            <p:nvPr/>
          </p:nvSpPr>
          <p:spPr>
            <a:xfrm>
              <a:off x="6926281" y="1410006"/>
              <a:ext cx="550151" cy="52322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r>
                <a:rPr lang="en-US" sz="2800" b="1" dirty="0"/>
                <a:t>03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C12A6A0-6FCA-4049-A00C-63495A813006}"/>
                </a:ext>
              </a:extLst>
            </p:cNvPr>
            <p:cNvSpPr/>
            <p:nvPr/>
          </p:nvSpPr>
          <p:spPr>
            <a:xfrm>
              <a:off x="7695590" y="1520595"/>
              <a:ext cx="3885286" cy="387191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da-DK" b="1" cap="all" dirty="0">
                  <a:solidFill>
                    <a:schemeClr val="tx1"/>
                  </a:solidFill>
                </a:rPr>
                <a:t>WORKFLOW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5BD51C-AEFE-41A1-8DDA-0C10A560A5F3}"/>
              </a:ext>
            </a:extLst>
          </p:cNvPr>
          <p:cNvGrpSpPr/>
          <p:nvPr/>
        </p:nvGrpSpPr>
        <p:grpSpPr>
          <a:xfrm>
            <a:off x="6659311" y="2726907"/>
            <a:ext cx="4873752" cy="523220"/>
            <a:chOff x="6707124" y="1410006"/>
            <a:chExt cx="4873752" cy="523220"/>
          </a:xfrm>
          <a:noFill/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5AC661E-E537-4FF5-9FEB-1BD4E41A3E3A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A21EEDF-7BAC-43D3-805E-4FFA05344856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168D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41C074D-110F-489B-913B-B6891ACA26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9AD311-B19A-4EBA-AD3D-A30174247314}"/>
                </a:ext>
              </a:extLst>
            </p:cNvPr>
            <p:cNvSpPr txBox="1"/>
            <p:nvPr/>
          </p:nvSpPr>
          <p:spPr>
            <a:xfrm>
              <a:off x="6926281" y="1410006"/>
              <a:ext cx="550151" cy="52322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r>
                <a:rPr lang="en-US" sz="2800" b="1" dirty="0"/>
                <a:t>04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A82AF00-8A2C-4DB2-AF68-AA64C1AE2A1A}"/>
                </a:ext>
              </a:extLst>
            </p:cNvPr>
            <p:cNvSpPr/>
            <p:nvPr/>
          </p:nvSpPr>
          <p:spPr>
            <a:xfrm>
              <a:off x="7679561" y="1493921"/>
              <a:ext cx="3885286" cy="387191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da-DK" b="1" cap="all" dirty="0">
                  <a:solidFill>
                    <a:schemeClr val="tx1"/>
                  </a:solidFill>
                </a:rPr>
                <a:t>APPROACH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5F83B4-B800-3024-8ADF-ED2B11156564}"/>
              </a:ext>
            </a:extLst>
          </p:cNvPr>
          <p:cNvSpPr txBox="1"/>
          <p:nvPr/>
        </p:nvSpPr>
        <p:spPr>
          <a:xfrm>
            <a:off x="0" y="2449835"/>
            <a:ext cx="6096000" cy="1754326"/>
          </a:xfrm>
          <a:prstGeom prst="rect">
            <a:avLst/>
          </a:prstGeom>
          <a:solidFill>
            <a:schemeClr val="bg1">
              <a:lumMod val="65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3600" b="1" dirty="0">
              <a:solidFill>
                <a:schemeClr val="bg1"/>
              </a:solidFill>
            </a:endParaRPr>
          </a:p>
          <a:p>
            <a:pPr algn="ctr"/>
            <a:r>
              <a:rPr lang="en-IN" sz="3600" b="1" dirty="0">
                <a:solidFill>
                  <a:schemeClr val="bg1"/>
                </a:solidFill>
              </a:rPr>
              <a:t>TABLE OF CONTENTS</a:t>
            </a: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FEEDBC-6164-BE7C-B121-30E3844E94FA}"/>
              </a:ext>
            </a:extLst>
          </p:cNvPr>
          <p:cNvGrpSpPr/>
          <p:nvPr/>
        </p:nvGrpSpPr>
        <p:grpSpPr>
          <a:xfrm>
            <a:off x="6643282" y="3540325"/>
            <a:ext cx="4889781" cy="523220"/>
            <a:chOff x="6707124" y="1410006"/>
            <a:chExt cx="4889781" cy="523220"/>
          </a:xfrm>
          <a:noFill/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81B85C-29F2-FAE5-12AA-9AA9FF72338F}"/>
                </a:ext>
              </a:extLst>
            </p:cNvPr>
            <p:cNvGrpSpPr/>
            <p:nvPr/>
          </p:nvGrpSpPr>
          <p:grpSpPr>
            <a:xfrm>
              <a:off x="6707124" y="1410006"/>
              <a:ext cx="4873752" cy="0"/>
              <a:chOff x="6707124" y="561442"/>
              <a:chExt cx="4873752" cy="0"/>
            </a:xfrm>
            <a:grpFill/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67E98-8536-EE0C-86EB-2347B9D29652}"/>
                  </a:ext>
                </a:extLst>
              </p:cNvPr>
              <p:cNvCxnSpPr/>
              <p:nvPr userDrawn="1"/>
            </p:nvCxnSpPr>
            <p:spPr>
              <a:xfrm>
                <a:off x="6707124" y="561442"/>
                <a:ext cx="4873752" cy="0"/>
              </a:xfrm>
              <a:prstGeom prst="line">
                <a:avLst/>
              </a:prstGeom>
              <a:grpFill/>
              <a:ln>
                <a:solidFill>
                  <a:srgbClr val="168D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BC2DFEC-959A-FE5B-5E88-08E786999C8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707124" y="561442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A883BF-7BF8-17FA-CE8D-6F0E58E3DB42}"/>
                </a:ext>
              </a:extLst>
            </p:cNvPr>
            <p:cNvSpPr txBox="1"/>
            <p:nvPr/>
          </p:nvSpPr>
          <p:spPr>
            <a:xfrm>
              <a:off x="6926281" y="1410006"/>
              <a:ext cx="566181" cy="52322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r>
                <a:rPr lang="en-US" sz="2800" b="1" dirty="0"/>
                <a:t>05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6CE7075-6A5D-F060-A206-82C5C66C9449}"/>
                </a:ext>
              </a:extLst>
            </p:cNvPr>
            <p:cNvSpPr/>
            <p:nvPr/>
          </p:nvSpPr>
          <p:spPr>
            <a:xfrm>
              <a:off x="7711619" y="1511951"/>
              <a:ext cx="3885286" cy="387191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da-DK" b="1" cap="all" dirty="0">
                  <a:solidFill>
                    <a:schemeClr val="tx1"/>
                  </a:solidFill>
                </a:rPr>
                <a:t>TECHNICAL DETAILS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E932D2-7FB1-B714-7C63-37BDD63D5C07}"/>
              </a:ext>
            </a:extLst>
          </p:cNvPr>
          <p:cNvGrpSpPr/>
          <p:nvPr/>
        </p:nvGrpSpPr>
        <p:grpSpPr>
          <a:xfrm>
            <a:off x="6654105" y="4348921"/>
            <a:ext cx="4884163" cy="612759"/>
            <a:chOff x="6696713" y="1320467"/>
            <a:chExt cx="4884163" cy="612759"/>
          </a:xfrm>
          <a:noFill/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B7474FA-E3D7-3314-E0B3-50EEB0B96D6B}"/>
                </a:ext>
              </a:extLst>
            </p:cNvPr>
            <p:cNvGrpSpPr/>
            <p:nvPr/>
          </p:nvGrpSpPr>
          <p:grpSpPr>
            <a:xfrm>
              <a:off x="6696713" y="1320467"/>
              <a:ext cx="4884163" cy="15065"/>
              <a:chOff x="6696713" y="471903"/>
              <a:chExt cx="4884163" cy="15065"/>
            </a:xfrm>
            <a:grpFill/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FD93D-09EA-327B-F369-8413397B2C3F}"/>
                  </a:ext>
                </a:extLst>
              </p:cNvPr>
              <p:cNvCxnSpPr/>
              <p:nvPr userDrawn="1"/>
            </p:nvCxnSpPr>
            <p:spPr>
              <a:xfrm>
                <a:off x="6707124" y="486968"/>
                <a:ext cx="4873752" cy="0"/>
              </a:xfrm>
              <a:prstGeom prst="line">
                <a:avLst/>
              </a:prstGeom>
              <a:grpFill/>
              <a:ln>
                <a:solidFill>
                  <a:srgbClr val="168D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7542FD3-A5C5-8BFE-E061-EFADE8808A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696713" y="471903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ECE8A-57E4-1448-5C38-83329FF7F869}"/>
                </a:ext>
              </a:extLst>
            </p:cNvPr>
            <p:cNvSpPr txBox="1"/>
            <p:nvPr/>
          </p:nvSpPr>
          <p:spPr>
            <a:xfrm>
              <a:off x="6926281" y="1410006"/>
              <a:ext cx="566181" cy="52322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r>
                <a:rPr lang="en-US" sz="2800" b="1" dirty="0"/>
                <a:t>06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EEEDE84-C9FA-7F85-F57B-242B83F77D19}"/>
                </a:ext>
              </a:extLst>
            </p:cNvPr>
            <p:cNvSpPr/>
            <p:nvPr/>
          </p:nvSpPr>
          <p:spPr>
            <a:xfrm>
              <a:off x="7695590" y="1505827"/>
              <a:ext cx="3885286" cy="387191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da-DK" b="1" cap="all" dirty="0">
                  <a:solidFill>
                    <a:schemeClr val="tx1"/>
                  </a:solidFill>
                </a:rPr>
                <a:t>RESULTS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4FF140-E690-3922-FF2C-C232E7D6535A}"/>
              </a:ext>
            </a:extLst>
          </p:cNvPr>
          <p:cNvGrpSpPr/>
          <p:nvPr/>
        </p:nvGrpSpPr>
        <p:grpSpPr>
          <a:xfrm>
            <a:off x="6648900" y="5131974"/>
            <a:ext cx="4884163" cy="612759"/>
            <a:chOff x="6696713" y="1320467"/>
            <a:chExt cx="4884163" cy="612759"/>
          </a:xfrm>
          <a:noFill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D60787-1A8F-5331-9675-FBC34613F149}"/>
                </a:ext>
              </a:extLst>
            </p:cNvPr>
            <p:cNvGrpSpPr/>
            <p:nvPr/>
          </p:nvGrpSpPr>
          <p:grpSpPr>
            <a:xfrm>
              <a:off x="6696713" y="1320467"/>
              <a:ext cx="4884163" cy="15065"/>
              <a:chOff x="6696713" y="471903"/>
              <a:chExt cx="4884163" cy="15065"/>
            </a:xfrm>
            <a:grpFill/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5984D1-3F47-74DE-89FF-293BA00F8CDE}"/>
                  </a:ext>
                </a:extLst>
              </p:cNvPr>
              <p:cNvCxnSpPr/>
              <p:nvPr userDrawn="1"/>
            </p:nvCxnSpPr>
            <p:spPr>
              <a:xfrm>
                <a:off x="6707124" y="486968"/>
                <a:ext cx="4873752" cy="0"/>
              </a:xfrm>
              <a:prstGeom prst="line">
                <a:avLst/>
              </a:prstGeom>
              <a:grpFill/>
              <a:ln>
                <a:solidFill>
                  <a:srgbClr val="168D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30D193B-D6F4-78A8-E442-CE2E846A34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696713" y="471903"/>
                <a:ext cx="988466" cy="0"/>
              </a:xfrm>
              <a:prstGeom prst="line">
                <a:avLst/>
              </a:prstGeom>
              <a:grpFill/>
              <a:ln w="539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643BFB-BC12-6C0F-29F3-3347788B0C49}"/>
                </a:ext>
              </a:extLst>
            </p:cNvPr>
            <p:cNvSpPr txBox="1"/>
            <p:nvPr/>
          </p:nvSpPr>
          <p:spPr>
            <a:xfrm>
              <a:off x="6926281" y="1410006"/>
              <a:ext cx="550151" cy="52322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r>
                <a:rPr lang="en-US" sz="2800" b="1" dirty="0"/>
                <a:t>07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6DE4A7A-78E6-827F-67B2-2F9EEE2684E8}"/>
                </a:ext>
              </a:extLst>
            </p:cNvPr>
            <p:cNvSpPr/>
            <p:nvPr/>
          </p:nvSpPr>
          <p:spPr>
            <a:xfrm>
              <a:off x="7695590" y="1505827"/>
              <a:ext cx="3885286" cy="387191"/>
            </a:xfrm>
            <a:prstGeom prst="roundRect">
              <a:avLst>
                <a:gd name="adj" fmla="val 94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da-DK" b="1" cap="all" dirty="0">
                  <a:solidFill>
                    <a:schemeClr val="tx1"/>
                  </a:solidFill>
                </a:rPr>
                <a:t>Future directions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48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6">
                <a:lumMod val="40000"/>
                <a:lumOff val="60000"/>
              </a:schemeClr>
            </a:gs>
            <a:gs pos="28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9D88F-BDAE-5070-3ED7-F412891CD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8E16-A602-C6C8-4D61-3D487FFC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0096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35D8-DD04-D3F5-56BC-A384ACE2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80" y="1507807"/>
            <a:ext cx="11470640" cy="50257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Need for Advanced Clinical Documentation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Automates structured clinical summaries from patient encounter audio/video.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Utilizes a hybrid pipeline combining advanced ASR (speech-to-text) and LLMs.</a:t>
            </a:r>
          </a:p>
          <a:p>
            <a:pPr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Reduces the burden of manual clinical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Minimizes errors from incomplete or inconsistent handoff notes.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Improves efficiency and enhances patient safety with standardized summaries.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46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6">
                <a:lumMod val="40000"/>
                <a:lumOff val="60000"/>
              </a:schemeClr>
            </a:gs>
            <a:gs pos="28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27088-CC78-BA85-F876-3CCEC8A4F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C90E-7C07-45B6-E065-D6A91DAB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619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FE13-92EB-B1D7-2C78-690825D7C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487488"/>
            <a:ext cx="11541760" cy="48021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Clinical documentation is time-consuming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reducing time available for direct patient 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Manual notes and dictations are error-prone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vary widely in quality and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Inaccurate or incomplete handoff notes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lead to medical errors and patient safety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Existing speech-to-text tools lack medical domain understanding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struggling with jargon, accents, and conversational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Large Language Models (LLMs) show promise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challenges like hallucinations and misattributions remain.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Need for an automated, accurate, and structured clinical summary generation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system from audio/video recordings.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6">
                <a:lumMod val="40000"/>
                <a:lumOff val="60000"/>
              </a:schemeClr>
            </a:gs>
            <a:gs pos="28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1AFC-523A-AB99-C826-61D300F8B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1032-B25D-8B09-15D9-C314BAD7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619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738157-70EC-FA3E-5FD5-57C5D516A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4162" y="3090445"/>
            <a:ext cx="119078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84EE6-FA33-4334-2578-835D85DB02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" y="1519358"/>
            <a:ext cx="11226800" cy="4756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55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6">
                <a:lumMod val="40000"/>
                <a:lumOff val="60000"/>
              </a:schemeClr>
            </a:gs>
            <a:gs pos="28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A11CB-1946-0246-CD71-1744D47BB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15B1-3485-0F9F-9704-B54C0993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EFA09F-B085-EEA0-09F6-6DF790B86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6560" y="1134916"/>
            <a:ext cx="11653838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Pipeline: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Combines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speech-to-text (ASR)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language models (LLMs)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structured clinical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Extraction: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video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moviepy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Noise reduction and normalization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librosa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-whisper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ASR model for text conversion.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Extraction: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LLM 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 prompts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Gemini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extract clinical data (diagnoses, medications, follow-up plans, etc.).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Formatting: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and format summary in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Word document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python-docx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&amp; Refinement: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Clinician review for accuracy and completeness. Address errors and hallucinations.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1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6">
                <a:lumMod val="40000"/>
                <a:lumOff val="60000"/>
              </a:schemeClr>
            </a:gs>
            <a:gs pos="28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930DA-04D5-6E71-4B88-C4BA30536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3217-14D4-165F-913E-B8BE4F95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619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B7EB0F-A08D-45F1-81B0-03542FD27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4162" y="1074509"/>
            <a:ext cx="1190783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🎥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Extraction: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moviepy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extract audio from video files.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Librosa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noise reduction and normalization.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📝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Transcription: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-whisper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converting audio to text with state-of-the-art speech-to-text.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🤖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prompts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Gemini LLM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and organize key clinical sections.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📄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python-docx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generate a structured, labeled Word document for review and editing.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Repo link: https://github.com/vinothmadhavan/aihc_project/tree/main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2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6">
                <a:lumMod val="40000"/>
                <a:lumOff val="60000"/>
              </a:schemeClr>
            </a:gs>
            <a:gs pos="28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E98257-1755-1BB3-6A2C-795DF1D9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5B45-0C18-11B4-5895-72A6A60E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619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CAAC9-E80F-029F-828B-495D4CF0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1213169"/>
            <a:ext cx="4269992" cy="2215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34E4C-00D4-325E-3A06-38AC924B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32" y="1687068"/>
            <a:ext cx="7094879" cy="4165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77DA4-344A-B05B-FD23-949DF451E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9" y="3861054"/>
            <a:ext cx="4269992" cy="29525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C2BEB-D8E9-03CC-5805-D2DC3990117A}"/>
              </a:ext>
            </a:extLst>
          </p:cNvPr>
          <p:cNvSpPr txBox="1"/>
          <p:nvPr/>
        </p:nvSpPr>
        <p:spPr>
          <a:xfrm>
            <a:off x="2825241" y="2923032"/>
            <a:ext cx="15544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Landing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A35D0-D3D0-BCA4-023F-04D6A1F69D0E}"/>
              </a:ext>
            </a:extLst>
          </p:cNvPr>
          <p:cNvSpPr txBox="1"/>
          <p:nvPr/>
        </p:nvSpPr>
        <p:spPr>
          <a:xfrm>
            <a:off x="10274808" y="2088912"/>
            <a:ext cx="15544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Result in 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4B998-94CA-4083-4585-3E969044FEE8}"/>
              </a:ext>
            </a:extLst>
          </p:cNvPr>
          <p:cNvSpPr txBox="1"/>
          <p:nvPr/>
        </p:nvSpPr>
        <p:spPr>
          <a:xfrm>
            <a:off x="2492248" y="4023550"/>
            <a:ext cx="181635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Generated Word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86EC62-3ED3-CF45-FECD-7DE06A532F6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379721" y="1449864"/>
            <a:ext cx="3992551" cy="23720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77AC3-5FA8-B2CC-783F-CA3B20C0C3E3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6149206" y="4011554"/>
            <a:ext cx="382460" cy="40636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5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6">
                <a:lumMod val="40000"/>
                <a:lumOff val="60000"/>
              </a:schemeClr>
            </a:gs>
            <a:gs pos="28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43A29-56CE-AAFB-CFFC-116BE88DF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E02A-095A-8916-DD3E-04F1492B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619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D6488-C826-5DFF-DED1-9411F99141AD}"/>
              </a:ext>
            </a:extLst>
          </p:cNvPr>
          <p:cNvSpPr txBox="1"/>
          <p:nvPr/>
        </p:nvSpPr>
        <p:spPr>
          <a:xfrm>
            <a:off x="603504" y="1487488"/>
            <a:ext cx="962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solution can be extended to the entire health care industry in all the places where we need documentation from the conversation or any existing document</a:t>
            </a:r>
          </a:p>
          <a:p>
            <a:endParaRPr lang="en-IN" dirty="0"/>
          </a:p>
          <a:p>
            <a:r>
              <a:rPr lang="en-IN" dirty="0"/>
              <a:t>Scale this solution 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Process PDF, Word, Power Point etc.,</a:t>
            </a:r>
          </a:p>
          <a:p>
            <a:pPr marL="342900" indent="-342900">
              <a:buAutoNum type="arabicPeriod"/>
            </a:pPr>
            <a:r>
              <a:rPr lang="en-IN" dirty="0"/>
              <a:t>Process recordings in other formats other than mp4 and mp3</a:t>
            </a:r>
          </a:p>
          <a:p>
            <a:pPr marL="342900" indent="-342900">
              <a:buAutoNum type="arabicPeriod"/>
            </a:pPr>
            <a:r>
              <a:rPr lang="en-IN" dirty="0"/>
              <a:t>Support Multi Accent</a:t>
            </a:r>
          </a:p>
          <a:p>
            <a:pPr marL="342900" indent="-342900">
              <a:buAutoNum type="arabicPeriod"/>
            </a:pPr>
            <a:r>
              <a:rPr lang="en-IN" dirty="0"/>
              <a:t>Support Multi linguistic</a:t>
            </a:r>
          </a:p>
          <a:p>
            <a:pPr marL="342900" indent="-342900">
              <a:buAutoNum type="arabicPeriod"/>
            </a:pPr>
            <a:r>
              <a:rPr lang="en-IN" dirty="0"/>
              <a:t>Incrementally update patient history with new files</a:t>
            </a:r>
          </a:p>
          <a:p>
            <a:pPr marL="342900" indent="-342900">
              <a:buAutoNum type="arabicPeriod"/>
            </a:pPr>
            <a:r>
              <a:rPr lang="en-IN" dirty="0"/>
              <a:t>Add OCR feature to process hard documents patient has etc.,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10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497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Times New Roman</vt:lpstr>
      <vt:lpstr>Office Theme</vt:lpstr>
      <vt:lpstr>Automatic Generation of Clinical Encounter Summaries from Recordings Using Large Language Models  [AI Medical Scribe]</vt:lpstr>
      <vt:lpstr>PowerPoint Presentation</vt:lpstr>
      <vt:lpstr>INTRODUCTION</vt:lpstr>
      <vt:lpstr>PROBLEM STAEMENT</vt:lpstr>
      <vt:lpstr>WORKFLOW</vt:lpstr>
      <vt:lpstr>APPROACH</vt:lpstr>
      <vt:lpstr>TECHNICAL DETAILS</vt:lpstr>
      <vt:lpstr>RESULTS</vt:lpstr>
      <vt:lpstr>FUTURE DIRECTIONS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DivyaPriya Vinoth</dc:creator>
  <cp:lastModifiedBy>DivyaPriya Vinoth</cp:lastModifiedBy>
  <cp:revision>7</cp:revision>
  <dcterms:created xsi:type="dcterms:W3CDTF">2025-04-28T09:57:00Z</dcterms:created>
  <dcterms:modified xsi:type="dcterms:W3CDTF">2025-04-28T16:44:08Z</dcterms:modified>
</cp:coreProperties>
</file>