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1503" r:id="rId5"/>
    <p:sldId id="1488" r:id="rId6"/>
    <p:sldId id="1489" r:id="rId7"/>
    <p:sldId id="1504" r:id="rId8"/>
    <p:sldId id="1500" r:id="rId9"/>
    <p:sldId id="1505" r:id="rId10"/>
    <p:sldId id="1506" r:id="rId11"/>
    <p:sldId id="1507" r:id="rId12"/>
    <p:sldId id="1508" r:id="rId13"/>
    <p:sldId id="1509" r:id="rId14"/>
    <p:sldId id="1510" r:id="rId15"/>
    <p:sldId id="1511" r:id="rId16"/>
    <p:sldId id="1512" r:id="rId17"/>
    <p:sldId id="1513" r:id="rId18"/>
    <p:sldId id="1499" r:id="rId19"/>
    <p:sldId id="1514" r:id="rId20"/>
    <p:sldId id="1515" r:id="rId21"/>
    <p:sldId id="281" r:id="rId22"/>
  </p:sldIdLst>
  <p:sldSz cx="9144000" cy="5143500" type="screen16x9"/>
  <p:notesSz cx="6858000" cy="9334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15">
          <p15:clr>
            <a:srgbClr val="A4A3A4"/>
          </p15:clr>
        </p15:guide>
        <p15:guide id="3" orient="horz" pos="228">
          <p15:clr>
            <a:srgbClr val="A4A3A4"/>
          </p15:clr>
        </p15:guide>
        <p15:guide id="4" orient="horz" pos="344">
          <p15:clr>
            <a:srgbClr val="A4A3A4"/>
          </p15:clr>
        </p15:guide>
        <p15:guide id="5" orient="horz" pos="460">
          <p15:clr>
            <a:srgbClr val="A4A3A4"/>
          </p15:clr>
        </p15:guide>
        <p15:guide id="6" orient="horz" pos="577">
          <p15:clr>
            <a:srgbClr val="A4A3A4"/>
          </p15:clr>
        </p15:guide>
        <p15:guide id="7" orient="horz" pos="681">
          <p15:clr>
            <a:srgbClr val="A4A3A4"/>
          </p15:clr>
        </p15:guide>
        <p15:guide id="8" orient="horz" pos="796">
          <p15:clr>
            <a:srgbClr val="A4A3A4"/>
          </p15:clr>
        </p15:guide>
        <p15:guide id="9" orient="horz" pos="894">
          <p15:clr>
            <a:srgbClr val="A4A3A4"/>
          </p15:clr>
        </p15:guide>
        <p15:guide id="10" orient="horz" pos="1030">
          <p15:clr>
            <a:srgbClr val="A4A3A4"/>
          </p15:clr>
        </p15:guide>
        <p15:guide id="11" orient="horz" pos="1141">
          <p15:clr>
            <a:srgbClr val="A4A3A4"/>
          </p15:clr>
        </p15:guide>
        <p15:guide id="12" orient="horz" pos="1257">
          <p15:clr>
            <a:srgbClr val="A4A3A4"/>
          </p15:clr>
        </p15:guide>
        <p15:guide id="13" orient="horz" pos="1361">
          <p15:clr>
            <a:srgbClr val="A4A3A4"/>
          </p15:clr>
        </p15:guide>
        <p15:guide id="14" orient="horz" pos="1484">
          <p15:clr>
            <a:srgbClr val="A4A3A4"/>
          </p15:clr>
        </p15:guide>
        <p15:guide id="15" orient="horz" pos="1589">
          <p15:clr>
            <a:srgbClr val="A4A3A4"/>
          </p15:clr>
        </p15:guide>
        <p15:guide id="16" orient="horz" pos="1702">
          <p15:clr>
            <a:srgbClr val="A4A3A4"/>
          </p15:clr>
        </p15:guide>
        <p15:guide id="17" orient="horz" pos="1801">
          <p15:clr>
            <a:srgbClr val="A4A3A4"/>
          </p15:clr>
        </p15:guide>
        <p15:guide id="18" orient="horz" pos="1938">
          <p15:clr>
            <a:srgbClr val="A4A3A4"/>
          </p15:clr>
        </p15:guide>
        <p15:guide id="19" orient="horz" pos="2028">
          <p15:clr>
            <a:srgbClr val="A4A3A4"/>
          </p15:clr>
        </p15:guide>
        <p15:guide id="20" orient="horz" pos="2164">
          <p15:clr>
            <a:srgbClr val="A4A3A4"/>
          </p15:clr>
        </p15:guide>
        <p15:guide id="21" orient="horz" pos="2270">
          <p15:clr>
            <a:srgbClr val="A4A3A4"/>
          </p15:clr>
        </p15:guide>
        <p15:guide id="22" orient="horz" pos="2383">
          <p15:clr>
            <a:srgbClr val="A4A3A4"/>
          </p15:clr>
        </p15:guide>
        <p15:guide id="23" orient="horz" pos="2499">
          <p15:clr>
            <a:srgbClr val="A4A3A4"/>
          </p15:clr>
        </p15:guide>
        <p15:guide id="24" orient="horz" pos="2618">
          <p15:clr>
            <a:srgbClr val="A4A3A4"/>
          </p15:clr>
        </p15:guide>
        <p15:guide id="25" orient="horz" pos="2709">
          <p15:clr>
            <a:srgbClr val="A4A3A4"/>
          </p15:clr>
        </p15:guide>
        <p15:guide id="26" orient="horz" pos="2834">
          <p15:clr>
            <a:srgbClr val="A4A3A4"/>
          </p15:clr>
        </p15:guide>
        <p15:guide id="27" orient="horz" pos="3239">
          <p15:clr>
            <a:srgbClr val="A4A3A4"/>
          </p15:clr>
        </p15:guide>
        <p15:guide id="28" orient="horz" pos="3072">
          <p15:clr>
            <a:srgbClr val="A4A3A4"/>
          </p15:clr>
        </p15:guide>
        <p15:guide id="29" orient="horz" pos="2951">
          <p15:clr>
            <a:srgbClr val="A4A3A4"/>
          </p15:clr>
        </p15:guide>
        <p15:guide id="30" orient="horz" pos="3172">
          <p15:clr>
            <a:srgbClr val="A4A3A4"/>
          </p15:clr>
        </p15:guide>
        <p15:guide id="31">
          <p15:clr>
            <a:srgbClr val="A4A3A4"/>
          </p15:clr>
        </p15:guide>
        <p15:guide id="32" pos="113">
          <p15:clr>
            <a:srgbClr val="A4A3A4"/>
          </p15:clr>
        </p15:guide>
        <p15:guide id="33" pos="227">
          <p15:clr>
            <a:srgbClr val="A4A3A4"/>
          </p15:clr>
        </p15:guide>
        <p15:guide id="34" pos="340">
          <p15:clr>
            <a:srgbClr val="A4A3A4"/>
          </p15:clr>
        </p15:guide>
        <p15:guide id="35" pos="453">
          <p15:clr>
            <a:srgbClr val="A4A3A4"/>
          </p15:clr>
        </p15:guide>
        <p15:guide id="36" pos="566">
          <p15:clr>
            <a:srgbClr val="A4A3A4"/>
          </p15:clr>
        </p15:guide>
        <p15:guide id="37" pos="679">
          <p15:clr>
            <a:srgbClr val="A4A3A4"/>
          </p15:clr>
        </p15:guide>
        <p15:guide id="38" pos="792">
          <p15:clr>
            <a:srgbClr val="A4A3A4"/>
          </p15:clr>
        </p15:guide>
        <p15:guide id="39" pos="906">
          <p15:clr>
            <a:srgbClr val="A4A3A4"/>
          </p15:clr>
        </p15:guide>
        <p15:guide id="40" pos="1020">
          <p15:clr>
            <a:srgbClr val="A4A3A4"/>
          </p15:clr>
        </p15:guide>
        <p15:guide id="41" pos="1135">
          <p15:clr>
            <a:srgbClr val="A4A3A4"/>
          </p15:clr>
        </p15:guide>
        <p15:guide id="42" pos="1249">
          <p15:clr>
            <a:srgbClr val="A4A3A4"/>
          </p15:clr>
        </p15:guide>
        <p15:guide id="43" pos="1362">
          <p15:clr>
            <a:srgbClr val="A4A3A4"/>
          </p15:clr>
        </p15:guide>
        <p15:guide id="44" pos="1475">
          <p15:clr>
            <a:srgbClr val="A4A3A4"/>
          </p15:clr>
        </p15:guide>
        <p15:guide id="45" pos="1591">
          <p15:clr>
            <a:srgbClr val="A4A3A4"/>
          </p15:clr>
        </p15:guide>
        <p15:guide id="46" pos="1701">
          <p15:clr>
            <a:srgbClr val="A4A3A4"/>
          </p15:clr>
        </p15:guide>
        <p15:guide id="47" pos="1815">
          <p15:clr>
            <a:srgbClr val="A4A3A4"/>
          </p15:clr>
        </p15:guide>
        <p15:guide id="48" pos="1927">
          <p15:clr>
            <a:srgbClr val="A4A3A4"/>
          </p15:clr>
        </p15:guide>
        <p15:guide id="49" pos="2044">
          <p15:clr>
            <a:srgbClr val="A4A3A4"/>
          </p15:clr>
        </p15:guide>
        <p15:guide id="50" pos="2158">
          <p15:clr>
            <a:srgbClr val="A4A3A4"/>
          </p15:clr>
        </p15:guide>
        <p15:guide id="51" pos="2267">
          <p15:clr>
            <a:srgbClr val="A4A3A4"/>
          </p15:clr>
        </p15:guide>
        <p15:guide id="52" pos="2384">
          <p15:clr>
            <a:srgbClr val="A4A3A4"/>
          </p15:clr>
        </p15:guide>
        <p15:guide id="53" pos="2517">
          <p15:clr>
            <a:srgbClr val="A4A3A4"/>
          </p15:clr>
        </p15:guide>
        <p15:guide id="54" pos="2608">
          <p15:clr>
            <a:srgbClr val="A4A3A4"/>
          </p15:clr>
        </p15:guide>
        <p15:guide id="55" pos="2724">
          <p15:clr>
            <a:srgbClr val="A4A3A4"/>
          </p15:clr>
        </p15:guide>
        <p15:guide id="56" pos="2835">
          <p15:clr>
            <a:srgbClr val="A4A3A4"/>
          </p15:clr>
        </p15:guide>
        <p15:guide id="57" pos="2945">
          <p15:clr>
            <a:srgbClr val="A4A3A4"/>
          </p15:clr>
        </p15:guide>
        <p15:guide id="58" pos="3059">
          <p15:clr>
            <a:srgbClr val="A4A3A4"/>
          </p15:clr>
        </p15:guide>
        <p15:guide id="59" pos="3198">
          <p15:clr>
            <a:srgbClr val="A4A3A4"/>
          </p15:clr>
        </p15:guide>
        <p15:guide id="60" pos="3290">
          <p15:clr>
            <a:srgbClr val="A4A3A4"/>
          </p15:clr>
        </p15:guide>
        <p15:guide id="61" pos="3403">
          <p15:clr>
            <a:srgbClr val="A4A3A4"/>
          </p15:clr>
        </p15:guide>
        <p15:guide id="62" pos="3516">
          <p15:clr>
            <a:srgbClr val="A4A3A4"/>
          </p15:clr>
        </p15:guide>
        <p15:guide id="63" pos="3632">
          <p15:clr>
            <a:srgbClr val="A4A3A4"/>
          </p15:clr>
        </p15:guide>
        <p15:guide id="64" pos="3742">
          <p15:clr>
            <a:srgbClr val="A4A3A4"/>
          </p15:clr>
        </p15:guide>
        <p15:guide id="65" pos="3859">
          <p15:clr>
            <a:srgbClr val="A4A3A4"/>
          </p15:clr>
        </p15:guide>
        <p15:guide id="66" pos="3969">
          <p15:clr>
            <a:srgbClr val="A4A3A4"/>
          </p15:clr>
        </p15:guide>
        <p15:guide id="67" pos="4082">
          <p15:clr>
            <a:srgbClr val="A4A3A4"/>
          </p15:clr>
        </p15:guide>
        <p15:guide id="68" pos="4195">
          <p15:clr>
            <a:srgbClr val="A4A3A4"/>
          </p15:clr>
        </p15:guide>
        <p15:guide id="69" pos="4308">
          <p15:clr>
            <a:srgbClr val="A4A3A4"/>
          </p15:clr>
        </p15:guide>
        <p15:guide id="70" pos="4422">
          <p15:clr>
            <a:srgbClr val="A4A3A4"/>
          </p15:clr>
        </p15:guide>
        <p15:guide id="71" pos="4538">
          <p15:clr>
            <a:srgbClr val="A4A3A4"/>
          </p15:clr>
        </p15:guide>
        <p15:guide id="72" pos="4651">
          <p15:clr>
            <a:srgbClr val="A4A3A4"/>
          </p15:clr>
        </p15:guide>
        <p15:guide id="73" pos="4765">
          <p15:clr>
            <a:srgbClr val="A4A3A4"/>
          </p15:clr>
        </p15:guide>
        <p15:guide id="74" pos="4877">
          <p15:clr>
            <a:srgbClr val="A4A3A4"/>
          </p15:clr>
        </p15:guide>
        <p15:guide id="75" pos="4990">
          <p15:clr>
            <a:srgbClr val="A4A3A4"/>
          </p15:clr>
        </p15:guide>
        <p15:guide id="76" pos="5102">
          <p15:clr>
            <a:srgbClr val="A4A3A4"/>
          </p15:clr>
        </p15:guide>
        <p15:guide id="77" pos="5217">
          <p15:clr>
            <a:srgbClr val="A4A3A4"/>
          </p15:clr>
        </p15:guide>
        <p15:guide id="78" pos="5329">
          <p15:clr>
            <a:srgbClr val="A4A3A4"/>
          </p15:clr>
        </p15:guide>
        <p15:guide id="79" pos="5465">
          <p15:clr>
            <a:srgbClr val="A4A3A4"/>
          </p15:clr>
        </p15:guide>
        <p15:guide id="80" pos="5556">
          <p15:clr>
            <a:srgbClr val="A4A3A4"/>
          </p15:clr>
        </p15:guide>
        <p15:guide id="81" pos="56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ka Parmar" initials="AP" lastIdx="6" clrIdx="0">
    <p:extLst>
      <p:ext uri="{19B8F6BF-5375-455C-9EA6-DF929625EA0E}">
        <p15:presenceInfo xmlns:p15="http://schemas.microsoft.com/office/powerpoint/2012/main" userId="S::alka.parmar@mpmd-htwberlin.de::f00274c6-c2db-49b4-853a-d33603c6b81f" providerId="AD"/>
      </p:ext>
    </p:extLst>
  </p:cmAuthor>
  <p:cmAuthor id="2" name="Bianca Schloo" initials="BS" lastIdx="4" clrIdx="1">
    <p:extLst>
      <p:ext uri="{19B8F6BF-5375-455C-9EA6-DF929625EA0E}">
        <p15:presenceInfo xmlns:p15="http://schemas.microsoft.com/office/powerpoint/2012/main" userId="S::bianca-sieglinde.schloo@mpmd-htwberlin.de::2450e1e1-8924-4d8c-b96b-32bac68b4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505"/>
    <a:srgbClr val="F28305"/>
    <a:srgbClr val="E6E61E"/>
    <a:srgbClr val="ECF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492" y="120"/>
      </p:cViewPr>
      <p:guideLst>
        <p:guide orient="horz"/>
        <p:guide orient="horz" pos="115"/>
        <p:guide orient="horz" pos="228"/>
        <p:guide orient="horz" pos="344"/>
        <p:guide orient="horz" pos="460"/>
        <p:guide orient="horz" pos="577"/>
        <p:guide orient="horz" pos="681"/>
        <p:guide orient="horz" pos="796"/>
        <p:guide orient="horz" pos="894"/>
        <p:guide orient="horz" pos="1030"/>
        <p:guide orient="horz" pos="1141"/>
        <p:guide orient="horz" pos="1257"/>
        <p:guide orient="horz" pos="1361"/>
        <p:guide orient="horz" pos="1484"/>
        <p:guide orient="horz" pos="1589"/>
        <p:guide orient="horz" pos="1702"/>
        <p:guide orient="horz" pos="1801"/>
        <p:guide orient="horz" pos="1938"/>
        <p:guide orient="horz" pos="2028"/>
        <p:guide orient="horz" pos="2164"/>
        <p:guide orient="horz" pos="2270"/>
        <p:guide orient="horz" pos="2383"/>
        <p:guide orient="horz" pos="2499"/>
        <p:guide orient="horz" pos="2618"/>
        <p:guide orient="horz" pos="2709"/>
        <p:guide orient="horz" pos="2834"/>
        <p:guide orient="horz" pos="3239"/>
        <p:guide orient="horz" pos="3072"/>
        <p:guide orient="horz" pos="2951"/>
        <p:guide orient="horz" pos="3172"/>
        <p:guide/>
        <p:guide pos="113"/>
        <p:guide pos="227"/>
        <p:guide pos="340"/>
        <p:guide pos="453"/>
        <p:guide pos="566"/>
        <p:guide pos="679"/>
        <p:guide pos="792"/>
        <p:guide pos="906"/>
        <p:guide pos="1020"/>
        <p:guide pos="1135"/>
        <p:guide pos="1249"/>
        <p:guide pos="1362"/>
        <p:guide pos="1475"/>
        <p:guide pos="1591"/>
        <p:guide pos="1701"/>
        <p:guide pos="1815"/>
        <p:guide pos="1927"/>
        <p:guide pos="2044"/>
        <p:guide pos="2158"/>
        <p:guide pos="2267"/>
        <p:guide pos="2384"/>
        <p:guide pos="2517"/>
        <p:guide pos="2608"/>
        <p:guide pos="2724"/>
        <p:guide pos="2835"/>
        <p:guide pos="2945"/>
        <p:guide pos="3059"/>
        <p:guide pos="3198"/>
        <p:guide pos="3290"/>
        <p:guide pos="3403"/>
        <p:guide pos="3516"/>
        <p:guide pos="3632"/>
        <p:guide pos="3742"/>
        <p:guide pos="3859"/>
        <p:guide pos="3969"/>
        <p:guide pos="4082"/>
        <p:guide pos="4195"/>
        <p:guide pos="4308"/>
        <p:guide pos="4422"/>
        <p:guide pos="4538"/>
        <p:guide pos="4651"/>
        <p:guide pos="4765"/>
        <p:guide pos="4877"/>
        <p:guide pos="4990"/>
        <p:guide pos="5102"/>
        <p:guide pos="5217"/>
        <p:guide pos="5329"/>
        <p:guide pos="5465"/>
        <p:guide pos="555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47C5-C700-4F5B-9345-511A8F286BAC}" type="datetimeFigureOut">
              <a:rPr lang="de-DE" smtClean="0"/>
              <a:t>27.09.2022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129D-F878-4A6D-8876-B401C292B4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9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143331"/>
            <a:ext cx="7740432" cy="505222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Untertitel hier einfügen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82536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F05D659-B0F7-4274-A934-35075C6F75E5}" type="datetime1">
              <a:rPr lang="de-DE" smtClean="0"/>
              <a:t>27.09.2022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2130443"/>
            <a:ext cx="6948344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Referent_in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610"/>
            <a:ext cx="9144000" cy="179863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/>
              <a:t>Hier ein Foto einfügen</a:t>
            </a:r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/>
              <a:t>Überschrift hier einfügen</a:t>
            </a:r>
          </a:p>
        </p:txBody>
      </p:sp>
      <p:pic>
        <p:nvPicPr>
          <p:cNvPr id="13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5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9" hasCustomPrompt="1"/>
          </p:nvPr>
        </p:nvSpPr>
        <p:spPr>
          <a:xfrm>
            <a:off x="719138" y="1563688"/>
            <a:ext cx="4683125" cy="29352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Hier durch Klicken auf das Symbol eine Tabelle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Hier Seiten-Überschrift einfügen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08A6CD-A36F-4045-B348-0FB6791599F6}" type="datetime1">
              <a:rPr lang="de-DE" smtClean="0"/>
              <a:t>27.09.2022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Referent_in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88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20" hasCustomPrompt="1"/>
          </p:nvPr>
        </p:nvSpPr>
        <p:spPr>
          <a:xfrm>
            <a:off x="728663" y="1563688"/>
            <a:ext cx="4673600" cy="293528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durch Klicken auf das Symbol ein Diagramm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84BC43A-6602-41DC-A720-BFFEAE4C2479}" type="datetime1">
              <a:rPr lang="de-DE" smtClean="0"/>
              <a:t>27.09.2022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Referent_in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7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Zahl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Zahl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Zahl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Zahl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Zahl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Bedeutung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Bedeutung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Bedeutung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Bedeutung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Bedeutung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C8AABD6E-6A54-49BD-B163-8A92DD781D3A}" type="datetime1">
              <a:rPr lang="de-DE" smtClean="0"/>
              <a:t>27.09.2022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/>
              <a:t>Referent_in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708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19139" y="552451"/>
            <a:ext cx="7740650" cy="3759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Titel des Kapitels einfügen</a:t>
            </a:r>
          </a:p>
        </p:txBody>
      </p:sp>
      <p:pic>
        <p:nvPicPr>
          <p:cNvPr id="15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ein Zitat einfügen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den Autor einfügen</a:t>
            </a:r>
          </a:p>
        </p:txBody>
      </p:sp>
      <p:pic>
        <p:nvPicPr>
          <p:cNvPr id="2050" name="Picture 2" descr="\\vbdrive1.vb.htw-berlin.de\home$\lochner\Eigene Dateien\Desktop\HTW_Berlin_PowerPoint_Anfuehrungszeichen_gru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49" y="566739"/>
            <a:ext cx="877289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00E1722-EB2B-41FD-9A6A-5D35C0D8A55A}" type="datetime1">
              <a:rPr lang="de-DE" smtClean="0"/>
              <a:t>27.09.2022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Referent_in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3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19138" y="546100"/>
            <a:ext cx="7734299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ein Zitat einfügen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den Autor einfügen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Titel des Kapitels einfügen</a:t>
            </a:r>
          </a:p>
        </p:txBody>
      </p:sp>
      <p:pic>
        <p:nvPicPr>
          <p:cNvPr id="1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vbdrive1.vb.htw-berlin.de\home$\lochner\Eigene Dateien\Desktop\HTW_Berlin_PowerPoint_Anfuehrungszeichen_weis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75" y="552450"/>
            <a:ext cx="895276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63C09C-E81E-43C9-BFE5-B9D869729B7C}" type="datetime1">
              <a:rPr lang="de-DE" smtClean="0"/>
              <a:t>27.09.2022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Referent_in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0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3440845" y="4424213"/>
            <a:ext cx="226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>
                <a:solidFill>
                  <a:schemeClr val="bg1"/>
                </a:solidFill>
              </a:rPr>
              <a:t>www.htw-berlin.de</a:t>
            </a:r>
          </a:p>
        </p:txBody>
      </p:sp>
      <p:pic>
        <p:nvPicPr>
          <p:cNvPr id="5" name="Picture 2" descr="\\vbdrive1.vb.htw-berlin.de\home$\lochner\Eigene Dateien\Desktop\Logos HTW\Q17_HTW_Berlin_Logo_quer_neg_SW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63694" y="1944603"/>
            <a:ext cx="5077888" cy="1006921"/>
          </a:xfrm>
          <a:noFill/>
        </p:spPr>
        <p:txBody>
          <a:bodyPr lIns="0" tIns="0" bIns="0"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Untertitel hier einfügen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3588852" y="4481282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DFBC688-05C2-439C-BB93-C79EFF97A0DF}" type="datetime1">
              <a:rPr lang="de-DE" smtClean="0"/>
              <a:t>27.09.2022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578766" y="874406"/>
            <a:ext cx="5057792" cy="273844"/>
          </a:xfrm>
        </p:spPr>
        <p:txBody>
          <a:bodyPr lIns="0" tIns="0" rIns="0" bIns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Referent_in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Überschrift einfügen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65463" cy="51435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/>
              <a:t>Hier ein Foto einfügen</a:t>
            </a:r>
          </a:p>
        </p:txBody>
      </p:sp>
      <p:pic>
        <p:nvPicPr>
          <p:cNvPr id="8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6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073878"/>
            <a:ext cx="7607078" cy="1073936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Untertitel hier einfügen</a:t>
            </a:r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1060991"/>
            <a:ext cx="7581400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Referent_in</a:t>
            </a:r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/>
              <a:t>Überschrift hier einfügen</a:t>
            </a:r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991667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97E5D9B3-C7D8-43E0-8634-4806503FF549}" type="datetime1">
              <a:rPr lang="de-DE" smtClean="0"/>
              <a:t>27.09.2022</a:t>
            </a:fld>
            <a:endParaRPr lang="de-DE"/>
          </a:p>
        </p:txBody>
      </p:sp>
      <p:pic>
        <p:nvPicPr>
          <p:cNvPr id="14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Hier steht die Kapitelüberschrift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2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9BD0A6-E0A0-441C-B6A1-0F5307E4A299}" type="datetime1">
              <a:rPr lang="de-DE" smtClean="0"/>
              <a:t>27.09.2022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Referent_in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64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0038A33-E9C4-43C5-98CA-7E37261A07F1}" type="datetime1">
              <a:rPr lang="de-DE" smtClean="0"/>
              <a:t>27.09.2022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Referent_in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0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B0DDB8-05FA-4D0F-A320-276D002A9BEF}" type="datetime1">
              <a:rPr lang="de-DE" smtClean="0"/>
              <a:t>27.09.2022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Referent_in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8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11007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63F7BFC-E547-4D43-A8A9-941127D76F70}" type="datetime1">
              <a:rPr lang="de-DE" smtClean="0"/>
              <a:t>27.09.2022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Referent_in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69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20000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2EF2F15-5D0C-413F-9DF3-8A1A07FAFCA3}" type="datetime1">
              <a:rPr lang="de-DE" smtClean="0"/>
              <a:t>27.09.2022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Referent_in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50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99" y="1554863"/>
            <a:ext cx="4680000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Hier das Copyright des Bildes und eventuell eine Bildunterschrift einfügen.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74FA2B8-B14D-4F30-8D01-D652602F2B2B}" type="datetime1">
              <a:rPr lang="de-DE" smtClean="0"/>
              <a:t>27.09.2022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Referent_in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55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138" y="1441449"/>
            <a:ext cx="7926387" cy="2703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Ebene 1: Fließtext Variante 1</a:t>
            </a:r>
          </a:p>
          <a:p>
            <a:pPr lvl="1"/>
            <a:r>
              <a:rPr lang="de-DE"/>
              <a:t>Ebene 2: Aufzählung 1</a:t>
            </a:r>
          </a:p>
          <a:p>
            <a:pPr lvl="2"/>
            <a:r>
              <a:rPr lang="de-DE"/>
              <a:t>Ebene 3: Aufzählung 2</a:t>
            </a:r>
          </a:p>
          <a:p>
            <a:pPr lvl="3"/>
            <a:r>
              <a:rPr lang="de-DE"/>
              <a:t>Ebene 4: Aufzählung 3</a:t>
            </a:r>
          </a:p>
          <a:p>
            <a:pPr lvl="4"/>
            <a:r>
              <a:rPr lang="de-DE"/>
              <a:t>Ebene 5: Fließtext Variante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E116F13-CAB3-4358-A242-8B78CB8A4391}" type="datetime1">
              <a:rPr lang="de-DE" smtClean="0"/>
              <a:t>27.09.2022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7744" y="4818186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Referent_in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88424" y="64865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8A94F9-E96B-424F-A189-B27A5A923E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8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7" r:id="rId5"/>
    <p:sldLayoutId id="2147483679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0" r:id="rId13"/>
    <p:sldLayoutId id="2147483671" r:id="rId14"/>
    <p:sldLayoutId id="2147483672" r:id="rId15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b="0" i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FC5E86-93D7-6DD3-B215-C1767CB3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627614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3DEE2-617B-4C77-AC2C-BF9217591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Aim and 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Methodology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 and Findings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/>
              <a:t> Impact and application of the research</a:t>
            </a:r>
          </a:p>
          <a:p>
            <a:pPr marL="285750" indent="-285750">
              <a:buFont typeface="+mj-lt"/>
              <a:buAutoNum type="arabicPeriod"/>
            </a:pPr>
            <a:r>
              <a:rPr lang="en-IN" dirty="0"/>
              <a:t>Summary , Limitations and Future work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03BF8-365F-491D-A0EE-720410C77B9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81608" y="4818186"/>
            <a:ext cx="109810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13.09.2022</a:t>
            </a:r>
          </a:p>
        </p:txBody>
      </p:sp>
    </p:spTree>
    <p:extLst>
      <p:ext uri="{BB962C8B-B14F-4D97-AF65-F5344CB8AC3E}">
        <p14:creationId xmlns:p14="http://schemas.microsoft.com/office/powerpoint/2010/main" val="32033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C36-580D-4126-8706-459A1E4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0" y="39194"/>
            <a:ext cx="7961656" cy="504056"/>
          </a:xfrm>
        </p:spPr>
        <p:txBody>
          <a:bodyPr/>
          <a:lstStyle/>
          <a:p>
            <a:r>
              <a:rPr lang="en-IN" sz="2400" dirty="0"/>
              <a:t>Methodology – Part 3/4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CCCF6-E8B8-9CC4-B21E-2328DDB4EF1D}"/>
              </a:ext>
            </a:extLst>
          </p:cNvPr>
          <p:cNvSpPr/>
          <p:nvPr/>
        </p:nvSpPr>
        <p:spPr>
          <a:xfrm>
            <a:off x="3247578" y="572669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3CF67-8FF8-9A60-A25A-0B0EFF0CD87F}"/>
              </a:ext>
            </a:extLst>
          </p:cNvPr>
          <p:cNvSpPr/>
          <p:nvPr/>
        </p:nvSpPr>
        <p:spPr>
          <a:xfrm>
            <a:off x="3247579" y="1579489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Lemmatization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DCA2D-B786-D64A-D039-64B38CF8F20B}"/>
              </a:ext>
            </a:extLst>
          </p:cNvPr>
          <p:cNvSpPr/>
          <p:nvPr/>
        </p:nvSpPr>
        <p:spPr>
          <a:xfrm>
            <a:off x="2262278" y="2435155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CountVectorizer</a:t>
            </a:r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BA337-BEE4-86A8-443F-28D715E0667A}"/>
              </a:ext>
            </a:extLst>
          </p:cNvPr>
          <p:cNvSpPr/>
          <p:nvPr/>
        </p:nvSpPr>
        <p:spPr>
          <a:xfrm>
            <a:off x="2262277" y="2943306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 Regression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851B7-112A-0340-C7E6-C24393533591}"/>
              </a:ext>
            </a:extLst>
          </p:cNvPr>
          <p:cNvSpPr/>
          <p:nvPr/>
        </p:nvSpPr>
        <p:spPr>
          <a:xfrm>
            <a:off x="2310352" y="3395580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3B7817-1629-28D6-1034-4E989BE2AE82}"/>
              </a:ext>
            </a:extLst>
          </p:cNvPr>
          <p:cNvSpPr/>
          <p:nvPr/>
        </p:nvSpPr>
        <p:spPr>
          <a:xfrm>
            <a:off x="2277988" y="3860883"/>
            <a:ext cx="1763486" cy="36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Multinominal Naive Bayes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367725-D06C-CEA6-8BC7-98200B89FC62}"/>
              </a:ext>
            </a:extLst>
          </p:cNvPr>
          <p:cNvSpPr/>
          <p:nvPr/>
        </p:nvSpPr>
        <p:spPr>
          <a:xfrm>
            <a:off x="2293700" y="4402400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57C9C-DDB9-852D-9E05-61498106EE07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4129321" y="839423"/>
            <a:ext cx="0" cy="23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494C9F9D-BA7F-5ABF-9634-5F3DF22A7F8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342216" y="1648049"/>
            <a:ext cx="588912" cy="985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>
            <a:extLst>
              <a:ext uri="{FF2B5EF4-FFF2-40B4-BE49-F238E27FC236}">
                <a16:creationId xmlns:a16="http://schemas.microsoft.com/office/drawing/2014/main" id="{B91449D2-0B80-2ECC-2CAC-E7AD39D74E91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2262278" y="2568531"/>
            <a:ext cx="1" cy="50815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8">
            <a:extLst>
              <a:ext uri="{FF2B5EF4-FFF2-40B4-BE49-F238E27FC236}">
                <a16:creationId xmlns:a16="http://schemas.microsoft.com/office/drawing/2014/main" id="{812853B1-E709-98E5-9488-7CFB0DFF9B9C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 flipV="1">
            <a:off x="2262278" y="2568531"/>
            <a:ext cx="48074" cy="960425"/>
          </a:xfrm>
          <a:prstGeom prst="bentConnector3">
            <a:avLst>
              <a:gd name="adj1" fmla="val -475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1">
            <a:extLst>
              <a:ext uri="{FF2B5EF4-FFF2-40B4-BE49-F238E27FC236}">
                <a16:creationId xmlns:a16="http://schemas.microsoft.com/office/drawing/2014/main" id="{9B930082-8109-D418-BF48-1E4178F5ED6D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H="1" flipV="1">
            <a:off x="2262278" y="2568531"/>
            <a:ext cx="15710" cy="1475383"/>
          </a:xfrm>
          <a:prstGeom prst="bentConnector3">
            <a:avLst>
              <a:gd name="adj1" fmla="val -1455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DAA956B4-0041-DC18-7676-CD7499804631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H="1" flipV="1">
            <a:off x="2262278" y="2568531"/>
            <a:ext cx="31422" cy="1967245"/>
          </a:xfrm>
          <a:prstGeom prst="bentConnector3">
            <a:avLst>
              <a:gd name="adj1" fmla="val -727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>
            <a:extLst>
              <a:ext uri="{FF2B5EF4-FFF2-40B4-BE49-F238E27FC236}">
                <a16:creationId xmlns:a16="http://schemas.microsoft.com/office/drawing/2014/main" id="{50D58530-4CFC-905C-58A1-DEDBEEE13F14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4778491" y="1197074"/>
            <a:ext cx="588912" cy="1887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FA886-691F-3FF0-EA02-8D199C252C99}"/>
              </a:ext>
            </a:extLst>
          </p:cNvPr>
          <p:cNvSpPr/>
          <p:nvPr/>
        </p:nvSpPr>
        <p:spPr>
          <a:xfrm>
            <a:off x="5134829" y="2435155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TfidfVectorizer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C1C46D-41A8-D345-E84E-9A5D4EB264F0}"/>
              </a:ext>
            </a:extLst>
          </p:cNvPr>
          <p:cNvSpPr/>
          <p:nvPr/>
        </p:nvSpPr>
        <p:spPr>
          <a:xfrm>
            <a:off x="5134827" y="2960805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 Regression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F41B6-032D-EEC5-A8DB-CD8F5E514210}"/>
              </a:ext>
            </a:extLst>
          </p:cNvPr>
          <p:cNvSpPr/>
          <p:nvPr/>
        </p:nvSpPr>
        <p:spPr>
          <a:xfrm>
            <a:off x="5166248" y="3430702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7E23D-595F-016A-AA34-8F8031CC946C}"/>
              </a:ext>
            </a:extLst>
          </p:cNvPr>
          <p:cNvSpPr/>
          <p:nvPr/>
        </p:nvSpPr>
        <p:spPr>
          <a:xfrm>
            <a:off x="5134827" y="3916255"/>
            <a:ext cx="1763486" cy="36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Multinominal Naive Bayes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6284B-77C7-DFCD-ADFD-F2FA32EAE1D2}"/>
              </a:ext>
            </a:extLst>
          </p:cNvPr>
          <p:cNvSpPr/>
          <p:nvPr/>
        </p:nvSpPr>
        <p:spPr>
          <a:xfrm>
            <a:off x="5134827" y="4389487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04DC40-F3E3-1D81-6EB8-509D6131BB2F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V="1">
            <a:off x="5134827" y="2568532"/>
            <a:ext cx="2" cy="525650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8">
            <a:extLst>
              <a:ext uri="{FF2B5EF4-FFF2-40B4-BE49-F238E27FC236}">
                <a16:creationId xmlns:a16="http://schemas.microsoft.com/office/drawing/2014/main" id="{0B99B13B-3F54-74A2-0A03-B72CCE6DF046}"/>
              </a:ext>
            </a:extLst>
          </p:cNvPr>
          <p:cNvCxnSpPr>
            <a:cxnSpLocks/>
            <a:stCxn id="21" idx="1"/>
            <a:endCxn id="23" idx="1"/>
          </p:cNvCxnSpPr>
          <p:nvPr/>
        </p:nvCxnSpPr>
        <p:spPr>
          <a:xfrm rot="10800000" flipH="1" flipV="1">
            <a:off x="5134828" y="2568531"/>
            <a:ext cx="31419" cy="995547"/>
          </a:xfrm>
          <a:prstGeom prst="bentConnector3">
            <a:avLst>
              <a:gd name="adj1" fmla="val -727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1">
            <a:extLst>
              <a:ext uri="{FF2B5EF4-FFF2-40B4-BE49-F238E27FC236}">
                <a16:creationId xmlns:a16="http://schemas.microsoft.com/office/drawing/2014/main" id="{AAB079F7-7A7A-2C67-17E3-3D8EDB733A6F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5134827" y="2568531"/>
            <a:ext cx="2" cy="1530755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34">
            <a:extLst>
              <a:ext uri="{FF2B5EF4-FFF2-40B4-BE49-F238E27FC236}">
                <a16:creationId xmlns:a16="http://schemas.microsoft.com/office/drawing/2014/main" id="{40ADECC1-93FE-9482-A4C2-8C6B6551A60D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 flipV="1">
            <a:off x="5134827" y="2568532"/>
            <a:ext cx="2" cy="1954332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C025B8-E48E-90D3-139E-E08FE7799375}"/>
              </a:ext>
            </a:extLst>
          </p:cNvPr>
          <p:cNvSpPr/>
          <p:nvPr/>
        </p:nvSpPr>
        <p:spPr>
          <a:xfrm>
            <a:off x="3247578" y="1071339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NLTK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3980B3-2156-4AC5-50A4-FF08767D25B6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>
            <a:off x="4129321" y="1338093"/>
            <a:ext cx="1" cy="2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025A409-D738-F6D4-37C3-C83D628078B5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13.09.2022</a:t>
            </a:r>
          </a:p>
        </p:txBody>
      </p:sp>
    </p:spTree>
    <p:extLst>
      <p:ext uri="{BB962C8B-B14F-4D97-AF65-F5344CB8AC3E}">
        <p14:creationId xmlns:p14="http://schemas.microsoft.com/office/powerpoint/2010/main" val="409349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1F8BDE-FBDC-9F01-94F3-7256BD17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03" y="202936"/>
            <a:ext cx="8297620" cy="504056"/>
          </a:xfrm>
        </p:spPr>
        <p:txBody>
          <a:bodyPr>
            <a:noAutofit/>
          </a:bodyPr>
          <a:lstStyle/>
          <a:p>
            <a:r>
              <a:rPr lang="en-IN" sz="2400" dirty="0"/>
              <a:t>Results and Findings</a:t>
            </a:r>
            <a:r>
              <a:rPr lang="en-IN" sz="2400" b="0" dirty="0"/>
              <a:t> – </a:t>
            </a:r>
            <a:r>
              <a:rPr lang="en-IN" sz="2400" dirty="0"/>
              <a:t>Methodology – Part 3/4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0FD661-33DC-AE47-F5B5-D51FEBF6F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01907"/>
              </p:ext>
            </p:extLst>
          </p:nvPr>
        </p:nvGraphicFramePr>
        <p:xfrm>
          <a:off x="49487" y="706992"/>
          <a:ext cx="4395345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2408">
                  <a:extLst>
                    <a:ext uri="{9D8B030D-6E8A-4147-A177-3AD203B41FA5}">
                      <a16:colId xmlns:a16="http://schemas.microsoft.com/office/drawing/2014/main" val="1836078786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797598274"/>
                    </a:ext>
                  </a:extLst>
                </a:gridCol>
                <a:gridCol w="793287">
                  <a:extLst>
                    <a:ext uri="{9D8B030D-6E8A-4147-A177-3AD203B41FA5}">
                      <a16:colId xmlns:a16="http://schemas.microsoft.com/office/drawing/2014/main" val="3919760204"/>
                    </a:ext>
                  </a:extLst>
                </a:gridCol>
                <a:gridCol w="811455">
                  <a:extLst>
                    <a:ext uri="{9D8B030D-6E8A-4147-A177-3AD203B41FA5}">
                      <a16:colId xmlns:a16="http://schemas.microsoft.com/office/drawing/2014/main" val="2816846768"/>
                    </a:ext>
                  </a:extLst>
                </a:gridCol>
                <a:gridCol w="514728">
                  <a:extLst>
                    <a:ext uri="{9D8B030D-6E8A-4147-A177-3AD203B41FA5}">
                      <a16:colId xmlns:a16="http://schemas.microsoft.com/office/drawing/2014/main" val="3536866577"/>
                    </a:ext>
                  </a:extLst>
                </a:gridCol>
                <a:gridCol w="478395">
                  <a:extLst>
                    <a:ext uri="{9D8B030D-6E8A-4147-A177-3AD203B41FA5}">
                      <a16:colId xmlns:a16="http://schemas.microsoft.com/office/drawing/2014/main" val="7990278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Count - Vectorizer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53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Model 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Accuracy Train 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Accuracy Test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Precision 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Recall 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F1 Score 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55691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Logistic Regression 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0.969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0.932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0.915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0.935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0.925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36166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Random Forest 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0.99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0.93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0.92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0.93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0.925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63330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Multinominal Naive Bayes 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0.939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0.937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0.914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0.937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0.925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488981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XG Boost 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0.957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0.938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0.912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0.938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0.925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2881489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8F3966-5019-64ED-6522-F70627998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27171"/>
              </p:ext>
            </p:extLst>
          </p:nvPr>
        </p:nvGraphicFramePr>
        <p:xfrm>
          <a:off x="4572000" y="706992"/>
          <a:ext cx="4261631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135">
                  <a:extLst>
                    <a:ext uri="{9D8B030D-6E8A-4147-A177-3AD203B41FA5}">
                      <a16:colId xmlns:a16="http://schemas.microsoft.com/office/drawing/2014/main" val="3777956227"/>
                    </a:ext>
                  </a:extLst>
                </a:gridCol>
                <a:gridCol w="678230">
                  <a:extLst>
                    <a:ext uri="{9D8B030D-6E8A-4147-A177-3AD203B41FA5}">
                      <a16:colId xmlns:a16="http://schemas.microsoft.com/office/drawing/2014/main" val="2242933822"/>
                    </a:ext>
                  </a:extLst>
                </a:gridCol>
                <a:gridCol w="799343">
                  <a:extLst>
                    <a:ext uri="{9D8B030D-6E8A-4147-A177-3AD203B41FA5}">
                      <a16:colId xmlns:a16="http://schemas.microsoft.com/office/drawing/2014/main" val="992915173"/>
                    </a:ext>
                  </a:extLst>
                </a:gridCol>
                <a:gridCol w="678231">
                  <a:extLst>
                    <a:ext uri="{9D8B030D-6E8A-4147-A177-3AD203B41FA5}">
                      <a16:colId xmlns:a16="http://schemas.microsoft.com/office/drawing/2014/main" val="2298338637"/>
                    </a:ext>
                  </a:extLst>
                </a:gridCol>
                <a:gridCol w="514728">
                  <a:extLst>
                    <a:ext uri="{9D8B030D-6E8A-4147-A177-3AD203B41FA5}">
                      <a16:colId xmlns:a16="http://schemas.microsoft.com/office/drawing/2014/main" val="535842471"/>
                    </a:ext>
                  </a:extLst>
                </a:gridCol>
                <a:gridCol w="475964">
                  <a:extLst>
                    <a:ext uri="{9D8B030D-6E8A-4147-A177-3AD203B41FA5}">
                      <a16:colId xmlns:a16="http://schemas.microsoft.com/office/drawing/2014/main" val="1247843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TfidfVectorizer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928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Model 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Accuracy Train 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Accuracy Test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Precision 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Recall 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F1 Score 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65838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Logistic Regression 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0.93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0.93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0.908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0.937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0.922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16179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Random Forest 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0.99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0.936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0.919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0.936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0.927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23812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Multinominal Naive Bayes 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0.941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0.936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0.908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0.936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0.922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99455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XG Boost 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0.96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0.9387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0.91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0.938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0.924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840742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E9DD05-F87B-8988-E00D-26DDFCBF5F60}"/>
              </a:ext>
            </a:extLst>
          </p:cNvPr>
          <p:cNvSpPr txBox="1"/>
          <p:nvPr/>
        </p:nvSpPr>
        <p:spPr>
          <a:xfrm>
            <a:off x="233303" y="2525197"/>
            <a:ext cx="3902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Best Model : Random Forest – 92.5 % 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DD3B1-F966-CBBB-5A96-22922236BB9F}"/>
              </a:ext>
            </a:extLst>
          </p:cNvPr>
          <p:cNvSpPr txBox="1"/>
          <p:nvPr/>
        </p:nvSpPr>
        <p:spPr>
          <a:xfrm>
            <a:off x="4578055" y="2441916"/>
            <a:ext cx="433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Best Model : Random Forest – 92.7%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Hyper-tuned model – MNB  - 92.2% - alpha value changed to 0.01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4DA7118D-8823-70DF-A2CE-855B00FAC4E5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13.09.2022</a:t>
            </a:r>
          </a:p>
        </p:txBody>
      </p:sp>
    </p:spTree>
    <p:extLst>
      <p:ext uri="{BB962C8B-B14F-4D97-AF65-F5344CB8AC3E}">
        <p14:creationId xmlns:p14="http://schemas.microsoft.com/office/powerpoint/2010/main" val="83555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C36-580D-4126-8706-459A1E4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0" y="39194"/>
            <a:ext cx="7961656" cy="504056"/>
          </a:xfrm>
        </p:spPr>
        <p:txBody>
          <a:bodyPr/>
          <a:lstStyle/>
          <a:p>
            <a:r>
              <a:rPr lang="en-IN" sz="2400" dirty="0"/>
              <a:t>Methodology – Part 4/4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CCCF6-E8B8-9CC4-B21E-2328DDB4EF1D}"/>
              </a:ext>
            </a:extLst>
          </p:cNvPr>
          <p:cNvSpPr/>
          <p:nvPr/>
        </p:nvSpPr>
        <p:spPr>
          <a:xfrm>
            <a:off x="3247578" y="572669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3CF67-8FF8-9A60-A25A-0B0EFF0CD87F}"/>
              </a:ext>
            </a:extLst>
          </p:cNvPr>
          <p:cNvSpPr/>
          <p:nvPr/>
        </p:nvSpPr>
        <p:spPr>
          <a:xfrm>
            <a:off x="3247579" y="1457066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SpaCy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DCA2D-B786-D64A-D039-64B38CF8F20B}"/>
              </a:ext>
            </a:extLst>
          </p:cNvPr>
          <p:cNvSpPr/>
          <p:nvPr/>
        </p:nvSpPr>
        <p:spPr>
          <a:xfrm>
            <a:off x="2262278" y="2435155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CountVectorizer</a:t>
            </a:r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BA337-BEE4-86A8-443F-28D715E0667A}"/>
              </a:ext>
            </a:extLst>
          </p:cNvPr>
          <p:cNvSpPr/>
          <p:nvPr/>
        </p:nvSpPr>
        <p:spPr>
          <a:xfrm>
            <a:off x="2262277" y="2943306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 Regression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851B7-112A-0340-C7E6-C24393533591}"/>
              </a:ext>
            </a:extLst>
          </p:cNvPr>
          <p:cNvSpPr/>
          <p:nvPr/>
        </p:nvSpPr>
        <p:spPr>
          <a:xfrm>
            <a:off x="2310352" y="3395580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3B7817-1629-28D6-1034-4E989BE2AE82}"/>
              </a:ext>
            </a:extLst>
          </p:cNvPr>
          <p:cNvSpPr/>
          <p:nvPr/>
        </p:nvSpPr>
        <p:spPr>
          <a:xfrm>
            <a:off x="2277988" y="3860883"/>
            <a:ext cx="1763486" cy="36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Multinominal Naive Bayes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367725-D06C-CEA6-8BC7-98200B89FC62}"/>
              </a:ext>
            </a:extLst>
          </p:cNvPr>
          <p:cNvSpPr/>
          <p:nvPr/>
        </p:nvSpPr>
        <p:spPr>
          <a:xfrm>
            <a:off x="2293700" y="4402400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57C9C-DDB9-852D-9E05-61498106EE0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129321" y="839423"/>
            <a:ext cx="1" cy="61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494C9F9D-BA7F-5ABF-9634-5F3DF22A7F8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281005" y="1586837"/>
            <a:ext cx="711335" cy="985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>
            <a:extLst>
              <a:ext uri="{FF2B5EF4-FFF2-40B4-BE49-F238E27FC236}">
                <a16:creationId xmlns:a16="http://schemas.microsoft.com/office/drawing/2014/main" id="{B91449D2-0B80-2ECC-2CAC-E7AD39D74E91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2262278" y="2568531"/>
            <a:ext cx="1" cy="50815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8">
            <a:extLst>
              <a:ext uri="{FF2B5EF4-FFF2-40B4-BE49-F238E27FC236}">
                <a16:creationId xmlns:a16="http://schemas.microsoft.com/office/drawing/2014/main" id="{812853B1-E709-98E5-9488-7CFB0DFF9B9C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 flipV="1">
            <a:off x="2262278" y="2568531"/>
            <a:ext cx="48074" cy="960425"/>
          </a:xfrm>
          <a:prstGeom prst="bentConnector3">
            <a:avLst>
              <a:gd name="adj1" fmla="val -475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1">
            <a:extLst>
              <a:ext uri="{FF2B5EF4-FFF2-40B4-BE49-F238E27FC236}">
                <a16:creationId xmlns:a16="http://schemas.microsoft.com/office/drawing/2014/main" id="{9B930082-8109-D418-BF48-1E4178F5ED6D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H="1" flipV="1">
            <a:off x="2262278" y="2568531"/>
            <a:ext cx="15710" cy="1475383"/>
          </a:xfrm>
          <a:prstGeom prst="bentConnector3">
            <a:avLst>
              <a:gd name="adj1" fmla="val -1455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DAA956B4-0041-DC18-7676-CD7499804631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H="1" flipV="1">
            <a:off x="2262278" y="2568531"/>
            <a:ext cx="31422" cy="1967245"/>
          </a:xfrm>
          <a:prstGeom prst="bentConnector3">
            <a:avLst>
              <a:gd name="adj1" fmla="val -727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>
            <a:extLst>
              <a:ext uri="{FF2B5EF4-FFF2-40B4-BE49-F238E27FC236}">
                <a16:creationId xmlns:a16="http://schemas.microsoft.com/office/drawing/2014/main" id="{50D58530-4CFC-905C-58A1-DEDBEEE13F14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4717280" y="1135862"/>
            <a:ext cx="711335" cy="1887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FA886-691F-3FF0-EA02-8D199C252C99}"/>
              </a:ext>
            </a:extLst>
          </p:cNvPr>
          <p:cNvSpPr/>
          <p:nvPr/>
        </p:nvSpPr>
        <p:spPr>
          <a:xfrm>
            <a:off x="5134829" y="2435155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TfidfVectorizer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C1C46D-41A8-D345-E84E-9A5D4EB264F0}"/>
              </a:ext>
            </a:extLst>
          </p:cNvPr>
          <p:cNvSpPr/>
          <p:nvPr/>
        </p:nvSpPr>
        <p:spPr>
          <a:xfrm>
            <a:off x="5134827" y="2960805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 Regression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F41B6-032D-EEC5-A8DB-CD8F5E514210}"/>
              </a:ext>
            </a:extLst>
          </p:cNvPr>
          <p:cNvSpPr/>
          <p:nvPr/>
        </p:nvSpPr>
        <p:spPr>
          <a:xfrm>
            <a:off x="5166248" y="3430702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7E23D-595F-016A-AA34-8F8031CC946C}"/>
              </a:ext>
            </a:extLst>
          </p:cNvPr>
          <p:cNvSpPr/>
          <p:nvPr/>
        </p:nvSpPr>
        <p:spPr>
          <a:xfrm>
            <a:off x="5134827" y="3916255"/>
            <a:ext cx="1763486" cy="36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Multinominal Naive Bayes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6284B-77C7-DFCD-ADFD-F2FA32EAE1D2}"/>
              </a:ext>
            </a:extLst>
          </p:cNvPr>
          <p:cNvSpPr/>
          <p:nvPr/>
        </p:nvSpPr>
        <p:spPr>
          <a:xfrm>
            <a:off x="5134827" y="4389487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04DC40-F3E3-1D81-6EB8-509D6131BB2F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V="1">
            <a:off x="5134827" y="2568532"/>
            <a:ext cx="2" cy="525650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8">
            <a:extLst>
              <a:ext uri="{FF2B5EF4-FFF2-40B4-BE49-F238E27FC236}">
                <a16:creationId xmlns:a16="http://schemas.microsoft.com/office/drawing/2014/main" id="{0B99B13B-3F54-74A2-0A03-B72CCE6DF046}"/>
              </a:ext>
            </a:extLst>
          </p:cNvPr>
          <p:cNvCxnSpPr>
            <a:cxnSpLocks/>
            <a:stCxn id="21" idx="1"/>
            <a:endCxn id="23" idx="1"/>
          </p:cNvCxnSpPr>
          <p:nvPr/>
        </p:nvCxnSpPr>
        <p:spPr>
          <a:xfrm rot="10800000" flipH="1" flipV="1">
            <a:off x="5134828" y="2568531"/>
            <a:ext cx="31419" cy="995547"/>
          </a:xfrm>
          <a:prstGeom prst="bentConnector3">
            <a:avLst>
              <a:gd name="adj1" fmla="val -727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1">
            <a:extLst>
              <a:ext uri="{FF2B5EF4-FFF2-40B4-BE49-F238E27FC236}">
                <a16:creationId xmlns:a16="http://schemas.microsoft.com/office/drawing/2014/main" id="{AAB079F7-7A7A-2C67-17E3-3D8EDB733A6F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5134827" y="2568531"/>
            <a:ext cx="2" cy="1530755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34">
            <a:extLst>
              <a:ext uri="{FF2B5EF4-FFF2-40B4-BE49-F238E27FC236}">
                <a16:creationId xmlns:a16="http://schemas.microsoft.com/office/drawing/2014/main" id="{40ADECC1-93FE-9482-A4C2-8C6B6551A60D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 flipV="1">
            <a:off x="5134827" y="2568532"/>
            <a:ext cx="2" cy="1954332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2F677F53-D00B-6DAC-52F6-A1934B280035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13.09.2022</a:t>
            </a:r>
          </a:p>
        </p:txBody>
      </p:sp>
    </p:spTree>
    <p:extLst>
      <p:ext uri="{BB962C8B-B14F-4D97-AF65-F5344CB8AC3E}">
        <p14:creationId xmlns:p14="http://schemas.microsoft.com/office/powerpoint/2010/main" val="378702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1F8BDE-FBDC-9F01-94F3-7256BD17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03" y="202936"/>
            <a:ext cx="8297620" cy="504056"/>
          </a:xfrm>
        </p:spPr>
        <p:txBody>
          <a:bodyPr>
            <a:noAutofit/>
          </a:bodyPr>
          <a:lstStyle/>
          <a:p>
            <a:r>
              <a:rPr lang="en-IN" sz="2400" dirty="0"/>
              <a:t>Results and Findings</a:t>
            </a:r>
            <a:r>
              <a:rPr lang="en-IN" sz="2400" b="0" dirty="0"/>
              <a:t> – </a:t>
            </a:r>
            <a:r>
              <a:rPr lang="en-IN" sz="2400" dirty="0"/>
              <a:t>Methodology – Part 4/4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DD6C13-BA6B-EAC7-73F3-8C69E34ED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24022"/>
              </p:ext>
            </p:extLst>
          </p:nvPr>
        </p:nvGraphicFramePr>
        <p:xfrm>
          <a:off x="132325" y="756243"/>
          <a:ext cx="4488120" cy="1557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887671783"/>
                    </a:ext>
                  </a:extLst>
                </a:gridCol>
                <a:gridCol w="720620">
                  <a:extLst>
                    <a:ext uri="{9D8B030D-6E8A-4147-A177-3AD203B41FA5}">
                      <a16:colId xmlns:a16="http://schemas.microsoft.com/office/drawing/2014/main" val="691200262"/>
                    </a:ext>
                  </a:extLst>
                </a:gridCol>
                <a:gridCol w="744842">
                  <a:extLst>
                    <a:ext uri="{9D8B030D-6E8A-4147-A177-3AD203B41FA5}">
                      <a16:colId xmlns:a16="http://schemas.microsoft.com/office/drawing/2014/main" val="2096949990"/>
                    </a:ext>
                  </a:extLst>
                </a:gridCol>
                <a:gridCol w="799343">
                  <a:extLst>
                    <a:ext uri="{9D8B030D-6E8A-4147-A177-3AD203B41FA5}">
                      <a16:colId xmlns:a16="http://schemas.microsoft.com/office/drawing/2014/main" val="1780245873"/>
                    </a:ext>
                  </a:extLst>
                </a:gridCol>
                <a:gridCol w="496562">
                  <a:extLst>
                    <a:ext uri="{9D8B030D-6E8A-4147-A177-3AD203B41FA5}">
                      <a16:colId xmlns:a16="http://schemas.microsoft.com/office/drawing/2014/main" val="1822394795"/>
                    </a:ext>
                  </a:extLst>
                </a:gridCol>
                <a:gridCol w="502617">
                  <a:extLst>
                    <a:ext uri="{9D8B030D-6E8A-4147-A177-3AD203B41FA5}">
                      <a16:colId xmlns:a16="http://schemas.microsoft.com/office/drawing/2014/main" val="151016874"/>
                    </a:ext>
                  </a:extLst>
                </a:gridCol>
              </a:tblGrid>
              <a:tr h="1997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dirty="0">
                          <a:effectLst/>
                        </a:rPr>
                        <a:t>Count - Vectorizer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02332"/>
                  </a:ext>
                </a:extLst>
              </a:tr>
              <a:tr h="31958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Model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Accuracy Train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Accuracy Test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Precision 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Recall 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F1 Score 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2706262"/>
                  </a:ext>
                </a:extLst>
              </a:tr>
              <a:tr h="31958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Logistic Regression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0.972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0.924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0.903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0.924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0.913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88936462"/>
                  </a:ext>
                </a:extLst>
              </a:tr>
              <a:tr h="199741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Random Forest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0.99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0.92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0.928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0.926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0.927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65166650"/>
                  </a:ext>
                </a:extLst>
              </a:tr>
              <a:tr h="31958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Multinominal Naive Bayes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0.943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0.92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0.89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0.92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0.905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15065162"/>
                  </a:ext>
                </a:extLst>
              </a:tr>
              <a:tr h="199741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XG Boost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0.968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0.925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0.896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0.925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0.910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157459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2BB239-2636-E8BB-B6B5-2E164A407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86668"/>
              </p:ext>
            </p:extLst>
          </p:nvPr>
        </p:nvGraphicFramePr>
        <p:xfrm>
          <a:off x="4668891" y="756245"/>
          <a:ext cx="4432720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019">
                  <a:extLst>
                    <a:ext uri="{9D8B030D-6E8A-4147-A177-3AD203B41FA5}">
                      <a16:colId xmlns:a16="http://schemas.microsoft.com/office/drawing/2014/main" val="1893227853"/>
                    </a:ext>
                  </a:extLst>
                </a:gridCol>
                <a:gridCol w="718989">
                  <a:extLst>
                    <a:ext uri="{9D8B030D-6E8A-4147-A177-3AD203B41FA5}">
                      <a16:colId xmlns:a16="http://schemas.microsoft.com/office/drawing/2014/main" val="840496142"/>
                    </a:ext>
                  </a:extLst>
                </a:gridCol>
                <a:gridCol w="825274">
                  <a:extLst>
                    <a:ext uri="{9D8B030D-6E8A-4147-A177-3AD203B41FA5}">
                      <a16:colId xmlns:a16="http://schemas.microsoft.com/office/drawing/2014/main" val="848381531"/>
                    </a:ext>
                  </a:extLst>
                </a:gridCol>
                <a:gridCol w="800265">
                  <a:extLst>
                    <a:ext uri="{9D8B030D-6E8A-4147-A177-3AD203B41FA5}">
                      <a16:colId xmlns:a16="http://schemas.microsoft.com/office/drawing/2014/main" val="2974699896"/>
                    </a:ext>
                  </a:extLst>
                </a:gridCol>
                <a:gridCol w="562687">
                  <a:extLst>
                    <a:ext uri="{9D8B030D-6E8A-4147-A177-3AD203B41FA5}">
                      <a16:colId xmlns:a16="http://schemas.microsoft.com/office/drawing/2014/main" val="3544241563"/>
                    </a:ext>
                  </a:extLst>
                </a:gridCol>
                <a:gridCol w="470486">
                  <a:extLst>
                    <a:ext uri="{9D8B030D-6E8A-4147-A177-3AD203B41FA5}">
                      <a16:colId xmlns:a16="http://schemas.microsoft.com/office/drawing/2014/main" val="3914455583"/>
                    </a:ext>
                  </a:extLst>
                </a:gridCol>
              </a:tblGrid>
              <a:tr h="18637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>
                          <a:effectLst/>
                        </a:rPr>
                        <a:t>TfidfVectorizer</a:t>
                      </a:r>
                      <a:endParaRPr lang="de-D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884064"/>
                  </a:ext>
                </a:extLst>
              </a:tr>
              <a:tr h="29724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Model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Accuracy Train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Accuracy Test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Precision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Recall 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F1 Score 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40644833"/>
                  </a:ext>
                </a:extLst>
              </a:tr>
              <a:tr h="297249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Logistic Regression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0.94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0.924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0.898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0.924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0.911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92869456"/>
                  </a:ext>
                </a:extLst>
              </a:tr>
              <a:tr h="297249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Random Forest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0.99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0.922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0.89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0.922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0.906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60142022"/>
                  </a:ext>
                </a:extLst>
              </a:tr>
              <a:tr h="297249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Multinominal Naive Bayes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0.931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0.921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0.849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0.921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0.884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07201618"/>
                  </a:ext>
                </a:extLst>
              </a:tr>
              <a:tr h="14862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XG Boost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0.96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0.926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0.902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0.926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0.914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67979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5548EA4-11F2-8C3C-BEAD-8D5420EDDB53}"/>
              </a:ext>
            </a:extLst>
          </p:cNvPr>
          <p:cNvSpPr txBox="1"/>
          <p:nvPr/>
        </p:nvSpPr>
        <p:spPr>
          <a:xfrm>
            <a:off x="132325" y="2436729"/>
            <a:ext cx="443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Best Model: Random Forest - 92.7 %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29596-80EC-34DC-678C-14AD7CC6F5F4}"/>
              </a:ext>
            </a:extLst>
          </p:cNvPr>
          <p:cNvSpPr txBox="1"/>
          <p:nvPr/>
        </p:nvSpPr>
        <p:spPr>
          <a:xfrm>
            <a:off x="4704325" y="2436729"/>
            <a:ext cx="443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Best Model: XG Boost – 91.4% 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E2A8C15D-0F4A-5E18-EB9E-5FD3DC522046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13.09.2022</a:t>
            </a:r>
          </a:p>
        </p:txBody>
      </p:sp>
    </p:spTree>
    <p:extLst>
      <p:ext uri="{BB962C8B-B14F-4D97-AF65-F5344CB8AC3E}">
        <p14:creationId xmlns:p14="http://schemas.microsoft.com/office/powerpoint/2010/main" val="34207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1F8BDE-FBDC-9F01-94F3-7256BD17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03" y="202936"/>
            <a:ext cx="8297620" cy="504056"/>
          </a:xfrm>
        </p:spPr>
        <p:txBody>
          <a:bodyPr>
            <a:noAutofit/>
          </a:bodyPr>
          <a:lstStyle/>
          <a:p>
            <a:r>
              <a:rPr lang="en-IN" sz="2400" dirty="0"/>
              <a:t>Results and Findings</a:t>
            </a:r>
            <a:r>
              <a:rPr lang="en-IN" sz="2400" b="0" dirty="0"/>
              <a:t> – </a:t>
            </a:r>
            <a:r>
              <a:rPr lang="en-IN" sz="2400" dirty="0"/>
              <a:t>Methodology – Part 4/4</a:t>
            </a:r>
            <a:endParaRPr lang="en-US" sz="2400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37F0A4D7-4C61-C34B-FB73-E413A929F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3" y="706992"/>
            <a:ext cx="5731510" cy="3556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D5FC34-EBD7-9B49-6622-DC37814A86D2}"/>
              </a:ext>
            </a:extLst>
          </p:cNvPr>
          <p:cNvSpPr txBox="1"/>
          <p:nvPr/>
        </p:nvSpPr>
        <p:spPr>
          <a:xfrm>
            <a:off x="5964813" y="823316"/>
            <a:ext cx="23253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</a:rPr>
              <a:t>With the help of XG boost we manually tested the first 10 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comments to check the output and the model performs better in detecting the sentiment 9/10 times.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2EB0C049-22AA-1AEC-0336-161D782ACEFA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13.09.2022</a:t>
            </a:r>
          </a:p>
        </p:txBody>
      </p:sp>
    </p:spTree>
    <p:extLst>
      <p:ext uri="{BB962C8B-B14F-4D97-AF65-F5344CB8AC3E}">
        <p14:creationId xmlns:p14="http://schemas.microsoft.com/office/powerpoint/2010/main" val="245497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96673C-B56D-4075-B6CE-1225FB84D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607" y="706992"/>
            <a:ext cx="7539338" cy="399823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4400" algn="r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F1 Score is the used to determine the best performing model because the score provides the Harmonic mean of Accuracy and Precision of a given model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4400" algn="r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best performing model is XG-Boost with Text-Blob  and coming to Vectorizers both gives the same F1 score of 95% and detects neutral labels better than other models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4400" algn="r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some reviews users give 3 star which is assigned as neutral label but has positive review and the user rating is 4 but has neutral review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4400" algn="r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Words like  good , better , great followed by could , will , would, makes the model to predict the review as Positive instead of Neutral or Negative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4400" algn="r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Long sentences need to be split into short sentences to detect the sentiment properly</a:t>
            </a:r>
          </a:p>
          <a:p>
            <a:pPr>
              <a:lnSpc>
                <a:spcPct val="150000"/>
              </a:lnSpc>
              <a:spcBef>
                <a:spcPts val="600"/>
              </a:spcBef>
              <a:tabLst>
                <a:tab pos="914400" algn="r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4400" algn="r"/>
              </a:tabLst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4400" algn="r"/>
              </a:tabLst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4400" algn="r"/>
              </a:tabLst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4400" algn="r"/>
              </a:tabLst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tabLst>
                <a:tab pos="914400" algn="r"/>
              </a:tabLst>
            </a:pP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tabLst>
                <a:tab pos="914400" algn="r"/>
              </a:tabLst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tabLst>
                <a:tab pos="914400" algn="r"/>
              </a:tabLst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7DAF87-7B01-40BC-9E45-1BB9E5D4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03" y="202936"/>
            <a:ext cx="8297620" cy="504056"/>
          </a:xfrm>
        </p:spPr>
        <p:txBody>
          <a:bodyPr>
            <a:noAutofit/>
          </a:bodyPr>
          <a:lstStyle/>
          <a:p>
            <a:r>
              <a:rPr lang="en-IN" sz="2400" dirty="0"/>
              <a:t>Results and Findings</a:t>
            </a:r>
            <a:endParaRPr lang="en-US" sz="2400" dirty="0"/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F1B6039A-632E-680C-0743-D32DDB6F246E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/>
              <a:t>13.09.2022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564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EAB892-C068-73AE-8B41-573D4772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Impact &amp; application of the research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73A28-C9D7-57F3-503A-F0D706AD5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Can be used in various sector such as education , e-commerce , blogs and forums , news and survey.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Helps in getting over all sentiment of a product or 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Understanding larger audience is made simple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Can have broad customer reach in high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Assists in planning business strategy by doing research on market and competitor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40EF7-2CF0-9623-03AD-67A80F86D15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84BC43A-6602-41DC-A720-BFFEAE4C2479}" type="datetime1">
              <a:rPr lang="de-DE" smtClean="0"/>
              <a:t>27.09.2022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2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9F8B-7927-2430-1B62-D06C4802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13" y="175994"/>
            <a:ext cx="7961656" cy="504056"/>
          </a:xfrm>
        </p:spPr>
        <p:txBody>
          <a:bodyPr/>
          <a:lstStyle/>
          <a:p>
            <a:r>
              <a:rPr lang="en-IN" dirty="0"/>
              <a:t>Summary , Limitations and Future work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3AF39-DFA5-8F9E-F897-4CE9CD8DD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113" y="708259"/>
            <a:ext cx="7733438" cy="3990910"/>
          </a:xfrm>
        </p:spPr>
        <p:txBody>
          <a:bodyPr/>
          <a:lstStyle/>
          <a:p>
            <a:r>
              <a:rPr lang="en-IN" sz="1200" b="1" u="sng" dirty="0">
                <a:latin typeface="Calibri" panose="020F0502020204030204" pitchFamily="34" charset="0"/>
                <a:cs typeface="Calibri" panose="020F0502020204030204" pitchFamily="34" charset="0"/>
              </a:rPr>
              <a:t>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All the model perform similarly irrespective of the vectorization method and has minimal difference which may seems admissible when applied in a real world problem or based on the business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The main factor which affects the accuracy of the model is pre-processing methods</a:t>
            </a:r>
          </a:p>
          <a:p>
            <a:r>
              <a:rPr lang="en-IN" sz="1200" b="1" u="sng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This research is done in imbalanced dataset and need to check how theabove research method perfroms on balanced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Hyper parameter tuning is done only for models that overfit </a:t>
            </a:r>
          </a:p>
          <a:p>
            <a:r>
              <a:rPr lang="de-DE" sz="1200" b="1" u="sng" dirty="0">
                <a:latin typeface="Calibri" panose="020F0502020204030204" pitchFamily="34" charset="0"/>
                <a:cs typeface="Calibri" panose="020F0502020204030204" pitchFamily="34" charset="0"/>
              </a:rPr>
              <a:t>Future Work: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Next steps are to do the research in a balanced dataset or to use a larger dataset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Try different pre-processing libraries and vectorization methods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Using Different ML models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Fine tune the model with which neutral label can be detected better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986E-9774-BC72-9F4D-63E5CEFB71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B0DDB8-05FA-4D0F-A320-276D002A9BEF}" type="datetime1">
              <a:rPr lang="de-DE" smtClean="0"/>
              <a:t>27.09.2022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32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3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E17D-F702-4E93-9E51-35E79467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44526"/>
            <a:ext cx="7961656" cy="504056"/>
          </a:xfrm>
        </p:spPr>
        <p:txBody>
          <a:bodyPr/>
          <a:lstStyle/>
          <a:p>
            <a:r>
              <a:rPr lang="en-IN" sz="2400" dirty="0"/>
              <a:t>Introduction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3DEE2-617B-4C77-AC2C-BF9217591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6148" y="1326774"/>
            <a:ext cx="7733438" cy="3269449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Sentiment Analysis?</a:t>
            </a:r>
          </a:p>
          <a:p>
            <a:pPr>
              <a:lnSpc>
                <a:spcPct val="1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    Sentiment analysis is nothing but understanding opinion of texts using </a:t>
            </a:r>
          </a:p>
          <a:p>
            <a:pPr>
              <a:lnSpc>
                <a:spcPct val="1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    Natural Language Processing technique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How sentiment analysis on product reviews help  a company?</a:t>
            </a:r>
          </a:p>
          <a:p>
            <a:pPr>
              <a:lnSpc>
                <a:spcPct val="1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   Sentiment analysis helps in understanding the emotions of  customers and can </a:t>
            </a:r>
          </a:p>
          <a:p>
            <a:pPr>
              <a:lnSpc>
                <a:spcPct val="1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   also extract important information from the text which can be used to improve </a:t>
            </a:r>
          </a:p>
          <a:p>
            <a:pPr>
              <a:lnSpc>
                <a:spcPct val="1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   business or product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Implementing Sentiment Analysing techniques and its impact in the business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A4F3005B-50D9-2C10-F2AF-46350A6DE197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/>
              <a:t>13.09.2022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539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C36-580D-4126-8706-459A1E4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81" y="230591"/>
            <a:ext cx="7961656" cy="504056"/>
          </a:xfrm>
        </p:spPr>
        <p:txBody>
          <a:bodyPr/>
          <a:lstStyle/>
          <a:p>
            <a:r>
              <a:rPr lang="en-IN" sz="2400" dirty="0"/>
              <a:t>Aim and Research Question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92214-22D9-41AA-9033-9CED0A881E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868" y="1048901"/>
            <a:ext cx="8193541" cy="2950975"/>
          </a:xfrm>
        </p:spPr>
        <p:txBody>
          <a:bodyPr/>
          <a:lstStyle/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Aim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main purpose of this paper is to perform sentiment analysis on Amazon product reviews and classify each review into positive , negative or neutral sentiment. </a:t>
            </a:r>
            <a:b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Research Questions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914400" algn="r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Which pre-processing methods give better results when passing pre-processed data to ML Model?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914400" algn="r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are the suitable Machine Learning models?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A6BBCB6A-297A-A2D6-65D0-38C16F6B0E17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13.09.2022</a:t>
            </a:r>
          </a:p>
        </p:txBody>
      </p:sp>
    </p:spTree>
    <p:extLst>
      <p:ext uri="{BB962C8B-B14F-4D97-AF65-F5344CB8AC3E}">
        <p14:creationId xmlns:p14="http://schemas.microsoft.com/office/powerpoint/2010/main" val="31482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C36-580D-4126-8706-459A1E4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81" y="230591"/>
            <a:ext cx="7961656" cy="504056"/>
          </a:xfrm>
        </p:spPr>
        <p:txBody>
          <a:bodyPr/>
          <a:lstStyle/>
          <a:p>
            <a:r>
              <a:rPr lang="en-IN" sz="2400" dirty="0"/>
              <a:t>Literature review</a:t>
            </a:r>
            <a:endParaRPr lang="en-US" sz="2400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A6BBCB6A-297A-A2D6-65D0-38C16F6B0E17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/>
              <a:t>13.09.2022</a:t>
            </a:r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BB99C4-557A-5034-C5A7-F023F119D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69081"/>
              </p:ext>
            </p:extLst>
          </p:nvPr>
        </p:nvGraphicFramePr>
        <p:xfrm>
          <a:off x="881608" y="661083"/>
          <a:ext cx="7501167" cy="397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1751">
                  <a:extLst>
                    <a:ext uri="{9D8B030D-6E8A-4147-A177-3AD203B41FA5}">
                      <a16:colId xmlns:a16="http://schemas.microsoft.com/office/drawing/2014/main" val="2826649016"/>
                    </a:ext>
                  </a:extLst>
                </a:gridCol>
                <a:gridCol w="1650257">
                  <a:extLst>
                    <a:ext uri="{9D8B030D-6E8A-4147-A177-3AD203B41FA5}">
                      <a16:colId xmlns:a16="http://schemas.microsoft.com/office/drawing/2014/main" val="3547974717"/>
                    </a:ext>
                  </a:extLst>
                </a:gridCol>
                <a:gridCol w="1246348">
                  <a:extLst>
                    <a:ext uri="{9D8B030D-6E8A-4147-A177-3AD203B41FA5}">
                      <a16:colId xmlns:a16="http://schemas.microsoft.com/office/drawing/2014/main" val="645238263"/>
                    </a:ext>
                  </a:extLst>
                </a:gridCol>
                <a:gridCol w="1627175">
                  <a:extLst>
                    <a:ext uri="{9D8B030D-6E8A-4147-A177-3AD203B41FA5}">
                      <a16:colId xmlns:a16="http://schemas.microsoft.com/office/drawing/2014/main" val="2584435650"/>
                    </a:ext>
                  </a:extLst>
                </a:gridCol>
                <a:gridCol w="1061704">
                  <a:extLst>
                    <a:ext uri="{9D8B030D-6E8A-4147-A177-3AD203B41FA5}">
                      <a16:colId xmlns:a16="http://schemas.microsoft.com/office/drawing/2014/main" val="3713943184"/>
                    </a:ext>
                  </a:extLst>
                </a:gridCol>
                <a:gridCol w="553932">
                  <a:extLst>
                    <a:ext uri="{9D8B030D-6E8A-4147-A177-3AD203B41FA5}">
                      <a16:colId xmlns:a16="http://schemas.microsoft.com/office/drawing/2014/main" val="341874655"/>
                    </a:ext>
                  </a:extLst>
                </a:gridCol>
              </a:tblGrid>
              <a:tr h="15198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 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 selection technique 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Models 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 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99922"/>
                  </a:ext>
                </a:extLst>
              </a:tr>
              <a:tr h="26530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Boiy, E.et al., 2009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Blog Sentiment Analysis 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 blog posts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Unigram 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MNB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 Classification 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57.01%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52.08%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54.21%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605114"/>
                  </a:ext>
                </a:extLst>
              </a:tr>
              <a:tr h="299543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Neethu, M.S. et al.,2013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 Sentiment Analysis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 data 19340 rows 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WordNet 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unigram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Navie Bayes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Entropy 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 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88%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85%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91036"/>
                  </a:ext>
                </a:extLst>
              </a:tr>
              <a:tr h="37332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Hasan, et al.,2018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 Urdu Sentiment Analysis 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1690 for training </a:t>
                      </a:r>
                      <a:b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400 for testing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SentiWordNet 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Text-Blob 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W-WSD- WordNet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 with Text Blob </a:t>
                      </a:r>
                      <a:b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 with </a:t>
                      </a:r>
                      <a:r>
                        <a:rPr lang="en-US" sz="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SentiWordNet</a:t>
                      </a:r>
                      <a:b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NB with W-WSD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76%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54.75%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68264"/>
                  </a:ext>
                </a:extLst>
              </a:tr>
              <a:tr h="353739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Elbagir, S.et al.,2019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 Sentiment Analysis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2000 Tweets on USA 2016 Election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NLTK 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VADER Sentiment Analyzer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accuracy only classifier 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015690"/>
                  </a:ext>
                </a:extLst>
              </a:tr>
              <a:tr h="447104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Thavareesan, S. et al.,2019</a:t>
                      </a:r>
                      <a:endParaRPr lang="nb-N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 Sentiment Analysis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 data around 8000 tweets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TF-IDF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Word2Vec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Text 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Extreme Gradient Boosting</a:t>
                      </a:r>
                      <a:b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 </a:t>
                      </a:r>
                      <a:b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MNB </a:t>
                      </a:r>
                      <a:b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Linear SVM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74%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70%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73%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73%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456984"/>
                  </a:ext>
                </a:extLst>
              </a:tr>
              <a:tr h="353739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Sun, S. et al., 2012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 Sentiment Analysis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4000 Postive tweets , 4000 Negative tweets 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Parts of speech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Navie Bayes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Ensemble approach 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30%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86818"/>
                  </a:ext>
                </a:extLst>
              </a:tr>
              <a:tr h="530608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AlQahtani, A.S. et al., 2021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sentiment analysis for amazon reviews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Library dataset 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Bag of Words 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GloVE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 Classifier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 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94.2%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93.3%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98.3%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78.4%</a:t>
                      </a:r>
                      <a:b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85.5%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587118"/>
                  </a:ext>
                </a:extLst>
              </a:tr>
              <a:tr h="6190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AlBadani, B. et al.,2022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 Sentiment Analysis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IMDB </a:t>
                      </a:r>
                      <a:b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 Airlines Twitter</a:t>
                      </a:r>
                      <a:b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GOP Debate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ULMFiT-SVM (IMDB, US Airlines,GOP)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 ( US Airlines)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 (IMDB)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RCNN(IMDB)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99.78%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99.78%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95.78%,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79.64%</a:t>
                      </a:r>
                      <a:b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de-DE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95.8%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53" marR="3653" marT="36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29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45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C36-580D-4126-8706-459A1E4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6" y="51470"/>
            <a:ext cx="7961656" cy="504056"/>
          </a:xfrm>
        </p:spPr>
        <p:txBody>
          <a:bodyPr/>
          <a:lstStyle/>
          <a:p>
            <a:r>
              <a:rPr lang="en-IN" sz="2400" dirty="0"/>
              <a:t>Methodology </a:t>
            </a: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063BE8-922F-3A5D-49A9-5FCEAC0A8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655" y="743095"/>
            <a:ext cx="7733438" cy="3887521"/>
          </a:xfrm>
        </p:spPr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Application of Data mining techniques to predict sentiment of Amazon product reviews: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1350" lvl="2" indent="-285750">
              <a:buClr>
                <a:schemeClr val="tx1"/>
              </a:buClr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CRISP-DM method</a:t>
            </a:r>
          </a:p>
          <a:p>
            <a:pPr marL="641350" lvl="2" indent="-285750">
              <a:buClr>
                <a:schemeClr val="tx1"/>
              </a:buClr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Business Understanding , Data Understanding</a:t>
            </a:r>
          </a:p>
          <a:p>
            <a:pPr marL="641350" lvl="2" indent="-285750">
              <a:buClr>
                <a:schemeClr val="tx1"/>
              </a:buClr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Pre-processing techniques: Text-Blob , NLTK -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Natural Language Toolkit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, SpaCy</a:t>
            </a:r>
          </a:p>
          <a:p>
            <a:pPr lvl="2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Building Statistical Models and its Evaluation: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1350" lvl="2" indent="-285750">
              <a:buClr>
                <a:schemeClr val="tx1"/>
              </a:buClr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Vectorizing methods: Count-Vectorizer and TfidfVectorizer</a:t>
            </a:r>
          </a:p>
          <a:p>
            <a:pPr marL="641350" lvl="2" indent="-285750">
              <a:buClr>
                <a:schemeClr val="tx1"/>
              </a:buClr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Models – Logistic Regression(Multinomial) , Multinomial Naïve Bayes, Random Forest ,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1350" lvl="2" indent="-285750">
              <a:buClr>
                <a:schemeClr val="tx1"/>
              </a:buClr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Evaluation – Accuracy Train , Accuracy Test , Precision , Recall and F1 Score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A680950A-EA69-F3F0-13CC-90BAA42871FE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13.09.2022</a:t>
            </a:r>
          </a:p>
        </p:txBody>
      </p:sp>
    </p:spTree>
    <p:extLst>
      <p:ext uri="{BB962C8B-B14F-4D97-AF65-F5344CB8AC3E}">
        <p14:creationId xmlns:p14="http://schemas.microsoft.com/office/powerpoint/2010/main" val="119000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C36-580D-4126-8706-459A1E4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0" y="39194"/>
            <a:ext cx="7961656" cy="504056"/>
          </a:xfrm>
        </p:spPr>
        <p:txBody>
          <a:bodyPr/>
          <a:lstStyle/>
          <a:p>
            <a:r>
              <a:rPr lang="en-IN" sz="2400" dirty="0"/>
              <a:t>Methodology – Part 1/4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CCCF6-E8B8-9CC4-B21E-2328DDB4EF1D}"/>
              </a:ext>
            </a:extLst>
          </p:cNvPr>
          <p:cNvSpPr/>
          <p:nvPr/>
        </p:nvSpPr>
        <p:spPr>
          <a:xfrm>
            <a:off x="3247578" y="572669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3CF67-8FF8-9A60-A25A-0B0EFF0CD87F}"/>
              </a:ext>
            </a:extLst>
          </p:cNvPr>
          <p:cNvSpPr/>
          <p:nvPr/>
        </p:nvSpPr>
        <p:spPr>
          <a:xfrm>
            <a:off x="3247579" y="1457066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Blob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DCA2D-B786-D64A-D039-64B38CF8F20B}"/>
              </a:ext>
            </a:extLst>
          </p:cNvPr>
          <p:cNvSpPr/>
          <p:nvPr/>
        </p:nvSpPr>
        <p:spPr>
          <a:xfrm>
            <a:off x="2262278" y="2435155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CountVectorizer</a:t>
            </a:r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BA337-BEE4-86A8-443F-28D715E0667A}"/>
              </a:ext>
            </a:extLst>
          </p:cNvPr>
          <p:cNvSpPr/>
          <p:nvPr/>
        </p:nvSpPr>
        <p:spPr>
          <a:xfrm>
            <a:off x="2262277" y="2943306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 Regression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851B7-112A-0340-C7E6-C24393533591}"/>
              </a:ext>
            </a:extLst>
          </p:cNvPr>
          <p:cNvSpPr/>
          <p:nvPr/>
        </p:nvSpPr>
        <p:spPr>
          <a:xfrm>
            <a:off x="2310352" y="3395580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3B7817-1629-28D6-1034-4E989BE2AE82}"/>
              </a:ext>
            </a:extLst>
          </p:cNvPr>
          <p:cNvSpPr/>
          <p:nvPr/>
        </p:nvSpPr>
        <p:spPr>
          <a:xfrm>
            <a:off x="2277988" y="3860883"/>
            <a:ext cx="1763486" cy="36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Multinominal Naive Bayes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367725-D06C-CEA6-8BC7-98200B89FC62}"/>
              </a:ext>
            </a:extLst>
          </p:cNvPr>
          <p:cNvSpPr/>
          <p:nvPr/>
        </p:nvSpPr>
        <p:spPr>
          <a:xfrm>
            <a:off x="2293700" y="4402400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57C9C-DDB9-852D-9E05-61498106EE0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129321" y="839423"/>
            <a:ext cx="1" cy="61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494C9F9D-BA7F-5ABF-9634-5F3DF22A7F8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281005" y="1586837"/>
            <a:ext cx="711335" cy="985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>
            <a:extLst>
              <a:ext uri="{FF2B5EF4-FFF2-40B4-BE49-F238E27FC236}">
                <a16:creationId xmlns:a16="http://schemas.microsoft.com/office/drawing/2014/main" id="{B91449D2-0B80-2ECC-2CAC-E7AD39D74E91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2262278" y="2568531"/>
            <a:ext cx="1" cy="50815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8">
            <a:extLst>
              <a:ext uri="{FF2B5EF4-FFF2-40B4-BE49-F238E27FC236}">
                <a16:creationId xmlns:a16="http://schemas.microsoft.com/office/drawing/2014/main" id="{812853B1-E709-98E5-9488-7CFB0DFF9B9C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 flipV="1">
            <a:off x="2262278" y="2568531"/>
            <a:ext cx="48074" cy="960425"/>
          </a:xfrm>
          <a:prstGeom prst="bentConnector3">
            <a:avLst>
              <a:gd name="adj1" fmla="val -475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1">
            <a:extLst>
              <a:ext uri="{FF2B5EF4-FFF2-40B4-BE49-F238E27FC236}">
                <a16:creationId xmlns:a16="http://schemas.microsoft.com/office/drawing/2014/main" id="{9B930082-8109-D418-BF48-1E4178F5ED6D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H="1" flipV="1">
            <a:off x="2262278" y="2568531"/>
            <a:ext cx="15710" cy="1475383"/>
          </a:xfrm>
          <a:prstGeom prst="bentConnector3">
            <a:avLst>
              <a:gd name="adj1" fmla="val -1455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DAA956B4-0041-DC18-7676-CD7499804631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H="1" flipV="1">
            <a:off x="2262278" y="2568531"/>
            <a:ext cx="31422" cy="1967245"/>
          </a:xfrm>
          <a:prstGeom prst="bentConnector3">
            <a:avLst>
              <a:gd name="adj1" fmla="val -727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>
            <a:extLst>
              <a:ext uri="{FF2B5EF4-FFF2-40B4-BE49-F238E27FC236}">
                <a16:creationId xmlns:a16="http://schemas.microsoft.com/office/drawing/2014/main" id="{50D58530-4CFC-905C-58A1-DEDBEEE13F14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4717280" y="1135862"/>
            <a:ext cx="711335" cy="1887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FA886-691F-3FF0-EA02-8D199C252C99}"/>
              </a:ext>
            </a:extLst>
          </p:cNvPr>
          <p:cNvSpPr/>
          <p:nvPr/>
        </p:nvSpPr>
        <p:spPr>
          <a:xfrm>
            <a:off x="5134829" y="2435155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TfidfVectorizer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C1C46D-41A8-D345-E84E-9A5D4EB264F0}"/>
              </a:ext>
            </a:extLst>
          </p:cNvPr>
          <p:cNvSpPr/>
          <p:nvPr/>
        </p:nvSpPr>
        <p:spPr>
          <a:xfrm>
            <a:off x="5134827" y="2960805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 Regression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F41B6-032D-EEC5-A8DB-CD8F5E514210}"/>
              </a:ext>
            </a:extLst>
          </p:cNvPr>
          <p:cNvSpPr/>
          <p:nvPr/>
        </p:nvSpPr>
        <p:spPr>
          <a:xfrm>
            <a:off x="5166248" y="3430702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7E23D-595F-016A-AA34-8F8031CC946C}"/>
              </a:ext>
            </a:extLst>
          </p:cNvPr>
          <p:cNvSpPr/>
          <p:nvPr/>
        </p:nvSpPr>
        <p:spPr>
          <a:xfrm>
            <a:off x="5134827" y="3916255"/>
            <a:ext cx="1763486" cy="36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Multinominal Naive Bayes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6284B-77C7-DFCD-ADFD-F2FA32EAE1D2}"/>
              </a:ext>
            </a:extLst>
          </p:cNvPr>
          <p:cNvSpPr/>
          <p:nvPr/>
        </p:nvSpPr>
        <p:spPr>
          <a:xfrm>
            <a:off x="5134827" y="4389487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04DC40-F3E3-1D81-6EB8-509D6131BB2F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V="1">
            <a:off x="5134827" y="2568532"/>
            <a:ext cx="2" cy="525650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8">
            <a:extLst>
              <a:ext uri="{FF2B5EF4-FFF2-40B4-BE49-F238E27FC236}">
                <a16:creationId xmlns:a16="http://schemas.microsoft.com/office/drawing/2014/main" id="{0B99B13B-3F54-74A2-0A03-B72CCE6DF046}"/>
              </a:ext>
            </a:extLst>
          </p:cNvPr>
          <p:cNvCxnSpPr>
            <a:cxnSpLocks/>
            <a:stCxn id="21" idx="1"/>
            <a:endCxn id="23" idx="1"/>
          </p:cNvCxnSpPr>
          <p:nvPr/>
        </p:nvCxnSpPr>
        <p:spPr>
          <a:xfrm rot="10800000" flipH="1" flipV="1">
            <a:off x="5134828" y="2568531"/>
            <a:ext cx="31419" cy="995547"/>
          </a:xfrm>
          <a:prstGeom prst="bentConnector3">
            <a:avLst>
              <a:gd name="adj1" fmla="val -727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1">
            <a:extLst>
              <a:ext uri="{FF2B5EF4-FFF2-40B4-BE49-F238E27FC236}">
                <a16:creationId xmlns:a16="http://schemas.microsoft.com/office/drawing/2014/main" id="{AAB079F7-7A7A-2C67-17E3-3D8EDB733A6F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5134827" y="2568531"/>
            <a:ext cx="2" cy="1530755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34">
            <a:extLst>
              <a:ext uri="{FF2B5EF4-FFF2-40B4-BE49-F238E27FC236}">
                <a16:creationId xmlns:a16="http://schemas.microsoft.com/office/drawing/2014/main" id="{40ADECC1-93FE-9482-A4C2-8C6B6551A60D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 flipV="1">
            <a:off x="5134827" y="2568532"/>
            <a:ext cx="2" cy="1954332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A88E4BED-04D5-B1CC-3B09-64A56123F876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13.09.2022</a:t>
            </a:r>
          </a:p>
        </p:txBody>
      </p:sp>
    </p:spTree>
    <p:extLst>
      <p:ext uri="{BB962C8B-B14F-4D97-AF65-F5344CB8AC3E}">
        <p14:creationId xmlns:p14="http://schemas.microsoft.com/office/powerpoint/2010/main" val="71801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B092-0378-4964-960B-4A57401B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32" y="185625"/>
            <a:ext cx="7961656" cy="504056"/>
          </a:xfrm>
        </p:spPr>
        <p:txBody>
          <a:bodyPr>
            <a:normAutofit/>
          </a:bodyPr>
          <a:lstStyle/>
          <a:p>
            <a:r>
              <a:rPr lang="en-IN" sz="2400" dirty="0"/>
              <a:t>Results and Findings -Methodology – Part 1/4</a:t>
            </a:r>
            <a:endParaRPr lang="en-US" sz="2400" b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BEDD2A-72B1-5802-7B1B-5BF4F89B1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27714"/>
              </p:ext>
            </p:extLst>
          </p:nvPr>
        </p:nvGraphicFramePr>
        <p:xfrm>
          <a:off x="0" y="771713"/>
          <a:ext cx="4523556" cy="1816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5367">
                  <a:extLst>
                    <a:ext uri="{9D8B030D-6E8A-4147-A177-3AD203B41FA5}">
                      <a16:colId xmlns:a16="http://schemas.microsoft.com/office/drawing/2014/main" val="1018384593"/>
                    </a:ext>
                  </a:extLst>
                </a:gridCol>
                <a:gridCol w="739984">
                  <a:extLst>
                    <a:ext uri="{9D8B030D-6E8A-4147-A177-3AD203B41FA5}">
                      <a16:colId xmlns:a16="http://schemas.microsoft.com/office/drawing/2014/main" val="2314736770"/>
                    </a:ext>
                  </a:extLst>
                </a:gridCol>
                <a:gridCol w="676180">
                  <a:extLst>
                    <a:ext uri="{9D8B030D-6E8A-4147-A177-3AD203B41FA5}">
                      <a16:colId xmlns:a16="http://schemas.microsoft.com/office/drawing/2014/main" val="967186388"/>
                    </a:ext>
                  </a:extLst>
                </a:gridCol>
                <a:gridCol w="775121">
                  <a:extLst>
                    <a:ext uri="{9D8B030D-6E8A-4147-A177-3AD203B41FA5}">
                      <a16:colId xmlns:a16="http://schemas.microsoft.com/office/drawing/2014/main" val="3473559445"/>
                    </a:ext>
                  </a:extLst>
                </a:gridCol>
                <a:gridCol w="569229">
                  <a:extLst>
                    <a:ext uri="{9D8B030D-6E8A-4147-A177-3AD203B41FA5}">
                      <a16:colId xmlns:a16="http://schemas.microsoft.com/office/drawing/2014/main" val="950805021"/>
                    </a:ext>
                  </a:extLst>
                </a:gridCol>
                <a:gridCol w="617675">
                  <a:extLst>
                    <a:ext uri="{9D8B030D-6E8A-4147-A177-3AD203B41FA5}">
                      <a16:colId xmlns:a16="http://schemas.microsoft.com/office/drawing/2014/main" val="3628956243"/>
                    </a:ext>
                  </a:extLst>
                </a:gridCol>
              </a:tblGrid>
              <a:tr h="20615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Count - Vectorizer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00045"/>
                  </a:ext>
                </a:extLst>
              </a:tr>
              <a:tr h="29092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Model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Accuracy Train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Accuracy Test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Precision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Recall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F1 Score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66513095"/>
                  </a:ext>
                </a:extLst>
              </a:tr>
              <a:tr h="32984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Logistic Regression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0.96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0.94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0.931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0.94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0.93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54647140"/>
                  </a:ext>
                </a:extLst>
              </a:tr>
              <a:tr h="32984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Random Forest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0.928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0.901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0.91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0.9005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0.905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63939501"/>
                  </a:ext>
                </a:extLst>
              </a:tr>
              <a:tr h="32984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Multinominal Naive Bayes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0.94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0.896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0.909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0.907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09230030"/>
                  </a:ext>
                </a:extLst>
              </a:tr>
              <a:tr h="32984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XG Boost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0.976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0.955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0.952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0.954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0.953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69745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2E4CB2-0D9B-F382-32A6-70B6B882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49757"/>
              </p:ext>
            </p:extLst>
          </p:nvPr>
        </p:nvGraphicFramePr>
        <p:xfrm>
          <a:off x="4572000" y="774363"/>
          <a:ext cx="4323268" cy="1816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0142">
                  <a:extLst>
                    <a:ext uri="{9D8B030D-6E8A-4147-A177-3AD203B41FA5}">
                      <a16:colId xmlns:a16="http://schemas.microsoft.com/office/drawing/2014/main" val="1189627531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1551357287"/>
                    </a:ext>
                  </a:extLst>
                </a:gridCol>
                <a:gridCol w="773568">
                  <a:extLst>
                    <a:ext uri="{9D8B030D-6E8A-4147-A177-3AD203B41FA5}">
                      <a16:colId xmlns:a16="http://schemas.microsoft.com/office/drawing/2014/main" val="3073575315"/>
                    </a:ext>
                  </a:extLst>
                </a:gridCol>
                <a:gridCol w="672175">
                  <a:extLst>
                    <a:ext uri="{9D8B030D-6E8A-4147-A177-3AD203B41FA5}">
                      <a16:colId xmlns:a16="http://schemas.microsoft.com/office/drawing/2014/main" val="1788874726"/>
                    </a:ext>
                  </a:extLst>
                </a:gridCol>
                <a:gridCol w="623729">
                  <a:extLst>
                    <a:ext uri="{9D8B030D-6E8A-4147-A177-3AD203B41FA5}">
                      <a16:colId xmlns:a16="http://schemas.microsoft.com/office/drawing/2014/main" val="2379637623"/>
                    </a:ext>
                  </a:extLst>
                </a:gridCol>
                <a:gridCol w="526389">
                  <a:extLst>
                    <a:ext uri="{9D8B030D-6E8A-4147-A177-3AD203B41FA5}">
                      <a16:colId xmlns:a16="http://schemas.microsoft.com/office/drawing/2014/main" val="725269587"/>
                    </a:ext>
                  </a:extLst>
                </a:gridCol>
              </a:tblGrid>
              <a:tr h="22678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TfidfVectorizer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11431"/>
                  </a:ext>
                </a:extLst>
              </a:tr>
              <a:tr h="2592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Model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Accuracy Train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Accuracy Test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Precision 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Recall 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F1 Score 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864460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Logistic Regression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0.869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0.901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0.885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04271015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Random Forest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0.911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0.901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0.906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86387869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Multinominal Naive Bayes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0.904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0.902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0.911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0.901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0.906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11550619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XG Boost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0.981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0.952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0.949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0.951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0.950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23491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C37F79-815D-FE48-0B3B-B85C977E2BB7}"/>
              </a:ext>
            </a:extLst>
          </p:cNvPr>
          <p:cNvSpPr txBox="1"/>
          <p:nvPr/>
        </p:nvSpPr>
        <p:spPr>
          <a:xfrm>
            <a:off x="-1" y="2740579"/>
            <a:ext cx="4420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Best Model:  XG Boost – 95.3%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Random Forest is hyper-tuned model the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is changed from 15 to 50 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3DEF2-A113-919B-0F3F-56C698B66576}"/>
              </a:ext>
            </a:extLst>
          </p:cNvPr>
          <p:cNvSpPr txBox="1"/>
          <p:nvPr/>
        </p:nvSpPr>
        <p:spPr>
          <a:xfrm>
            <a:off x="4475110" y="2670208"/>
            <a:ext cx="336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Best Model:  XG Boost – 95.0%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DBD9B4E-4032-5B0B-F00F-4D176C5E354E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13.09.2022</a:t>
            </a:r>
          </a:p>
        </p:txBody>
      </p:sp>
    </p:spTree>
    <p:extLst>
      <p:ext uri="{BB962C8B-B14F-4D97-AF65-F5344CB8AC3E}">
        <p14:creationId xmlns:p14="http://schemas.microsoft.com/office/powerpoint/2010/main" val="427833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C36-580D-4126-8706-459A1E4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0" y="39194"/>
            <a:ext cx="7961656" cy="504056"/>
          </a:xfrm>
        </p:spPr>
        <p:txBody>
          <a:bodyPr/>
          <a:lstStyle/>
          <a:p>
            <a:r>
              <a:rPr lang="en-IN" sz="2400" dirty="0"/>
              <a:t>Methodology – Part 2/4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CCCF6-E8B8-9CC4-B21E-2328DDB4EF1D}"/>
              </a:ext>
            </a:extLst>
          </p:cNvPr>
          <p:cNvSpPr/>
          <p:nvPr/>
        </p:nvSpPr>
        <p:spPr>
          <a:xfrm>
            <a:off x="3247578" y="572669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3CF67-8FF8-9A60-A25A-0B0EFF0CD87F}"/>
              </a:ext>
            </a:extLst>
          </p:cNvPr>
          <p:cNvSpPr/>
          <p:nvPr/>
        </p:nvSpPr>
        <p:spPr>
          <a:xfrm>
            <a:off x="3247579" y="1457066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NLTK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DCA2D-B786-D64A-D039-64B38CF8F20B}"/>
              </a:ext>
            </a:extLst>
          </p:cNvPr>
          <p:cNvSpPr/>
          <p:nvPr/>
        </p:nvSpPr>
        <p:spPr>
          <a:xfrm>
            <a:off x="2262278" y="2435155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CountVectorizer</a:t>
            </a:r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BA337-BEE4-86A8-443F-28D715E0667A}"/>
              </a:ext>
            </a:extLst>
          </p:cNvPr>
          <p:cNvSpPr/>
          <p:nvPr/>
        </p:nvSpPr>
        <p:spPr>
          <a:xfrm>
            <a:off x="2262277" y="2943306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 Regression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851B7-112A-0340-C7E6-C24393533591}"/>
              </a:ext>
            </a:extLst>
          </p:cNvPr>
          <p:cNvSpPr/>
          <p:nvPr/>
        </p:nvSpPr>
        <p:spPr>
          <a:xfrm>
            <a:off x="2310352" y="3395580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3B7817-1629-28D6-1034-4E989BE2AE82}"/>
              </a:ext>
            </a:extLst>
          </p:cNvPr>
          <p:cNvSpPr/>
          <p:nvPr/>
        </p:nvSpPr>
        <p:spPr>
          <a:xfrm>
            <a:off x="2277988" y="3860883"/>
            <a:ext cx="1763486" cy="36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Multinominal Naive Bayes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367725-D06C-CEA6-8BC7-98200B89FC62}"/>
              </a:ext>
            </a:extLst>
          </p:cNvPr>
          <p:cNvSpPr/>
          <p:nvPr/>
        </p:nvSpPr>
        <p:spPr>
          <a:xfrm>
            <a:off x="2293700" y="4402400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57C9C-DDB9-852D-9E05-61498106EE0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129321" y="839423"/>
            <a:ext cx="1" cy="61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494C9F9D-BA7F-5ABF-9634-5F3DF22A7F8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281005" y="1586837"/>
            <a:ext cx="711335" cy="985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>
            <a:extLst>
              <a:ext uri="{FF2B5EF4-FFF2-40B4-BE49-F238E27FC236}">
                <a16:creationId xmlns:a16="http://schemas.microsoft.com/office/drawing/2014/main" id="{B91449D2-0B80-2ECC-2CAC-E7AD39D74E91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2262278" y="2568531"/>
            <a:ext cx="1" cy="50815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8">
            <a:extLst>
              <a:ext uri="{FF2B5EF4-FFF2-40B4-BE49-F238E27FC236}">
                <a16:creationId xmlns:a16="http://schemas.microsoft.com/office/drawing/2014/main" id="{812853B1-E709-98E5-9488-7CFB0DFF9B9C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 flipV="1">
            <a:off x="2262278" y="2568531"/>
            <a:ext cx="48074" cy="960425"/>
          </a:xfrm>
          <a:prstGeom prst="bentConnector3">
            <a:avLst>
              <a:gd name="adj1" fmla="val -475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1">
            <a:extLst>
              <a:ext uri="{FF2B5EF4-FFF2-40B4-BE49-F238E27FC236}">
                <a16:creationId xmlns:a16="http://schemas.microsoft.com/office/drawing/2014/main" id="{9B930082-8109-D418-BF48-1E4178F5ED6D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H="1" flipV="1">
            <a:off x="2262278" y="2568531"/>
            <a:ext cx="15710" cy="1475383"/>
          </a:xfrm>
          <a:prstGeom prst="bentConnector3">
            <a:avLst>
              <a:gd name="adj1" fmla="val -1455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DAA956B4-0041-DC18-7676-CD7499804631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H="1" flipV="1">
            <a:off x="2262278" y="2568531"/>
            <a:ext cx="31422" cy="1967245"/>
          </a:xfrm>
          <a:prstGeom prst="bentConnector3">
            <a:avLst>
              <a:gd name="adj1" fmla="val -727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>
            <a:extLst>
              <a:ext uri="{FF2B5EF4-FFF2-40B4-BE49-F238E27FC236}">
                <a16:creationId xmlns:a16="http://schemas.microsoft.com/office/drawing/2014/main" id="{50D58530-4CFC-905C-58A1-DEDBEEE13F14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4717280" y="1135862"/>
            <a:ext cx="711335" cy="1887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FA886-691F-3FF0-EA02-8D199C252C99}"/>
              </a:ext>
            </a:extLst>
          </p:cNvPr>
          <p:cNvSpPr/>
          <p:nvPr/>
        </p:nvSpPr>
        <p:spPr>
          <a:xfrm>
            <a:off x="5134829" y="2435155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TfidfVectorizer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C1C46D-41A8-D345-E84E-9A5D4EB264F0}"/>
              </a:ext>
            </a:extLst>
          </p:cNvPr>
          <p:cNvSpPr/>
          <p:nvPr/>
        </p:nvSpPr>
        <p:spPr>
          <a:xfrm>
            <a:off x="5134827" y="2960805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 Regression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F41B6-032D-EEC5-A8DB-CD8F5E514210}"/>
              </a:ext>
            </a:extLst>
          </p:cNvPr>
          <p:cNvSpPr/>
          <p:nvPr/>
        </p:nvSpPr>
        <p:spPr>
          <a:xfrm>
            <a:off x="5166248" y="3430702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7E23D-595F-016A-AA34-8F8031CC946C}"/>
              </a:ext>
            </a:extLst>
          </p:cNvPr>
          <p:cNvSpPr/>
          <p:nvPr/>
        </p:nvSpPr>
        <p:spPr>
          <a:xfrm>
            <a:off x="5134827" y="3916255"/>
            <a:ext cx="1763486" cy="36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Multinominal Naive Bayes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6284B-77C7-DFCD-ADFD-F2FA32EAE1D2}"/>
              </a:ext>
            </a:extLst>
          </p:cNvPr>
          <p:cNvSpPr/>
          <p:nvPr/>
        </p:nvSpPr>
        <p:spPr>
          <a:xfrm>
            <a:off x="5134827" y="4389487"/>
            <a:ext cx="1763486" cy="26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  <a:r>
              <a:rPr lang="en-IN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04DC40-F3E3-1D81-6EB8-509D6131BB2F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V="1">
            <a:off x="5134827" y="2568532"/>
            <a:ext cx="2" cy="525650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8">
            <a:extLst>
              <a:ext uri="{FF2B5EF4-FFF2-40B4-BE49-F238E27FC236}">
                <a16:creationId xmlns:a16="http://schemas.microsoft.com/office/drawing/2014/main" id="{0B99B13B-3F54-74A2-0A03-B72CCE6DF046}"/>
              </a:ext>
            </a:extLst>
          </p:cNvPr>
          <p:cNvCxnSpPr>
            <a:cxnSpLocks/>
            <a:stCxn id="21" idx="1"/>
            <a:endCxn id="23" idx="1"/>
          </p:cNvCxnSpPr>
          <p:nvPr/>
        </p:nvCxnSpPr>
        <p:spPr>
          <a:xfrm rot="10800000" flipH="1" flipV="1">
            <a:off x="5134828" y="2568531"/>
            <a:ext cx="31419" cy="995547"/>
          </a:xfrm>
          <a:prstGeom prst="bentConnector3">
            <a:avLst>
              <a:gd name="adj1" fmla="val -727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1">
            <a:extLst>
              <a:ext uri="{FF2B5EF4-FFF2-40B4-BE49-F238E27FC236}">
                <a16:creationId xmlns:a16="http://schemas.microsoft.com/office/drawing/2014/main" id="{AAB079F7-7A7A-2C67-17E3-3D8EDB733A6F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5134827" y="2568531"/>
            <a:ext cx="2" cy="1530755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34">
            <a:extLst>
              <a:ext uri="{FF2B5EF4-FFF2-40B4-BE49-F238E27FC236}">
                <a16:creationId xmlns:a16="http://schemas.microsoft.com/office/drawing/2014/main" id="{40ADECC1-93FE-9482-A4C2-8C6B6551A60D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 flipV="1">
            <a:off x="5134827" y="2568532"/>
            <a:ext cx="2" cy="1954332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4F654E3-315B-4A36-59FA-45F680FC821A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13.09.2022</a:t>
            </a:r>
          </a:p>
        </p:txBody>
      </p:sp>
    </p:spTree>
    <p:extLst>
      <p:ext uri="{BB962C8B-B14F-4D97-AF65-F5344CB8AC3E}">
        <p14:creationId xmlns:p14="http://schemas.microsoft.com/office/powerpoint/2010/main" val="308144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B092-0378-4964-960B-4A57401B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03" y="202936"/>
            <a:ext cx="8297620" cy="504056"/>
          </a:xfrm>
        </p:spPr>
        <p:txBody>
          <a:bodyPr>
            <a:noAutofit/>
          </a:bodyPr>
          <a:lstStyle/>
          <a:p>
            <a:r>
              <a:rPr lang="en-IN" sz="2400" dirty="0"/>
              <a:t>Results and Findings</a:t>
            </a:r>
            <a:r>
              <a:rPr lang="en-IN" sz="2400" b="0" dirty="0"/>
              <a:t> – </a:t>
            </a:r>
            <a:r>
              <a:rPr lang="en-IN" sz="2400" dirty="0"/>
              <a:t>Methodology – Part 2/4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A60006-23F6-6252-2AD1-AAE480D78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96185"/>
              </p:ext>
            </p:extLst>
          </p:nvPr>
        </p:nvGraphicFramePr>
        <p:xfrm>
          <a:off x="35854" y="706992"/>
          <a:ext cx="4282831" cy="1664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425">
                  <a:extLst>
                    <a:ext uri="{9D8B030D-6E8A-4147-A177-3AD203B41FA5}">
                      <a16:colId xmlns:a16="http://schemas.microsoft.com/office/drawing/2014/main" val="1382698981"/>
                    </a:ext>
                  </a:extLst>
                </a:gridCol>
                <a:gridCol w="716902">
                  <a:extLst>
                    <a:ext uri="{9D8B030D-6E8A-4147-A177-3AD203B41FA5}">
                      <a16:colId xmlns:a16="http://schemas.microsoft.com/office/drawing/2014/main" val="2008829952"/>
                    </a:ext>
                  </a:extLst>
                </a:gridCol>
                <a:gridCol w="683489">
                  <a:extLst>
                    <a:ext uri="{9D8B030D-6E8A-4147-A177-3AD203B41FA5}">
                      <a16:colId xmlns:a16="http://schemas.microsoft.com/office/drawing/2014/main" val="1984627821"/>
                    </a:ext>
                  </a:extLst>
                </a:gridCol>
                <a:gridCol w="711212">
                  <a:extLst>
                    <a:ext uri="{9D8B030D-6E8A-4147-A177-3AD203B41FA5}">
                      <a16:colId xmlns:a16="http://schemas.microsoft.com/office/drawing/2014/main" val="2208150528"/>
                    </a:ext>
                  </a:extLst>
                </a:gridCol>
                <a:gridCol w="567005">
                  <a:extLst>
                    <a:ext uri="{9D8B030D-6E8A-4147-A177-3AD203B41FA5}">
                      <a16:colId xmlns:a16="http://schemas.microsoft.com/office/drawing/2014/main" val="2306813439"/>
                    </a:ext>
                  </a:extLst>
                </a:gridCol>
                <a:gridCol w="488798">
                  <a:extLst>
                    <a:ext uri="{9D8B030D-6E8A-4147-A177-3AD203B41FA5}">
                      <a16:colId xmlns:a16="http://schemas.microsoft.com/office/drawing/2014/main" val="2762038548"/>
                    </a:ext>
                  </a:extLst>
                </a:gridCol>
              </a:tblGrid>
              <a:tr h="17416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Count - Vectorizer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98722"/>
                  </a:ext>
                </a:extLst>
              </a:tr>
              <a:tr h="3222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Model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Accuracy Train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Accuracy Test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Precision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Recall 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F1 Score 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22436406"/>
                  </a:ext>
                </a:extLst>
              </a:tr>
              <a:tr h="3222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Logistic Regression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0.97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0.93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0.931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0.921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46146202"/>
                  </a:ext>
                </a:extLst>
              </a:tr>
              <a:tr h="3222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Random Forest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0.93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0.926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0.936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0.931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08778494"/>
                  </a:ext>
                </a:extLst>
              </a:tr>
              <a:tr h="3222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Multinominal Naive Bayes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0.955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0.936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0.94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0.936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0.938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43411624"/>
                  </a:ext>
                </a:extLst>
              </a:tr>
              <a:tr h="201375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XG Boost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0.96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0.937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0.937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0.923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1628376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7B5DAB-E699-D9F6-F7FF-B3ECE0491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88952"/>
              </p:ext>
            </p:extLst>
          </p:nvPr>
        </p:nvGraphicFramePr>
        <p:xfrm>
          <a:off x="4382113" y="723039"/>
          <a:ext cx="4170663" cy="1574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061">
                  <a:extLst>
                    <a:ext uri="{9D8B030D-6E8A-4147-A177-3AD203B41FA5}">
                      <a16:colId xmlns:a16="http://schemas.microsoft.com/office/drawing/2014/main" val="41415432"/>
                    </a:ext>
                  </a:extLst>
                </a:gridCol>
                <a:gridCol w="698415">
                  <a:extLst>
                    <a:ext uri="{9D8B030D-6E8A-4147-A177-3AD203B41FA5}">
                      <a16:colId xmlns:a16="http://schemas.microsoft.com/office/drawing/2014/main" val="3310971488"/>
                    </a:ext>
                  </a:extLst>
                </a:gridCol>
                <a:gridCol w="711350">
                  <a:extLst>
                    <a:ext uri="{9D8B030D-6E8A-4147-A177-3AD203B41FA5}">
                      <a16:colId xmlns:a16="http://schemas.microsoft.com/office/drawing/2014/main" val="1715618557"/>
                    </a:ext>
                  </a:extLst>
                </a:gridCol>
                <a:gridCol w="730749">
                  <a:extLst>
                    <a:ext uri="{9D8B030D-6E8A-4147-A177-3AD203B41FA5}">
                      <a16:colId xmlns:a16="http://schemas.microsoft.com/office/drawing/2014/main" val="902046777"/>
                    </a:ext>
                  </a:extLst>
                </a:gridCol>
                <a:gridCol w="497944">
                  <a:extLst>
                    <a:ext uri="{9D8B030D-6E8A-4147-A177-3AD203B41FA5}">
                      <a16:colId xmlns:a16="http://schemas.microsoft.com/office/drawing/2014/main" val="3463891909"/>
                    </a:ext>
                  </a:extLst>
                </a:gridCol>
                <a:gridCol w="459144">
                  <a:extLst>
                    <a:ext uri="{9D8B030D-6E8A-4147-A177-3AD203B41FA5}">
                      <a16:colId xmlns:a16="http://schemas.microsoft.com/office/drawing/2014/main" val="524119624"/>
                    </a:ext>
                  </a:extLst>
                </a:gridCol>
              </a:tblGrid>
              <a:tr h="17494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TfidfVectorizer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09220"/>
                  </a:ext>
                </a:extLst>
              </a:tr>
              <a:tr h="27990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Model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Accuracy Train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Accuracy Test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Precision 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Recall 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F1 Score 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50102339"/>
                  </a:ext>
                </a:extLst>
              </a:tr>
              <a:tr h="2799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Logistic Regression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0.938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0.937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0.908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0.937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0.922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46781802"/>
                  </a:ext>
                </a:extLst>
              </a:tr>
              <a:tr h="2799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Random Forest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0.99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0.93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0.91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0.93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0.920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74760713"/>
                  </a:ext>
                </a:extLst>
              </a:tr>
              <a:tr h="2799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Multinominal Naive Bayes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0.97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0.936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0.94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0.936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0.938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44218504"/>
                  </a:ext>
                </a:extLst>
              </a:tr>
              <a:tr h="27990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XG Boost 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>
                          <a:effectLst/>
                        </a:rPr>
                        <a:t>0.96</a:t>
                      </a:r>
                      <a:endParaRPr lang="de-DE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0.937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0.91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0.937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900" dirty="0">
                          <a:effectLst/>
                        </a:rPr>
                        <a:t>0.923</a:t>
                      </a:r>
                      <a:endParaRPr lang="de-DE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791868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1655E7-21AE-7B03-8984-232F4D02CE60}"/>
              </a:ext>
            </a:extLst>
          </p:cNvPr>
          <p:cNvSpPr txBox="1"/>
          <p:nvPr/>
        </p:nvSpPr>
        <p:spPr>
          <a:xfrm>
            <a:off x="86497" y="2502243"/>
            <a:ext cx="397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Best Model – MNB – 93.8% 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CC233-A256-8953-3CD8-40C8EA52068E}"/>
              </a:ext>
            </a:extLst>
          </p:cNvPr>
          <p:cNvSpPr txBox="1"/>
          <p:nvPr/>
        </p:nvSpPr>
        <p:spPr>
          <a:xfrm>
            <a:off x="4382113" y="2413130"/>
            <a:ext cx="4170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Best Model – MNB with hyper parameter tuning  93.8%  - alpha value changed to 0.01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15A1C81C-88B5-A114-F244-A50C68F764C0}"/>
              </a:ext>
            </a:extLst>
          </p:cNvPr>
          <p:cNvSpPr txBox="1">
            <a:spLocks/>
          </p:cNvSpPr>
          <p:nvPr/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177800" algn="l"/>
              </a:tabLst>
              <a:defRPr sz="9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tabLst>
                <a:tab pos="628650" algn="l"/>
              </a:tabLst>
              <a:defRPr sz="9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3000"/>
              <a:buFont typeface="Verdana" panose="020B0604030504040204" pitchFamily="34" charset="0"/>
              <a:buChar char="•"/>
              <a:defRPr sz="9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13.09.2022</a:t>
            </a:r>
          </a:p>
        </p:txBody>
      </p:sp>
    </p:spTree>
    <p:extLst>
      <p:ext uri="{BB962C8B-B14F-4D97-AF65-F5344CB8AC3E}">
        <p14:creationId xmlns:p14="http://schemas.microsoft.com/office/powerpoint/2010/main" val="223030942"/>
      </p:ext>
    </p:extLst>
  </p:cSld>
  <p:clrMapOvr>
    <a:masterClrMapping/>
  </p:clrMapOvr>
</p:sld>
</file>

<file path=ppt/theme/theme1.xml><?xml version="1.0" encoding="utf-8"?>
<a:theme xmlns:a="http://schemas.openxmlformats.org/drawingml/2006/main" name="PPP_Mastervorlage_HTW_Berli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78F520D62E6604B8A8E8560BD2D6667" ma:contentTypeVersion="11" ma:contentTypeDescription="Ein neues Dokument erstellen." ma:contentTypeScope="" ma:versionID="cb8504360078bf7f9704ef71232686ec">
  <xsd:schema xmlns:xsd="http://www.w3.org/2001/XMLSchema" xmlns:xs="http://www.w3.org/2001/XMLSchema" xmlns:p="http://schemas.microsoft.com/office/2006/metadata/properties" xmlns:ns2="5995501b-ef3d-458b-8999-ddc1d75d67c6" xmlns:ns3="78329f1b-a979-489a-a225-776a337fa6d3" targetNamespace="http://schemas.microsoft.com/office/2006/metadata/properties" ma:root="true" ma:fieldsID="41c06bae09f6455a5add9bc44ee99610" ns2:_="" ns3:_="">
    <xsd:import namespace="5995501b-ef3d-458b-8999-ddc1d75d67c6"/>
    <xsd:import namespace="78329f1b-a979-489a-a225-776a337fa6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5501b-ef3d-458b-8999-ddc1d75d67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329f1b-a979-489a-a225-776a337fa6d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273D87-17A8-44E2-9336-C3C4D20AACEF}">
  <ds:schemaRefs>
    <ds:schemaRef ds:uri="5995501b-ef3d-458b-8999-ddc1d75d67c6"/>
    <ds:schemaRef ds:uri="78329f1b-a979-489a-a225-776a337fa6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8186D31-C164-4CDA-B607-FA8FE2AD2B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419C5-2421-47AA-9097-D204394329FB}">
  <ds:schemaRefs>
    <ds:schemaRef ds:uri="http://www.w3.org/XML/1998/namespace"/>
    <ds:schemaRef ds:uri="http://schemas.microsoft.com/office/2006/documentManagement/types"/>
    <ds:schemaRef ds:uri="78329f1b-a979-489a-a225-776a337fa6d3"/>
    <ds:schemaRef ds:uri="http://purl.org/dc/dcmitype/"/>
    <ds:schemaRef ds:uri="http://schemas.openxmlformats.org/package/2006/metadata/core-properties"/>
    <ds:schemaRef ds:uri="http://purl.org/dc/elements/1.1/"/>
    <ds:schemaRef ds:uri="5995501b-ef3d-458b-8999-ddc1d75d67c6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1493</Words>
  <Application>Microsoft Office PowerPoint</Application>
  <PresentationFormat>On-screen Show (16:9)</PresentationFormat>
  <Paragraphs>460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PPP_Mastervorlage_HTW_Berlin</vt:lpstr>
      <vt:lpstr>Agenda</vt:lpstr>
      <vt:lpstr>Introduction</vt:lpstr>
      <vt:lpstr>Aim and Research Question</vt:lpstr>
      <vt:lpstr>Literature review</vt:lpstr>
      <vt:lpstr>Methodology </vt:lpstr>
      <vt:lpstr>Methodology – Part 1/4</vt:lpstr>
      <vt:lpstr>Results and Findings -Methodology – Part 1/4</vt:lpstr>
      <vt:lpstr>Methodology – Part 2/4</vt:lpstr>
      <vt:lpstr>Results and Findings – Methodology – Part 2/4</vt:lpstr>
      <vt:lpstr>Methodology – Part 3/4</vt:lpstr>
      <vt:lpstr>Results and Findings – Methodology – Part 3/4</vt:lpstr>
      <vt:lpstr>Methodology – Part 4/4</vt:lpstr>
      <vt:lpstr>Results and Findings – Methodology – Part 4/4</vt:lpstr>
      <vt:lpstr>Results and Findings – Methodology – Part 4/4</vt:lpstr>
      <vt:lpstr>Results and Findings</vt:lpstr>
      <vt:lpstr>Impact &amp; application of the research</vt:lpstr>
      <vt:lpstr>Summary , Limitations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Yagya Sharma</dc:creator>
  <cp:lastModifiedBy>Vinothkumar Dhandapani</cp:lastModifiedBy>
  <cp:revision>53</cp:revision>
  <dcterms:created xsi:type="dcterms:W3CDTF">2020-07-06T16:11:50Z</dcterms:created>
  <dcterms:modified xsi:type="dcterms:W3CDTF">2022-09-27T17:22:41Z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0x010100478F520D62E6604B8A8E8560BD2D6667</vt:lpwstr>
  </property>
</Properties>
</file>