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60" r:id="rId3"/>
    <p:sldId id="266" r:id="rId4"/>
    <p:sldId id="267" r:id="rId5"/>
    <p:sldId id="275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6B223-FDA0-43BF-985E-2D6CC0B030D7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E874-D818-4EA7-AA02-ABF9DD2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874-D818-4EA7-AA02-ABF9DD2D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F0F2-7A3F-4A2D-BAE8-4317A7C4FDD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1FA3-72C5-4B9C-8C6B-AA91CE85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nfigpars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ython-xml-elementtree" TargetMode="External"/><Relationship Id="rId2" Type="http://schemas.openxmlformats.org/officeDocument/2006/relationships/hyperlink" Target="https://www.geeksforgeeks.org/xml-parsing-pyth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community/eclipse_newsletter/2017/june/article1.php" TargetMode="External"/><Relationship Id="rId3" Type="http://schemas.openxmlformats.org/officeDocument/2006/relationships/hyperlink" Target="https://pypi.org/" TargetMode="External"/><Relationship Id="rId7" Type="http://schemas.openxmlformats.org/officeDocument/2006/relationships/hyperlink" Target="https://www.tutorialspoint.com/python/index.htm" TargetMode="External"/><Relationship Id="rId2" Type="http://schemas.openxmlformats.org/officeDocument/2006/relationships/hyperlink" Target="https://docs.python.org/2/library/pd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download/#section=windows" TargetMode="External"/><Relationship Id="rId5" Type="http://schemas.openxmlformats.org/officeDocument/2006/relationships/hyperlink" Target="http://www.eclipse.org/downloads/eclipse-packages/" TargetMode="External"/><Relationship Id="rId4" Type="http://schemas.openxmlformats.org/officeDocument/2006/relationships/hyperlink" Target="https://www.rose-hulman.edu/class/csse/resources/Eclipse/eclipse-python-configuration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man-readab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enterprisedesktop.techtarget.com/definition/key-value-pair" TargetMode="External"/><Relationship Id="rId5" Type="http://schemas.openxmlformats.org/officeDocument/2006/relationships/hyperlink" Target="https://en.wikipedia.org/wiki/Configuration_file" TargetMode="External"/><Relationship Id="rId4" Type="http://schemas.openxmlformats.org/officeDocument/2006/relationships/hyperlink" Target="https://en.wikipedia.org/wiki/Data_serialization_langu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v/grav_yaml_syntax.htm" TargetMode="External"/><Relationship Id="rId2" Type="http://schemas.openxmlformats.org/officeDocument/2006/relationships/hyperlink" Target="https://en.wikipedia.org/wiki/YA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ml/pyyaml" TargetMode="External"/><Relationship Id="rId4" Type="http://schemas.openxmlformats.org/officeDocument/2006/relationships/hyperlink" Target="https://pyyaml.org/wiki/PyYAMLDocument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Python Parser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Topics to be covered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  YAML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CSV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XML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python debugging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     IDE –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Useful Links</a:t>
            </a:r>
          </a:p>
        </p:txBody>
      </p:sp>
    </p:spTree>
    <p:extLst>
      <p:ext uri="{BB962C8B-B14F-4D97-AF65-F5344CB8AC3E}">
        <p14:creationId xmlns:p14="http://schemas.microsoft.com/office/powerpoint/2010/main" val="8980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72"/>
            <a:ext cx="12192000" cy="62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Configparser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ConfigParser</a:t>
            </a:r>
            <a:r>
              <a:rPr lang="en-US" sz="1800" dirty="0" smtClean="0"/>
              <a:t> </a:t>
            </a:r>
            <a:r>
              <a:rPr lang="en-US" sz="1800" dirty="0"/>
              <a:t>class which implements a basic configuration language which provides a structure similar to what’s found </a:t>
            </a:r>
            <a:r>
              <a:rPr lang="en-US" sz="1800" dirty="0" smtClean="0"/>
              <a:t>in </a:t>
            </a:r>
            <a:r>
              <a:rPr lang="en-US" sz="1800" dirty="0"/>
              <a:t>Microsoft Windows INI files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Reference URL 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docs.python.org/3/library/configparser.html</a:t>
            </a: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pPr marL="914400" lvl="2" indent="0">
              <a:buNone/>
            </a:pPr>
            <a:r>
              <a:rPr lang="en-US" sz="1600" b="1" dirty="0"/>
              <a:t>[DEFAULT]</a:t>
            </a:r>
          </a:p>
          <a:p>
            <a:pPr marL="914400" lvl="2" indent="0">
              <a:buNone/>
            </a:pPr>
            <a:r>
              <a:rPr lang="en-US" sz="1600" b="1" dirty="0" err="1"/>
              <a:t>ServerAliveInterval</a:t>
            </a:r>
            <a:r>
              <a:rPr lang="en-US" sz="1600" b="1" dirty="0"/>
              <a:t> = 45</a:t>
            </a:r>
          </a:p>
          <a:p>
            <a:pPr marL="914400" lvl="2" indent="0">
              <a:buNone/>
            </a:pPr>
            <a:r>
              <a:rPr lang="en-US" sz="1600" b="1" dirty="0"/>
              <a:t>Compression = yes</a:t>
            </a:r>
          </a:p>
          <a:p>
            <a:pPr marL="914400" lvl="2" indent="0">
              <a:buNone/>
            </a:pPr>
            <a:r>
              <a:rPr lang="en-US" sz="1600" b="1" dirty="0" err="1"/>
              <a:t>CompressionLevel</a:t>
            </a:r>
            <a:r>
              <a:rPr lang="en-US" sz="1600" b="1" dirty="0"/>
              <a:t> = 9</a:t>
            </a:r>
          </a:p>
          <a:p>
            <a:pPr marL="914400" lvl="2" indent="0">
              <a:buNone/>
            </a:pPr>
            <a:r>
              <a:rPr lang="en-US" sz="1600" b="1" dirty="0"/>
              <a:t>ForwardX11 = yes</a:t>
            </a:r>
          </a:p>
          <a:p>
            <a:pPr marL="914400" lvl="2" indent="0">
              <a:buNone/>
            </a:pPr>
            <a:endParaRPr lang="en-US" sz="1600" b="1" dirty="0"/>
          </a:p>
          <a:p>
            <a:pPr marL="914400" lvl="2" indent="0">
              <a:buNone/>
            </a:pPr>
            <a:r>
              <a:rPr lang="en-US" sz="1600" b="1" dirty="0"/>
              <a:t>[bitbucket.org]</a:t>
            </a:r>
          </a:p>
          <a:p>
            <a:pPr marL="914400" lvl="2" indent="0">
              <a:buNone/>
            </a:pPr>
            <a:r>
              <a:rPr lang="en-US" sz="1600" b="1" dirty="0"/>
              <a:t>User = hg</a:t>
            </a:r>
          </a:p>
          <a:p>
            <a:pPr marL="914400" lvl="2" indent="0">
              <a:buNone/>
            </a:pPr>
            <a:endParaRPr lang="en-US" sz="1600" b="1" dirty="0"/>
          </a:p>
          <a:p>
            <a:pPr marL="914400" lvl="2" indent="0">
              <a:buNone/>
            </a:pPr>
            <a:r>
              <a:rPr lang="en-US" sz="1600" b="1" dirty="0"/>
              <a:t>[topsecret.server.com]</a:t>
            </a:r>
          </a:p>
          <a:p>
            <a:pPr marL="914400" lvl="2" indent="0">
              <a:buNone/>
            </a:pPr>
            <a:r>
              <a:rPr lang="en-US" sz="1600" b="1" dirty="0"/>
              <a:t>Port = 50022</a:t>
            </a:r>
          </a:p>
          <a:p>
            <a:pPr marL="914400" lvl="2" indent="0">
              <a:buNone/>
            </a:pPr>
            <a:r>
              <a:rPr lang="en-US" sz="1600" b="1" dirty="0"/>
              <a:t>ForwardX11 = no</a:t>
            </a:r>
          </a:p>
        </p:txBody>
      </p:sp>
    </p:spTree>
    <p:extLst>
      <p:ext uri="{BB962C8B-B14F-4D97-AF65-F5344CB8AC3E}">
        <p14:creationId xmlns:p14="http://schemas.microsoft.com/office/powerpoint/2010/main" val="1264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23937"/>
            <a:ext cx="9296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XML - </a:t>
            </a:r>
            <a:r>
              <a:rPr lang="en-US" dirty="0" err="1">
                <a:solidFill>
                  <a:srgbClr val="FF0000"/>
                </a:solidFill>
              </a:rPr>
              <a:t>eXtensible</a:t>
            </a:r>
            <a:r>
              <a:rPr lang="en-US" dirty="0">
                <a:solidFill>
                  <a:srgbClr val="FF0000"/>
                </a:solidFill>
              </a:rPr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72742" cy="43513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XML stands </a:t>
            </a:r>
            <a:r>
              <a:rPr lang="en-US" sz="1800" dirty="0" smtClean="0"/>
              <a:t>for </a:t>
            </a:r>
            <a:r>
              <a:rPr lang="en-US" sz="1800" dirty="0" err="1"/>
              <a:t>eXtensible</a:t>
            </a:r>
            <a:r>
              <a:rPr lang="en-US" sz="1800" dirty="0"/>
              <a:t> Markup Language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It was designed to store </a:t>
            </a:r>
            <a:r>
              <a:rPr lang="en-US" sz="1800" dirty="0" smtClean="0"/>
              <a:t>and </a:t>
            </a:r>
            <a:r>
              <a:rPr lang="en-US" sz="1800" dirty="0"/>
              <a:t>transport data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It was designed to be both human- and </a:t>
            </a:r>
            <a:r>
              <a:rPr lang="en-US" sz="1800" dirty="0" smtClean="0"/>
              <a:t>machine-readable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File extension - </a:t>
            </a:r>
            <a:r>
              <a:rPr lang="en-US" sz="1800" dirty="0" smtClean="0">
                <a:solidFill>
                  <a:srgbClr val="FF0000"/>
                </a:solidFill>
              </a:rPr>
              <a:t>.xml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CSV module is a </a:t>
            </a:r>
            <a:r>
              <a:rPr lang="en-US" sz="1800" b="1" dirty="0"/>
              <a:t>built-in </a:t>
            </a:r>
            <a:r>
              <a:rPr lang="en-US" sz="1800" b="1" dirty="0" smtClean="0"/>
              <a:t>function</a:t>
            </a:r>
            <a:r>
              <a:rPr lang="en-US" sz="1800" dirty="0" smtClean="0"/>
              <a:t>.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Reference URL </a:t>
            </a:r>
            <a:r>
              <a:rPr lang="en-US" sz="1800" dirty="0" smtClean="0"/>
              <a:t>- </a:t>
            </a:r>
            <a:r>
              <a:rPr lang="en-US" sz="1800" dirty="0">
                <a:solidFill>
                  <a:srgbClr val="FF0000"/>
                </a:solidFill>
                <a:hlinkClick r:id="rId2"/>
              </a:rPr>
              <a:t>https://www.geeksforgeeks.org/xml-parsing-python</a:t>
            </a: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       https</a:t>
            </a:r>
            <a:r>
              <a:rPr lang="en-US" sz="1800" dirty="0">
                <a:solidFill>
                  <a:srgbClr val="FF0000"/>
                </a:solidFill>
                <a:hlinkClick r:id="rId3"/>
              </a:rPr>
              <a:t>://www.datacamp.com/community/tutorials/python-xml-elementtree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10942" y="1690688"/>
            <a:ext cx="6190013" cy="279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2" y="1238126"/>
            <a:ext cx="10581023" cy="48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6291" y="1166843"/>
            <a:ext cx="90133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XML creates a tree-like structure that is easy to interpret and supports a hierarchy. Whenever a page follows XML, it can be called an XML document.</a:t>
            </a:r>
          </a:p>
          <a:p>
            <a:endParaRPr lang="en-US" dirty="0"/>
          </a:p>
          <a:p>
            <a:r>
              <a:rPr lang="en-US" dirty="0"/>
              <a:t>XML documents have sections, called elements, defined by a beginning and an ending tag. A tag is a markup construct that begins with &lt; and ends with &gt;.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characters between the start-tag and end-tag, if there are any, are the element's content. Elements can contain markup, including other elements, which are called "child elements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/>
              <a:t>The largest, top-level element is called the root, which contains all other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Attributes are name–value pair that exist within a start-tag or empty-element tag.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XML attribute can only have a single value and each attribute can appear at most once on each element.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XML?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66843"/>
            <a:ext cx="10515600" cy="50101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Useful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docs.python.org/2/library/pdb.html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https://pypi.org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www.rose-hulman.edu/class/csse/resources/Eclipse/eclipse-python-configuration.htm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http://www.eclipse.org/downloads/eclipse-packages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https://www.jetbrains.com/pycharm/download/#</a:t>
            </a:r>
            <a:r>
              <a:rPr lang="en-US" dirty="0" smtClean="0">
                <a:hlinkClick r:id="rId6"/>
              </a:rPr>
              <a:t>section=windows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www.tutorialspoint.com/python/index.htm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smtClean="0">
                <a:hlinkClick r:id="rId8"/>
              </a:rPr>
              <a:t>www.eclipse.org/community/eclipse_newsletter/2017/june/article1.php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ny queries….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Email – omprakash.z@hcl.com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10" y="2016137"/>
            <a:ext cx="4408414" cy="440841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55" y="26661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0987" y="42804"/>
            <a:ext cx="377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ea typeface="+mj-ea"/>
                <a:cs typeface="+mj-cs"/>
              </a:rPr>
              <a:t>Python</a:t>
            </a: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Parsing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13164"/>
            <a:ext cx="9718964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Overview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YAML</a:t>
            </a:r>
            <a:r>
              <a:rPr lang="en-US" dirty="0"/>
              <a:t> (</a:t>
            </a:r>
            <a:r>
              <a:rPr lang="en-US" i="1" dirty="0"/>
              <a:t>YAML </a:t>
            </a:r>
            <a:r>
              <a:rPr lang="en-US" i="1" dirty="0" err="1"/>
              <a:t>Ain't</a:t>
            </a:r>
            <a:r>
              <a:rPr lang="en-US" i="1" dirty="0"/>
              <a:t> Markup Language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i="1" dirty="0"/>
              <a:t>is a </a:t>
            </a:r>
            <a:r>
              <a:rPr lang="en-US" i="1" dirty="0">
                <a:hlinkClick r:id="rId3" tooltip="Human-readable"/>
              </a:rPr>
              <a:t>human-readable</a:t>
            </a:r>
            <a:r>
              <a:rPr lang="en-US" i="1" dirty="0"/>
              <a:t> </a:t>
            </a:r>
            <a:r>
              <a:rPr lang="en-US" i="1" dirty="0">
                <a:hlinkClick r:id="rId4" tooltip="Data serialization language"/>
              </a:rPr>
              <a:t>data serialization </a:t>
            </a:r>
            <a:r>
              <a:rPr lang="en-US" i="1" dirty="0" smtClean="0">
                <a:hlinkClick r:id="rId4" tooltip="Data serialization language"/>
              </a:rPr>
              <a:t>languag</a:t>
            </a:r>
            <a:r>
              <a:rPr lang="en-US" dirty="0" smtClean="0">
                <a:hlinkClick r:id="rId4" tooltip="Data serialization language"/>
              </a:rPr>
              <a:t>e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is commonly used for </a:t>
            </a:r>
            <a:r>
              <a:rPr lang="en-US" dirty="0">
                <a:hlinkClick r:id="rId5" tooltip="Configuration file"/>
              </a:rPr>
              <a:t>configuration </a:t>
            </a:r>
            <a:r>
              <a:rPr lang="en-US" dirty="0" smtClean="0">
                <a:hlinkClick r:id="rId5" tooltip="Configuration file"/>
              </a:rPr>
              <a:t>files</a:t>
            </a:r>
            <a:r>
              <a:rPr lang="en-US" dirty="0" smtClean="0"/>
              <a:t> example (</a:t>
            </a:r>
            <a:r>
              <a:rPr lang="en-US" dirty="0" err="1" smtClean="0"/>
              <a:t>Ansible</a:t>
            </a:r>
            <a:r>
              <a:rPr lang="en-US" dirty="0" smtClean="0"/>
              <a:t>,</a:t>
            </a:r>
            <a:r>
              <a:rPr lang="en-US" dirty="0"/>
              <a:t> OpenStack 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u="sng" dirty="0">
                <a:hlinkClick r:id="rId6"/>
              </a:rPr>
              <a:t>Key-value </a:t>
            </a:r>
            <a:r>
              <a:rPr lang="en-US" u="sng" dirty="0" smtClean="0">
                <a:hlinkClick r:id="rId6"/>
              </a:rPr>
              <a:t>pairs</a:t>
            </a:r>
            <a:r>
              <a:rPr lang="en-US" u="sng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defined in YAML and separated with a colon. 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YAML is an indentation-based markup language which aims to be both easy to read and easy to write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Filename Extension – (.</a:t>
            </a:r>
            <a:r>
              <a:rPr lang="en-US" dirty="0" err="1"/>
              <a:t>yaml</a:t>
            </a:r>
            <a:r>
              <a:rPr lang="en-US" dirty="0"/>
              <a:t>, .</a:t>
            </a:r>
            <a:r>
              <a:rPr lang="en-US" dirty="0" err="1" smtClean="0"/>
              <a:t>yml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YAML Syntax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Scalar - Scalars </a:t>
            </a:r>
            <a:r>
              <a:rPr lang="en-US" dirty="0"/>
              <a:t>are ordinary values: numbers, strings, </a:t>
            </a:r>
            <a:r>
              <a:rPr lang="en-US" dirty="0" err="1"/>
              <a:t>booleans</a:t>
            </a:r>
            <a:r>
              <a:rPr lang="en-US" dirty="0"/>
              <a:t>.</a:t>
            </a:r>
            <a:endParaRPr lang="en-US" dirty="0" smtClean="0"/>
          </a:p>
          <a:p>
            <a:pPr lvl="3"/>
            <a:r>
              <a:rPr lang="en-US" dirty="0"/>
              <a:t>number-value: 42</a:t>
            </a:r>
          </a:p>
          <a:p>
            <a:pPr lvl="3"/>
            <a:r>
              <a:rPr lang="en-US" dirty="0"/>
              <a:t>floating-point-value: 3.141592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-value: true</a:t>
            </a:r>
          </a:p>
          <a:p>
            <a:pPr lvl="3"/>
            <a:r>
              <a:rPr lang="en-US" dirty="0" smtClean="0"/>
              <a:t>string-value</a:t>
            </a:r>
            <a:r>
              <a:rPr lang="en-US" dirty="0"/>
              <a:t>: </a:t>
            </a:r>
            <a:r>
              <a:rPr lang="en-US" dirty="0" smtClean="0"/>
              <a:t>'Bonjour’   (strings </a:t>
            </a:r>
            <a:r>
              <a:rPr lang="en-US" dirty="0"/>
              <a:t>can be both 'single-quoted` and "</a:t>
            </a:r>
            <a:r>
              <a:rPr lang="en-US" dirty="0" smtClean="0"/>
              <a:t>double-quoted“)</a:t>
            </a:r>
            <a:endParaRPr lang="en-US" dirty="0"/>
          </a:p>
          <a:p>
            <a:pPr lvl="3"/>
            <a:r>
              <a:rPr lang="en-US" dirty="0" smtClean="0"/>
              <a:t>quoted-string</a:t>
            </a:r>
            <a:r>
              <a:rPr lang="en-US" dirty="0"/>
              <a:t>: "let me put a colon here: oops"</a:t>
            </a:r>
          </a:p>
          <a:p>
            <a:r>
              <a:rPr lang="en-US" dirty="0" smtClean="0"/>
              <a:t>               Generally</a:t>
            </a:r>
            <a:r>
              <a:rPr lang="en-US" dirty="0"/>
              <a:t>, you should quote all strings that contain any of the following characters: `[] {} : &gt; |`.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Note </a:t>
            </a:r>
            <a:r>
              <a:rPr lang="en-US" b="1" dirty="0"/>
              <a:t>that a space after the colon is mandatory.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8575"/>
            <a:ext cx="92678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857250"/>
            <a:ext cx="949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199408"/>
            <a:ext cx="11763412" cy="57862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Pycharm</a:t>
            </a:r>
            <a:r>
              <a:rPr lang="en-US" sz="4000" b="1" dirty="0" smtClean="0">
                <a:solidFill>
                  <a:srgbClr val="FF0000"/>
                </a:solidFill>
              </a:rPr>
              <a:t>- </a:t>
            </a:r>
            <a:r>
              <a:rPr lang="en-US" sz="4000" b="1" dirty="0">
                <a:solidFill>
                  <a:srgbClr val="FF0000"/>
                </a:solidFill>
              </a:rPr>
              <a:t>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Lists and Dictionaries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Lists</a:t>
            </a:r>
          </a:p>
          <a:p>
            <a:pPr marL="1371600" lvl="3" indent="0">
              <a:buNone/>
            </a:pPr>
            <a:r>
              <a:rPr lang="en-US" dirty="0" err="1"/>
              <a:t>jedis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dirty="0"/>
              <a:t>  - Yoda</a:t>
            </a:r>
          </a:p>
          <a:p>
            <a:pPr marL="1371600" lvl="3" indent="0">
              <a:buNone/>
            </a:pPr>
            <a:r>
              <a:rPr lang="en-US" dirty="0"/>
              <a:t>  - Qui-</a:t>
            </a:r>
            <a:r>
              <a:rPr lang="en-US" dirty="0" err="1"/>
              <a:t>Gon</a:t>
            </a:r>
            <a:r>
              <a:rPr lang="en-US" dirty="0"/>
              <a:t> Jinn</a:t>
            </a:r>
          </a:p>
          <a:p>
            <a:pPr marL="1371600" lvl="3" indent="0">
              <a:buNone/>
            </a:pPr>
            <a:r>
              <a:rPr lang="en-US" dirty="0"/>
              <a:t>  - Obi-Wan Kenobi</a:t>
            </a:r>
          </a:p>
          <a:p>
            <a:pPr marL="1371600" lvl="3" indent="0">
              <a:buNone/>
            </a:pPr>
            <a:r>
              <a:rPr lang="en-US" dirty="0"/>
              <a:t>  - Luke Skywalker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/>
              <a:t>Dictionaries</a:t>
            </a:r>
            <a:r>
              <a:rPr lang="en-US" dirty="0" smtClean="0"/>
              <a:t> </a:t>
            </a:r>
            <a:r>
              <a:rPr lang="en-US" sz="1800" dirty="0"/>
              <a:t>are collections of key: value mappings</a:t>
            </a:r>
            <a:r>
              <a:rPr lang="en-US" sz="1800" dirty="0" smtClean="0"/>
              <a:t>.</a:t>
            </a:r>
          </a:p>
          <a:p>
            <a:pPr marL="1371600" lvl="3" indent="0">
              <a:buNone/>
            </a:pPr>
            <a:r>
              <a:rPr lang="en-US" dirty="0" err="1"/>
              <a:t>jedi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  name</a:t>
            </a:r>
            <a:r>
              <a:rPr lang="en-US" dirty="0"/>
              <a:t>: Obi-Wan Kenobi</a:t>
            </a:r>
          </a:p>
          <a:p>
            <a:pPr marL="1371600" lvl="3" indent="0">
              <a:buNone/>
            </a:pPr>
            <a:r>
              <a:rPr lang="en-US" dirty="0"/>
              <a:t>  home-planet: </a:t>
            </a:r>
            <a:r>
              <a:rPr lang="en-US" dirty="0" err="1"/>
              <a:t>Stewjon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species: human</a:t>
            </a:r>
          </a:p>
          <a:p>
            <a:pPr marL="1371600" lvl="3" indent="0">
              <a:buNone/>
            </a:pPr>
            <a:r>
              <a:rPr lang="en-US" dirty="0"/>
              <a:t>  master: Qui-</a:t>
            </a:r>
            <a:r>
              <a:rPr lang="en-US" dirty="0" err="1"/>
              <a:t>Gon</a:t>
            </a:r>
            <a:r>
              <a:rPr lang="en-US" dirty="0"/>
              <a:t> Jinn</a:t>
            </a:r>
          </a:p>
          <a:p>
            <a:pPr marL="1371600" lvl="3" indent="0">
              <a:buNone/>
            </a:pPr>
            <a:r>
              <a:rPr lang="en-US" dirty="0"/>
              <a:t>  height: </a:t>
            </a:r>
            <a:r>
              <a:rPr lang="en-US" dirty="0" smtClean="0"/>
              <a:t>1.82m</a:t>
            </a:r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6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Inline Syntax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You can also use inline syntax for lists and dictionaries, if you </a:t>
            </a:r>
            <a:r>
              <a:rPr lang="en-US" sz="1800" dirty="0" smtClean="0"/>
              <a:t>want.</a:t>
            </a:r>
          </a:p>
          <a:p>
            <a:pPr marL="914400" lvl="2" indent="0">
              <a:buNone/>
            </a:pPr>
            <a:r>
              <a:rPr lang="en-US" dirty="0"/>
              <a:t>episodes: [1, 2, 3, 4, 5, 6, 7]</a:t>
            </a:r>
          </a:p>
          <a:p>
            <a:pPr marL="914400" lvl="2" indent="0">
              <a:buNone/>
            </a:pPr>
            <a:r>
              <a:rPr lang="en-US" dirty="0"/>
              <a:t>best-</a:t>
            </a:r>
            <a:r>
              <a:rPr lang="en-US" dirty="0" err="1"/>
              <a:t>jedi</a:t>
            </a:r>
            <a:r>
              <a:rPr lang="en-US" dirty="0"/>
              <a:t>: {name: Obi-Wan, side: light}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YAML Multi Documents</a:t>
            </a:r>
          </a:p>
          <a:p>
            <a:pPr marL="914400" lvl="2" indent="0">
              <a:buNone/>
            </a:pPr>
            <a:r>
              <a:rPr lang="nl-NL" dirty="0"/>
              <a:t>document: this is document 1</a:t>
            </a:r>
          </a:p>
          <a:p>
            <a:pPr marL="914400" lvl="2" indent="0">
              <a:buNone/>
            </a:pPr>
            <a:r>
              <a:rPr lang="nl-NL" dirty="0"/>
              <a:t>---</a:t>
            </a:r>
          </a:p>
          <a:p>
            <a:pPr marL="914400" lvl="2" indent="0">
              <a:buNone/>
            </a:pPr>
            <a:r>
              <a:rPr lang="nl-NL" dirty="0"/>
              <a:t>document: this is document </a:t>
            </a:r>
            <a:r>
              <a:rPr lang="nl-NL" dirty="0" smtClean="0"/>
              <a:t>2</a:t>
            </a:r>
          </a:p>
          <a:p>
            <a:pPr marL="914400" lvl="2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Reference URL </a:t>
            </a:r>
          </a:p>
          <a:p>
            <a:pPr marL="914400" lvl="2" indent="0">
              <a:buNone/>
            </a:pPr>
            <a:r>
              <a:rPr lang="en-US" sz="1900" dirty="0">
                <a:hlinkClick r:id="rId2"/>
              </a:rPr>
              <a:t>https://en.wikipedia.org/wiki/YAML</a:t>
            </a:r>
            <a:endParaRPr lang="en-US" sz="1900" dirty="0"/>
          </a:p>
          <a:p>
            <a:pPr marL="914400" lvl="2" indent="0">
              <a:buNone/>
            </a:pPr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www.tutorialspoint.com/grav/grav_yaml_syntax.htm</a:t>
            </a:r>
            <a:endParaRPr lang="en-US" sz="1900" dirty="0" smtClean="0"/>
          </a:p>
          <a:p>
            <a:pPr marL="914400" lvl="2" indent="0">
              <a:buNone/>
            </a:pPr>
            <a:r>
              <a:rPr lang="en-US" sz="1900" dirty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pyyaml.org/wiki/PyYAMLDocumentation</a:t>
            </a:r>
            <a:r>
              <a:rPr lang="en-US" sz="1900" dirty="0" smtClean="0"/>
              <a:t> </a:t>
            </a:r>
          </a:p>
          <a:p>
            <a:pPr marL="914400" lvl="2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Download </a:t>
            </a:r>
            <a:r>
              <a:rPr lang="en-US" sz="2700" dirty="0" smtClean="0"/>
              <a:t>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github.com/yaml/pyyaml</a:t>
            </a:r>
            <a:r>
              <a:rPr lang="en-US" sz="2000" dirty="0" smtClean="0"/>
              <a:t> </a:t>
            </a:r>
            <a:endParaRPr lang="en-US" sz="2000" dirty="0"/>
          </a:p>
          <a:p>
            <a:pPr marL="914400" lvl="2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CSV - </a:t>
            </a:r>
            <a:r>
              <a:rPr lang="en-US" sz="3200" b="1" dirty="0">
                <a:solidFill>
                  <a:srgbClr val="FF0000"/>
                </a:solidFill>
              </a:rPr>
              <a:t>Comma-separated values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44769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Overview</a:t>
            </a:r>
          </a:p>
          <a:p>
            <a:pPr marL="457200" lvl="1" indent="0">
              <a:buNone/>
            </a:pPr>
            <a:r>
              <a:rPr lang="en-US" sz="1800" dirty="0"/>
              <a:t>CSV files are used to store a large number of variables – or data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r>
              <a:rPr lang="en-US" sz="1800" dirty="0" smtClean="0"/>
              <a:t>CSV </a:t>
            </a:r>
            <a:r>
              <a:rPr lang="en-US" sz="1800" dirty="0"/>
              <a:t>module is a </a:t>
            </a:r>
            <a:r>
              <a:rPr lang="en-US" sz="1800" b="1" dirty="0"/>
              <a:t>built-in function </a:t>
            </a:r>
            <a:r>
              <a:rPr lang="en-US" sz="1800" dirty="0"/>
              <a:t>that allows Python to parse these types of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CSV Functions</a:t>
            </a:r>
          </a:p>
          <a:p>
            <a:pPr marL="457200" lvl="1" indent="0">
              <a:buNone/>
            </a:pPr>
            <a:r>
              <a:rPr lang="en-US" dirty="0"/>
              <a:t>CSV module includes all the necessary functions built in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csv.reader</a:t>
            </a:r>
            <a:endParaRPr lang="en-US" dirty="0"/>
          </a:p>
          <a:p>
            <a:pPr lvl="2"/>
            <a:r>
              <a:rPr lang="en-US" dirty="0" err="1"/>
              <a:t>csv.writer</a:t>
            </a:r>
            <a:endParaRPr lang="en-US" dirty="0"/>
          </a:p>
          <a:p>
            <a:pPr lvl="2"/>
            <a:r>
              <a:rPr lang="en-US" dirty="0" err="1"/>
              <a:t>csv.register_dialect</a:t>
            </a:r>
            <a:endParaRPr lang="en-US" dirty="0"/>
          </a:p>
          <a:p>
            <a:pPr lvl="2"/>
            <a:r>
              <a:rPr lang="en-US" dirty="0" err="1"/>
              <a:t>csv.unregister_dialect</a:t>
            </a:r>
            <a:endParaRPr lang="en-US" dirty="0"/>
          </a:p>
          <a:p>
            <a:pPr lvl="2"/>
            <a:r>
              <a:rPr lang="en-US" dirty="0" err="1"/>
              <a:t>csv.get_dialect</a:t>
            </a:r>
            <a:endParaRPr lang="en-US" dirty="0"/>
          </a:p>
          <a:p>
            <a:pPr lvl="2"/>
            <a:r>
              <a:rPr lang="en-US" dirty="0" err="1"/>
              <a:t>csv.list_dialects</a:t>
            </a:r>
            <a:endParaRPr lang="en-US" dirty="0"/>
          </a:p>
          <a:p>
            <a:pPr lvl="2"/>
            <a:r>
              <a:rPr lang="en-US" dirty="0" err="1"/>
              <a:t>csv.field_size_limit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642937"/>
            <a:ext cx="749073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514</Words>
  <Application>Microsoft Office PowerPoint</Application>
  <PresentationFormat>Widescreen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Python Parser</vt:lpstr>
      <vt:lpstr>YAML</vt:lpstr>
      <vt:lpstr>PowerPoint Presentation</vt:lpstr>
      <vt:lpstr>PowerPoint Presentation</vt:lpstr>
      <vt:lpstr>Pycharm- IDE</vt:lpstr>
      <vt:lpstr>Lists and Dictionaries</vt:lpstr>
      <vt:lpstr>Inline Syntax</vt:lpstr>
      <vt:lpstr>CSV - Comma-separated values </vt:lpstr>
      <vt:lpstr>PowerPoint Presentation</vt:lpstr>
      <vt:lpstr>PowerPoint Presentation</vt:lpstr>
      <vt:lpstr>Configparser</vt:lpstr>
      <vt:lpstr>PowerPoint Presentation</vt:lpstr>
      <vt:lpstr>XML - eXtensible Markup Language</vt:lpstr>
      <vt:lpstr>PowerPoint Presentation</vt:lpstr>
      <vt:lpstr>What is XML? </vt:lpstr>
      <vt:lpstr>Useful links</vt:lpstr>
      <vt:lpstr>Any queries….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Ankam, PothurajuX</dc:creator>
  <cp:keywords>CTPClassification=CTP_NT</cp:keywords>
  <cp:lastModifiedBy>Zeabalane, OmprakashX</cp:lastModifiedBy>
  <cp:revision>355</cp:revision>
  <dcterms:created xsi:type="dcterms:W3CDTF">2018-02-09T12:27:40Z</dcterms:created>
  <dcterms:modified xsi:type="dcterms:W3CDTF">2018-06-29T05:23:32Z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f8cbae79-beb5-4063-a5f6-a8d384e2616d</vt:lpwstr>
  </property>
  <property fmtid="{D5CDD505-2E9C-101B-9397-08002B2CF9AE}" pid="3" name="CTP_TimeStamp">
    <vt:lpwstr>2018-05-18 23:28:52Z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