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6" r:id="rId3"/>
    <p:sldId id="265" r:id="rId4"/>
    <p:sldId id="258" r:id="rId5"/>
    <p:sldId id="267" r:id="rId6"/>
    <p:sldId id="259" r:id="rId7"/>
    <p:sldId id="268" r:id="rId8"/>
    <p:sldId id="260" r:id="rId9"/>
    <p:sldId id="271" r:id="rId10"/>
    <p:sldId id="270" r:id="rId11"/>
    <p:sldId id="261" r:id="rId12"/>
    <p:sldId id="269" r:id="rId13"/>
    <p:sldId id="262" r:id="rId14"/>
    <p:sldId id="263" r:id="rId15"/>
    <p:sldId id="26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A222A5C-9C0E-4D9C-BB5A-ACE800862310}" type="datetimeFigureOut">
              <a:rPr lang="en-US" smtClean="0"/>
              <a:pPr/>
              <a:t>2/22/2013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EB0BF8-6413-488A-9601-81CCA9F8C12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222A5C-9C0E-4D9C-BB5A-ACE800862310}" type="datetimeFigureOut">
              <a:rPr lang="en-US" smtClean="0"/>
              <a:pPr/>
              <a:t>2/22/2013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EB0BF8-6413-488A-9601-81CCA9F8C12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222A5C-9C0E-4D9C-BB5A-ACE800862310}" type="datetimeFigureOut">
              <a:rPr lang="en-US" smtClean="0"/>
              <a:pPr/>
              <a:t>2/22/2013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EB0BF8-6413-488A-9601-81CCA9F8C12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222A5C-9C0E-4D9C-BB5A-ACE800862310}" type="datetimeFigureOut">
              <a:rPr lang="en-US" smtClean="0"/>
              <a:pPr/>
              <a:t>2/22/2013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EB0BF8-6413-488A-9601-81CCA9F8C12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222A5C-9C0E-4D9C-BB5A-ACE800862310}" type="datetimeFigureOut">
              <a:rPr lang="en-US" smtClean="0"/>
              <a:pPr/>
              <a:t>2/22/2013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EB0BF8-6413-488A-9601-81CCA9F8C12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A222A5C-9C0E-4D9C-BB5A-ACE800862310}" type="datetimeFigureOut">
              <a:rPr lang="en-US" smtClean="0"/>
              <a:pPr/>
              <a:t>2/22/2013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EB0BF8-6413-488A-9601-81CCA9F8C12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A222A5C-9C0E-4D9C-BB5A-ACE800862310}" type="datetimeFigureOut">
              <a:rPr lang="en-US" smtClean="0"/>
              <a:pPr/>
              <a:t>2/22/2013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EB0BF8-6413-488A-9601-81CCA9F8C12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222A5C-9C0E-4D9C-BB5A-ACE800862310}" type="datetimeFigureOut">
              <a:rPr lang="en-US" smtClean="0"/>
              <a:pPr/>
              <a:t>2/22/2013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EB0BF8-6413-488A-9601-81CCA9F8C12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222A5C-9C0E-4D9C-BB5A-ACE800862310}" type="datetimeFigureOut">
              <a:rPr lang="en-US" smtClean="0"/>
              <a:pPr/>
              <a:t>2/22/2013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EB0BF8-6413-488A-9601-81CCA9F8C12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222A5C-9C0E-4D9C-BB5A-ACE800862310}" type="datetimeFigureOut">
              <a:rPr lang="en-US" smtClean="0"/>
              <a:pPr/>
              <a:t>2/22/2013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EB0BF8-6413-488A-9601-81CCA9F8C12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222A5C-9C0E-4D9C-BB5A-ACE800862310}" type="datetimeFigureOut">
              <a:rPr lang="en-US" smtClean="0"/>
              <a:pPr/>
              <a:t>2/22/2013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EB0BF8-6413-488A-9601-81CCA9F8C12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222A5C-9C0E-4D9C-BB5A-ACE800862310}" type="datetimeFigureOut">
              <a:rPr lang="en-US" smtClean="0"/>
              <a:pPr/>
              <a:t>2/22/2013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EB0BF8-6413-488A-9601-81CCA9F8C12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ChangeArrowheads="1"/>
          </p:cNvSpPr>
          <p:nvPr/>
        </p:nvSpPr>
        <p:spPr bwMode="auto">
          <a:xfrm>
            <a:off x="0" y="598736"/>
            <a:ext cx="9144000" cy="40780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sng" strike="noStrike" cap="none" normalizeH="0" baseline="0" dirty="0" smtClean="0">
                <a:ln>
                  <a:noFill/>
                </a:ln>
                <a:solidFill>
                  <a:schemeClr val="accent6">
                    <a:lumMod val="75000"/>
                  </a:schemeClr>
                </a:solidFill>
                <a:effectLst/>
                <a:latin typeface="Andalus" pitchFamily="18" charset="-78"/>
                <a:ea typeface="Times New Roman" pitchFamily="18" charset="0"/>
                <a:cs typeface="Andalus" pitchFamily="18" charset="-78"/>
              </a:rPr>
              <a:t>RPM Package Management</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3200" b="1" i="0" u="sng" strike="noStrike" cap="none" normalizeH="0" baseline="0" dirty="0" smtClean="0">
              <a:ln>
                <a:noFill/>
              </a:ln>
              <a:solidFill>
                <a:schemeClr val="accent6">
                  <a:lumMod val="75000"/>
                </a:schemeClr>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Blip>
                <a:blip r:embed="rId2"/>
              </a:buBlip>
              <a:tabLst/>
            </a:pPr>
            <a:r>
              <a:rPr kumimoji="0" lang="en-US" sz="2200" b="0" i="0" u="none" strike="noStrike" cap="none" normalizeH="0" baseline="0" dirty="0" smtClean="0">
                <a:ln>
                  <a:noFill/>
                </a:ln>
                <a:effectLst/>
                <a:latin typeface="Calibri" pitchFamily="34" charset="0"/>
                <a:ea typeface="Times New Roman" pitchFamily="18" charset="0"/>
                <a:cs typeface="Times New Roman" pitchFamily="18" charset="0"/>
              </a:rPr>
              <a:t>RHEL6 has </a:t>
            </a:r>
            <a:r>
              <a:rPr kumimoji="0" lang="en-US" sz="2200" b="1" i="1" u="none" strike="noStrike" cap="none" normalizeH="0" baseline="0" dirty="0" err="1" smtClean="0">
                <a:ln>
                  <a:noFill/>
                </a:ln>
                <a:effectLst/>
                <a:latin typeface="Calibri" pitchFamily="34" charset="0"/>
                <a:ea typeface="Times New Roman" pitchFamily="18" charset="0"/>
                <a:cs typeface="Times New Roman" pitchFamily="18" charset="0"/>
              </a:rPr>
              <a:t>PackageKit</a:t>
            </a:r>
            <a:r>
              <a:rPr kumimoji="0" lang="en-US" sz="2200" b="1" i="1" u="none" strike="noStrike" cap="none" normalizeH="0" baseline="0" dirty="0" smtClean="0">
                <a:ln>
                  <a:noFill/>
                </a:ln>
                <a:effectLst/>
                <a:latin typeface="Calibri" pitchFamily="34" charset="0"/>
                <a:ea typeface="Times New Roman" pitchFamily="18" charset="0"/>
                <a:cs typeface="Times New Roman" pitchFamily="18" charset="0"/>
              </a:rPr>
              <a:t> Package Manager</a:t>
            </a:r>
            <a:r>
              <a:rPr kumimoji="0" lang="en-US" sz="2200" b="0" i="0" u="none" strike="noStrike" cap="none" normalizeH="0" baseline="0" dirty="0" smtClean="0">
                <a:ln>
                  <a:noFill/>
                </a:ln>
                <a:effectLst/>
                <a:latin typeface="Calibri" pitchFamily="34" charset="0"/>
                <a:ea typeface="Times New Roman" pitchFamily="18" charset="0"/>
                <a:cs typeface="Times New Roman" pitchFamily="18" charset="0"/>
              </a:rPr>
              <a:t> as GUI tool to install and update packages on the system. </a:t>
            </a:r>
            <a:r>
              <a:rPr kumimoji="0" lang="en-US" sz="2200" b="0" i="0" u="none" strike="noStrike" cap="none" normalizeH="0" baseline="0" dirty="0" err="1" smtClean="0">
                <a:ln>
                  <a:noFill/>
                </a:ln>
                <a:effectLst/>
                <a:latin typeface="Calibri" pitchFamily="34" charset="0"/>
                <a:ea typeface="Times New Roman" pitchFamily="18" charset="0"/>
                <a:cs typeface="Times New Roman" pitchFamily="18" charset="0"/>
              </a:rPr>
              <a:t>PackageKit</a:t>
            </a:r>
            <a:r>
              <a:rPr kumimoji="0" lang="en-US" sz="2200" b="0" i="0" u="none" strike="noStrike" cap="none" normalizeH="0" baseline="0" dirty="0" smtClean="0">
                <a:ln>
                  <a:noFill/>
                </a:ln>
                <a:effectLst/>
                <a:latin typeface="Calibri" pitchFamily="34" charset="0"/>
                <a:ea typeface="Times New Roman" pitchFamily="18" charset="0"/>
                <a:cs typeface="Times New Roman" pitchFamily="18" charset="0"/>
              </a:rPr>
              <a:t> is the graphical version of </a:t>
            </a:r>
            <a:r>
              <a:rPr kumimoji="0" lang="en-US" sz="2200" b="1" i="1" u="none" strike="noStrike" cap="none" normalizeH="0" baseline="0" dirty="0" smtClean="0">
                <a:ln>
                  <a:noFill/>
                </a:ln>
                <a:effectLst/>
                <a:latin typeface="Calibri" pitchFamily="34" charset="0"/>
                <a:ea typeface="Times New Roman" pitchFamily="18" charset="0"/>
                <a:cs typeface="Times New Roman" pitchFamily="18" charset="0"/>
              </a:rPr>
              <a:t>yum</a:t>
            </a:r>
            <a:r>
              <a:rPr kumimoji="0" lang="en-US" sz="2200" b="0" i="0" u="none" strike="noStrike" cap="none" normalizeH="0" baseline="0" dirty="0" smtClean="0">
                <a:ln>
                  <a:noFill/>
                </a:ln>
                <a:effectLst/>
                <a:latin typeface="Calibri" pitchFamily="34" charset="0"/>
                <a:ea typeface="Times New Roman" pitchFamily="18" charset="0"/>
                <a:cs typeface="Times New Roman" pitchFamily="18" charset="0"/>
              </a:rPr>
              <a:t> which is used to install packages from a repository. All these tools are using the core tool to install precompiled RPM Packages (.rpm) the RPM Packet Manager : </a:t>
            </a:r>
            <a:r>
              <a:rPr kumimoji="0" lang="en-US" sz="2200" b="1" i="1" u="none" strike="noStrike" cap="none" normalizeH="0" baseline="0" dirty="0" smtClean="0">
                <a:ln>
                  <a:noFill/>
                </a:ln>
                <a:effectLst/>
                <a:latin typeface="Calibri" pitchFamily="34" charset="0"/>
                <a:ea typeface="Times New Roman" pitchFamily="18" charset="0"/>
                <a:cs typeface="Times New Roman" pitchFamily="18" charset="0"/>
              </a:rPr>
              <a:t>rpm</a:t>
            </a:r>
            <a:r>
              <a:rPr kumimoji="0" lang="en-US" sz="2200" b="0" i="0" u="none" strike="noStrike" cap="none" normalizeH="0" baseline="0" dirty="0" smtClean="0">
                <a:ln>
                  <a:noFill/>
                </a:ln>
                <a:effectLst/>
                <a:latin typeface="Calibri" pitchFamily="34" charset="0"/>
                <a:ea typeface="Times New Roman" pitchFamily="18" charset="0"/>
                <a:cs typeface="Times New Roman" pitchFamily="18" charset="0"/>
              </a:rPr>
              <a:t>.</a:t>
            </a:r>
            <a:endParaRPr kumimoji="0" lang="en-US" sz="22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r>
            <a:b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 name="Picture 4"/>
          <p:cNvPicPr>
            <a:picLocks noChangeAspect="1" noChangeArrowheads="1"/>
          </p:cNvPicPr>
          <p:nvPr/>
        </p:nvPicPr>
        <p:blipFill>
          <a:blip r:embed="rId3" cstate="print"/>
          <a:srcRect t="5555" b="86667"/>
          <a:stretch>
            <a:fillRect/>
          </a:stretch>
        </p:blipFill>
        <p:spPr bwMode="auto">
          <a:xfrm>
            <a:off x="-12768" y="0"/>
            <a:ext cx="9085754" cy="533400"/>
          </a:xfrm>
          <a:prstGeom prst="rect">
            <a:avLst/>
          </a:prstGeom>
          <a:noFill/>
          <a:ln w="9525">
            <a:noFill/>
            <a:miter lim="800000"/>
            <a:headEnd/>
            <a:tailEnd/>
          </a:ln>
          <a:effectLst/>
        </p:spPr>
      </p:pic>
      <p:sp>
        <p:nvSpPr>
          <p:cNvPr id="6" name="TextBox 19"/>
          <p:cNvSpPr txBox="1"/>
          <p:nvPr/>
        </p:nvSpPr>
        <p:spPr>
          <a:xfrm flipH="1">
            <a:off x="4104211" y="-71462"/>
            <a:ext cx="5039790"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pic>
        <p:nvPicPr>
          <p:cNvPr id="7" name="Picture 6"/>
          <p:cNvPicPr>
            <a:picLocks noChangeAspect="1" noChangeArrowheads="1"/>
          </p:cNvPicPr>
          <p:nvPr/>
        </p:nvPicPr>
        <p:blipFill>
          <a:blip r:embed="rId3" cstate="print"/>
          <a:srcRect t="96667"/>
          <a:stretch>
            <a:fillRect/>
          </a:stretch>
        </p:blipFill>
        <p:spPr bwMode="auto">
          <a:xfrm>
            <a:off x="-58996" y="6629400"/>
            <a:ext cx="9190523" cy="228600"/>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srcRect t="5555" b="86667"/>
          <a:stretch>
            <a:fillRect/>
          </a:stretch>
        </p:blipFill>
        <p:spPr bwMode="auto">
          <a:xfrm>
            <a:off x="-12768" y="0"/>
            <a:ext cx="9085754" cy="533400"/>
          </a:xfrm>
          <a:prstGeom prst="rect">
            <a:avLst/>
          </a:prstGeom>
          <a:noFill/>
          <a:ln w="9525">
            <a:noFill/>
            <a:miter lim="800000"/>
            <a:headEnd/>
            <a:tailEnd/>
          </a:ln>
          <a:effectLst/>
        </p:spPr>
      </p:pic>
      <p:sp>
        <p:nvSpPr>
          <p:cNvPr id="4" name="TextBox 19"/>
          <p:cNvSpPr txBox="1"/>
          <p:nvPr/>
        </p:nvSpPr>
        <p:spPr>
          <a:xfrm flipH="1">
            <a:off x="4104211" y="-71462"/>
            <a:ext cx="5039790"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pic>
        <p:nvPicPr>
          <p:cNvPr id="5" name="Picture 4"/>
          <p:cNvPicPr>
            <a:picLocks noChangeAspect="1" noChangeArrowheads="1"/>
          </p:cNvPicPr>
          <p:nvPr/>
        </p:nvPicPr>
        <p:blipFill>
          <a:blip r:embed="rId2" cstate="print"/>
          <a:srcRect t="96667"/>
          <a:stretch>
            <a:fillRect/>
          </a:stretch>
        </p:blipFill>
        <p:spPr bwMode="auto">
          <a:xfrm>
            <a:off x="-58996" y="6629400"/>
            <a:ext cx="9190523" cy="228600"/>
          </a:xfrm>
          <a:prstGeom prst="rect">
            <a:avLst/>
          </a:prstGeom>
          <a:noFill/>
          <a:ln w="9525">
            <a:noFill/>
            <a:miter lim="800000"/>
            <a:headEnd/>
            <a:tailEnd/>
          </a:ln>
          <a:effectLst/>
        </p:spPr>
      </p:pic>
      <p:sp>
        <p:nvSpPr>
          <p:cNvPr id="6" name="Rectangle 5"/>
          <p:cNvSpPr/>
          <p:nvPr/>
        </p:nvSpPr>
        <p:spPr>
          <a:xfrm>
            <a:off x="0" y="796290"/>
            <a:ext cx="8991600" cy="5909310"/>
          </a:xfrm>
          <a:prstGeom prst="rect">
            <a:avLst/>
          </a:prstGeom>
        </p:spPr>
        <p:txBody>
          <a:bodyPr wrap="square">
            <a:spAutoFit/>
          </a:bodyPr>
          <a:lstStyle/>
          <a:p>
            <a:r>
              <a:rPr kumimoji="0" lang="en-US" sz="2400" b="1"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  rpm     --verify    --file   filename</a:t>
            </a:r>
            <a:r>
              <a:rPr kumimoji="0" lang="en-US" sz="2400" b="0"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a:r>
            <a:br>
              <a:rPr kumimoji="0" lang="en-US" sz="2400" b="0"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br>
            <a:r>
              <a:rPr kumimoji="0" lang="en-US" sz="2400" b="0"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a:t>
            </a:r>
            <a:r>
              <a:rPr kumimoji="0" lang="en-US" sz="2400" i="0" u="none" strike="noStrike" cap="none" normalizeH="0" baseline="0" dirty="0" smtClean="0">
                <a:ln>
                  <a:noFill/>
                </a:ln>
                <a:effectLst/>
                <a:latin typeface="Andalus" pitchFamily="18" charset="-78"/>
                <a:ea typeface="Times New Roman" pitchFamily="18" charset="0"/>
                <a:cs typeface="Andalus" pitchFamily="18" charset="-78"/>
              </a:rPr>
              <a:t>Verify a file associated with a particular package.</a:t>
            </a:r>
            <a:r>
              <a:rPr kumimoji="0" lang="en-US" sz="2400" b="0"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a:r>
            <a:br>
              <a:rPr kumimoji="0" lang="en-US" sz="2400" b="0"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br>
            <a:r>
              <a:rPr kumimoji="0" lang="en-US" sz="2400" b="0" i="0" u="none" strike="noStrike" cap="none" normalizeH="0" baseline="0" dirty="0" smtClean="0">
                <a:ln>
                  <a:noFill/>
                </a:ln>
                <a:effectLst/>
                <a:latin typeface="Andalus" pitchFamily="18" charset="-78"/>
                <a:ea typeface="Times New Roman" pitchFamily="18" charset="0"/>
                <a:cs typeface="Andalus" pitchFamily="18" charset="-78"/>
              </a:rPr>
              <a:t/>
            </a:r>
            <a:br>
              <a:rPr kumimoji="0" lang="en-US" sz="2400" b="0" i="0" u="none" strike="noStrike" cap="none" normalizeH="0" baseline="0" dirty="0" smtClean="0">
                <a:ln>
                  <a:noFill/>
                </a:ln>
                <a:effectLst/>
                <a:latin typeface="Andalus" pitchFamily="18" charset="-78"/>
                <a:ea typeface="Times New Roman" pitchFamily="18" charset="0"/>
                <a:cs typeface="Andalus" pitchFamily="18" charset="-78"/>
              </a:rPr>
            </a:br>
            <a:r>
              <a:rPr kumimoji="0" lang="en-US" sz="2400" b="0" i="0" u="none" strike="noStrike" cap="none" normalizeH="0" baseline="0" dirty="0" smtClean="0">
                <a:ln>
                  <a:noFill/>
                </a:ln>
                <a:effectLst/>
                <a:latin typeface="Andalus" pitchFamily="18" charset="-78"/>
                <a:ea typeface="Times New Roman" pitchFamily="18" charset="0"/>
                <a:cs typeface="Andalus" pitchFamily="18" charset="-78"/>
              </a:rPr>
              <a:t> In the verification process if everything is verified properly, there is no output. If there are any discrepancies, they are reported. The format of the report is a string of eight characters and a file name. The eight characters show the result of a comparison of one attribute of the file to the value recorded in the RPM database. A single period (.) means the test passed. The eight checking are the following:</a:t>
            </a:r>
            <a:r>
              <a:rPr kumimoji="0" lang="en-US" sz="2400" b="0"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a:r>
            <a:br>
              <a:rPr kumimoji="0" lang="en-US" sz="2400" b="0"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br>
            <a:r>
              <a:rPr kumimoji="0" lang="en-US" sz="2400" b="0"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a:r>
            <a:br>
              <a:rPr kumimoji="0" lang="en-US" sz="2400" b="0"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br>
            <a:r>
              <a:rPr kumimoji="0" lang="en-US" sz="2400" b="0"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a:t>
            </a:r>
            <a:r>
              <a:rPr kumimoji="0" lang="en-US" sz="2400" b="1" i="1"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5 MD5 checksum </a:t>
            </a:r>
            <a:br>
              <a:rPr kumimoji="0" lang="en-US" sz="2400" b="1" i="1"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br>
            <a:r>
              <a:rPr kumimoji="0" lang="en-US" sz="2400" b="1" i="1"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S File size </a:t>
            </a:r>
            <a:br>
              <a:rPr kumimoji="0" lang="en-US" sz="2400" b="1" i="1"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br>
            <a:r>
              <a:rPr kumimoji="0" lang="en-US" sz="2400" b="1" i="1"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L Symbolic link </a:t>
            </a:r>
            <a:br>
              <a:rPr kumimoji="0" lang="en-US" sz="2400" b="1" i="1"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br>
            <a:r>
              <a:rPr kumimoji="0" lang="en-US" sz="2400" b="1" i="1"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T File modification time </a:t>
            </a:r>
            <a:br>
              <a:rPr kumimoji="0" lang="en-US" sz="2400" b="1" i="1"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br>
            <a:r>
              <a:rPr kumimoji="0" lang="en-US" sz="2400" b="1" i="1"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D Device </a:t>
            </a:r>
            <a:r>
              <a:rPr kumimoji="0" lang="en-US"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r>
            <a:br>
              <a:rPr kumimoji="0" lang="en-US"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nvSpPr>
        <p:spPr bwMode="auto">
          <a:xfrm>
            <a:off x="0" y="1142286"/>
            <a:ext cx="9144000" cy="480131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U User </a:t>
            </a:r>
            <a:br>
              <a:rPr kumimoji="0" lang="en-US" sz="1200" b="1" i="1"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br>
            <a:r>
              <a:rPr kumimoji="0" lang="en-US" sz="1200" b="1" i="1"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G Group </a:t>
            </a:r>
            <a:br>
              <a:rPr kumimoji="0" lang="en-US" sz="1200" b="1" i="1"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br>
            <a:r>
              <a:rPr kumimoji="0" lang="en-US" sz="1200" b="1" i="1"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M Mode </a:t>
            </a:r>
            <a:br>
              <a:rPr kumimoji="0" lang="en-US" sz="1200" b="1" i="1"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br>
            <a:r>
              <a:rPr kumimoji="0" lang="en-US" sz="1200" b="1" i="1"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unreadable file</a:t>
            </a: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b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b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r>
            <a:b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b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For example:</a:t>
            </a:r>
            <a:b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b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r>
            <a:b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br>
            <a:r>
              <a:rPr kumimoji="0" lang="en-US" sz="1800" b="1" i="0" u="none" strike="noStrike" cap="none" normalizeH="0" baseline="0" dirty="0" smtClean="0">
                <a:ln>
                  <a:noFill/>
                </a:ln>
                <a:solidFill>
                  <a:srgbClr val="002060"/>
                </a:solidFill>
                <a:effectLst/>
                <a:latin typeface="Calibri" pitchFamily="34" charset="0"/>
                <a:ea typeface="Times New Roman" pitchFamily="18" charset="0"/>
                <a:cs typeface="Times New Roman" pitchFamily="18" charset="0"/>
              </a:rPr>
              <a:t>#  rpm   --verify   --file   /etc/</a:t>
            </a:r>
            <a:r>
              <a:rPr kumimoji="0" lang="en-US" sz="1800" b="1" i="0" u="none" strike="noStrike" cap="none" normalizeH="0" baseline="0" dirty="0" err="1" smtClean="0">
                <a:ln>
                  <a:noFill/>
                </a:ln>
                <a:solidFill>
                  <a:srgbClr val="002060"/>
                </a:solidFill>
                <a:effectLst/>
                <a:latin typeface="Calibri" pitchFamily="34" charset="0"/>
                <a:ea typeface="Times New Roman" pitchFamily="18" charset="0"/>
                <a:cs typeface="Times New Roman" pitchFamily="18" charset="0"/>
              </a:rPr>
              <a:t>ntp.conf</a:t>
            </a:r>
            <a:r>
              <a:rPr kumimoji="0" lang="en-US" sz="1800" b="1" i="0" u="none" strike="noStrike" cap="none" normalizeH="0" baseline="0" dirty="0" smtClean="0">
                <a:ln>
                  <a:noFill/>
                </a:ln>
                <a:solidFill>
                  <a:srgbClr val="002060"/>
                </a:solidFill>
                <a:effectLst/>
                <a:latin typeface="Calibri" pitchFamily="34" charset="0"/>
                <a:ea typeface="Times New Roman" pitchFamily="18" charset="0"/>
                <a:cs typeface="Times New Roman" pitchFamily="18" charset="0"/>
              </a:rPr>
              <a:t/>
            </a:r>
            <a:br>
              <a:rPr kumimoji="0" lang="en-US" sz="1800" b="1" i="0" u="none" strike="noStrike" cap="none" normalizeH="0" baseline="0" dirty="0" smtClean="0">
                <a:ln>
                  <a:noFill/>
                </a:ln>
                <a:solidFill>
                  <a:srgbClr val="002060"/>
                </a:solidFill>
                <a:effectLst/>
                <a:latin typeface="Calibri" pitchFamily="34" charset="0"/>
                <a:ea typeface="Times New Roman" pitchFamily="18" charset="0"/>
                <a:cs typeface="Times New Roman" pitchFamily="18" charset="0"/>
              </a:rPr>
            </a:br>
            <a:r>
              <a:rPr kumimoji="0" lang="en-US" sz="1800" b="1" i="0" u="none" strike="noStrike" cap="none" normalizeH="0" baseline="0" dirty="0" smtClean="0">
                <a:ln>
                  <a:noFill/>
                </a:ln>
                <a:solidFill>
                  <a:srgbClr val="002060"/>
                </a:solidFill>
                <a:effectLst/>
                <a:latin typeface="Calibri" pitchFamily="34" charset="0"/>
                <a:ea typeface="Times New Roman" pitchFamily="18" charset="0"/>
                <a:cs typeface="Times New Roman" pitchFamily="18" charset="0"/>
              </a:rPr>
              <a:t>S.5....T c /etc/</a:t>
            </a:r>
            <a:r>
              <a:rPr kumimoji="0" lang="en-US" sz="1800" b="1" i="0" u="none" strike="noStrike" cap="none" normalizeH="0" baseline="0" dirty="0" err="1" smtClean="0">
                <a:ln>
                  <a:noFill/>
                </a:ln>
                <a:solidFill>
                  <a:srgbClr val="002060"/>
                </a:solidFill>
                <a:effectLst/>
                <a:latin typeface="Calibri" pitchFamily="34" charset="0"/>
                <a:ea typeface="Times New Roman" pitchFamily="18" charset="0"/>
                <a:cs typeface="Times New Roman" pitchFamily="18" charset="0"/>
              </a:rPr>
              <a:t>ntp.conf</a:t>
            </a: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b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b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r>
            <a:b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b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It means that the </a:t>
            </a:r>
            <a:r>
              <a:rPr kumimoji="0" lang="en-US" sz="12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ntp.conf</a:t>
            </a: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file size (S) md5sum (5) and file time modification (T) has been changed since the installation of the package.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Building RPMs</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Because of Linux provides the packages software source code in tar.gz or .</a:t>
            </a:r>
            <a:r>
              <a:rPr kumimoji="0" lang="en-US" sz="12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srpm</a:t>
            </a: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source-rpm format , binary </a:t>
            </a:r>
            <a:r>
              <a:rPr kumimoji="0" lang="en-US" sz="12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rpms</a:t>
            </a: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can be built compiling the source code with the </a:t>
            </a:r>
            <a:r>
              <a:rPr kumimoji="0" lang="en-US" sz="1200" b="1" i="1"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rpmbuild</a:t>
            </a: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command. Let´s see how an rpm package can be created from the source-rpm package: </a:t>
            </a:r>
            <a:b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r>
            <a:b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n-US" sz="1200"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rpm -</a:t>
            </a:r>
            <a:r>
              <a:rPr kumimoji="0" lang="en-US" sz="1200" b="1" i="1"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ihv</a:t>
            </a:r>
            <a:r>
              <a:rPr kumimoji="0" lang="en-US" sz="1200"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1200" b="1" i="1"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package.src.rpm</a:t>
            </a: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r>
            <a:b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installs the content of the SRPMS (software source code) in the </a:t>
            </a:r>
            <a:r>
              <a:rPr kumimoji="0" lang="en-US" sz="1200"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/root/</a:t>
            </a:r>
            <a:r>
              <a:rPr kumimoji="0" lang="en-US" sz="1200" b="1" i="1"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rpmbuild</a:t>
            </a: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which directory structure is the following:</a:t>
            </a:r>
            <a:b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r>
            <a:b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n-US" sz="1200"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SOURCES</a:t>
            </a: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b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Contains the original software source code.</a:t>
            </a:r>
            <a:b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r>
            <a:b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TextBox 19"/>
          <p:cNvSpPr txBox="1"/>
          <p:nvPr/>
        </p:nvSpPr>
        <p:spPr>
          <a:xfrm flipH="1">
            <a:off x="4104211" y="-71462"/>
            <a:ext cx="5039790"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pic>
        <p:nvPicPr>
          <p:cNvPr id="5" name="Picture 4"/>
          <p:cNvPicPr>
            <a:picLocks noChangeAspect="1" noChangeArrowheads="1"/>
          </p:cNvPicPr>
          <p:nvPr/>
        </p:nvPicPr>
        <p:blipFill>
          <a:blip r:embed="rId2" cstate="print"/>
          <a:srcRect t="5555" b="86667"/>
          <a:stretch>
            <a:fillRect/>
          </a:stretch>
        </p:blipFill>
        <p:spPr bwMode="auto">
          <a:xfrm>
            <a:off x="-12768" y="0"/>
            <a:ext cx="9085754" cy="533400"/>
          </a:xfrm>
          <a:prstGeom prst="rect">
            <a:avLst/>
          </a:prstGeom>
          <a:noFill/>
          <a:ln w="9525">
            <a:noFill/>
            <a:miter lim="800000"/>
            <a:headEnd/>
            <a:tailEnd/>
          </a:ln>
          <a:effectLst/>
        </p:spPr>
      </p:pic>
      <p:sp>
        <p:nvSpPr>
          <p:cNvPr id="6" name="TextBox 19"/>
          <p:cNvSpPr txBox="1"/>
          <p:nvPr/>
        </p:nvSpPr>
        <p:spPr>
          <a:xfrm flipH="1">
            <a:off x="4104211" y="-71462"/>
            <a:ext cx="5039790"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pic>
        <p:nvPicPr>
          <p:cNvPr id="7" name="Picture 6"/>
          <p:cNvPicPr>
            <a:picLocks noChangeAspect="1" noChangeArrowheads="1"/>
          </p:cNvPicPr>
          <p:nvPr/>
        </p:nvPicPr>
        <p:blipFill>
          <a:blip r:embed="rId2" cstate="print"/>
          <a:srcRect t="96667"/>
          <a:stretch>
            <a:fillRect/>
          </a:stretch>
        </p:blipFill>
        <p:spPr bwMode="auto">
          <a:xfrm>
            <a:off x="-58996" y="6629400"/>
            <a:ext cx="9190523" cy="2286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9"/>
          <p:cNvSpPr txBox="1"/>
          <p:nvPr/>
        </p:nvSpPr>
        <p:spPr>
          <a:xfrm flipH="1">
            <a:off x="4104211" y="-71462"/>
            <a:ext cx="5039790"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pic>
        <p:nvPicPr>
          <p:cNvPr id="5" name="Picture 4"/>
          <p:cNvPicPr>
            <a:picLocks noChangeAspect="1" noChangeArrowheads="1"/>
          </p:cNvPicPr>
          <p:nvPr/>
        </p:nvPicPr>
        <p:blipFill>
          <a:blip r:embed="rId2" cstate="print"/>
          <a:srcRect t="5555" b="86667"/>
          <a:stretch>
            <a:fillRect/>
          </a:stretch>
        </p:blipFill>
        <p:spPr bwMode="auto">
          <a:xfrm>
            <a:off x="-12768" y="0"/>
            <a:ext cx="9085754" cy="533400"/>
          </a:xfrm>
          <a:prstGeom prst="rect">
            <a:avLst/>
          </a:prstGeom>
          <a:noFill/>
          <a:ln w="9525">
            <a:noFill/>
            <a:miter lim="800000"/>
            <a:headEnd/>
            <a:tailEnd/>
          </a:ln>
          <a:effectLst/>
        </p:spPr>
      </p:pic>
      <p:sp>
        <p:nvSpPr>
          <p:cNvPr id="6" name="TextBox 19"/>
          <p:cNvSpPr txBox="1"/>
          <p:nvPr/>
        </p:nvSpPr>
        <p:spPr>
          <a:xfrm flipH="1">
            <a:off x="4104211" y="-71462"/>
            <a:ext cx="5039790"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pic>
        <p:nvPicPr>
          <p:cNvPr id="7" name="Picture 6"/>
          <p:cNvPicPr>
            <a:picLocks noChangeAspect="1" noChangeArrowheads="1"/>
          </p:cNvPicPr>
          <p:nvPr/>
        </p:nvPicPr>
        <p:blipFill>
          <a:blip r:embed="rId2" cstate="print"/>
          <a:srcRect t="96667"/>
          <a:stretch>
            <a:fillRect/>
          </a:stretch>
        </p:blipFill>
        <p:spPr bwMode="auto">
          <a:xfrm>
            <a:off x="-58996" y="6629400"/>
            <a:ext cx="9190523" cy="228600"/>
          </a:xfrm>
          <a:prstGeom prst="rect">
            <a:avLst/>
          </a:prstGeom>
          <a:noFill/>
          <a:ln w="9525">
            <a:noFill/>
            <a:miter lim="800000"/>
            <a:headEnd/>
            <a:tailEnd/>
          </a:ln>
          <a:effectLst/>
        </p:spPr>
      </p:pic>
      <p:sp>
        <p:nvSpPr>
          <p:cNvPr id="8" name="Rectangle 7"/>
          <p:cNvSpPr/>
          <p:nvPr/>
        </p:nvSpPr>
        <p:spPr>
          <a:xfrm>
            <a:off x="152400" y="796290"/>
            <a:ext cx="8763000" cy="5909310"/>
          </a:xfrm>
          <a:prstGeom prst="rect">
            <a:avLst/>
          </a:prstGeom>
        </p:spPr>
        <p:txBody>
          <a:bodyPr wrap="square">
            <a:spAutoFit/>
          </a:bodyPr>
          <a:lstStyle/>
          <a:p>
            <a:r>
              <a:rPr kumimoji="0" lang="en-US"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SPECS</a:t>
            </a: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b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Contains spec files, which defines how the RPM build process is done.</a:t>
            </a:r>
            <a:b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r>
            <a:b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n-US"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BUILD</a:t>
            </a: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b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In this directory the software source code is unpacked and built.</a:t>
            </a:r>
            <a:b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r>
            <a:b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n-US"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RPMS</a:t>
            </a: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b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The binary RPM result is copied here.</a:t>
            </a:r>
            <a:b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r>
            <a:b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n-US"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SRPMS</a:t>
            </a: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b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Contains the SRPM created by the build process, if required.</a:t>
            </a:r>
            <a:b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r>
            <a:b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r>
            <a:b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Once the source-rpm is installed the source code is copied to SOURCES dir and a spec file is copied on </a:t>
            </a:r>
            <a:r>
              <a:rPr kumimoji="0" lang="en-US"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/root/</a:t>
            </a:r>
            <a:r>
              <a:rPr kumimoji="0" lang="en-US" b="1" i="1"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rpmbuild</a:t>
            </a:r>
            <a:r>
              <a:rPr kumimoji="0" lang="en-US"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/SPECS/</a:t>
            </a:r>
            <a:r>
              <a:rPr kumimoji="0" lang="en-US" b="1" i="1"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package.spec</a:t>
            </a: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This file contains the package compilation instructions and what actions are performed on the system when the package is installed or removed. The content of the spec file is the following:</a:t>
            </a:r>
            <a:b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r>
            <a:b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r>
            <a:b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noChangeArrowheads="1"/>
          </p:cNvPicPr>
          <p:nvPr/>
        </p:nvPicPr>
        <p:blipFill>
          <a:blip r:embed="rId2" cstate="print"/>
          <a:srcRect t="5555" b="86667"/>
          <a:stretch>
            <a:fillRect/>
          </a:stretch>
        </p:blipFill>
        <p:spPr bwMode="auto">
          <a:xfrm>
            <a:off x="-12768" y="0"/>
            <a:ext cx="9085754" cy="533400"/>
          </a:xfrm>
          <a:prstGeom prst="rect">
            <a:avLst/>
          </a:prstGeom>
          <a:noFill/>
          <a:ln w="9525">
            <a:noFill/>
            <a:miter lim="800000"/>
            <a:headEnd/>
            <a:tailEnd/>
          </a:ln>
          <a:effectLst/>
        </p:spPr>
      </p:pic>
      <p:sp>
        <p:nvSpPr>
          <p:cNvPr id="16385" name="Rectangle 1"/>
          <p:cNvSpPr>
            <a:spLocks noChangeArrowheads="1"/>
          </p:cNvSpPr>
          <p:nvPr/>
        </p:nvSpPr>
        <p:spPr bwMode="auto">
          <a:xfrm>
            <a:off x="0" y="2004536"/>
            <a:ext cx="9372600" cy="7386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The software source code on SOURCES dir is compiled following the instructions on the spec file on SPECS directory and a binary ready-to-install RPM is generated on RPMS directory.</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TextBox 19"/>
          <p:cNvSpPr txBox="1"/>
          <p:nvPr/>
        </p:nvSpPr>
        <p:spPr>
          <a:xfrm flipH="1">
            <a:off x="4104211" y="-71462"/>
            <a:ext cx="5039790"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pic>
        <p:nvPicPr>
          <p:cNvPr id="9" name="Picture 8"/>
          <p:cNvPicPr>
            <a:picLocks noChangeAspect="1" noChangeArrowheads="1"/>
          </p:cNvPicPr>
          <p:nvPr/>
        </p:nvPicPr>
        <p:blipFill>
          <a:blip r:embed="rId2" cstate="print"/>
          <a:srcRect t="96667"/>
          <a:stretch>
            <a:fillRect/>
          </a:stretch>
        </p:blipFill>
        <p:spPr bwMode="auto">
          <a:xfrm>
            <a:off x="-58996" y="6629400"/>
            <a:ext cx="9190523" cy="2286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81000"/>
            <a:ext cx="9144000" cy="7017306"/>
          </a:xfrm>
          <a:prstGeom prst="rect">
            <a:avLst/>
          </a:prstGeom>
        </p:spPr>
        <p:txBody>
          <a:bodyPr wrap="square">
            <a:spAutoFit/>
          </a:bodyPr>
          <a:lstStyle/>
          <a:p>
            <a:r>
              <a:rPr lang="en-US" b="1" i="1" dirty="0" smtClean="0"/>
              <a:t>%preamble</a:t>
            </a:r>
            <a:r>
              <a:rPr lang="en-US" dirty="0" smtClean="0"/>
              <a:t> </a:t>
            </a:r>
            <a:br>
              <a:rPr lang="en-US" dirty="0" smtClean="0"/>
            </a:br>
            <a:r>
              <a:rPr lang="en-US" dirty="0" smtClean="0"/>
              <a:t>Includes general information about the package that is shown with an rpm -</a:t>
            </a:r>
            <a:r>
              <a:rPr lang="en-US" dirty="0" err="1" smtClean="0"/>
              <a:t>qi</a:t>
            </a:r>
            <a:r>
              <a:rPr lang="en-US" dirty="0" smtClean="0"/>
              <a:t> command.</a:t>
            </a:r>
            <a:br>
              <a:rPr lang="en-US" dirty="0" smtClean="0"/>
            </a:br>
            <a:r>
              <a:rPr lang="en-US" dirty="0" smtClean="0"/>
              <a:t/>
            </a:r>
            <a:br>
              <a:rPr lang="en-US" dirty="0" smtClean="0"/>
            </a:br>
            <a:r>
              <a:rPr lang="en-US" b="1" i="1" dirty="0" smtClean="0"/>
              <a:t>%description</a:t>
            </a:r>
            <a:r>
              <a:rPr lang="en-US" dirty="0" smtClean="0"/>
              <a:t> </a:t>
            </a:r>
            <a:br>
              <a:rPr lang="en-US" dirty="0" smtClean="0"/>
            </a:br>
            <a:r>
              <a:rPr lang="en-US" dirty="0" smtClean="0"/>
              <a:t>The package description.</a:t>
            </a:r>
            <a:br>
              <a:rPr lang="en-US" dirty="0" smtClean="0"/>
            </a:br>
            <a:r>
              <a:rPr lang="en-US" dirty="0" smtClean="0"/>
              <a:t/>
            </a:r>
            <a:br>
              <a:rPr lang="en-US" dirty="0" smtClean="0"/>
            </a:br>
            <a:r>
              <a:rPr lang="en-US" b="1" i="1" dirty="0" smtClean="0"/>
              <a:t>%pre</a:t>
            </a:r>
            <a:r>
              <a:rPr lang="en-US" dirty="0" smtClean="0"/>
              <a:t> </a:t>
            </a:r>
            <a:br>
              <a:rPr lang="en-US" dirty="0" smtClean="0"/>
            </a:br>
            <a:r>
              <a:rPr lang="en-US" dirty="0" smtClean="0"/>
              <a:t>Macro for </a:t>
            </a:r>
            <a:r>
              <a:rPr lang="en-US" dirty="0" err="1" smtClean="0"/>
              <a:t>preinstallation</a:t>
            </a:r>
            <a:r>
              <a:rPr lang="en-US" dirty="0" smtClean="0"/>
              <a:t> scripts.</a:t>
            </a:r>
            <a:br>
              <a:rPr lang="en-US" dirty="0" smtClean="0"/>
            </a:br>
            <a:r>
              <a:rPr lang="en-US" dirty="0" smtClean="0"/>
              <a:t/>
            </a:r>
            <a:br>
              <a:rPr lang="en-US" dirty="0" smtClean="0"/>
            </a:br>
            <a:r>
              <a:rPr lang="en-US" b="1" i="1" dirty="0" smtClean="0"/>
              <a:t>%prep</a:t>
            </a:r>
            <a:r>
              <a:rPr lang="en-US" dirty="0" smtClean="0"/>
              <a:t> </a:t>
            </a:r>
            <a:br>
              <a:rPr lang="en-US" dirty="0" smtClean="0"/>
            </a:br>
            <a:r>
              <a:rPr lang="en-US" dirty="0" smtClean="0"/>
              <a:t>Preparatory commands required before building the source code, such as cleaning directories, unpacking tars, etc.</a:t>
            </a:r>
            <a:br>
              <a:rPr lang="en-US" dirty="0" smtClean="0"/>
            </a:br>
            <a:r>
              <a:rPr lang="en-US" dirty="0" smtClean="0"/>
              <a:t/>
            </a:r>
            <a:br>
              <a:rPr lang="en-US" dirty="0" smtClean="0"/>
            </a:br>
            <a:r>
              <a:rPr lang="en-US" b="1" i="1" dirty="0" smtClean="0"/>
              <a:t>%build</a:t>
            </a:r>
            <a:r>
              <a:rPr lang="en-US" dirty="0" smtClean="0"/>
              <a:t> </a:t>
            </a:r>
            <a:br>
              <a:rPr lang="en-US" dirty="0" smtClean="0"/>
            </a:br>
            <a:r>
              <a:rPr lang="en-US" dirty="0" smtClean="0"/>
              <a:t>The commands used in the compile and build sources.</a:t>
            </a:r>
            <a:br>
              <a:rPr lang="en-US" dirty="0" smtClean="0"/>
            </a:br>
            <a:r>
              <a:rPr lang="en-US" dirty="0" smtClean="0"/>
              <a:t/>
            </a:r>
            <a:br>
              <a:rPr lang="en-US" dirty="0" smtClean="0"/>
            </a:br>
            <a:r>
              <a:rPr lang="en-US" b="1" i="1" dirty="0" smtClean="0"/>
              <a:t>%install</a:t>
            </a:r>
            <a:r>
              <a:rPr lang="en-US" dirty="0" smtClean="0"/>
              <a:t> </a:t>
            </a:r>
            <a:br>
              <a:rPr lang="en-US" dirty="0" smtClean="0"/>
            </a:br>
            <a:r>
              <a:rPr lang="en-US" dirty="0" smtClean="0"/>
              <a:t>Commands to install/uninstall the software on the system. Also contains the scripts that can be executed before/after installation/</a:t>
            </a:r>
            <a:r>
              <a:rPr lang="en-US" dirty="0" err="1" smtClean="0"/>
              <a:t>uninstallation</a:t>
            </a:r>
            <a:r>
              <a:rPr lang="en-US" dirty="0" smtClean="0"/>
              <a:t> process.</a:t>
            </a:r>
            <a:br>
              <a:rPr lang="en-US" dirty="0" smtClean="0"/>
            </a:br>
            <a:r>
              <a:rPr lang="en-US" dirty="0" smtClean="0"/>
              <a:t/>
            </a:r>
            <a:br>
              <a:rPr lang="en-US" dirty="0" smtClean="0"/>
            </a:br>
            <a:r>
              <a:rPr lang="en-US" b="1" i="1" dirty="0" smtClean="0"/>
              <a:t>%verify</a:t>
            </a:r>
            <a:r>
              <a:rPr lang="en-US" dirty="0" smtClean="0"/>
              <a:t> </a:t>
            </a:r>
            <a:br>
              <a:rPr lang="en-US" dirty="0" smtClean="0"/>
            </a:br>
            <a:r>
              <a:rPr lang="en-US" dirty="0" smtClean="0"/>
              <a:t>Additional scripts for extra checks.</a:t>
            </a:r>
            <a:br>
              <a:rPr lang="en-US" dirty="0" smtClean="0"/>
            </a:br>
            <a:r>
              <a:rPr lang="en-US" dirty="0" smtClean="0"/>
              <a:t/>
            </a:r>
            <a:br>
              <a:rPr lang="en-US" dirty="0" smtClean="0"/>
            </a:br>
            <a:r>
              <a:rPr lang="en-US" dirty="0" smtClean="0"/>
              <a:t/>
            </a:r>
            <a:br>
              <a:rPr lang="en-US" dirty="0" smtClean="0"/>
            </a:b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8847"/>
            <a:ext cx="9144000" cy="6186309"/>
          </a:xfrm>
          <a:prstGeom prst="rect">
            <a:avLst/>
          </a:prstGeom>
        </p:spPr>
        <p:txBody>
          <a:bodyPr wrap="square">
            <a:spAutoFit/>
          </a:bodyPr>
          <a:lstStyle/>
          <a:p>
            <a:r>
              <a:rPr lang="en-US" b="1" i="1" dirty="0" smtClean="0"/>
              <a:t>%clean</a:t>
            </a:r>
            <a:r>
              <a:rPr lang="en-US" dirty="0" smtClean="0"/>
              <a:t> </a:t>
            </a:r>
            <a:br>
              <a:rPr lang="en-US" dirty="0" smtClean="0"/>
            </a:br>
            <a:r>
              <a:rPr lang="en-US" dirty="0" smtClean="0"/>
              <a:t>Scripts to perform any cleanup tasks.</a:t>
            </a:r>
            <a:br>
              <a:rPr lang="en-US" dirty="0" smtClean="0"/>
            </a:br>
            <a:r>
              <a:rPr lang="en-US" dirty="0" smtClean="0"/>
              <a:t/>
            </a:r>
            <a:br>
              <a:rPr lang="en-US" dirty="0" smtClean="0"/>
            </a:br>
            <a:r>
              <a:rPr lang="en-US" b="1" i="1" dirty="0" smtClean="0"/>
              <a:t>%post</a:t>
            </a:r>
            <a:r>
              <a:rPr lang="en-US" dirty="0" smtClean="0"/>
              <a:t> </a:t>
            </a:r>
            <a:br>
              <a:rPr lang="en-US" dirty="0" smtClean="0"/>
            </a:br>
            <a:r>
              <a:rPr lang="en-US" dirty="0" smtClean="0"/>
              <a:t>Macro that cleans up after installation.</a:t>
            </a:r>
            <a:br>
              <a:rPr lang="en-US" dirty="0" smtClean="0"/>
            </a:br>
            <a:r>
              <a:rPr lang="en-US" dirty="0" smtClean="0"/>
              <a:t/>
            </a:r>
            <a:br>
              <a:rPr lang="en-US" dirty="0" smtClean="0"/>
            </a:br>
            <a:r>
              <a:rPr lang="en-US" b="1" i="1" dirty="0" smtClean="0"/>
              <a:t>%</a:t>
            </a:r>
            <a:r>
              <a:rPr lang="en-US" b="1" i="1" dirty="0" err="1" smtClean="0"/>
              <a:t>preun</a:t>
            </a:r>
            <a:r>
              <a:rPr lang="en-US" dirty="0" smtClean="0"/>
              <a:t> </a:t>
            </a:r>
            <a:br>
              <a:rPr lang="en-US" dirty="0" smtClean="0"/>
            </a:br>
            <a:r>
              <a:rPr lang="en-US" dirty="0" smtClean="0"/>
              <a:t>Scripts to get ready the </a:t>
            </a:r>
            <a:r>
              <a:rPr lang="en-US" dirty="0" err="1" smtClean="0"/>
              <a:t>uninstallation</a:t>
            </a:r>
            <a:r>
              <a:rPr lang="en-US" dirty="0" smtClean="0"/>
              <a:t>.</a:t>
            </a:r>
            <a:br>
              <a:rPr lang="en-US" dirty="0" smtClean="0"/>
            </a:br>
            <a:r>
              <a:rPr lang="en-US" dirty="0" smtClean="0"/>
              <a:t/>
            </a:r>
            <a:br>
              <a:rPr lang="en-US" dirty="0" smtClean="0"/>
            </a:br>
            <a:r>
              <a:rPr lang="en-US" b="1" i="1" dirty="0" smtClean="0"/>
              <a:t>%</a:t>
            </a:r>
            <a:r>
              <a:rPr lang="en-US" b="1" i="1" dirty="0" err="1" smtClean="0"/>
              <a:t>postun</a:t>
            </a:r>
            <a:r>
              <a:rPr lang="en-US" dirty="0" smtClean="0"/>
              <a:t> </a:t>
            </a:r>
            <a:br>
              <a:rPr lang="en-US" dirty="0" smtClean="0"/>
            </a:br>
            <a:r>
              <a:rPr lang="en-US" dirty="0" smtClean="0"/>
              <a:t>Macro that cleans up after </a:t>
            </a:r>
            <a:r>
              <a:rPr lang="en-US" dirty="0" err="1" smtClean="0"/>
              <a:t>uninstallation</a:t>
            </a:r>
            <a:r>
              <a:rPr lang="en-US" dirty="0" smtClean="0"/>
              <a:t>.</a:t>
            </a:r>
            <a:br>
              <a:rPr lang="en-US" dirty="0" smtClean="0"/>
            </a:br>
            <a:r>
              <a:rPr lang="en-US" dirty="0" smtClean="0"/>
              <a:t/>
            </a:r>
            <a:br>
              <a:rPr lang="en-US" dirty="0" smtClean="0"/>
            </a:br>
            <a:r>
              <a:rPr lang="en-US" b="1" i="1" dirty="0" smtClean="0"/>
              <a:t>%files</a:t>
            </a:r>
            <a:r>
              <a:rPr lang="en-US" dirty="0" smtClean="0"/>
              <a:t> </a:t>
            </a:r>
            <a:br>
              <a:rPr lang="en-US" dirty="0" smtClean="0"/>
            </a:br>
            <a:r>
              <a:rPr lang="en-US" dirty="0" smtClean="0"/>
              <a:t>List of files in the package.</a:t>
            </a:r>
            <a:br>
              <a:rPr lang="en-US" dirty="0" smtClean="0"/>
            </a:br>
            <a:r>
              <a:rPr lang="en-US" dirty="0" smtClean="0"/>
              <a:t/>
            </a:r>
            <a:br>
              <a:rPr lang="en-US" dirty="0" smtClean="0"/>
            </a:br>
            <a:r>
              <a:rPr lang="en-US" b="1" i="1" dirty="0" smtClean="0"/>
              <a:t>%</a:t>
            </a:r>
            <a:r>
              <a:rPr lang="en-US" b="1" i="1" dirty="0" err="1" smtClean="0"/>
              <a:t>changelog</a:t>
            </a:r>
            <a:r>
              <a:rPr lang="en-US" dirty="0" smtClean="0"/>
              <a:t> </a:t>
            </a:r>
            <a:br>
              <a:rPr lang="en-US" dirty="0" smtClean="0"/>
            </a:br>
            <a:r>
              <a:rPr lang="en-US" dirty="0" smtClean="0"/>
              <a:t>Logs that form the package history changes.</a:t>
            </a:r>
            <a:br>
              <a:rPr lang="en-US" dirty="0" smtClean="0"/>
            </a:br>
            <a:r>
              <a:rPr lang="en-US" dirty="0" smtClean="0"/>
              <a:t/>
            </a:r>
            <a:br>
              <a:rPr lang="en-US" dirty="0" smtClean="0"/>
            </a:br>
            <a:r>
              <a:rPr lang="en-US" dirty="0" smtClean="0"/>
              <a:t>Once the spec file has been modified the build of a new binary rpm can be executed with '</a:t>
            </a:r>
            <a:r>
              <a:rPr lang="en-US" b="1" i="1" dirty="0" err="1" smtClean="0"/>
              <a:t>rpmbuild</a:t>
            </a:r>
            <a:r>
              <a:rPr lang="en-US" b="1" i="1" dirty="0" smtClean="0"/>
              <a:t> -b</a:t>
            </a:r>
            <a:r>
              <a:rPr lang="en-US" dirty="0" smtClean="0"/>
              <a:t>' command than calls the scripts specified in the %prep, %build, and %install:</a:t>
            </a:r>
            <a:br>
              <a:rPr lang="en-US" dirty="0" smtClean="0"/>
            </a:br>
            <a:r>
              <a:rPr lang="en-US" dirty="0" smtClean="0"/>
              <a:t/>
            </a:r>
            <a:br>
              <a:rPr lang="en-US" dirty="0" smtClean="0"/>
            </a:br>
            <a:r>
              <a:rPr lang="en-US" b="1" i="1" dirty="0" smtClean="0"/>
              <a:t>$ </a:t>
            </a:r>
            <a:r>
              <a:rPr lang="en-US" b="1" i="1" dirty="0" err="1" smtClean="0"/>
              <a:t>rpmbuild</a:t>
            </a:r>
            <a:r>
              <a:rPr lang="en-US" b="1" i="1" dirty="0" smtClean="0"/>
              <a:t> -bb </a:t>
            </a:r>
            <a:r>
              <a:rPr lang="en-US" b="1" i="1" dirty="0" err="1" smtClean="0"/>
              <a:t>package.spec</a:t>
            </a:r>
            <a:r>
              <a:rPr lang="en-US" dirty="0" smtClean="0"/>
              <a: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cstate="print"/>
          <a:srcRect t="5555" b="86667"/>
          <a:stretch>
            <a:fillRect/>
          </a:stretch>
        </p:blipFill>
        <p:spPr bwMode="auto">
          <a:xfrm>
            <a:off x="-12768" y="0"/>
            <a:ext cx="9085754" cy="533400"/>
          </a:xfrm>
          <a:prstGeom prst="rect">
            <a:avLst/>
          </a:prstGeom>
          <a:noFill/>
          <a:ln w="9525">
            <a:noFill/>
            <a:miter lim="800000"/>
            <a:headEnd/>
            <a:tailEnd/>
          </a:ln>
          <a:effectLst/>
        </p:spPr>
      </p:pic>
      <p:sp>
        <p:nvSpPr>
          <p:cNvPr id="6" name="TextBox 19"/>
          <p:cNvSpPr txBox="1"/>
          <p:nvPr/>
        </p:nvSpPr>
        <p:spPr>
          <a:xfrm flipH="1">
            <a:off x="4104211" y="-71462"/>
            <a:ext cx="5039790"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pic>
        <p:nvPicPr>
          <p:cNvPr id="7" name="Picture 6"/>
          <p:cNvPicPr>
            <a:picLocks noChangeAspect="1" noChangeArrowheads="1"/>
          </p:cNvPicPr>
          <p:nvPr/>
        </p:nvPicPr>
        <p:blipFill>
          <a:blip r:embed="rId2" cstate="print"/>
          <a:srcRect t="96667"/>
          <a:stretch>
            <a:fillRect/>
          </a:stretch>
        </p:blipFill>
        <p:spPr bwMode="auto">
          <a:xfrm>
            <a:off x="-58996" y="6629400"/>
            <a:ext cx="9190523" cy="228600"/>
          </a:xfrm>
          <a:prstGeom prst="rect">
            <a:avLst/>
          </a:prstGeom>
          <a:noFill/>
          <a:ln w="9525">
            <a:noFill/>
            <a:miter lim="800000"/>
            <a:headEnd/>
            <a:tailEnd/>
          </a:ln>
          <a:effectLst/>
        </p:spPr>
      </p:pic>
      <p:sp>
        <p:nvSpPr>
          <p:cNvPr id="8" name="Rectangle 7"/>
          <p:cNvSpPr/>
          <p:nvPr/>
        </p:nvSpPr>
        <p:spPr>
          <a:xfrm>
            <a:off x="0" y="838200"/>
            <a:ext cx="9144000" cy="4293483"/>
          </a:xfrm>
          <a:prstGeom prst="rect">
            <a:avLst/>
          </a:prstGeom>
        </p:spPr>
        <p:txBody>
          <a:bodyPr wrap="square">
            <a:spAutoFit/>
          </a:bodyPr>
          <a:lstStyle/>
          <a:p>
            <a:pPr lvl="0" eaLnBrk="0" fontAlgn="base" hangingPunct="0">
              <a:lnSpc>
                <a:spcPct val="150000"/>
              </a:lnSpc>
              <a:spcBef>
                <a:spcPct val="0"/>
              </a:spcBef>
              <a:spcAft>
                <a:spcPct val="0"/>
              </a:spcAft>
            </a:pPr>
            <a:r>
              <a:rPr kumimoji="0" lang="en-US" sz="2800" b="1" i="0" u="sng"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RPM installation</a:t>
            </a:r>
            <a:endParaRPr kumimoji="0" lang="en-US" sz="1400" b="1" i="0" u="sng"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lnSpc>
                <a:spcPct val="150000"/>
              </a:lnSpc>
              <a:spcBef>
                <a:spcPct val="0"/>
              </a:spcBef>
              <a:spcAft>
                <a:spcPct val="0"/>
              </a:spcAft>
              <a:buBlip>
                <a:blip r:embed="rId3"/>
              </a:buBlip>
            </a:pPr>
            <a:r>
              <a:rPr kumimoji="0" lang="en-US" sz="2200" b="0" i="0" u="none" strike="noStrike" cap="none" normalizeH="0" baseline="0" dirty="0" smtClean="0">
                <a:ln>
                  <a:noFill/>
                </a:ln>
                <a:effectLst/>
                <a:latin typeface="Calibri" pitchFamily="34" charset="0"/>
                <a:ea typeface="Times New Roman" pitchFamily="18" charset="0"/>
                <a:cs typeface="Times New Roman" pitchFamily="18" charset="0"/>
              </a:rPr>
              <a:t>There are two main methods to install RPMs packages on a RHEL 5 and 6, the first on is install a new package</a:t>
            </a:r>
            <a:r>
              <a:rPr kumimoji="0" lang="en-US" sz="2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t>
            </a:r>
            <a:r>
              <a:rPr kumimoji="0" lang="en-US" b="0" i="0" u="none" strike="noStrike" cap="none" normalizeH="0" baseline="0" dirty="0" smtClean="0">
                <a:ln>
                  <a:noFill/>
                </a:ln>
                <a:effectLst/>
                <a:latin typeface="Calibri" pitchFamily="34" charset="0"/>
                <a:ea typeface="Times New Roman" pitchFamily="18" charset="0"/>
                <a:cs typeface="Times New Roman" pitchFamily="18" charset="0"/>
              </a:rPr>
              <a:t/>
            </a:r>
            <a:br>
              <a:rPr kumimoji="0" lang="en-US" b="0" i="0" u="none" strike="noStrike" cap="none" normalizeH="0" baseline="0" dirty="0" smtClean="0">
                <a:ln>
                  <a:noFill/>
                </a:ln>
                <a:effectLst/>
                <a:latin typeface="Calibri" pitchFamily="34" charset="0"/>
                <a:ea typeface="Times New Roman" pitchFamily="18" charset="0"/>
                <a:cs typeface="Times New Roman" pitchFamily="18" charset="0"/>
              </a:rPr>
            </a:br>
            <a:r>
              <a:rPr kumimoji="0" lang="en-US" sz="2400" b="1"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syntax ::: </a:t>
            </a:r>
            <a:endParaRPr kumimoji="0" lang="en-US" sz="2400" b="1" i="0" u="none" strike="noStrike" cap="none" normalizeH="0" baseline="0" dirty="0" smtClean="0">
              <a:ln>
                <a:noFill/>
              </a:ln>
              <a:solidFill>
                <a:srgbClr val="00B0F0"/>
              </a:solidFill>
              <a:effectLst/>
              <a:latin typeface="Andalus" pitchFamily="18" charset="-78"/>
              <a:cs typeface="Andalus" pitchFamily="18" charset="-78"/>
            </a:endParaRPr>
          </a:p>
          <a:p>
            <a:pPr lvl="0" eaLnBrk="0" fontAlgn="base" hangingPunct="0">
              <a:lnSpc>
                <a:spcPct val="150000"/>
              </a:lnSpc>
              <a:spcBef>
                <a:spcPct val="0"/>
              </a:spcBef>
              <a:spcAft>
                <a:spcPct val="0"/>
              </a:spcAft>
            </a:pPr>
            <a:r>
              <a:rPr kumimoji="0" lang="en-US" sz="2400" b="1" i="1"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a:t>
            </a:r>
            <a:r>
              <a:rPr kumimoji="0" lang="en-US" sz="2400" b="1" i="1"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rpm     -</a:t>
            </a:r>
            <a:r>
              <a:rPr kumimoji="0" lang="en-US" sz="2400" b="1" i="1" u="none" strike="noStrike" cap="none" normalizeH="0" baseline="0" dirty="0" err="1" smtClean="0">
                <a:ln>
                  <a:noFill/>
                </a:ln>
                <a:solidFill>
                  <a:srgbClr val="00B0F0"/>
                </a:solidFill>
                <a:effectLst/>
                <a:latin typeface="Andalus" pitchFamily="18" charset="-78"/>
                <a:ea typeface="Times New Roman" pitchFamily="18" charset="0"/>
                <a:cs typeface="Andalus" pitchFamily="18" charset="-78"/>
              </a:rPr>
              <a:t>ivh</a:t>
            </a:r>
            <a:r>
              <a:rPr kumimoji="0" lang="en-US" sz="2400" b="1" i="1"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a:t>
            </a:r>
            <a:r>
              <a:rPr kumimoji="0" lang="en-US" sz="2400" b="1" i="1" u="none" strike="noStrike" cap="none" normalizeH="0" baseline="0" dirty="0" err="1" smtClean="0">
                <a:ln>
                  <a:noFill/>
                </a:ln>
                <a:solidFill>
                  <a:srgbClr val="00B0F0"/>
                </a:solidFill>
                <a:effectLst/>
                <a:latin typeface="Andalus" pitchFamily="18" charset="-78"/>
                <a:ea typeface="Times New Roman" pitchFamily="18" charset="0"/>
                <a:cs typeface="Andalus" pitchFamily="18" charset="-78"/>
              </a:rPr>
              <a:t>packagename</a:t>
            </a:r>
            <a:r>
              <a:rPr kumimoji="0" lang="en-US" b="0" i="0" u="none" strike="noStrike" cap="none" normalizeH="0" baseline="0" dirty="0" smtClean="0">
                <a:ln>
                  <a:noFill/>
                </a:ln>
                <a:effectLst/>
                <a:latin typeface="Calibri" pitchFamily="34" charset="0"/>
                <a:ea typeface="Times New Roman" pitchFamily="18" charset="0"/>
                <a:cs typeface="Times New Roman" pitchFamily="18" charset="0"/>
              </a:rPr>
              <a:t/>
            </a:r>
            <a:br>
              <a:rPr kumimoji="0" lang="en-US" b="0" i="0" u="none" strike="noStrike" cap="none" normalizeH="0" baseline="0" dirty="0" smtClean="0">
                <a:ln>
                  <a:noFill/>
                </a:ln>
                <a:effectLst/>
                <a:latin typeface="Calibri" pitchFamily="34" charset="0"/>
                <a:ea typeface="Times New Roman" pitchFamily="18" charset="0"/>
                <a:cs typeface="Times New Roman" pitchFamily="18" charset="0"/>
              </a:rPr>
            </a:br>
            <a:r>
              <a:rPr kumimoji="0" lang="en-US" sz="2200" b="0" i="0" u="none" strike="noStrike" cap="none" normalizeH="0" baseline="0" dirty="0" smtClean="0">
                <a:ln>
                  <a:noFill/>
                </a:ln>
                <a:effectLst/>
                <a:latin typeface="Calibri" pitchFamily="34" charset="0"/>
                <a:ea typeface="Times New Roman" pitchFamily="18" charset="0"/>
                <a:cs typeface="Times New Roman" pitchFamily="18" charset="0"/>
              </a:rPr>
              <a:t>Another way is update an installed package (or install the package if it is not installed):</a:t>
            </a:r>
            <a:r>
              <a:rPr kumimoji="0" lang="en-US" b="0" i="0" u="none" strike="noStrike" cap="none" normalizeH="0" baseline="0" dirty="0" smtClean="0">
                <a:ln>
                  <a:noFill/>
                </a:ln>
                <a:effectLst/>
                <a:latin typeface="Calibri" pitchFamily="34" charset="0"/>
                <a:ea typeface="Times New Roman" pitchFamily="18" charset="0"/>
                <a:cs typeface="Times New Roman" pitchFamily="18" charset="0"/>
              </a:rPr>
              <a:t/>
            </a:r>
            <a:br>
              <a:rPr kumimoji="0" lang="en-US" b="0" i="0" u="none" strike="noStrike" cap="none" normalizeH="0" baseline="0" dirty="0" smtClean="0">
                <a:ln>
                  <a:noFill/>
                </a:ln>
                <a:effectLst/>
                <a:latin typeface="Calibri" pitchFamily="34" charset="0"/>
                <a:ea typeface="Times New Roman" pitchFamily="18" charset="0"/>
                <a:cs typeface="Times New Roman" pitchFamily="18" charset="0"/>
              </a:rPr>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cstate="print"/>
          <a:srcRect t="5555" b="86667"/>
          <a:stretch>
            <a:fillRect/>
          </a:stretch>
        </p:blipFill>
        <p:spPr bwMode="auto">
          <a:xfrm>
            <a:off x="-12768" y="0"/>
            <a:ext cx="9085754" cy="533400"/>
          </a:xfrm>
          <a:prstGeom prst="rect">
            <a:avLst/>
          </a:prstGeom>
          <a:noFill/>
          <a:ln w="9525">
            <a:noFill/>
            <a:miter lim="800000"/>
            <a:headEnd/>
            <a:tailEnd/>
          </a:ln>
          <a:effectLst/>
        </p:spPr>
      </p:pic>
      <p:sp>
        <p:nvSpPr>
          <p:cNvPr id="6" name="TextBox 19"/>
          <p:cNvSpPr txBox="1"/>
          <p:nvPr/>
        </p:nvSpPr>
        <p:spPr>
          <a:xfrm flipH="1">
            <a:off x="4104211" y="-71462"/>
            <a:ext cx="5039790"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pic>
        <p:nvPicPr>
          <p:cNvPr id="7" name="Picture 6"/>
          <p:cNvPicPr>
            <a:picLocks noChangeAspect="1" noChangeArrowheads="1"/>
          </p:cNvPicPr>
          <p:nvPr/>
        </p:nvPicPr>
        <p:blipFill>
          <a:blip r:embed="rId2" cstate="print"/>
          <a:srcRect t="96667"/>
          <a:stretch>
            <a:fillRect/>
          </a:stretch>
        </p:blipFill>
        <p:spPr bwMode="auto">
          <a:xfrm>
            <a:off x="-58996" y="6629400"/>
            <a:ext cx="9190523" cy="228600"/>
          </a:xfrm>
          <a:prstGeom prst="rect">
            <a:avLst/>
          </a:prstGeom>
          <a:noFill/>
          <a:ln w="9525">
            <a:noFill/>
            <a:miter lim="800000"/>
            <a:headEnd/>
            <a:tailEnd/>
          </a:ln>
          <a:effectLst/>
        </p:spPr>
      </p:pic>
      <p:sp>
        <p:nvSpPr>
          <p:cNvPr id="8" name="Rectangle 7"/>
          <p:cNvSpPr/>
          <p:nvPr/>
        </p:nvSpPr>
        <p:spPr>
          <a:xfrm>
            <a:off x="0" y="762001"/>
            <a:ext cx="9144000" cy="5786199"/>
          </a:xfrm>
          <a:prstGeom prst="rect">
            <a:avLst/>
          </a:prstGeom>
        </p:spPr>
        <p:txBody>
          <a:bodyPr wrap="square">
            <a:spAutoFit/>
          </a:bodyPr>
          <a:lstStyle/>
          <a:p>
            <a:pPr lvl="0" eaLnBrk="0" fontAlgn="base" hangingPunct="0">
              <a:spcBef>
                <a:spcPct val="0"/>
              </a:spcBef>
              <a:spcAft>
                <a:spcPct val="0"/>
              </a:spcAft>
            </a:pPr>
            <a:r>
              <a:rPr kumimoji="0" lang="en-US" sz="2400" b="1" i="1"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rpm   -</a:t>
            </a:r>
            <a:r>
              <a:rPr kumimoji="0" lang="en-US" sz="2400" b="1" i="1" u="none" strike="noStrike" cap="none" normalizeH="0" baseline="0" dirty="0" err="1" smtClean="0">
                <a:ln>
                  <a:noFill/>
                </a:ln>
                <a:solidFill>
                  <a:srgbClr val="00B0F0"/>
                </a:solidFill>
                <a:effectLst/>
                <a:latin typeface="Andalus" pitchFamily="18" charset="-78"/>
                <a:ea typeface="Times New Roman" pitchFamily="18" charset="0"/>
                <a:cs typeface="Andalus" pitchFamily="18" charset="-78"/>
              </a:rPr>
              <a:t>Uvh</a:t>
            </a:r>
            <a:r>
              <a:rPr kumimoji="0" lang="en-US" sz="2400" b="1" i="1"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a:t>
            </a:r>
            <a:r>
              <a:rPr kumimoji="0" lang="en-US" sz="2400" b="1" i="1" u="none" strike="noStrike" cap="none" normalizeH="0" baseline="0" dirty="0" err="1" smtClean="0">
                <a:ln>
                  <a:noFill/>
                </a:ln>
                <a:solidFill>
                  <a:srgbClr val="00B0F0"/>
                </a:solidFill>
                <a:effectLst/>
                <a:latin typeface="Andalus" pitchFamily="18" charset="-78"/>
                <a:ea typeface="Times New Roman" pitchFamily="18" charset="0"/>
                <a:cs typeface="Andalus" pitchFamily="18" charset="-78"/>
              </a:rPr>
              <a:t>packagename</a:t>
            </a:r>
            <a:r>
              <a:rPr kumimoji="0" lang="en-US" b="0" i="0" u="none" strike="noStrike" cap="none" normalizeH="0" baseline="0" dirty="0" smtClean="0">
                <a:ln>
                  <a:noFill/>
                </a:ln>
                <a:effectLst/>
                <a:latin typeface="Calibri" pitchFamily="34" charset="0"/>
                <a:ea typeface="Times New Roman" pitchFamily="18" charset="0"/>
                <a:cs typeface="Times New Roman" pitchFamily="18" charset="0"/>
              </a:rPr>
              <a:t/>
            </a:r>
            <a:br>
              <a:rPr kumimoji="0" lang="en-US" b="0" i="0" u="none" strike="noStrike" cap="none" normalizeH="0" baseline="0" dirty="0" smtClean="0">
                <a:ln>
                  <a:noFill/>
                </a:ln>
                <a:effectLst/>
                <a:latin typeface="Calibri" pitchFamily="34" charset="0"/>
                <a:ea typeface="Times New Roman" pitchFamily="18" charset="0"/>
                <a:cs typeface="Times New Roman" pitchFamily="18" charset="0"/>
              </a:rPr>
            </a:b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r>
            <a:b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b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r>
            <a:b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br>
            <a:r>
              <a:rPr kumimoji="0" lang="en-US" sz="2200" b="1" i="0" u="sng"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 note ) ::::---</a:t>
            </a:r>
          </a:p>
          <a:p>
            <a:pPr lvl="0" eaLnBrk="0" fontAlgn="base" hangingPunct="0">
              <a:spcBef>
                <a:spcPct val="0"/>
              </a:spcBef>
              <a:spcAft>
                <a:spcPct val="0"/>
              </a:spcAft>
            </a:pPr>
            <a:endParaRPr kumimoji="0" lang="en-US" sz="2200" b="1" i="0" u="sng" strike="noStrike" cap="none" normalizeH="0" baseline="0" dirty="0" smtClean="0">
              <a:ln>
                <a:noFill/>
              </a:ln>
              <a:solidFill>
                <a:srgbClr val="FF0000"/>
              </a:solidFill>
              <a:effectLst/>
              <a:latin typeface="Andalus" pitchFamily="18" charset="-78"/>
              <a:cs typeface="Andalus" pitchFamily="18" charset="-78"/>
            </a:endParaRPr>
          </a:p>
          <a:p>
            <a:pPr lvl="0" eaLnBrk="0" fontAlgn="base" hangingPunct="0">
              <a:spcBef>
                <a:spcPct val="0"/>
              </a:spcBef>
              <a:spcAft>
                <a:spcPct val="0"/>
              </a:spcAft>
              <a:buBlip>
                <a:blip r:embed="rId3"/>
              </a:buBlip>
            </a:pPr>
            <a:r>
              <a:rPr kumimoji="0" lang="en-US" sz="2200" b="0" i="0" u="none" strike="noStrike" cap="none" normalizeH="0" baseline="0" dirty="0" smtClean="0">
                <a:ln>
                  <a:noFill/>
                </a:ln>
                <a:effectLst/>
                <a:latin typeface="Andalus" pitchFamily="18" charset="-78"/>
                <a:ea typeface="Times New Roman" pitchFamily="18" charset="0"/>
                <a:cs typeface="Andalus" pitchFamily="18" charset="-78"/>
              </a:rPr>
              <a:t>A mention must be done about </a:t>
            </a:r>
            <a:r>
              <a:rPr kumimoji="0" lang="en-US" sz="2200" b="1" i="1" u="none" strike="noStrike" cap="none" normalizeH="0" baseline="0" dirty="0" smtClean="0">
                <a:ln>
                  <a:noFill/>
                </a:ln>
                <a:effectLst/>
                <a:latin typeface="Andalus" pitchFamily="18" charset="-78"/>
                <a:ea typeface="Times New Roman" pitchFamily="18" charset="0"/>
                <a:cs typeface="Andalus" pitchFamily="18" charset="-78"/>
              </a:rPr>
              <a:t>Kernel Update</a:t>
            </a:r>
            <a:r>
              <a:rPr kumimoji="0" lang="en-US" sz="2200" b="0" i="0" u="none" strike="noStrike" cap="none" normalizeH="0" baseline="0" dirty="0" smtClean="0">
                <a:ln>
                  <a:noFill/>
                </a:ln>
                <a:effectLst/>
                <a:latin typeface="Andalus" pitchFamily="18" charset="-78"/>
                <a:ea typeface="Times New Roman" pitchFamily="18" charset="0"/>
                <a:cs typeface="Andalus" pitchFamily="18" charset="-78"/>
              </a:rPr>
              <a:t> action: always install the new kernel (rpm -</a:t>
            </a:r>
            <a:r>
              <a:rPr kumimoji="0" lang="en-US" sz="2200" b="0" i="0" u="none" strike="noStrike" cap="none" normalizeH="0" baseline="0" dirty="0" err="1" smtClean="0">
                <a:ln>
                  <a:noFill/>
                </a:ln>
                <a:effectLst/>
                <a:latin typeface="Andalus" pitchFamily="18" charset="-78"/>
                <a:ea typeface="Times New Roman" pitchFamily="18" charset="0"/>
                <a:cs typeface="Andalus" pitchFamily="18" charset="-78"/>
              </a:rPr>
              <a:t>ihv</a:t>
            </a:r>
            <a:r>
              <a:rPr kumimoji="0" lang="en-US" sz="2200" b="0" i="0" u="none" strike="noStrike" cap="none" normalizeH="0" baseline="0" dirty="0" smtClean="0">
                <a:ln>
                  <a:noFill/>
                </a:ln>
                <a:effectLst/>
                <a:latin typeface="Andalus" pitchFamily="18" charset="-78"/>
                <a:ea typeface="Times New Roman" pitchFamily="18" charset="0"/>
                <a:cs typeface="Andalus" pitchFamily="18" charset="-78"/>
              </a:rPr>
              <a:t> kernel-new.rpm) instead of upgrade the kernel (rpm -</a:t>
            </a:r>
            <a:r>
              <a:rPr kumimoji="0" lang="en-US" sz="2200" b="0" i="0" u="none" strike="noStrike" cap="none" normalizeH="0" baseline="0" dirty="0" err="1" smtClean="0">
                <a:ln>
                  <a:noFill/>
                </a:ln>
                <a:effectLst/>
                <a:latin typeface="Andalus" pitchFamily="18" charset="-78"/>
                <a:ea typeface="Times New Roman" pitchFamily="18" charset="0"/>
                <a:cs typeface="Andalus" pitchFamily="18" charset="-78"/>
              </a:rPr>
              <a:t>Uhv</a:t>
            </a:r>
            <a:r>
              <a:rPr kumimoji="0" lang="en-US" sz="2200" b="0" i="0" u="none" strike="noStrike" cap="none" normalizeH="0" baseline="0" dirty="0" smtClean="0">
                <a:ln>
                  <a:noFill/>
                </a:ln>
                <a:effectLst/>
                <a:latin typeface="Andalus" pitchFamily="18" charset="-78"/>
                <a:ea typeface="Times New Roman" pitchFamily="18" charset="0"/>
                <a:cs typeface="Andalus" pitchFamily="18" charset="-78"/>
              </a:rPr>
              <a:t> kernel-new.rpm) because if the kernel is upgraded the old kernel is removed and in case of error the old kernel will not be available resulting an unbootable system:</a:t>
            </a:r>
            <a:br>
              <a:rPr kumimoji="0" lang="en-US" sz="2200" b="0" i="0" u="none" strike="noStrike" cap="none" normalizeH="0" baseline="0" dirty="0" smtClean="0">
                <a:ln>
                  <a:noFill/>
                </a:ln>
                <a:effectLst/>
                <a:latin typeface="Andalus" pitchFamily="18" charset="-78"/>
                <a:ea typeface="Times New Roman" pitchFamily="18" charset="0"/>
                <a:cs typeface="Andalus" pitchFamily="18" charset="-78"/>
              </a:rPr>
            </a:br>
            <a:r>
              <a:rPr kumimoji="0" lang="en-US" sz="3200" b="0"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syntax ----</a:t>
            </a:r>
            <a:endParaRPr kumimoji="0" lang="en-US" sz="2200" b="0"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endParaRPr>
          </a:p>
          <a:p>
            <a:pPr lvl="0" eaLnBrk="0" fontAlgn="base" hangingPunct="0">
              <a:spcBef>
                <a:spcPct val="0"/>
              </a:spcBef>
              <a:spcAft>
                <a:spcPct val="0"/>
              </a:spcAft>
            </a:pP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r>
            <a:b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br>
            <a:r>
              <a:rPr kumimoji="0" lang="en-US" sz="2400" b="1" i="1"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rpm   –</a:t>
            </a:r>
            <a:r>
              <a:rPr kumimoji="0" lang="en-US" sz="2400" b="1" i="1" u="none" strike="noStrike" cap="none" normalizeH="0" baseline="0" dirty="0" err="1" smtClean="0">
                <a:ln>
                  <a:noFill/>
                </a:ln>
                <a:solidFill>
                  <a:srgbClr val="00B0F0"/>
                </a:solidFill>
                <a:effectLst/>
                <a:latin typeface="Andalus" pitchFamily="18" charset="-78"/>
                <a:ea typeface="Times New Roman" pitchFamily="18" charset="0"/>
                <a:cs typeface="Andalus" pitchFamily="18" charset="-78"/>
              </a:rPr>
              <a:t>ihv</a:t>
            </a:r>
            <a:r>
              <a:rPr kumimoji="0" lang="en-US" sz="2400" b="1" i="1"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kernel-new.rpm</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r>
            <a:b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b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r>
            <a:b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br>
            <a:r>
              <a:rPr kumimoji="0" lang="en-US" sz="2200" b="0" i="0" u="none" strike="noStrike" cap="none" normalizeH="0" baseline="0" dirty="0" smtClean="0">
                <a:ln>
                  <a:noFill/>
                </a:ln>
                <a:effectLst/>
                <a:latin typeface="Andalus" pitchFamily="18" charset="-78"/>
                <a:ea typeface="Times New Roman" pitchFamily="18" charset="0"/>
                <a:cs typeface="Andalus" pitchFamily="18" charset="-78"/>
              </a:rPr>
              <a:t>In order to remove a package the following command must be used:</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r>
            <a:b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b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r>
            <a:b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br>
            <a:r>
              <a:rPr kumimoji="0" lang="en-US" sz="2400" b="1" i="1"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rpm   -e   </a:t>
            </a:r>
            <a:r>
              <a:rPr kumimoji="0" lang="en-US" sz="2400" b="1" i="1" u="none" strike="noStrike" cap="none" normalizeH="0" baseline="0" dirty="0" err="1" smtClean="0">
                <a:ln>
                  <a:noFill/>
                </a:ln>
                <a:solidFill>
                  <a:srgbClr val="00B0F0"/>
                </a:solidFill>
                <a:effectLst/>
                <a:latin typeface="Andalus" pitchFamily="18" charset="-78"/>
                <a:ea typeface="Times New Roman" pitchFamily="18" charset="0"/>
                <a:cs typeface="Andalus" pitchFamily="18" charset="-78"/>
              </a:rPr>
              <a:t>packagename</a:t>
            </a:r>
            <a:r>
              <a:rPr kumimoji="0" lang="en-US" sz="2400" b="1" i="1"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a:t>
            </a:r>
            <a:endParaRPr kumimoji="0" lang="en-US" sz="2400" b="0" i="0" u="none" strike="noStrike" cap="none" normalizeH="0" baseline="0" dirty="0" smtClean="0">
              <a:ln>
                <a:noFill/>
              </a:ln>
              <a:solidFill>
                <a:srgbClr val="00B0F0"/>
              </a:solidFill>
              <a:effectLst/>
              <a:latin typeface="Andalus" pitchFamily="18" charset="-78"/>
              <a:cs typeface="Andalus" pitchFamily="18" charset="-7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ChangeArrowheads="1"/>
          </p:cNvSpPr>
          <p:nvPr/>
        </p:nvSpPr>
        <p:spPr bwMode="auto">
          <a:xfrm>
            <a:off x="0" y="769977"/>
            <a:ext cx="9144000" cy="57554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1" i="0" u="sng"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RPM Info</a:t>
            </a:r>
            <a:endParaRPr kumimoji="0" lang="en-US" sz="1000" b="1" i="0" u="sng" strike="noStrike" cap="none" normalizeH="0" baseline="0" dirty="0" smtClean="0">
              <a:ln>
                <a:noFill/>
              </a:ln>
              <a:solidFill>
                <a:schemeClr val="tx1"/>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Blip>
                <a:blip r:embed="rId2"/>
              </a:buBlip>
              <a:tabLst/>
            </a:pPr>
            <a:r>
              <a:rPr kumimoji="0" lang="en-US" sz="22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Every action performed by rpm commands is registered on the rpm database on /</a:t>
            </a:r>
            <a:r>
              <a:rPr kumimoji="0" lang="en-US" sz="2200" b="0" i="0" u="none" strike="noStrike" cap="none" normalizeH="0" baseline="0" dirty="0" err="1" smtClean="0">
                <a:ln>
                  <a:noFill/>
                </a:ln>
                <a:solidFill>
                  <a:schemeClr val="tx1"/>
                </a:solidFill>
                <a:effectLst/>
                <a:latin typeface="Andalus" pitchFamily="18" charset="-78"/>
                <a:ea typeface="Times New Roman" pitchFamily="18" charset="0"/>
                <a:cs typeface="Andalus" pitchFamily="18" charset="-78"/>
              </a:rPr>
              <a:t>var</a:t>
            </a:r>
            <a:r>
              <a:rPr kumimoji="0" lang="en-US" sz="22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/lib/rpm. This database contains the information about what packages are installed, what versions each package is, and any changes to any files in the package since installation, etc . Using the rpm query mode (rpm -q) this information can be queried:</a:t>
            </a:r>
            <a:r>
              <a:rPr kumimoji="0" lang="en-US" sz="12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
            </a:r>
            <a:br>
              <a:rPr kumimoji="0" lang="en-US" sz="12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br>
            <a:r>
              <a:rPr kumimoji="0" lang="en-US" sz="2400" b="1"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a:r>
            <a:br>
              <a:rPr kumimoji="0" lang="en-US" sz="2400" b="1"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br>
            <a:r>
              <a:rPr kumimoji="0" lang="en-US" sz="2400" b="1"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rpm      -</a:t>
            </a:r>
            <a:r>
              <a:rPr kumimoji="0" lang="en-US" sz="2400" b="1" i="0" u="none" strike="noStrike" cap="none" normalizeH="0" baseline="0" dirty="0" err="1" smtClean="0">
                <a:ln>
                  <a:noFill/>
                </a:ln>
                <a:solidFill>
                  <a:srgbClr val="00B0F0"/>
                </a:solidFill>
                <a:effectLst/>
                <a:latin typeface="Andalus" pitchFamily="18" charset="-78"/>
                <a:ea typeface="Times New Roman" pitchFamily="18" charset="0"/>
                <a:cs typeface="Andalus" pitchFamily="18" charset="-78"/>
              </a:rPr>
              <a:t>qa</a:t>
            </a:r>
            <a:endParaRPr kumimoji="0" lang="en-US" sz="2400" b="1"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endParaRPr>
          </a:p>
          <a:p>
            <a:pPr marL="0" marR="0" lvl="0" indent="0" algn="l" defTabSz="914400" rtl="0" eaLnBrk="0" fontAlgn="base" latinLnBrk="0" hangingPunct="0">
              <a:lnSpc>
                <a:spcPct val="150000"/>
              </a:lnSpc>
              <a:spcBef>
                <a:spcPct val="0"/>
              </a:spcBef>
              <a:spcAft>
                <a:spcPct val="0"/>
              </a:spcAft>
              <a:buClrTx/>
              <a:buSzTx/>
              <a:tabLst/>
            </a:pPr>
            <a:r>
              <a:rPr kumimoji="0" lang="en-US" sz="2400" b="1" i="1"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a:r>
            <a:br>
              <a:rPr kumimoji="0" lang="en-US" sz="2400" b="1" i="1"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br>
            <a:r>
              <a:rPr kumimoji="0" lang="en-US" sz="22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Lists all installed packages.</a:t>
            </a: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r>
            <a:b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b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r>
            <a:b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b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 name="Picture 2"/>
          <p:cNvPicPr>
            <a:picLocks noChangeAspect="1" noChangeArrowheads="1"/>
          </p:cNvPicPr>
          <p:nvPr/>
        </p:nvPicPr>
        <p:blipFill>
          <a:blip r:embed="rId3" cstate="print"/>
          <a:srcRect t="5555" b="86667"/>
          <a:stretch>
            <a:fillRect/>
          </a:stretch>
        </p:blipFill>
        <p:spPr bwMode="auto">
          <a:xfrm>
            <a:off x="-12768" y="0"/>
            <a:ext cx="9085754" cy="533400"/>
          </a:xfrm>
          <a:prstGeom prst="rect">
            <a:avLst/>
          </a:prstGeom>
          <a:noFill/>
          <a:ln w="9525">
            <a:noFill/>
            <a:miter lim="800000"/>
            <a:headEnd/>
            <a:tailEnd/>
          </a:ln>
          <a:effectLst/>
        </p:spPr>
      </p:pic>
      <p:sp>
        <p:nvSpPr>
          <p:cNvPr id="4" name="TextBox 19"/>
          <p:cNvSpPr txBox="1"/>
          <p:nvPr/>
        </p:nvSpPr>
        <p:spPr>
          <a:xfrm flipH="1">
            <a:off x="4104211" y="-71462"/>
            <a:ext cx="5039790"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pic>
        <p:nvPicPr>
          <p:cNvPr id="5" name="Picture 4"/>
          <p:cNvPicPr>
            <a:picLocks noChangeAspect="1" noChangeArrowheads="1"/>
          </p:cNvPicPr>
          <p:nvPr/>
        </p:nvPicPr>
        <p:blipFill>
          <a:blip r:embed="rId3" cstate="print"/>
          <a:srcRect t="96667"/>
          <a:stretch>
            <a:fillRect/>
          </a:stretch>
        </p:blipFill>
        <p:spPr bwMode="auto">
          <a:xfrm>
            <a:off x="-58996" y="6629400"/>
            <a:ext cx="9190523" cy="2286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srcRect t="5555" b="86667"/>
          <a:stretch>
            <a:fillRect/>
          </a:stretch>
        </p:blipFill>
        <p:spPr bwMode="auto">
          <a:xfrm>
            <a:off x="-12768" y="0"/>
            <a:ext cx="9085754" cy="533400"/>
          </a:xfrm>
          <a:prstGeom prst="rect">
            <a:avLst/>
          </a:prstGeom>
          <a:noFill/>
          <a:ln w="9525">
            <a:noFill/>
            <a:miter lim="800000"/>
            <a:headEnd/>
            <a:tailEnd/>
          </a:ln>
          <a:effectLst/>
        </p:spPr>
      </p:pic>
      <p:sp>
        <p:nvSpPr>
          <p:cNvPr id="4" name="TextBox 19"/>
          <p:cNvSpPr txBox="1"/>
          <p:nvPr/>
        </p:nvSpPr>
        <p:spPr>
          <a:xfrm flipH="1">
            <a:off x="4104211" y="-71462"/>
            <a:ext cx="5039790"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pic>
        <p:nvPicPr>
          <p:cNvPr id="5" name="Picture 4"/>
          <p:cNvPicPr>
            <a:picLocks noChangeAspect="1" noChangeArrowheads="1"/>
          </p:cNvPicPr>
          <p:nvPr/>
        </p:nvPicPr>
        <p:blipFill>
          <a:blip r:embed="rId2" cstate="print"/>
          <a:srcRect t="96667"/>
          <a:stretch>
            <a:fillRect/>
          </a:stretch>
        </p:blipFill>
        <p:spPr bwMode="auto">
          <a:xfrm>
            <a:off x="-58996" y="6629400"/>
            <a:ext cx="9190523" cy="228600"/>
          </a:xfrm>
          <a:prstGeom prst="rect">
            <a:avLst/>
          </a:prstGeom>
          <a:noFill/>
          <a:ln w="9525">
            <a:noFill/>
            <a:miter lim="800000"/>
            <a:headEnd/>
            <a:tailEnd/>
          </a:ln>
          <a:effectLst/>
        </p:spPr>
      </p:pic>
      <p:sp>
        <p:nvSpPr>
          <p:cNvPr id="6" name="Rectangle 5"/>
          <p:cNvSpPr/>
          <p:nvPr/>
        </p:nvSpPr>
        <p:spPr>
          <a:xfrm>
            <a:off x="0" y="762000"/>
            <a:ext cx="9144000" cy="6509474"/>
          </a:xfrm>
          <a:prstGeom prst="rect">
            <a:avLst/>
          </a:prstGeom>
        </p:spPr>
        <p:txBody>
          <a:bodyPr wrap="square">
            <a:spAutoFit/>
          </a:bodyPr>
          <a:lstStyle/>
          <a:p>
            <a:pPr lvl="0" eaLnBrk="0" fontAlgn="base" hangingPunct="0">
              <a:lnSpc>
                <a:spcPct val="150000"/>
              </a:lnSpc>
              <a:spcBef>
                <a:spcPct val="0"/>
              </a:spcBef>
              <a:spcAft>
                <a:spcPct val="0"/>
              </a:spcAft>
            </a:pPr>
            <a:r>
              <a:rPr kumimoji="0" lang="en-US" sz="2400" b="1"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rpm     -</a:t>
            </a:r>
            <a:r>
              <a:rPr kumimoji="0" lang="en-US" sz="2400" b="1" i="0" u="none" strike="noStrike" cap="none" normalizeH="0" baseline="0" dirty="0" err="1" smtClean="0">
                <a:ln>
                  <a:noFill/>
                </a:ln>
                <a:solidFill>
                  <a:srgbClr val="00B0F0"/>
                </a:solidFill>
                <a:effectLst/>
                <a:latin typeface="Andalus" pitchFamily="18" charset="-78"/>
                <a:ea typeface="Times New Roman" pitchFamily="18" charset="0"/>
                <a:cs typeface="Andalus" pitchFamily="18" charset="-78"/>
              </a:rPr>
              <a:t>qa</a:t>
            </a:r>
            <a:r>
              <a:rPr kumimoji="0" lang="en-US" sz="2400" b="1"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a:t>
            </a:r>
            <a:r>
              <a:rPr kumimoji="0" lang="en-US" sz="2400" b="1" i="0" u="none" strike="noStrike" cap="none" normalizeH="0" baseline="0" dirty="0" err="1" smtClean="0">
                <a:ln>
                  <a:noFill/>
                </a:ln>
                <a:solidFill>
                  <a:srgbClr val="00B0F0"/>
                </a:solidFill>
                <a:effectLst/>
                <a:latin typeface="Andalus" pitchFamily="18" charset="-78"/>
                <a:ea typeface="Times New Roman" pitchFamily="18" charset="0"/>
                <a:cs typeface="Andalus" pitchFamily="18" charset="-78"/>
              </a:rPr>
              <a:t>vnc</a:t>
            </a:r>
            <a:r>
              <a:rPr kumimoji="0" lang="en-US" sz="2400" b="1"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a:t>
            </a:r>
            <a:endParaRPr kumimoji="0" lang="en-US" sz="2400" b="1" i="0" u="none" strike="noStrike" cap="none" normalizeH="0" baseline="0" dirty="0" smtClean="0">
              <a:ln>
                <a:noFill/>
              </a:ln>
              <a:solidFill>
                <a:srgbClr val="00B0F0"/>
              </a:solidFill>
              <a:effectLst/>
              <a:latin typeface="Andalus" pitchFamily="18" charset="-78"/>
              <a:cs typeface="Andalus" pitchFamily="18" charset="-78"/>
            </a:endParaRPr>
          </a:p>
          <a:p>
            <a:pPr lvl="0" eaLnBrk="0" fontAlgn="base" hangingPunct="0">
              <a:lnSpc>
                <a:spcPct val="150000"/>
              </a:lnSpc>
              <a:spcBef>
                <a:spcPct val="0"/>
              </a:spcBef>
              <a:spcAft>
                <a:spcPct val="0"/>
              </a:spcAft>
            </a:pPr>
            <a:r>
              <a:rPr kumimoji="0" lang="en-US" sz="2400" b="1"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rpm      -</a:t>
            </a:r>
            <a:r>
              <a:rPr kumimoji="0" lang="en-US" sz="2400" b="1" i="0" u="none" strike="noStrike" cap="none" normalizeH="0" baseline="0" dirty="0" err="1" smtClean="0">
                <a:ln>
                  <a:noFill/>
                </a:ln>
                <a:solidFill>
                  <a:srgbClr val="00B0F0"/>
                </a:solidFill>
                <a:effectLst/>
                <a:latin typeface="Andalus" pitchFamily="18" charset="-78"/>
                <a:ea typeface="Times New Roman" pitchFamily="18" charset="0"/>
                <a:cs typeface="Andalus" pitchFamily="18" charset="-78"/>
              </a:rPr>
              <a:t>qa</a:t>
            </a:r>
            <a:r>
              <a:rPr kumimoji="0" lang="en-US" sz="2400" b="1"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     </a:t>
            </a:r>
            <a:r>
              <a:rPr kumimoji="0" lang="en-US" sz="2400" b="1" i="0" u="none" strike="noStrike" cap="none" normalizeH="0" baseline="0" dirty="0" err="1" smtClean="0">
                <a:ln>
                  <a:noFill/>
                </a:ln>
                <a:solidFill>
                  <a:srgbClr val="00B0F0"/>
                </a:solidFill>
                <a:effectLst/>
                <a:latin typeface="Andalus" pitchFamily="18" charset="-78"/>
                <a:ea typeface="Times New Roman" pitchFamily="18" charset="0"/>
                <a:cs typeface="Andalus" pitchFamily="18" charset="-78"/>
              </a:rPr>
              <a:t>grep</a:t>
            </a:r>
            <a:r>
              <a:rPr kumimoji="0" lang="en-US" sz="2400" b="1"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a:t>
            </a:r>
            <a:r>
              <a:rPr kumimoji="0" lang="en-US" sz="2400" b="1" i="0" u="none" strike="noStrike" cap="none" normalizeH="0" baseline="0" dirty="0" err="1" smtClean="0">
                <a:ln>
                  <a:noFill/>
                </a:ln>
                <a:solidFill>
                  <a:srgbClr val="00B0F0"/>
                </a:solidFill>
                <a:effectLst/>
                <a:latin typeface="Andalus" pitchFamily="18" charset="-78"/>
                <a:ea typeface="Times New Roman" pitchFamily="18" charset="0"/>
                <a:cs typeface="Andalus" pitchFamily="18" charset="-78"/>
              </a:rPr>
              <a:t>vnc</a:t>
            </a:r>
            <a:r>
              <a:rPr kumimoji="0" lang="en-US" sz="2400" b="1"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a:t>
            </a:r>
            <a:endParaRPr kumimoji="0" lang="en-US" sz="2400" b="1" i="0" u="none" strike="noStrike" cap="none" normalizeH="0" baseline="0" dirty="0" smtClean="0">
              <a:ln>
                <a:noFill/>
              </a:ln>
              <a:solidFill>
                <a:srgbClr val="00B0F0"/>
              </a:solidFill>
              <a:effectLst/>
              <a:latin typeface="Andalus" pitchFamily="18" charset="-78"/>
              <a:cs typeface="Andalus" pitchFamily="18" charset="-78"/>
            </a:endParaRPr>
          </a:p>
          <a:p>
            <a:pPr lvl="0" eaLnBrk="0" fontAlgn="base" hangingPunct="0">
              <a:lnSpc>
                <a:spcPct val="150000"/>
              </a:lnSpc>
              <a:spcBef>
                <a:spcPct val="0"/>
              </a:spcBef>
              <a:spcAft>
                <a:spcPct val="0"/>
              </a:spcAft>
            </a:pPr>
            <a:r>
              <a:rPr kumimoji="0" lang="en-US" sz="2400" b="1"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rpm       -</a:t>
            </a:r>
            <a:r>
              <a:rPr kumimoji="0" lang="en-US" sz="2400" b="1" i="0" u="none" strike="noStrike" cap="none" normalizeH="0" baseline="0" dirty="0" err="1" smtClean="0">
                <a:ln>
                  <a:noFill/>
                </a:ln>
                <a:solidFill>
                  <a:srgbClr val="00B0F0"/>
                </a:solidFill>
                <a:effectLst/>
                <a:latin typeface="Andalus" pitchFamily="18" charset="-78"/>
                <a:ea typeface="Times New Roman" pitchFamily="18" charset="0"/>
                <a:cs typeface="Andalus" pitchFamily="18" charset="-78"/>
              </a:rPr>
              <a:t>qa</a:t>
            </a:r>
            <a:r>
              <a:rPr kumimoji="0" lang="en-US" sz="2400" b="1"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      </a:t>
            </a:r>
            <a:r>
              <a:rPr kumimoji="0" lang="en-US" sz="2400" b="1" i="0" u="none" strike="noStrike" cap="none" normalizeH="0" baseline="0" dirty="0" err="1" smtClean="0">
                <a:ln>
                  <a:noFill/>
                </a:ln>
                <a:solidFill>
                  <a:srgbClr val="00B0F0"/>
                </a:solidFill>
                <a:effectLst/>
                <a:latin typeface="Andalus" pitchFamily="18" charset="-78"/>
                <a:ea typeface="Times New Roman" pitchFamily="18" charset="0"/>
                <a:cs typeface="Andalus" pitchFamily="18" charset="-78"/>
              </a:rPr>
              <a:t>grep</a:t>
            </a:r>
            <a:r>
              <a:rPr kumimoji="0" lang="en-US" sz="2400" b="1"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a:t>
            </a:r>
            <a:r>
              <a:rPr kumimoji="0" lang="en-US" sz="2400" b="1" i="0" u="none" strike="noStrike" cap="none" normalizeH="0" baseline="0" dirty="0" err="1" smtClean="0">
                <a:ln>
                  <a:noFill/>
                </a:ln>
                <a:solidFill>
                  <a:srgbClr val="00B0F0"/>
                </a:solidFill>
                <a:effectLst/>
                <a:latin typeface="Andalus" pitchFamily="18" charset="-78"/>
                <a:ea typeface="Times New Roman" pitchFamily="18" charset="0"/>
                <a:cs typeface="Andalus" pitchFamily="18" charset="-78"/>
              </a:rPr>
              <a:t>vsftpd</a:t>
            </a:r>
            <a:r>
              <a:rPr kumimoji="0" lang="en-US" sz="2400" b="1"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a:t>
            </a:r>
            <a:endParaRPr kumimoji="0" lang="en-US" sz="2400" b="1" i="0" u="none" strike="noStrike" cap="none" normalizeH="0" baseline="0" dirty="0" smtClean="0">
              <a:ln>
                <a:noFill/>
              </a:ln>
              <a:solidFill>
                <a:srgbClr val="00B0F0"/>
              </a:solidFill>
              <a:effectLst/>
              <a:latin typeface="Andalus" pitchFamily="18" charset="-78"/>
              <a:cs typeface="Andalus" pitchFamily="18" charset="-78"/>
            </a:endParaRPr>
          </a:p>
          <a:p>
            <a:pPr lvl="0" eaLnBrk="0" fontAlgn="base" hangingPunct="0">
              <a:lnSpc>
                <a:spcPct val="150000"/>
              </a:lnSpc>
              <a:spcBef>
                <a:spcPct val="0"/>
              </a:spcBef>
              <a:spcAft>
                <a:spcPct val="0"/>
              </a:spcAft>
            </a:pPr>
            <a:r>
              <a:rPr kumimoji="0" lang="en-US" sz="2400" b="1"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rpm        -</a:t>
            </a:r>
            <a:r>
              <a:rPr kumimoji="0" lang="en-US" sz="2400" b="1" i="0" u="none" strike="noStrike" cap="none" normalizeH="0" baseline="0" dirty="0" err="1" smtClean="0">
                <a:ln>
                  <a:noFill/>
                </a:ln>
                <a:solidFill>
                  <a:srgbClr val="00B0F0"/>
                </a:solidFill>
                <a:effectLst/>
                <a:latin typeface="Andalus" pitchFamily="18" charset="-78"/>
                <a:ea typeface="Times New Roman" pitchFamily="18" charset="0"/>
                <a:cs typeface="Andalus" pitchFamily="18" charset="-78"/>
              </a:rPr>
              <a:t>qa</a:t>
            </a:r>
            <a:r>
              <a:rPr kumimoji="0" lang="en-US" sz="2400" b="1"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--last</a:t>
            </a:r>
            <a:endParaRPr kumimoji="0" lang="en-US" sz="2400" b="1" i="0" u="none" strike="noStrike" cap="none" normalizeH="0" baseline="0" dirty="0" smtClean="0">
              <a:ln>
                <a:noFill/>
              </a:ln>
              <a:solidFill>
                <a:srgbClr val="00B0F0"/>
              </a:solidFill>
              <a:effectLst/>
              <a:latin typeface="Andalus" pitchFamily="18" charset="-78"/>
              <a:cs typeface="Andalus" pitchFamily="18" charset="-78"/>
            </a:endParaRPr>
          </a:p>
          <a:p>
            <a:pPr lvl="0" eaLnBrk="0" fontAlgn="base" hangingPunct="0">
              <a:lnSpc>
                <a:spcPct val="150000"/>
              </a:lnSpc>
              <a:spcBef>
                <a:spcPct val="0"/>
              </a:spcBef>
              <a:spcAft>
                <a:spcPct val="0"/>
              </a:spcAft>
              <a:buBlip>
                <a:blip r:embed="rId3"/>
              </a:buBlip>
            </a:pPr>
            <a:r>
              <a:rPr kumimoji="0" lang="en-US" sz="2200" b="0" i="0" u="none" strike="noStrike" cap="none" normalizeH="0" baseline="0" dirty="0" smtClean="0">
                <a:ln>
                  <a:noFill/>
                </a:ln>
                <a:effectLst/>
                <a:latin typeface="Andalus" pitchFamily="18" charset="-78"/>
                <a:ea typeface="Times New Roman" pitchFamily="18" charset="0"/>
                <a:cs typeface="Andalus" pitchFamily="18" charset="-78"/>
              </a:rPr>
              <a:t>To check list of installed packages sorted by installation date (newest first</a:t>
            </a:r>
            <a:r>
              <a:rPr kumimoji="0" lang="en-US" sz="12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a:t>
            </a:r>
            <a:endParaRPr kumimoji="0" lang="en-US" sz="700" b="0" i="0" u="none" strike="noStrike" cap="none" normalizeH="0" baseline="0" dirty="0" smtClean="0">
              <a:ln>
                <a:noFill/>
              </a:ln>
              <a:solidFill>
                <a:schemeClr val="tx1"/>
              </a:solidFill>
              <a:effectLst/>
              <a:latin typeface="Andalus" pitchFamily="18" charset="-78"/>
              <a:cs typeface="Andalus" pitchFamily="18" charset="-78"/>
            </a:endParaRPr>
          </a:p>
          <a:p>
            <a:pPr lvl="0" eaLnBrk="0" fontAlgn="base" hangingPunct="0">
              <a:lnSpc>
                <a:spcPct val="150000"/>
              </a:lnSpc>
              <a:spcBef>
                <a:spcPct val="0"/>
              </a:spcBef>
              <a:spcAft>
                <a:spcPct val="0"/>
              </a:spcAft>
            </a:pPr>
            <a:r>
              <a:rPr kumimoji="0" lang="en-US" sz="2400" b="1"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rpm        -</a:t>
            </a:r>
            <a:r>
              <a:rPr kumimoji="0" lang="en-US" sz="2400" b="1" i="0" u="none" strike="noStrike" cap="none" normalizeH="0" baseline="0" dirty="0" err="1" smtClean="0">
                <a:ln>
                  <a:noFill/>
                </a:ln>
                <a:solidFill>
                  <a:srgbClr val="00B0F0"/>
                </a:solidFill>
                <a:effectLst/>
                <a:latin typeface="Andalus" pitchFamily="18" charset="-78"/>
                <a:ea typeface="Times New Roman" pitchFamily="18" charset="0"/>
                <a:cs typeface="Andalus" pitchFamily="18" charset="-78"/>
              </a:rPr>
              <a:t>qa</a:t>
            </a:r>
            <a:r>
              <a:rPr kumimoji="0" lang="en-US" sz="2400" b="1"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--last   |   </a:t>
            </a:r>
            <a:r>
              <a:rPr kumimoji="0" lang="en-US" sz="2400" b="1" i="0" u="none" strike="noStrike" cap="none" normalizeH="0" baseline="0" dirty="0" err="1" smtClean="0">
                <a:ln>
                  <a:noFill/>
                </a:ln>
                <a:solidFill>
                  <a:srgbClr val="00B0F0"/>
                </a:solidFill>
                <a:effectLst/>
                <a:latin typeface="Andalus" pitchFamily="18" charset="-78"/>
                <a:ea typeface="Times New Roman" pitchFamily="18" charset="0"/>
                <a:cs typeface="Andalus" pitchFamily="18" charset="-78"/>
              </a:rPr>
              <a:t>tac</a:t>
            </a:r>
            <a:endParaRPr kumimoji="0" lang="en-US" sz="2400" b="1" i="0" u="none" strike="noStrike" cap="none" normalizeH="0" baseline="0" dirty="0" smtClean="0">
              <a:ln>
                <a:noFill/>
              </a:ln>
              <a:solidFill>
                <a:srgbClr val="00B0F0"/>
              </a:solidFill>
              <a:effectLst/>
              <a:latin typeface="Andalus" pitchFamily="18" charset="-78"/>
              <a:cs typeface="Andalus" pitchFamily="18" charset="-78"/>
            </a:endParaRPr>
          </a:p>
          <a:p>
            <a:pPr lvl="0" eaLnBrk="0" fontAlgn="base" hangingPunct="0">
              <a:lnSpc>
                <a:spcPct val="150000"/>
              </a:lnSpc>
              <a:spcBef>
                <a:spcPct val="0"/>
              </a:spcBef>
              <a:spcAft>
                <a:spcPct val="0"/>
              </a:spcAft>
              <a:buBlip>
                <a:blip r:embed="rId3"/>
              </a:buBlip>
            </a:pPr>
            <a:r>
              <a:rPr kumimoji="0" lang="en-US" sz="2200" b="0" i="0" u="none" strike="noStrike" cap="none" normalizeH="0" baseline="0" dirty="0" smtClean="0">
                <a:ln>
                  <a:noFill/>
                </a:ln>
                <a:effectLst/>
                <a:latin typeface="Andalus" pitchFamily="18" charset="-78"/>
                <a:ea typeface="Times New Roman" pitchFamily="18" charset="0"/>
                <a:cs typeface="Andalus" pitchFamily="18" charset="-78"/>
              </a:rPr>
              <a:t>Just reverse of last output (newest last</a:t>
            </a:r>
            <a:r>
              <a:rPr kumimoji="0" lang="en-US" sz="1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a:t>
            </a:r>
            <a:endParaRPr kumimoji="0" lang="en-US" sz="700" b="0" i="0" u="none" strike="noStrike" cap="none" normalizeH="0" baseline="0" dirty="0" smtClean="0">
              <a:ln>
                <a:noFill/>
              </a:ln>
              <a:solidFill>
                <a:schemeClr val="tx1"/>
              </a:solidFill>
              <a:effectLst/>
              <a:latin typeface="Andalus" pitchFamily="18" charset="-78"/>
              <a:cs typeface="Andalus" pitchFamily="18" charset="-78"/>
            </a:endParaRPr>
          </a:p>
          <a:p>
            <a:pPr lvl="0" eaLnBrk="0" fontAlgn="base" hangingPunct="0">
              <a:lnSpc>
                <a:spcPct val="150000"/>
              </a:lnSpc>
              <a:spcBef>
                <a:spcPct val="0"/>
              </a:spcBef>
              <a:spcAft>
                <a:spcPct val="0"/>
              </a:spcAft>
            </a:pPr>
            <a:r>
              <a:rPr kumimoji="0" lang="en-US" sz="2400" b="1"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a:r>
            <a:br>
              <a:rPr kumimoji="0" lang="en-US" sz="2400" b="1"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br>
            <a:r>
              <a:rPr kumimoji="0" lang="en-US" sz="2400" b="1"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rpm     -</a:t>
            </a:r>
            <a:r>
              <a:rPr kumimoji="0" lang="en-US" sz="2400" b="1" i="0" u="none" strike="noStrike" cap="none" normalizeH="0" baseline="0" dirty="0" err="1" smtClean="0">
                <a:ln>
                  <a:noFill/>
                </a:ln>
                <a:solidFill>
                  <a:srgbClr val="00B0F0"/>
                </a:solidFill>
                <a:effectLst/>
                <a:latin typeface="Andalus" pitchFamily="18" charset="-78"/>
                <a:ea typeface="Times New Roman" pitchFamily="18" charset="0"/>
                <a:cs typeface="Andalus" pitchFamily="18" charset="-78"/>
              </a:rPr>
              <a:t>qf</a:t>
            </a:r>
            <a:r>
              <a:rPr kumimoji="0" lang="en-US" sz="2400" b="1"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filename</a:t>
            </a:r>
            <a:endParaRPr kumimoji="0" lang="en-US" sz="2200" b="0" i="0" u="none" strike="noStrike" cap="none" normalizeH="0" baseline="0" dirty="0" smtClean="0">
              <a:ln>
                <a:noFill/>
              </a:ln>
              <a:effectLst/>
              <a:latin typeface="Andalus" pitchFamily="18" charset="-78"/>
              <a:cs typeface="Andalus" pitchFamily="18" charset="-78"/>
            </a:endParaRPr>
          </a:p>
          <a:p>
            <a:pPr lvl="0" eaLnBrk="0" fontAlgn="base" hangingPunct="0">
              <a:lnSpc>
                <a:spcPct val="150000"/>
              </a:lnSpc>
              <a:spcBef>
                <a:spcPct val="0"/>
              </a:spcBef>
              <a:spcAft>
                <a:spcPct val="0"/>
              </a:spcAft>
              <a:buBlip>
                <a:blip r:embed="rId3"/>
              </a:buBlip>
            </a:pPr>
            <a:r>
              <a:rPr kumimoji="0" lang="en-US" sz="2200" b="0" i="0" u="none" strike="noStrike" cap="none" normalizeH="0" baseline="0" dirty="0" smtClean="0">
                <a:ln>
                  <a:noFill/>
                </a:ln>
                <a:effectLst/>
                <a:latin typeface="Andalus" pitchFamily="18" charset="-78"/>
                <a:ea typeface="Times New Roman" pitchFamily="18" charset="0"/>
                <a:cs typeface="Andalus" pitchFamily="18" charset="-78"/>
              </a:rPr>
              <a:t>Identifies the package that installed file.</a:t>
            </a:r>
          </a:p>
          <a:p>
            <a:pPr lvl="0" eaLnBrk="0" fontAlgn="base" hangingPunct="0">
              <a:spcBef>
                <a:spcPct val="0"/>
              </a:spcBef>
              <a:spcAft>
                <a:spcPct val="0"/>
              </a:spcAft>
              <a:buBlip>
                <a:blip r:embed="rId3"/>
              </a:buBlip>
            </a:pPr>
            <a:endParaRPr lang="en-US" sz="2200" dirty="0">
              <a:latin typeface="Andalus" pitchFamily="18" charset="-78"/>
              <a:ea typeface="Times New Roman" pitchFamily="18" charset="0"/>
              <a:cs typeface="Andalus" pitchFamily="18" charset="-78"/>
            </a:endParaRPr>
          </a:p>
          <a:p>
            <a:pPr lvl="0" eaLnBrk="0" fontAlgn="base" hangingPunct="0">
              <a:spcBef>
                <a:spcPct val="0"/>
              </a:spcBef>
              <a:spcAft>
                <a:spcPct val="0"/>
              </a:spcAft>
              <a:buBlip>
                <a:blip r:embed="rId3"/>
              </a:buBlip>
            </a:pPr>
            <a:endParaRPr kumimoji="0" lang="en-US" sz="2200" b="0" i="0" u="none" strike="noStrike" cap="none" normalizeH="0" baseline="0" dirty="0" smtClean="0">
              <a:ln>
                <a:noFill/>
              </a:ln>
              <a:effectLst/>
              <a:latin typeface="Andalus" pitchFamily="18" charset="-78"/>
              <a:ea typeface="Times New Roman" pitchFamily="18" charset="0"/>
              <a:cs typeface="Andalus" pitchFamily="18" charset="-78"/>
            </a:endParaRPr>
          </a:p>
          <a:p>
            <a:pPr lvl="0" eaLnBrk="0" fontAlgn="base" hangingPunct="0">
              <a:spcBef>
                <a:spcPct val="0"/>
              </a:spcBef>
              <a:spcAft>
                <a:spcPct val="0"/>
              </a:spcAft>
              <a:buBlip>
                <a:blip r:embed="rId3"/>
              </a:buBlip>
            </a:pPr>
            <a:endParaRPr kumimoji="0" lang="en-US" sz="2200" b="0" i="0" u="none" strike="noStrike" cap="none" normalizeH="0" baseline="0" dirty="0" smtClean="0">
              <a:ln>
                <a:noFill/>
              </a:ln>
              <a:effectLst/>
              <a:latin typeface="Andalus" pitchFamily="18" charset="-78"/>
              <a:cs typeface="Andalus" pitchFamily="18" charset="-7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srcRect t="5555" b="86667"/>
          <a:stretch>
            <a:fillRect/>
          </a:stretch>
        </p:blipFill>
        <p:spPr bwMode="auto">
          <a:xfrm>
            <a:off x="-12768" y="0"/>
            <a:ext cx="9085754" cy="533400"/>
          </a:xfrm>
          <a:prstGeom prst="rect">
            <a:avLst/>
          </a:prstGeom>
          <a:noFill/>
          <a:ln w="9525">
            <a:noFill/>
            <a:miter lim="800000"/>
            <a:headEnd/>
            <a:tailEnd/>
          </a:ln>
          <a:effectLst/>
        </p:spPr>
      </p:pic>
      <p:sp>
        <p:nvSpPr>
          <p:cNvPr id="19457" name="Rectangle 1"/>
          <p:cNvSpPr>
            <a:spLocks noChangeArrowheads="1"/>
          </p:cNvSpPr>
          <p:nvPr/>
        </p:nvSpPr>
        <p:spPr bwMode="auto">
          <a:xfrm>
            <a:off x="228600" y="533400"/>
            <a:ext cx="8915400" cy="63094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Blip>
                <a:blip r:embed="rId3"/>
              </a:buBlip>
              <a:tabLst/>
            </a:pPr>
            <a:r>
              <a:rPr kumimoji="0" lang="en-US" sz="2200" b="0" i="0" u="none" strike="noStrike" cap="none" normalizeH="0" baseline="0" dirty="0" smtClean="0">
                <a:ln>
                  <a:noFill/>
                </a:ln>
                <a:effectLst/>
                <a:latin typeface="Andalus" pitchFamily="18" charset="-78"/>
                <a:ea typeface="Times New Roman" pitchFamily="18" charset="0"/>
                <a:cs typeface="Andalus" pitchFamily="18" charset="-78"/>
              </a:rPr>
              <a:t>Identifies the package that installed file</a:t>
            </a:r>
            <a:r>
              <a:rPr kumimoji="0" lang="en-US" sz="2400" b="0"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a:t>
            </a:r>
            <a:endParaRPr kumimoji="0" lang="en-US" sz="2400" b="0" i="0" u="none" strike="noStrike" cap="none" normalizeH="0" baseline="0" dirty="0" smtClean="0">
              <a:ln>
                <a:noFill/>
              </a:ln>
              <a:solidFill>
                <a:srgbClr val="00B0F0"/>
              </a:solidFill>
              <a:effectLst/>
              <a:latin typeface="Andalus" pitchFamily="18" charset="-78"/>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rpm       -</a:t>
            </a:r>
            <a:r>
              <a:rPr kumimoji="0" lang="en-US" sz="2400" b="0" i="0" u="none" strike="noStrike" cap="none" normalizeH="0" baseline="0" dirty="0" err="1" smtClean="0">
                <a:ln>
                  <a:noFill/>
                </a:ln>
                <a:solidFill>
                  <a:srgbClr val="00B0F0"/>
                </a:solidFill>
                <a:effectLst/>
                <a:latin typeface="Andalus" pitchFamily="18" charset="-78"/>
                <a:ea typeface="Times New Roman" pitchFamily="18" charset="0"/>
                <a:cs typeface="Andalus" pitchFamily="18" charset="-78"/>
              </a:rPr>
              <a:t>qf</a:t>
            </a:r>
            <a:r>
              <a:rPr kumimoji="0" lang="en-US" sz="2400" b="0"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/etc/</a:t>
            </a:r>
            <a:r>
              <a:rPr kumimoji="0" lang="en-US" sz="2400" b="0" i="0" u="none" strike="noStrike" cap="none" normalizeH="0" baseline="0" dirty="0" err="1" smtClean="0">
                <a:ln>
                  <a:noFill/>
                </a:ln>
                <a:solidFill>
                  <a:srgbClr val="00B0F0"/>
                </a:solidFill>
                <a:effectLst/>
                <a:latin typeface="Andalus" pitchFamily="18" charset="-78"/>
                <a:ea typeface="Times New Roman" pitchFamily="18" charset="0"/>
                <a:cs typeface="Andalus" pitchFamily="18" charset="-78"/>
              </a:rPr>
              <a:t>inittab</a:t>
            </a:r>
            <a:endParaRPr kumimoji="0" lang="en-US" sz="2400" b="0" i="0" u="none" strike="noStrike" cap="none" normalizeH="0" baseline="0" dirty="0" smtClean="0">
              <a:ln>
                <a:noFill/>
              </a:ln>
              <a:solidFill>
                <a:srgbClr val="00B0F0"/>
              </a:solidFill>
              <a:effectLst/>
              <a:latin typeface="Andalus" pitchFamily="18" charset="-78"/>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rpm      -</a:t>
            </a:r>
            <a:r>
              <a:rPr kumimoji="0" lang="en-US" sz="2400" b="0" i="0" u="none" strike="noStrike" cap="none" normalizeH="0" baseline="0" dirty="0" err="1" smtClean="0">
                <a:ln>
                  <a:noFill/>
                </a:ln>
                <a:solidFill>
                  <a:srgbClr val="00B0F0"/>
                </a:solidFill>
                <a:effectLst/>
                <a:latin typeface="Andalus" pitchFamily="18" charset="-78"/>
                <a:ea typeface="Times New Roman" pitchFamily="18" charset="0"/>
                <a:cs typeface="Andalus" pitchFamily="18" charset="-78"/>
              </a:rPr>
              <a:t>qf</a:t>
            </a:r>
            <a:r>
              <a:rPr kumimoji="0" lang="en-US" sz="2400" b="0"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/etc/</a:t>
            </a:r>
            <a:r>
              <a:rPr kumimoji="0" lang="en-US" sz="2400" b="0" i="0" u="none" strike="noStrike" cap="none" normalizeH="0" baseline="0" dirty="0" err="1" smtClean="0">
                <a:ln>
                  <a:noFill/>
                </a:ln>
                <a:solidFill>
                  <a:srgbClr val="00B0F0"/>
                </a:solidFill>
                <a:effectLst/>
                <a:latin typeface="Andalus" pitchFamily="18" charset="-78"/>
                <a:ea typeface="Times New Roman" pitchFamily="18" charset="0"/>
                <a:cs typeface="Andalus" pitchFamily="18" charset="-78"/>
              </a:rPr>
              <a:t>passwd</a:t>
            </a:r>
            <a:endParaRPr kumimoji="0" lang="en-US" sz="2400" b="0" i="0" u="none" strike="noStrike" cap="none" normalizeH="0" baseline="0" dirty="0" smtClean="0">
              <a:ln>
                <a:noFill/>
              </a:ln>
              <a:solidFill>
                <a:srgbClr val="00B0F0"/>
              </a:solidFill>
              <a:effectLst/>
              <a:latin typeface="Andalus" pitchFamily="18" charset="-78"/>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rpm    -</a:t>
            </a:r>
            <a:r>
              <a:rPr kumimoji="0" lang="en-US" sz="2400" b="0" i="0" u="none" strike="noStrike" cap="none" normalizeH="0" baseline="0" dirty="0" err="1" smtClean="0">
                <a:ln>
                  <a:noFill/>
                </a:ln>
                <a:solidFill>
                  <a:srgbClr val="00B0F0"/>
                </a:solidFill>
                <a:effectLst/>
                <a:latin typeface="Andalus" pitchFamily="18" charset="-78"/>
                <a:ea typeface="Times New Roman" pitchFamily="18" charset="0"/>
                <a:cs typeface="Andalus" pitchFamily="18" charset="-78"/>
              </a:rPr>
              <a:t>qf</a:t>
            </a:r>
            <a:r>
              <a:rPr kumimoji="0" lang="en-US" sz="2400" b="0"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/etc/hosts</a:t>
            </a:r>
            <a:endParaRPr kumimoji="0" lang="en-US" sz="2400" b="0" i="0" u="none" strike="noStrike" cap="none" normalizeH="0" baseline="0" dirty="0" smtClean="0">
              <a:ln>
                <a:noFill/>
              </a:ln>
              <a:solidFill>
                <a:srgbClr val="00B0F0"/>
              </a:solidFill>
              <a:effectLst/>
              <a:latin typeface="Andalus" pitchFamily="18" charset="-78"/>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a:r>
            <a:br>
              <a:rPr kumimoji="0" lang="en-US" sz="2400" b="0"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br>
            <a:r>
              <a:rPr kumimoji="0" lang="en-US" sz="2400" b="1"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rpm  -q   --</a:t>
            </a:r>
            <a:r>
              <a:rPr kumimoji="0" lang="en-US" sz="2400" b="1" i="0" u="none" strike="noStrike" cap="none" normalizeH="0" baseline="0" dirty="0" err="1" smtClean="0">
                <a:ln>
                  <a:noFill/>
                </a:ln>
                <a:solidFill>
                  <a:srgbClr val="00B0F0"/>
                </a:solidFill>
                <a:effectLst/>
                <a:latin typeface="Andalus" pitchFamily="18" charset="-78"/>
                <a:ea typeface="Times New Roman" pitchFamily="18" charset="0"/>
                <a:cs typeface="Andalus" pitchFamily="18" charset="-78"/>
              </a:rPr>
              <a:t>whatprovides</a:t>
            </a:r>
            <a:r>
              <a:rPr kumimoji="0" lang="en-US" sz="2400" b="1"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filename</a:t>
            </a:r>
            <a:endParaRPr kumimoji="0" lang="en-US" sz="2400" b="0" i="0" u="none" strike="noStrike" cap="none" normalizeH="0" baseline="0" dirty="0" smtClean="0">
              <a:ln>
                <a:noFill/>
              </a:ln>
              <a:solidFill>
                <a:srgbClr val="00B0F0"/>
              </a:solidFill>
              <a:effectLst/>
              <a:latin typeface="Andalus" pitchFamily="18" charset="-78"/>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rpm  -q    --</a:t>
            </a:r>
            <a:r>
              <a:rPr kumimoji="0" lang="en-US" sz="2400" b="1" i="0" u="none" strike="noStrike" cap="none" normalizeH="0" baseline="0" dirty="0" err="1" smtClean="0">
                <a:ln>
                  <a:noFill/>
                </a:ln>
                <a:solidFill>
                  <a:srgbClr val="00B0F0"/>
                </a:solidFill>
                <a:effectLst/>
                <a:latin typeface="Andalus" pitchFamily="18" charset="-78"/>
                <a:ea typeface="Times New Roman" pitchFamily="18" charset="0"/>
                <a:cs typeface="Andalus" pitchFamily="18" charset="-78"/>
              </a:rPr>
              <a:t>whatprovides</a:t>
            </a:r>
            <a:r>
              <a:rPr kumimoji="0" lang="en-US" sz="2400" b="1"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/etc/</a:t>
            </a:r>
            <a:r>
              <a:rPr kumimoji="0" lang="en-US" sz="2400" b="1" i="0" u="none" strike="noStrike" cap="none" normalizeH="0" baseline="0" dirty="0" err="1" smtClean="0">
                <a:ln>
                  <a:noFill/>
                </a:ln>
                <a:solidFill>
                  <a:srgbClr val="00B0F0"/>
                </a:solidFill>
                <a:effectLst/>
                <a:latin typeface="Andalus" pitchFamily="18" charset="-78"/>
                <a:ea typeface="Times New Roman" pitchFamily="18" charset="0"/>
                <a:cs typeface="Andalus" pitchFamily="18" charset="-78"/>
              </a:rPr>
              <a:t>inittab</a:t>
            </a:r>
            <a:r>
              <a:rPr kumimoji="0" lang="en-US" sz="2400" b="1" i="1"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a:r>
            <a:br>
              <a:rPr kumimoji="0" lang="en-US" sz="2400" b="1" i="1"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br>
            <a:endParaRPr kumimoji="0" lang="en-US" sz="2400" b="0" i="0" u="none" strike="noStrike" cap="none" normalizeH="0" baseline="0" dirty="0" smtClean="0">
              <a:ln>
                <a:noFill/>
              </a:ln>
              <a:solidFill>
                <a:srgbClr val="00B0F0"/>
              </a:solidFill>
              <a:effectLst/>
              <a:latin typeface="Andalus" pitchFamily="18" charset="-78"/>
              <a:cs typeface="Andalus" pitchFamily="18" charset="-78"/>
            </a:endParaRPr>
          </a:p>
          <a:p>
            <a:pPr marL="0" marR="0" lvl="0" indent="0" algn="l" defTabSz="914400" rtl="0" eaLnBrk="0" fontAlgn="base" latinLnBrk="0" hangingPunct="0">
              <a:lnSpc>
                <a:spcPct val="100000"/>
              </a:lnSpc>
              <a:spcBef>
                <a:spcPct val="0"/>
              </a:spcBef>
              <a:spcAft>
                <a:spcPct val="0"/>
              </a:spcAft>
              <a:buClrTx/>
              <a:buSzTx/>
              <a:buBlip>
                <a:blip r:embed="rId3"/>
              </a:buBlip>
              <a:tabLst/>
            </a:pPr>
            <a:r>
              <a:rPr kumimoji="0" lang="en-US" sz="2200" b="0" i="0" u="none" strike="noStrike" cap="none" normalizeH="0" baseline="0" dirty="0" smtClean="0">
                <a:ln>
                  <a:noFill/>
                </a:ln>
                <a:effectLst/>
                <a:latin typeface="Andalus" pitchFamily="18" charset="-78"/>
                <a:ea typeface="Times New Roman" pitchFamily="18" charset="0"/>
                <a:cs typeface="Andalus" pitchFamily="18" charset="-78"/>
              </a:rPr>
              <a:t>Identifies the package that provides file.</a:t>
            </a:r>
            <a:r>
              <a:rPr kumimoji="0" lang="en-US" sz="2400" b="0"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a:r>
            <a:br>
              <a:rPr kumimoji="0" lang="en-US" sz="2400" b="0"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br>
            <a:r>
              <a:rPr kumimoji="0" lang="en-US" sz="2400" b="0"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a:r>
            <a:br>
              <a:rPr kumimoji="0" lang="en-US" sz="2400" b="0"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br>
            <a:r>
              <a:rPr kumimoji="0" lang="en-US" sz="2400" b="1"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rpm   -qc   </a:t>
            </a:r>
            <a:r>
              <a:rPr kumimoji="0" lang="en-US" sz="2400" b="1" i="0" u="none" strike="noStrike" cap="none" normalizeH="0" baseline="0" dirty="0" err="1" smtClean="0">
                <a:ln>
                  <a:noFill/>
                </a:ln>
                <a:solidFill>
                  <a:srgbClr val="00B0F0"/>
                </a:solidFill>
                <a:effectLst/>
                <a:latin typeface="Andalus" pitchFamily="18" charset="-78"/>
                <a:ea typeface="Times New Roman" pitchFamily="18" charset="0"/>
                <a:cs typeface="Andalus" pitchFamily="18" charset="-78"/>
              </a:rPr>
              <a:t>packagename</a:t>
            </a:r>
            <a:r>
              <a:rPr kumimoji="0" lang="en-US" sz="2400" b="1" i="1"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a:r>
            <a:br>
              <a:rPr kumimoji="0" lang="en-US" sz="2400" b="1" i="1"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br>
            <a:r>
              <a:rPr kumimoji="0" lang="en-US" sz="2200" b="0" i="0" u="none" strike="noStrike" cap="none" normalizeH="0" baseline="0" dirty="0" smtClean="0">
                <a:ln>
                  <a:noFill/>
                </a:ln>
                <a:effectLst/>
                <a:latin typeface="Andalus" pitchFamily="18" charset="-78"/>
                <a:ea typeface="Times New Roman" pitchFamily="18" charset="0"/>
                <a:cs typeface="Andalus" pitchFamily="18" charset="-78"/>
              </a:rPr>
              <a:t>Lists configuration files from package</a:t>
            </a:r>
            <a:r>
              <a:rPr kumimoji="0" lang="en-US" sz="2400" b="0"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a:t>
            </a:r>
            <a:endParaRPr kumimoji="0" lang="en-US" sz="2400" b="0" i="0" u="none" strike="noStrike" cap="none" normalizeH="0" baseline="0" dirty="0" smtClean="0">
              <a:ln>
                <a:noFill/>
              </a:ln>
              <a:solidFill>
                <a:srgbClr val="00B0F0"/>
              </a:solidFill>
              <a:effectLst/>
              <a:latin typeface="Andalus" pitchFamily="18" charset="-78"/>
              <a:cs typeface="Andalus" pitchFamily="18" charset="-78"/>
            </a:endParaRPr>
          </a:p>
          <a:p>
            <a:pPr marL="0" marR="0" lvl="0" indent="0" algn="l" defTabSz="914400" rtl="0" eaLnBrk="0" fontAlgn="base" latinLnBrk="0" hangingPunct="0">
              <a:lnSpc>
                <a:spcPct val="100000"/>
              </a:lnSpc>
              <a:spcBef>
                <a:spcPct val="0"/>
              </a:spcBef>
              <a:spcAft>
                <a:spcPct val="0"/>
              </a:spcAft>
              <a:buClrTx/>
              <a:buSzTx/>
              <a:buBlip>
                <a:blip r:embed="rId3"/>
              </a:buBlip>
              <a:tabLst/>
            </a:pPr>
            <a:r>
              <a:rPr kumimoji="0" lang="en-US" sz="2400" b="0"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rpm         -qc       </a:t>
            </a:r>
            <a:r>
              <a:rPr kumimoji="0" lang="en-US" sz="2400" b="0" i="0" u="none" strike="noStrike" cap="none" normalizeH="0" baseline="0" dirty="0" err="1" smtClean="0">
                <a:ln>
                  <a:noFill/>
                </a:ln>
                <a:solidFill>
                  <a:srgbClr val="00B0F0"/>
                </a:solidFill>
                <a:effectLst/>
                <a:latin typeface="Andalus" pitchFamily="18" charset="-78"/>
                <a:ea typeface="Times New Roman" pitchFamily="18" charset="0"/>
                <a:cs typeface="Andalus" pitchFamily="18" charset="-78"/>
              </a:rPr>
              <a:t>vsftpd</a:t>
            </a:r>
            <a:r>
              <a:rPr kumimoji="0" lang="en-US" sz="2400" b="0"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a:r>
            <a:br>
              <a:rPr kumimoji="0" lang="en-US" sz="2400" b="0"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br>
            <a:r>
              <a:rPr kumimoji="0" lang="en-US" sz="2400" b="0"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a:r>
            <a:br>
              <a:rPr kumimoji="0" lang="en-US" sz="2400" b="0"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br>
            <a:r>
              <a:rPr kumimoji="0" lang="en-US" sz="2400" b="1"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rpm    -</a:t>
            </a:r>
            <a:r>
              <a:rPr kumimoji="0" lang="en-US" sz="2400" b="1" i="0" u="none" strike="noStrike" cap="none" normalizeH="0" baseline="0" dirty="0" err="1" smtClean="0">
                <a:ln>
                  <a:noFill/>
                </a:ln>
                <a:solidFill>
                  <a:srgbClr val="00B0F0"/>
                </a:solidFill>
                <a:effectLst/>
                <a:latin typeface="Andalus" pitchFamily="18" charset="-78"/>
                <a:ea typeface="Times New Roman" pitchFamily="18" charset="0"/>
                <a:cs typeface="Andalus" pitchFamily="18" charset="-78"/>
              </a:rPr>
              <a:t>qd</a:t>
            </a:r>
            <a:r>
              <a:rPr kumimoji="0" lang="en-US" sz="2400" b="1"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a:t>
            </a:r>
            <a:r>
              <a:rPr kumimoji="0" lang="en-US" sz="2400" b="1" i="0" u="none" strike="noStrike" cap="none" normalizeH="0" baseline="0" dirty="0" err="1" smtClean="0">
                <a:ln>
                  <a:noFill/>
                </a:ln>
                <a:solidFill>
                  <a:srgbClr val="00B0F0"/>
                </a:solidFill>
                <a:effectLst/>
                <a:latin typeface="Andalus" pitchFamily="18" charset="-78"/>
                <a:ea typeface="Times New Roman" pitchFamily="18" charset="0"/>
                <a:cs typeface="Andalus" pitchFamily="18" charset="-78"/>
              </a:rPr>
              <a:t>packagename</a:t>
            </a:r>
            <a:r>
              <a:rPr kumimoji="0" lang="en-US" sz="2400" b="1" i="1"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a:r>
            <a:br>
              <a:rPr kumimoji="0" lang="en-US" sz="2400" b="1" i="1"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br>
            <a:r>
              <a:rPr kumimoji="0" lang="en-US" sz="2200" b="0" i="0" u="none" strike="noStrike" cap="none" normalizeH="0" baseline="0" dirty="0" smtClean="0">
                <a:ln>
                  <a:noFill/>
                </a:ln>
                <a:effectLst/>
                <a:latin typeface="Andalus" pitchFamily="18" charset="-78"/>
                <a:ea typeface="Times New Roman" pitchFamily="18" charset="0"/>
                <a:cs typeface="Andalus" pitchFamily="18" charset="-78"/>
              </a:rPr>
              <a:t>List documentation files from package.</a:t>
            </a: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r>
            <a:b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b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r>
            <a:b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b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TextBox 19"/>
          <p:cNvSpPr txBox="1"/>
          <p:nvPr/>
        </p:nvSpPr>
        <p:spPr>
          <a:xfrm flipH="1">
            <a:off x="4104211" y="-71462"/>
            <a:ext cx="5039790"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pic>
        <p:nvPicPr>
          <p:cNvPr id="5" name="Picture 4"/>
          <p:cNvPicPr>
            <a:picLocks noChangeAspect="1" noChangeArrowheads="1"/>
          </p:cNvPicPr>
          <p:nvPr/>
        </p:nvPicPr>
        <p:blipFill>
          <a:blip r:embed="rId2" cstate="print"/>
          <a:srcRect t="96667"/>
          <a:stretch>
            <a:fillRect/>
          </a:stretch>
        </p:blipFill>
        <p:spPr bwMode="auto">
          <a:xfrm>
            <a:off x="-58996" y="6629400"/>
            <a:ext cx="9190523" cy="2286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srcRect t="5555" b="86667"/>
          <a:stretch>
            <a:fillRect/>
          </a:stretch>
        </p:blipFill>
        <p:spPr bwMode="auto">
          <a:xfrm>
            <a:off x="-12768" y="0"/>
            <a:ext cx="9085754" cy="533400"/>
          </a:xfrm>
          <a:prstGeom prst="rect">
            <a:avLst/>
          </a:prstGeom>
          <a:noFill/>
          <a:ln w="9525">
            <a:noFill/>
            <a:miter lim="800000"/>
            <a:headEnd/>
            <a:tailEnd/>
          </a:ln>
          <a:effectLst/>
        </p:spPr>
      </p:pic>
      <p:sp>
        <p:nvSpPr>
          <p:cNvPr id="3" name="TextBox 19"/>
          <p:cNvSpPr txBox="1"/>
          <p:nvPr/>
        </p:nvSpPr>
        <p:spPr>
          <a:xfrm flipH="1">
            <a:off x="4104211" y="-71462"/>
            <a:ext cx="5039790"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pic>
        <p:nvPicPr>
          <p:cNvPr id="5" name="Picture 4"/>
          <p:cNvPicPr>
            <a:picLocks noChangeAspect="1" noChangeArrowheads="1"/>
          </p:cNvPicPr>
          <p:nvPr/>
        </p:nvPicPr>
        <p:blipFill>
          <a:blip r:embed="rId2" cstate="print"/>
          <a:srcRect t="96667"/>
          <a:stretch>
            <a:fillRect/>
          </a:stretch>
        </p:blipFill>
        <p:spPr bwMode="auto">
          <a:xfrm>
            <a:off x="-58996" y="6629400"/>
            <a:ext cx="9190523" cy="228600"/>
          </a:xfrm>
          <a:prstGeom prst="rect">
            <a:avLst/>
          </a:prstGeom>
          <a:noFill/>
          <a:ln w="9525">
            <a:noFill/>
            <a:miter lim="800000"/>
            <a:headEnd/>
            <a:tailEnd/>
          </a:ln>
          <a:effectLst/>
        </p:spPr>
      </p:pic>
      <p:sp>
        <p:nvSpPr>
          <p:cNvPr id="6" name="Rectangle 5"/>
          <p:cNvSpPr/>
          <p:nvPr/>
        </p:nvSpPr>
        <p:spPr>
          <a:xfrm>
            <a:off x="228600" y="685800"/>
            <a:ext cx="8915400" cy="5632311"/>
          </a:xfrm>
          <a:prstGeom prst="rect">
            <a:avLst/>
          </a:prstGeom>
        </p:spPr>
        <p:txBody>
          <a:bodyPr wrap="square">
            <a:spAutoFit/>
          </a:bodyPr>
          <a:lstStyle/>
          <a:p>
            <a:pPr lvl="0" eaLnBrk="0" fontAlgn="base" hangingPunct="0">
              <a:spcBef>
                <a:spcPct val="0"/>
              </a:spcBef>
              <a:spcAft>
                <a:spcPct val="0"/>
              </a:spcAft>
            </a:pPr>
            <a:r>
              <a:rPr kumimoji="0" lang="en-US" sz="2400" b="1"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rpm     -</a:t>
            </a:r>
            <a:r>
              <a:rPr kumimoji="0" lang="en-US" sz="2400" b="1" i="0" u="none" strike="noStrike" cap="none" normalizeH="0" baseline="0" dirty="0" err="1" smtClean="0">
                <a:ln>
                  <a:noFill/>
                </a:ln>
                <a:solidFill>
                  <a:srgbClr val="00B0F0"/>
                </a:solidFill>
                <a:effectLst/>
                <a:latin typeface="Andalus" pitchFamily="18" charset="-78"/>
                <a:ea typeface="Times New Roman" pitchFamily="18" charset="0"/>
                <a:cs typeface="Andalus" pitchFamily="18" charset="-78"/>
              </a:rPr>
              <a:t>qd</a:t>
            </a:r>
            <a:r>
              <a:rPr kumimoji="0" lang="en-US" sz="2400" b="1"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a:t>
            </a:r>
            <a:r>
              <a:rPr kumimoji="0" lang="en-US" sz="2400" b="1" i="0" u="none" strike="noStrike" cap="none" normalizeH="0" baseline="0" dirty="0" err="1" smtClean="0">
                <a:ln>
                  <a:noFill/>
                </a:ln>
                <a:solidFill>
                  <a:srgbClr val="00B0F0"/>
                </a:solidFill>
                <a:effectLst/>
                <a:latin typeface="Andalus" pitchFamily="18" charset="-78"/>
                <a:ea typeface="Times New Roman" pitchFamily="18" charset="0"/>
                <a:cs typeface="Andalus" pitchFamily="18" charset="-78"/>
              </a:rPr>
              <a:t>vsftpd</a:t>
            </a:r>
            <a:r>
              <a:rPr kumimoji="0" lang="en-US" sz="2400" b="0"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a:r>
            <a:br>
              <a:rPr kumimoji="0" lang="en-US" sz="2400" b="0"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br>
            <a:r>
              <a:rPr kumimoji="0" lang="en-US" sz="2400" b="1"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rpm    -</a:t>
            </a:r>
            <a:r>
              <a:rPr kumimoji="0" lang="en-US" sz="2400" b="1" i="0" u="none" strike="noStrike" cap="none" normalizeH="0" baseline="0" dirty="0" err="1" smtClean="0">
                <a:ln>
                  <a:noFill/>
                </a:ln>
                <a:solidFill>
                  <a:srgbClr val="00B0F0"/>
                </a:solidFill>
                <a:effectLst/>
                <a:latin typeface="Andalus" pitchFamily="18" charset="-78"/>
                <a:ea typeface="Times New Roman" pitchFamily="18" charset="0"/>
                <a:cs typeface="Andalus" pitchFamily="18" charset="-78"/>
              </a:rPr>
              <a:t>qi</a:t>
            </a:r>
            <a:r>
              <a:rPr kumimoji="0" lang="en-US" sz="2400" b="1"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a:t>
            </a:r>
            <a:r>
              <a:rPr kumimoji="0" lang="en-US" sz="2400" b="1" i="0" u="none" strike="noStrike" cap="none" normalizeH="0" baseline="0" dirty="0" err="1" smtClean="0">
                <a:ln>
                  <a:noFill/>
                </a:ln>
                <a:solidFill>
                  <a:srgbClr val="00B0F0"/>
                </a:solidFill>
                <a:effectLst/>
                <a:latin typeface="Andalus" pitchFamily="18" charset="-78"/>
                <a:ea typeface="Times New Roman" pitchFamily="18" charset="0"/>
                <a:cs typeface="Andalus" pitchFamily="18" charset="-78"/>
              </a:rPr>
              <a:t>packagename</a:t>
            </a:r>
            <a:r>
              <a:rPr kumimoji="0" lang="en-US" sz="2400" b="1" i="1"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a:r>
            <a:br>
              <a:rPr kumimoji="0" lang="en-US" sz="2400" b="1" i="1"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br>
            <a:r>
              <a:rPr kumimoji="0" lang="en-US" sz="2400" b="0" i="0" u="none" strike="noStrike" cap="none" normalizeH="0" baseline="0" dirty="0" smtClean="0">
                <a:ln>
                  <a:noFill/>
                </a:ln>
                <a:effectLst/>
                <a:latin typeface="Andalus" pitchFamily="18" charset="-78"/>
                <a:ea typeface="Times New Roman" pitchFamily="18" charset="0"/>
                <a:cs typeface="Andalus" pitchFamily="18" charset="-78"/>
              </a:rPr>
              <a:t>Displays package general information</a:t>
            </a:r>
            <a:r>
              <a:rPr kumimoji="0" lang="en-US" sz="2400" b="0"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a:t>
            </a:r>
            <a:br>
              <a:rPr kumimoji="0" lang="en-US" sz="2400" b="0"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br>
            <a:endParaRPr kumimoji="0" lang="en-US" sz="2400" b="0" i="0" u="none" strike="noStrike" cap="none" normalizeH="0" baseline="0" dirty="0" smtClean="0">
              <a:ln>
                <a:noFill/>
              </a:ln>
              <a:solidFill>
                <a:srgbClr val="00B0F0"/>
              </a:solidFill>
              <a:effectLst/>
              <a:latin typeface="Andalus" pitchFamily="18" charset="-78"/>
              <a:cs typeface="Andalus" pitchFamily="18" charset="-78"/>
            </a:endParaRPr>
          </a:p>
          <a:p>
            <a:pPr lvl="0" eaLnBrk="0" fontAlgn="base" hangingPunct="0">
              <a:spcBef>
                <a:spcPct val="0"/>
              </a:spcBef>
              <a:spcAft>
                <a:spcPct val="0"/>
              </a:spcAft>
            </a:pPr>
            <a:r>
              <a:rPr kumimoji="0" lang="en-US" sz="2400" b="1"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rpm    –</a:t>
            </a:r>
            <a:r>
              <a:rPr kumimoji="0" lang="en-US" sz="2400" b="1" i="0" u="none" strike="noStrike" cap="none" normalizeH="0" baseline="0" dirty="0" err="1" smtClean="0">
                <a:ln>
                  <a:noFill/>
                </a:ln>
                <a:solidFill>
                  <a:srgbClr val="00B0F0"/>
                </a:solidFill>
                <a:effectLst/>
                <a:latin typeface="Andalus" pitchFamily="18" charset="-78"/>
                <a:ea typeface="Times New Roman" pitchFamily="18" charset="0"/>
                <a:cs typeface="Andalus" pitchFamily="18" charset="-78"/>
              </a:rPr>
              <a:t>qi</a:t>
            </a:r>
            <a:r>
              <a:rPr kumimoji="0" lang="en-US" sz="2400" b="1"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a:t>
            </a:r>
            <a:r>
              <a:rPr kumimoji="0" lang="en-US" sz="2400" b="1" i="0" u="none" strike="noStrike" cap="none" normalizeH="0" baseline="0" dirty="0" err="1" smtClean="0">
                <a:ln>
                  <a:noFill/>
                </a:ln>
                <a:solidFill>
                  <a:srgbClr val="00B0F0"/>
                </a:solidFill>
                <a:effectLst/>
                <a:latin typeface="Andalus" pitchFamily="18" charset="-78"/>
                <a:ea typeface="Times New Roman" pitchFamily="18" charset="0"/>
                <a:cs typeface="Andalus" pitchFamily="18" charset="-78"/>
              </a:rPr>
              <a:t>vsftpd</a:t>
            </a:r>
            <a:r>
              <a:rPr kumimoji="0" lang="en-US" sz="2400" b="1"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a:t>
            </a:r>
            <a:r>
              <a:rPr kumimoji="0" lang="en-US" sz="2400" b="0"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a:r>
            <a:br>
              <a:rPr kumimoji="0" lang="en-US" sz="2400" b="0"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br>
            <a:r>
              <a:rPr kumimoji="0" lang="en-US" sz="2400" b="1"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rpm    -</a:t>
            </a:r>
            <a:r>
              <a:rPr kumimoji="0" lang="en-US" sz="2400" b="1" i="0" u="none" strike="noStrike" cap="none" normalizeH="0" baseline="0" dirty="0" err="1" smtClean="0">
                <a:ln>
                  <a:noFill/>
                </a:ln>
                <a:solidFill>
                  <a:srgbClr val="00B0F0"/>
                </a:solidFill>
                <a:effectLst/>
                <a:latin typeface="Andalus" pitchFamily="18" charset="-78"/>
                <a:ea typeface="Times New Roman" pitchFamily="18" charset="0"/>
                <a:cs typeface="Andalus" pitchFamily="18" charset="-78"/>
              </a:rPr>
              <a:t>ql</a:t>
            </a:r>
            <a:r>
              <a:rPr kumimoji="0" lang="en-US" sz="2400" b="1"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a:t>
            </a:r>
            <a:r>
              <a:rPr kumimoji="0" lang="en-US" sz="2400" b="1" i="0" u="none" strike="noStrike" cap="none" normalizeH="0" baseline="0" dirty="0" err="1" smtClean="0">
                <a:ln>
                  <a:noFill/>
                </a:ln>
                <a:solidFill>
                  <a:srgbClr val="00B0F0"/>
                </a:solidFill>
                <a:effectLst/>
                <a:latin typeface="Andalus" pitchFamily="18" charset="-78"/>
                <a:ea typeface="Times New Roman" pitchFamily="18" charset="0"/>
                <a:cs typeface="Andalus" pitchFamily="18" charset="-78"/>
              </a:rPr>
              <a:t>packagename</a:t>
            </a:r>
            <a:endParaRPr kumimoji="0" lang="en-US" sz="2400" b="1"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endParaRPr>
          </a:p>
          <a:p>
            <a:pPr lvl="0" eaLnBrk="0" fontAlgn="base" hangingPunct="0">
              <a:spcBef>
                <a:spcPct val="0"/>
              </a:spcBef>
              <a:spcAft>
                <a:spcPct val="0"/>
              </a:spcAft>
            </a:pPr>
            <a:r>
              <a:rPr kumimoji="0" lang="en-US" sz="2400" b="1" i="1" u="none" strike="noStrike" cap="none" normalizeH="0" baseline="0" dirty="0" smtClean="0">
                <a:ln>
                  <a:noFill/>
                </a:ln>
                <a:effectLst/>
                <a:latin typeface="Andalus" pitchFamily="18" charset="-78"/>
                <a:ea typeface="Times New Roman" pitchFamily="18" charset="0"/>
                <a:cs typeface="Andalus" pitchFamily="18" charset="-78"/>
              </a:rPr>
              <a:t/>
            </a:r>
            <a:br>
              <a:rPr kumimoji="0" lang="en-US" sz="2400" b="1" i="1" u="none" strike="noStrike" cap="none" normalizeH="0" baseline="0" dirty="0" smtClean="0">
                <a:ln>
                  <a:noFill/>
                </a:ln>
                <a:effectLst/>
                <a:latin typeface="Andalus" pitchFamily="18" charset="-78"/>
                <a:ea typeface="Times New Roman" pitchFamily="18" charset="0"/>
                <a:cs typeface="Andalus" pitchFamily="18" charset="-78"/>
              </a:rPr>
            </a:br>
            <a:r>
              <a:rPr kumimoji="0" lang="en-US" sz="2400" b="0" i="0" u="none" strike="noStrike" cap="none" normalizeH="0" baseline="0" dirty="0" smtClean="0">
                <a:ln>
                  <a:noFill/>
                </a:ln>
                <a:effectLst/>
                <a:latin typeface="Andalus" pitchFamily="18" charset="-78"/>
                <a:ea typeface="Times New Roman" pitchFamily="18" charset="0"/>
                <a:cs typeface="Andalus" pitchFamily="18" charset="-78"/>
              </a:rPr>
              <a:t>Lists all files installed from package.</a:t>
            </a:r>
            <a:endParaRPr kumimoji="0" lang="en-US" sz="2400" b="0" i="0" u="none" strike="noStrike" cap="none" normalizeH="0" baseline="0" dirty="0" smtClean="0">
              <a:ln>
                <a:noFill/>
              </a:ln>
              <a:effectLst/>
              <a:latin typeface="Andalus" pitchFamily="18" charset="-78"/>
              <a:cs typeface="Andalus" pitchFamily="18" charset="-78"/>
            </a:endParaRPr>
          </a:p>
          <a:p>
            <a:pPr lvl="0" eaLnBrk="0" fontAlgn="base" hangingPunct="0">
              <a:spcBef>
                <a:spcPct val="0"/>
              </a:spcBef>
              <a:spcAft>
                <a:spcPct val="0"/>
              </a:spcAft>
            </a:pPr>
            <a:r>
              <a:rPr kumimoji="0" lang="en-US" sz="2400" b="1"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rpm      -</a:t>
            </a:r>
            <a:r>
              <a:rPr kumimoji="0" lang="en-US" sz="2400" b="1" i="0" u="none" strike="noStrike" cap="none" normalizeH="0" baseline="0" dirty="0" err="1" smtClean="0">
                <a:ln>
                  <a:noFill/>
                </a:ln>
                <a:solidFill>
                  <a:srgbClr val="00B0F0"/>
                </a:solidFill>
                <a:effectLst/>
                <a:latin typeface="Andalus" pitchFamily="18" charset="-78"/>
                <a:ea typeface="Times New Roman" pitchFamily="18" charset="0"/>
                <a:cs typeface="Andalus" pitchFamily="18" charset="-78"/>
              </a:rPr>
              <a:t>ql</a:t>
            </a:r>
            <a:r>
              <a:rPr kumimoji="0" lang="en-US" sz="2400" b="1"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a:t>
            </a:r>
            <a:r>
              <a:rPr kumimoji="0" lang="en-US" sz="2400" b="1" i="0" u="none" strike="noStrike" cap="none" normalizeH="0" baseline="0" dirty="0" err="1" smtClean="0">
                <a:ln>
                  <a:noFill/>
                </a:ln>
                <a:solidFill>
                  <a:srgbClr val="00B0F0"/>
                </a:solidFill>
                <a:effectLst/>
                <a:latin typeface="Andalus" pitchFamily="18" charset="-78"/>
                <a:ea typeface="Times New Roman" pitchFamily="18" charset="0"/>
                <a:cs typeface="Andalus" pitchFamily="18" charset="-78"/>
              </a:rPr>
              <a:t>vsftpd</a:t>
            </a:r>
            <a:r>
              <a:rPr kumimoji="0" lang="en-US" sz="2400" b="0"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a:r>
            <a:br>
              <a:rPr kumimoji="0" lang="en-US" sz="2400" b="0"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br>
            <a:r>
              <a:rPr kumimoji="0" lang="en-US" sz="2400" b="1"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rpm   -</a:t>
            </a:r>
            <a:r>
              <a:rPr kumimoji="0" lang="en-US" sz="2400" b="1" i="0" u="none" strike="noStrike" cap="none" normalizeH="0" baseline="0" dirty="0" err="1" smtClean="0">
                <a:ln>
                  <a:noFill/>
                </a:ln>
                <a:solidFill>
                  <a:srgbClr val="00B0F0"/>
                </a:solidFill>
                <a:effectLst/>
                <a:latin typeface="Andalus" pitchFamily="18" charset="-78"/>
                <a:ea typeface="Times New Roman" pitchFamily="18" charset="0"/>
                <a:cs typeface="Andalus" pitchFamily="18" charset="-78"/>
              </a:rPr>
              <a:t>qR</a:t>
            </a:r>
            <a:r>
              <a:rPr kumimoji="0" lang="en-US" sz="2400" b="1"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a:t>
            </a:r>
            <a:r>
              <a:rPr kumimoji="0" lang="en-US" sz="2400" b="1" i="0" u="none" strike="noStrike" cap="none" normalizeH="0" baseline="0" dirty="0" err="1" smtClean="0">
                <a:ln>
                  <a:noFill/>
                </a:ln>
                <a:solidFill>
                  <a:srgbClr val="00B0F0"/>
                </a:solidFill>
                <a:effectLst/>
                <a:latin typeface="Andalus" pitchFamily="18" charset="-78"/>
                <a:ea typeface="Times New Roman" pitchFamily="18" charset="0"/>
                <a:cs typeface="Andalus" pitchFamily="18" charset="-78"/>
              </a:rPr>
              <a:t>packagename</a:t>
            </a:r>
            <a:endParaRPr kumimoji="0" lang="en-US" sz="2400" b="1"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endParaRPr>
          </a:p>
          <a:p>
            <a:pPr lvl="0" eaLnBrk="0" fontAlgn="base" hangingPunct="0">
              <a:spcBef>
                <a:spcPct val="0"/>
              </a:spcBef>
              <a:spcAft>
                <a:spcPct val="0"/>
              </a:spcAft>
            </a:pPr>
            <a:r>
              <a:rPr kumimoji="0" lang="en-US" sz="2400" b="1" i="1"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a:r>
            <a:br>
              <a:rPr kumimoji="0" lang="en-US" sz="2400" b="1" i="1"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br>
            <a:r>
              <a:rPr kumimoji="0" lang="en-US" sz="2400" b="0" i="0" u="none" strike="noStrike" cap="none" normalizeH="0" baseline="0" dirty="0" smtClean="0">
                <a:ln>
                  <a:noFill/>
                </a:ln>
                <a:effectLst/>
                <a:latin typeface="Andalus" pitchFamily="18" charset="-78"/>
                <a:ea typeface="Times New Roman" pitchFamily="18" charset="0"/>
                <a:cs typeface="Andalus" pitchFamily="18" charset="-78"/>
              </a:rPr>
              <a:t>Lists package dependencies: these packages must be installed in order to get package working correctly</a:t>
            </a:r>
          </a:p>
          <a:p>
            <a:pPr lvl="0" eaLnBrk="0" fontAlgn="base" hangingPunct="0">
              <a:spcBef>
                <a:spcPct val="0"/>
              </a:spcBef>
              <a:spcAft>
                <a:spcPct val="0"/>
              </a:spcAft>
            </a:pPr>
            <a:endParaRPr kumimoji="0" lang="en-US" sz="2400" b="0" i="0" u="none" strike="noStrike" cap="none" normalizeH="0" baseline="0" dirty="0" smtClean="0">
              <a:ln>
                <a:noFill/>
              </a:ln>
              <a:effectLst/>
              <a:latin typeface="Andalus" pitchFamily="18" charset="-78"/>
              <a:cs typeface="Andalus" pitchFamily="18" charset="-78"/>
            </a:endParaRPr>
          </a:p>
          <a:p>
            <a:pPr lvl="0" eaLnBrk="0" fontAlgn="base" hangingPunct="0">
              <a:spcBef>
                <a:spcPct val="0"/>
              </a:spcBef>
              <a:spcAft>
                <a:spcPct val="0"/>
              </a:spcAft>
            </a:pPr>
            <a:r>
              <a:rPr kumimoji="0" lang="en-US" sz="2400" b="1"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rpm     -</a:t>
            </a:r>
            <a:r>
              <a:rPr kumimoji="0" lang="en-US" sz="2400" b="1" i="0" u="none" strike="noStrike" cap="none" normalizeH="0" baseline="0" dirty="0" err="1" smtClean="0">
                <a:ln>
                  <a:noFill/>
                </a:ln>
                <a:solidFill>
                  <a:srgbClr val="00B0F0"/>
                </a:solidFill>
                <a:effectLst/>
                <a:latin typeface="Andalus" pitchFamily="18" charset="-78"/>
                <a:ea typeface="Times New Roman" pitchFamily="18" charset="0"/>
                <a:cs typeface="Andalus" pitchFamily="18" charset="-78"/>
              </a:rPr>
              <a:t>qR</a:t>
            </a:r>
            <a:r>
              <a:rPr kumimoji="0" lang="en-US" sz="2400" b="1"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a:t>
            </a:r>
            <a:r>
              <a:rPr kumimoji="0" lang="en-US" sz="2400" b="1" i="0" u="none" strike="noStrike" cap="none" normalizeH="0" baseline="0" dirty="0" err="1" smtClean="0">
                <a:ln>
                  <a:noFill/>
                </a:ln>
                <a:solidFill>
                  <a:srgbClr val="00B0F0"/>
                </a:solidFill>
                <a:effectLst/>
                <a:latin typeface="Andalus" pitchFamily="18" charset="-78"/>
                <a:ea typeface="Times New Roman" pitchFamily="18" charset="0"/>
                <a:cs typeface="Andalus" pitchFamily="18" charset="-78"/>
              </a:rPr>
              <a:t>vsftpd</a:t>
            </a:r>
            <a:endParaRPr kumimoji="0" lang="en-US" sz="2400" b="1" i="0" u="none" strike="noStrike" cap="none" normalizeH="0" baseline="0" dirty="0" smtClean="0">
              <a:ln>
                <a:noFill/>
              </a:ln>
              <a:solidFill>
                <a:srgbClr val="00B0F0"/>
              </a:solidFill>
              <a:effectLst/>
              <a:latin typeface="Andalus" pitchFamily="18" charset="-78"/>
              <a:cs typeface="Andalus" pitchFamily="18" charset="-7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ChangeArrowheads="1"/>
          </p:cNvSpPr>
          <p:nvPr/>
        </p:nvSpPr>
        <p:spPr bwMode="auto">
          <a:xfrm>
            <a:off x="0" y="457200"/>
            <a:ext cx="9144000" cy="60016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sz="3000" b="1" i="0" u="sng" strike="noStrike" cap="none" normalizeH="0" baseline="0" dirty="0" smtClean="0">
                <a:ln>
                  <a:noFill/>
                </a:ln>
                <a:solidFill>
                  <a:schemeClr val="accent6">
                    <a:lumMod val="75000"/>
                  </a:schemeClr>
                </a:solidFill>
                <a:effectLst/>
                <a:latin typeface="Andalus" pitchFamily="18" charset="-78"/>
                <a:ea typeface="Times New Roman" pitchFamily="18" charset="0"/>
                <a:cs typeface="Andalus" pitchFamily="18" charset="-78"/>
              </a:rPr>
              <a:t>RPM Package Signature</a:t>
            </a:r>
            <a:endParaRPr kumimoji="0" lang="en-US" sz="3000" b="1" i="0" u="sng" strike="noStrike" cap="none" normalizeH="0" baseline="0" dirty="0" smtClean="0">
              <a:ln>
                <a:noFill/>
              </a:ln>
              <a:solidFill>
                <a:schemeClr val="accent6">
                  <a:lumMod val="75000"/>
                </a:schemeClr>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Blip>
                <a:blip r:embed="rId2"/>
              </a:buBlip>
              <a:tabLst/>
            </a:pPr>
            <a:r>
              <a:rPr kumimoji="0" lang="en-US" sz="22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RPM uses md5sum to verify that the content of the RPM has not been modified (integrity) and GPG to verify the authenticity of the rpm.</a:t>
            </a:r>
            <a:br>
              <a:rPr kumimoji="0" lang="en-US" sz="22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br>
            <a:r>
              <a:rPr kumimoji="0" lang="en-US" sz="22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
            </a:r>
            <a:br>
              <a:rPr kumimoji="0" lang="en-US" sz="22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br>
            <a:r>
              <a:rPr kumimoji="0" lang="en-US" sz="2400" b="1"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rpm   -K  --</a:t>
            </a:r>
            <a:r>
              <a:rPr kumimoji="0" lang="en-US" sz="2400" b="1" i="0" u="none" strike="noStrike" cap="none" normalizeH="0" baseline="0" dirty="0" err="1" smtClean="0">
                <a:ln>
                  <a:noFill/>
                </a:ln>
                <a:solidFill>
                  <a:srgbClr val="00B0F0"/>
                </a:solidFill>
                <a:effectLst/>
                <a:latin typeface="Andalus" pitchFamily="18" charset="-78"/>
                <a:ea typeface="Times New Roman" pitchFamily="18" charset="0"/>
                <a:cs typeface="Andalus" pitchFamily="18" charset="-78"/>
              </a:rPr>
              <a:t>nosignature</a:t>
            </a:r>
            <a:r>
              <a:rPr kumimoji="0" lang="en-US" sz="2400" b="1"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a:t>
            </a:r>
            <a:r>
              <a:rPr kumimoji="0" lang="en-US" sz="2400" b="1" i="0" u="none" strike="noStrike" cap="none" normalizeH="0" baseline="0" dirty="0" err="1" smtClean="0">
                <a:ln>
                  <a:noFill/>
                </a:ln>
                <a:solidFill>
                  <a:srgbClr val="00B0F0"/>
                </a:solidFill>
                <a:effectLst/>
                <a:latin typeface="Andalus" pitchFamily="18" charset="-78"/>
                <a:ea typeface="Times New Roman" pitchFamily="18" charset="0"/>
                <a:cs typeface="Andalus" pitchFamily="18" charset="-78"/>
              </a:rPr>
              <a:t>packagename</a:t>
            </a:r>
            <a:r>
              <a:rPr kumimoji="0" lang="en-US" sz="22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
            </a:r>
            <a:br>
              <a:rPr kumimoji="0" lang="en-US" sz="22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br>
            <a:r>
              <a:rPr kumimoji="0" lang="en-US" sz="22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Verifies only the rpm md5sum to be sure that the package is intact. The message '</a:t>
            </a:r>
            <a:r>
              <a:rPr kumimoji="0" lang="en-US" sz="2200" b="1" i="1"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md5 OK</a:t>
            </a:r>
            <a:r>
              <a:rPr kumimoji="0" lang="en-US" sz="22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 is displayed if package has not been modified.</a:t>
            </a:r>
            <a:br>
              <a:rPr kumimoji="0" lang="en-US" sz="22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br>
            <a:r>
              <a:rPr kumimoji="0" lang="en-US" sz="2400" b="0"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a:r>
            <a:br>
              <a:rPr kumimoji="0" lang="en-US" sz="2400" b="0"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br>
            <a:r>
              <a:rPr kumimoji="0" lang="en-US" sz="2400" b="1"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rpm   --</a:t>
            </a:r>
            <a:r>
              <a:rPr kumimoji="0" lang="en-US" sz="2400" b="1" i="0" u="none" strike="noStrike" cap="none" normalizeH="0" baseline="0" dirty="0" err="1" smtClean="0">
                <a:ln>
                  <a:noFill/>
                </a:ln>
                <a:solidFill>
                  <a:srgbClr val="00B0F0"/>
                </a:solidFill>
                <a:effectLst/>
                <a:latin typeface="Andalus" pitchFamily="18" charset="-78"/>
                <a:ea typeface="Times New Roman" pitchFamily="18" charset="0"/>
                <a:cs typeface="Andalus" pitchFamily="18" charset="-78"/>
              </a:rPr>
              <a:t>checksig</a:t>
            </a:r>
            <a:r>
              <a:rPr kumimoji="0" lang="en-US" sz="2400" b="1"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a:t>
            </a:r>
            <a:r>
              <a:rPr kumimoji="0" lang="en-US" sz="2400" b="1" i="0" u="none" strike="noStrike" cap="none" normalizeH="0" baseline="0" dirty="0" err="1" smtClean="0">
                <a:ln>
                  <a:noFill/>
                </a:ln>
                <a:solidFill>
                  <a:srgbClr val="00B0F0"/>
                </a:solidFill>
                <a:effectLst/>
                <a:latin typeface="Andalus" pitchFamily="18" charset="-78"/>
                <a:ea typeface="Times New Roman" pitchFamily="18" charset="0"/>
                <a:cs typeface="Andalus" pitchFamily="18" charset="-78"/>
              </a:rPr>
              <a:t>packagename</a:t>
            </a:r>
            <a:endParaRPr kumimoji="0" lang="en-US" sz="2400" b="0" i="0" u="none" strike="noStrike" cap="none" normalizeH="0" baseline="0" dirty="0" smtClean="0">
              <a:ln>
                <a:noFill/>
              </a:ln>
              <a:solidFill>
                <a:srgbClr val="00B0F0"/>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Blip>
                <a:blip r:embed="rId2"/>
              </a:buBlip>
              <a:tabLst/>
            </a:pPr>
            <a:r>
              <a:rPr kumimoji="0" lang="en-US" sz="22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Verifies the package authenticity and integrity. Previously the package GPG keys must be imported with </a:t>
            </a:r>
            <a:r>
              <a:rPr kumimoji="0" lang="en-US" sz="2200" b="1" i="1"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'rpm --import'</a:t>
            </a:r>
            <a:r>
              <a:rPr kumimoji="0" lang="en-US" sz="22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a:t>
            </a:r>
            <a:endParaRPr kumimoji="0" lang="en-US" sz="2200" b="0" i="0" u="none" strike="noStrike" cap="none" normalizeH="0" baseline="0" dirty="0" smtClean="0">
              <a:ln>
                <a:noFill/>
              </a:ln>
              <a:solidFill>
                <a:schemeClr val="tx1"/>
              </a:solidFill>
              <a:effectLst/>
              <a:latin typeface="Andalus" pitchFamily="18" charset="-78"/>
              <a:cs typeface="Andalus" pitchFamily="18" charset="-78"/>
            </a:endParaRPr>
          </a:p>
        </p:txBody>
      </p:sp>
      <p:pic>
        <p:nvPicPr>
          <p:cNvPr id="3" name="Picture 2"/>
          <p:cNvPicPr>
            <a:picLocks noChangeAspect="1" noChangeArrowheads="1"/>
          </p:cNvPicPr>
          <p:nvPr/>
        </p:nvPicPr>
        <p:blipFill>
          <a:blip r:embed="rId3" cstate="print"/>
          <a:srcRect t="5555" b="86667"/>
          <a:stretch>
            <a:fillRect/>
          </a:stretch>
        </p:blipFill>
        <p:spPr bwMode="auto">
          <a:xfrm>
            <a:off x="-12768" y="0"/>
            <a:ext cx="9085754" cy="533400"/>
          </a:xfrm>
          <a:prstGeom prst="rect">
            <a:avLst/>
          </a:prstGeom>
          <a:noFill/>
          <a:ln w="9525">
            <a:noFill/>
            <a:miter lim="800000"/>
            <a:headEnd/>
            <a:tailEnd/>
          </a:ln>
          <a:effectLst/>
        </p:spPr>
      </p:pic>
      <p:sp>
        <p:nvSpPr>
          <p:cNvPr id="4" name="TextBox 19"/>
          <p:cNvSpPr txBox="1"/>
          <p:nvPr/>
        </p:nvSpPr>
        <p:spPr>
          <a:xfrm flipH="1">
            <a:off x="4104211" y="-71462"/>
            <a:ext cx="5039790"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pic>
        <p:nvPicPr>
          <p:cNvPr id="5" name="Picture 4"/>
          <p:cNvPicPr>
            <a:picLocks noChangeAspect="1" noChangeArrowheads="1"/>
          </p:cNvPicPr>
          <p:nvPr/>
        </p:nvPicPr>
        <p:blipFill>
          <a:blip r:embed="rId3" cstate="print"/>
          <a:srcRect t="96667"/>
          <a:stretch>
            <a:fillRect/>
          </a:stretch>
        </p:blipFill>
        <p:spPr bwMode="auto">
          <a:xfrm>
            <a:off x="-58996" y="6629400"/>
            <a:ext cx="9190523" cy="2286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srcRect t="5555" b="86667"/>
          <a:stretch>
            <a:fillRect/>
          </a:stretch>
        </p:blipFill>
        <p:spPr bwMode="auto">
          <a:xfrm>
            <a:off x="-12768" y="0"/>
            <a:ext cx="9085754" cy="533400"/>
          </a:xfrm>
          <a:prstGeom prst="rect">
            <a:avLst/>
          </a:prstGeom>
          <a:noFill/>
          <a:ln w="9525">
            <a:noFill/>
            <a:miter lim="800000"/>
            <a:headEnd/>
            <a:tailEnd/>
          </a:ln>
          <a:effectLst/>
        </p:spPr>
      </p:pic>
      <p:sp>
        <p:nvSpPr>
          <p:cNvPr id="4" name="TextBox 19"/>
          <p:cNvSpPr txBox="1"/>
          <p:nvPr/>
        </p:nvSpPr>
        <p:spPr>
          <a:xfrm flipH="1">
            <a:off x="4104211" y="-71462"/>
            <a:ext cx="5039790"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pic>
        <p:nvPicPr>
          <p:cNvPr id="5" name="Picture 4"/>
          <p:cNvPicPr>
            <a:picLocks noChangeAspect="1" noChangeArrowheads="1"/>
          </p:cNvPicPr>
          <p:nvPr/>
        </p:nvPicPr>
        <p:blipFill>
          <a:blip r:embed="rId2" cstate="print"/>
          <a:srcRect t="96667"/>
          <a:stretch>
            <a:fillRect/>
          </a:stretch>
        </p:blipFill>
        <p:spPr bwMode="auto">
          <a:xfrm>
            <a:off x="-58996" y="6629400"/>
            <a:ext cx="9190523" cy="228600"/>
          </a:xfrm>
          <a:prstGeom prst="rect">
            <a:avLst/>
          </a:prstGeom>
          <a:noFill/>
          <a:ln w="9525">
            <a:noFill/>
            <a:miter lim="800000"/>
            <a:headEnd/>
            <a:tailEnd/>
          </a:ln>
          <a:effectLst/>
        </p:spPr>
      </p:pic>
      <p:sp>
        <p:nvSpPr>
          <p:cNvPr id="6" name="Rectangle 5"/>
          <p:cNvSpPr/>
          <p:nvPr/>
        </p:nvSpPr>
        <p:spPr>
          <a:xfrm>
            <a:off x="0" y="751344"/>
            <a:ext cx="9144000" cy="6093976"/>
          </a:xfrm>
          <a:prstGeom prst="rect">
            <a:avLst/>
          </a:prstGeom>
        </p:spPr>
        <p:txBody>
          <a:bodyPr wrap="square">
            <a:spAutoFit/>
          </a:bodyPr>
          <a:lstStyle/>
          <a:p>
            <a:pPr lvl="0" algn="ctr" eaLnBrk="0" fontAlgn="base" hangingPunct="0">
              <a:spcBef>
                <a:spcPct val="0"/>
              </a:spcBef>
              <a:spcAft>
                <a:spcPct val="0"/>
              </a:spcAft>
            </a:pPr>
            <a:r>
              <a:rPr kumimoji="0" lang="en-US" sz="3600" b="1" i="0" u="sng" strike="noStrike" cap="none" normalizeH="0" baseline="0" dirty="0" smtClean="0">
                <a:ln>
                  <a:noFill/>
                </a:ln>
                <a:solidFill>
                  <a:schemeClr val="accent6">
                    <a:lumMod val="75000"/>
                  </a:schemeClr>
                </a:solidFill>
                <a:effectLst/>
                <a:latin typeface="Andalus" pitchFamily="18" charset="-78"/>
                <a:ea typeface="Times New Roman" pitchFamily="18" charset="0"/>
                <a:cs typeface="Andalus" pitchFamily="18" charset="-78"/>
              </a:rPr>
              <a:t>RPM Verification</a:t>
            </a:r>
          </a:p>
          <a:p>
            <a:pPr lvl="0" algn="ctr" eaLnBrk="0" fontAlgn="base" hangingPunct="0">
              <a:spcBef>
                <a:spcPct val="0"/>
              </a:spcBef>
              <a:spcAft>
                <a:spcPct val="0"/>
              </a:spcAft>
            </a:pPr>
            <a:endParaRPr kumimoji="0" lang="en-US" sz="3600" b="1" i="0" u="sng" strike="noStrike" cap="none" normalizeH="0" baseline="0" dirty="0" smtClean="0">
              <a:ln>
                <a:noFill/>
              </a:ln>
              <a:solidFill>
                <a:schemeClr val="accent6">
                  <a:lumMod val="75000"/>
                </a:schemeClr>
              </a:solidFill>
              <a:effectLst/>
              <a:latin typeface="Andalus" pitchFamily="18" charset="-78"/>
              <a:ea typeface="Times New Roman" pitchFamily="18" charset="0"/>
              <a:cs typeface="Andalus" pitchFamily="18" charset="-78"/>
            </a:endParaRPr>
          </a:p>
          <a:p>
            <a:pPr lvl="0" eaLnBrk="0" fontAlgn="base" hangingPunct="0">
              <a:spcBef>
                <a:spcPct val="0"/>
              </a:spcBef>
              <a:spcAft>
                <a:spcPct val="0"/>
              </a:spcAft>
              <a:buBlip>
                <a:blip r:embed="rId3"/>
              </a:buBlip>
            </a:pP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Once the package has been installed rpm can verify that the files installed by the package have not been modified on the system. Verifying an installed package compares information about that package with information from the RPM database when rpm is executed in verify mode (rpm --verify):</a:t>
            </a:r>
            <a:b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br>
            <a:r>
              <a:rPr kumimoji="0" lang="en-US" sz="2400" b="0"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a:r>
            <a:br>
              <a:rPr kumimoji="0" lang="en-US" sz="2400" b="0"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br>
            <a:r>
              <a:rPr kumimoji="0" lang="en-US" sz="2400" b="1"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rpm     --verify   -a</a:t>
            </a:r>
            <a:r>
              <a:rPr kumimoji="0" lang="en-US" sz="2400" b="0"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a:r>
            <a:br>
              <a:rPr kumimoji="0" lang="en-US" sz="2400" b="0"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b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Verify all files within a package against a downloaded RPM.</a:t>
            </a:r>
            <a:b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b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
            </a:r>
            <a:b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br>
            <a:r>
              <a:rPr kumimoji="0" lang="en-US" sz="2400" b="1"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rpm     --verify    -p    </a:t>
            </a:r>
            <a:r>
              <a:rPr kumimoji="0" lang="en-US" sz="2400" b="1" i="0" u="none" strike="noStrike" cap="none" normalizeH="0" baseline="0" dirty="0" err="1" smtClean="0">
                <a:ln>
                  <a:noFill/>
                </a:ln>
                <a:solidFill>
                  <a:srgbClr val="00B0F0"/>
                </a:solidFill>
                <a:effectLst/>
                <a:latin typeface="Andalus" pitchFamily="18" charset="-78"/>
                <a:ea typeface="Times New Roman" pitchFamily="18" charset="0"/>
                <a:cs typeface="Andalus" pitchFamily="18" charset="-78"/>
              </a:rPr>
              <a:t>packagename</a:t>
            </a: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
            </a:r>
            <a:b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b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Verify all files associated with a particular package.</a:t>
            </a: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r>
            <a:b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r>
            <a:b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n-US"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r>
            <a:br>
              <a:rPr kumimoji="0" lang="en-US"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510</Words>
  <Application>Microsoft Office PowerPoint</Application>
  <PresentationFormat>On-screen Show (4:3)</PresentationFormat>
  <Paragraphs>68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PHP-2</dc:creator>
  <cp:lastModifiedBy>PHP-2</cp:lastModifiedBy>
  <cp:revision>32</cp:revision>
  <dcterms:created xsi:type="dcterms:W3CDTF">2013-02-21T10:16:40Z</dcterms:created>
  <dcterms:modified xsi:type="dcterms:W3CDTF">2013-02-22T10:04:29Z</dcterms:modified>
</cp:coreProperties>
</file>