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0" r:id="rId3"/>
    <p:sldId id="261" r:id="rId4"/>
    <p:sldId id="262" r:id="rId5"/>
    <p:sldId id="263" r:id="rId6"/>
    <p:sldId id="264" r:id="rId7"/>
    <p:sldId id="265" r:id="rId8"/>
    <p:sldId id="266" r:id="rId9"/>
    <p:sldId id="267" r:id="rId10"/>
    <p:sldId id="268" r:id="rId11"/>
    <p:sldId id="269" r:id="rId12"/>
    <p:sldId id="273" r:id="rId13"/>
    <p:sldId id="270" r:id="rId14"/>
    <p:sldId id="271"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3/3/2013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3/3/2013</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3/3/2013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3/3/2013</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3/3/2013</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3/3/2013</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3/3/2013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140200" y="762000"/>
            <a:ext cx="65" cy="948978"/>
          </a:xfrm>
          <a:prstGeom prst="rect">
            <a:avLst/>
          </a:prstGeom>
          <a:noFill/>
        </p:spPr>
        <p:txBody>
          <a:bodyPr vert="horz" wrap="none" lIns="0" tIns="0" rIns="0" bIns="0" rtlCol="0">
            <a:spAutoFit/>
          </a:bodyPr>
          <a:lstStyle/>
          <a:p>
            <a:pPr>
              <a:lnSpc>
                <a:spcPts val="3680"/>
              </a:lnSpc>
            </a:pPr>
            <a:endParaRPr lang="en-CA" sz="3200" dirty="0" smtClean="0">
              <a:solidFill>
                <a:srgbClr val="000000"/>
              </a:solidFill>
              <a:latin typeface="Liberation Sans Narrow"/>
              <a:cs typeface="Liberation Sans Narrow"/>
            </a:endParaRPr>
          </a:p>
          <a:p>
            <a:pPr>
              <a:lnSpc>
                <a:spcPts val="3680"/>
              </a:lnSpc>
            </a:pPr>
            <a:endParaRPr/>
          </a:p>
        </p:txBody>
      </p:sp>
      <p:sp>
        <p:nvSpPr>
          <p:cNvPr id="4" name="TextBox 4"/>
          <p:cNvSpPr txBox="1"/>
          <p:nvPr/>
        </p:nvSpPr>
        <p:spPr>
          <a:xfrm>
            <a:off x="876300" y="2000240"/>
            <a:ext cx="65" cy="661207"/>
          </a:xfrm>
          <a:prstGeom prst="rect">
            <a:avLst/>
          </a:prstGeom>
          <a:noFill/>
        </p:spPr>
        <p:txBody>
          <a:bodyPr vert="horz" wrap="none" lIns="0" tIns="0" rIns="0" bIns="0" rtlCol="0">
            <a:spAutoFit/>
          </a:bodyPr>
          <a:lstStyle/>
          <a:p>
            <a:pPr>
              <a:lnSpc>
                <a:spcPts val="2700"/>
              </a:lnSpc>
              <a:tabLst>
                <a:tab pos="457200" algn="l"/>
              </a:tabLst>
            </a:pPr>
            <a:endParaRPr lang="en-CA" sz="2000" b="1" dirty="0" smtClean="0">
              <a:solidFill>
                <a:srgbClr val="000000"/>
              </a:solidFill>
              <a:latin typeface="Liberation Sans Narrow"/>
              <a:cs typeface="Liberation Sans Narrow"/>
            </a:endParaRPr>
          </a:p>
          <a:p>
            <a:pPr>
              <a:lnSpc>
                <a:spcPts val="2700"/>
              </a:lnSpc>
            </a:pPr>
            <a:endParaRPr lang="en-CA" sz="2000" dirty="0">
              <a:solidFill>
                <a:srgbClr val="000000"/>
              </a:solidFill>
            </a:endParaRPr>
          </a:p>
        </p:txBody>
      </p:sp>
      <p:sp>
        <p:nvSpPr>
          <p:cNvPr id="5" name="TextBox 5"/>
          <p:cNvSpPr txBox="1"/>
          <p:nvPr/>
        </p:nvSpPr>
        <p:spPr>
          <a:xfrm>
            <a:off x="1333500" y="2590800"/>
            <a:ext cx="65" cy="683649"/>
          </a:xfrm>
          <a:prstGeom prst="rect">
            <a:avLst/>
          </a:prstGeom>
          <a:noFill/>
        </p:spPr>
        <p:txBody>
          <a:bodyPr vert="horz" wrap="none" lIns="0" tIns="0" rIns="0" bIns="0" rtlCol="0">
            <a:spAutoFit/>
          </a:bodyPr>
          <a:lstStyle/>
          <a:p>
            <a:pPr>
              <a:lnSpc>
                <a:spcPts val="2750"/>
              </a:lnSpc>
              <a:tabLst>
                <a:tab pos="457200" algn="l"/>
              </a:tabLst>
            </a:pPr>
            <a:endParaRPr lang="en-CA" sz="2000" b="1" dirty="0" smtClean="0">
              <a:latin typeface="Liberation Sans Narrow"/>
              <a:cs typeface="Liberation Sans Narrow"/>
            </a:endParaRPr>
          </a:p>
          <a:p>
            <a:pPr>
              <a:lnSpc>
                <a:spcPts val="2750"/>
              </a:lnSpc>
            </a:pPr>
            <a:endParaRPr lang="en-CA" sz="2000" dirty="0">
              <a:solidFill>
                <a:srgbClr val="000000"/>
              </a:solidFill>
            </a:endParaRPr>
          </a:p>
        </p:txBody>
      </p:sp>
      <p:sp>
        <p:nvSpPr>
          <p:cNvPr id="7" name="TextBox 7"/>
          <p:cNvSpPr txBox="1"/>
          <p:nvPr/>
        </p:nvSpPr>
        <p:spPr>
          <a:xfrm>
            <a:off x="1333500" y="4286256"/>
            <a:ext cx="65" cy="661207"/>
          </a:xfrm>
          <a:prstGeom prst="rect">
            <a:avLst/>
          </a:prstGeom>
          <a:noFill/>
        </p:spPr>
        <p:txBody>
          <a:bodyPr vert="horz" wrap="none" lIns="0" tIns="0" rIns="0" bIns="0" rtlCol="0">
            <a:spAutoFit/>
          </a:bodyPr>
          <a:lstStyle/>
          <a:p>
            <a:pPr>
              <a:lnSpc>
                <a:spcPts val="2700"/>
              </a:lnSpc>
            </a:pPr>
            <a:endParaRPr lang="en-CA" sz="2000" b="1" dirty="0" smtClean="0">
              <a:latin typeface="Liberation Sans Narrow"/>
              <a:cs typeface="Liberation Sans Narrow"/>
            </a:endParaRPr>
          </a:p>
          <a:p>
            <a:pPr>
              <a:lnSpc>
                <a:spcPts val="2700"/>
              </a:lnSpc>
            </a:pPr>
            <a:endParaRPr lang="en-CA" sz="2000" dirty="0">
              <a:solidFill>
                <a:srgbClr val="000000"/>
              </a:solidFill>
            </a:endParaRPr>
          </a:p>
        </p:txBody>
      </p:sp>
      <p:sp>
        <p:nvSpPr>
          <p:cNvPr id="8" name="TextBox 8"/>
          <p:cNvSpPr txBox="1"/>
          <p:nvPr/>
        </p:nvSpPr>
        <p:spPr>
          <a:xfrm>
            <a:off x="8686800" y="6413500"/>
            <a:ext cx="65" cy="589905"/>
          </a:xfrm>
          <a:prstGeom prst="rect">
            <a:avLst/>
          </a:prstGeom>
          <a:noFill/>
        </p:spPr>
        <p:txBody>
          <a:bodyPr vert="horz" wrap="none" lIns="0" tIns="0" rIns="0" bIns="0" rtlCol="0">
            <a:spAutoFit/>
          </a:bodyPr>
          <a:lstStyle/>
          <a:p>
            <a:pPr>
              <a:lnSpc>
                <a:spcPts val="2300"/>
              </a:lnSpc>
            </a:pPr>
            <a:endParaRPr lang="en-CA" sz="2000" dirty="0" smtClean="0">
              <a:solidFill>
                <a:srgbClr val="000000"/>
              </a:solidFill>
              <a:latin typeface="Liberation Sans Narrow"/>
              <a:cs typeface="Liberation Sans Narrow"/>
            </a:endParaRPr>
          </a:p>
          <a:p>
            <a:pPr>
              <a:lnSpc>
                <a:spcPts val="2300"/>
              </a:lnSpc>
            </a:pPr>
            <a:endParaRPr lang="en-CA" sz="2000" dirty="0">
              <a:solidFill>
                <a:srgbClr val="000000"/>
              </a:solidFill>
            </a:endParaRPr>
          </a:p>
        </p:txBody>
      </p:sp>
      <p:grpSp>
        <p:nvGrpSpPr>
          <p:cNvPr id="2" name="Group 9"/>
          <p:cNvGrpSpPr/>
          <p:nvPr/>
        </p:nvGrpSpPr>
        <p:grpSpPr>
          <a:xfrm>
            <a:off x="-41793" y="-76200"/>
            <a:ext cx="9261993" cy="6929462"/>
            <a:chOff x="-46523" y="-71462"/>
            <a:chExt cx="9261993" cy="6929462"/>
          </a:xfrm>
        </p:grpSpPr>
        <p:grpSp>
          <p:nvGrpSpPr>
            <p:cNvPr id="6" name="Group 10"/>
            <p:cNvGrpSpPr/>
            <p:nvPr/>
          </p:nvGrpSpPr>
          <p:grpSpPr>
            <a:xfrm>
              <a:off x="-46523" y="0"/>
              <a:ext cx="9190523" cy="6858000"/>
              <a:chOff x="-46523" y="0"/>
              <a:chExt cx="9190523" cy="6858000"/>
            </a:xfrm>
          </p:grpSpPr>
          <p:pic>
            <p:nvPicPr>
              <p:cNvPr id="13" name="Picture 12"/>
              <p:cNvPicPr>
                <a:picLocks noChangeAspect="1" noChangeArrowheads="1"/>
              </p:cNvPicPr>
              <p:nvPr/>
            </p:nvPicPr>
            <p:blipFill>
              <a:blip r:embed="rId2" cstate="print"/>
              <a:srcRect t="96667"/>
              <a:stretch>
                <a:fillRect/>
              </a:stretch>
            </p:blipFill>
            <p:spPr bwMode="auto">
              <a:xfrm>
                <a:off x="-46523" y="6629400"/>
                <a:ext cx="9190523" cy="228600"/>
              </a:xfrm>
              <a:prstGeom prst="rect">
                <a:avLst/>
              </a:prstGeom>
              <a:noFill/>
              <a:ln w="9525">
                <a:noFill/>
                <a:miter lim="800000"/>
                <a:headEnd/>
                <a:tailEnd/>
              </a:ln>
              <a:effectLst/>
            </p:spPr>
          </p:pic>
          <p:pic>
            <p:nvPicPr>
              <p:cNvPr id="14" name="Picture 13"/>
              <p:cNvPicPr>
                <a:picLocks noChangeAspect="1" noChangeArrowheads="1"/>
              </p:cNvPicPr>
              <p:nvPr/>
            </p:nvPicPr>
            <p:blipFill>
              <a:blip r:embed="rId2" cstate="print"/>
              <a:srcRect t="5555" b="86667"/>
              <a:stretch>
                <a:fillRect/>
              </a:stretch>
            </p:blipFill>
            <p:spPr bwMode="auto">
              <a:xfrm>
                <a:off x="0" y="0"/>
                <a:ext cx="9144000" cy="533400"/>
              </a:xfrm>
              <a:prstGeom prst="rect">
                <a:avLst/>
              </a:prstGeom>
              <a:noFill/>
              <a:ln w="9525">
                <a:noFill/>
                <a:miter lim="800000"/>
                <a:headEnd/>
                <a:tailEnd/>
              </a:ln>
              <a:effectLst/>
            </p:spPr>
          </p:pic>
        </p:grpSp>
        <p:sp>
          <p:nvSpPr>
            <p:cNvPr id="12" name="TextBox 19"/>
            <p:cNvSpPr txBox="1"/>
            <p:nvPr/>
          </p:nvSpPr>
          <p:spPr>
            <a:xfrm flipH="1">
              <a:off x="4143372"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sp>
        <p:nvSpPr>
          <p:cNvPr id="15" name="Slide Number Placeholder 14"/>
          <p:cNvSpPr>
            <a:spLocks noGrp="1"/>
          </p:cNvSpPr>
          <p:nvPr>
            <p:ph type="sldNum" sz="quarter" idx="12"/>
          </p:nvPr>
        </p:nvSpPr>
        <p:spPr/>
        <p:txBody>
          <a:bodyPr/>
          <a:lstStyle/>
          <a:p>
            <a:fld id="{2C7DFF54-6BA4-4515-87CA-28703F844993}" type="slidenum">
              <a:rPr lang="en-CA" smtClean="0"/>
              <a:pPr/>
              <a:t>1</a:t>
            </a:fld>
            <a:endParaRPr lang="en-CA"/>
          </a:p>
        </p:txBody>
      </p:sp>
      <p:sp>
        <p:nvSpPr>
          <p:cNvPr id="17" name="Right Arrow 16"/>
          <p:cNvSpPr/>
          <p:nvPr/>
        </p:nvSpPr>
        <p:spPr>
          <a:xfrm flipH="1">
            <a:off x="5257800" y="533400"/>
            <a:ext cx="3524240" cy="1371600"/>
          </a:xfrm>
          <a:prstGeom prst="rightArrow">
            <a:avLst>
              <a:gd name="adj1" fmla="val 50000"/>
              <a:gd name="adj2" fmla="val 4209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000"/>
          </a:p>
        </p:txBody>
      </p:sp>
      <p:sp>
        <p:nvSpPr>
          <p:cNvPr id="18" name="Rectangle 17"/>
          <p:cNvSpPr/>
          <p:nvPr/>
        </p:nvSpPr>
        <p:spPr>
          <a:xfrm>
            <a:off x="6357950" y="1010184"/>
            <a:ext cx="2714644" cy="655949"/>
          </a:xfrm>
          <a:prstGeom prst="rect">
            <a:avLst/>
          </a:prstGeom>
        </p:spPr>
        <p:txBody>
          <a:bodyPr wrap="square">
            <a:spAutoFit/>
          </a:bodyPr>
          <a:lstStyle/>
          <a:p>
            <a:pPr algn="ctr">
              <a:lnSpc>
                <a:spcPts val="3680"/>
              </a:lnSpc>
            </a:pPr>
            <a:r>
              <a:rPr lang="en-CA" sz="5400" b="1" dirty="0" smtClean="0">
                <a:solidFill>
                  <a:schemeClr val="bg1"/>
                </a:solidFill>
                <a:latin typeface="Andalus" pitchFamily="18" charset="-78"/>
                <a:cs typeface="Andalus" pitchFamily="18" charset="-78"/>
              </a:rPr>
              <a:t>Outline</a:t>
            </a:r>
          </a:p>
        </p:txBody>
      </p:sp>
      <p:sp>
        <p:nvSpPr>
          <p:cNvPr id="16" name="TextBox 15"/>
          <p:cNvSpPr txBox="1"/>
          <p:nvPr/>
        </p:nvSpPr>
        <p:spPr>
          <a:xfrm>
            <a:off x="228600" y="762000"/>
            <a:ext cx="4491054" cy="64633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3600" dirty="0" smtClean="0">
                <a:solidFill>
                  <a:schemeClr val="tx1"/>
                </a:solidFill>
                <a:latin typeface="Andalus" pitchFamily="18" charset="-78"/>
                <a:cs typeface="Andalus" pitchFamily="18" charset="-78"/>
              </a:rPr>
              <a:t>VI  &amp; VIM  Editor</a:t>
            </a:r>
            <a:endParaRPr lang="en-US" sz="3600" dirty="0">
              <a:solidFill>
                <a:schemeClr val="tx1"/>
              </a:solidFill>
              <a:latin typeface="Andalus" pitchFamily="18" charset="-78"/>
              <a:cs typeface="Andalus" pitchFamily="18" charset="-78"/>
            </a:endParaRPr>
          </a:p>
        </p:txBody>
      </p:sp>
      <p:sp>
        <p:nvSpPr>
          <p:cNvPr id="19" name="TextBox 18"/>
          <p:cNvSpPr txBox="1"/>
          <p:nvPr/>
        </p:nvSpPr>
        <p:spPr>
          <a:xfrm>
            <a:off x="609600" y="1524000"/>
            <a:ext cx="3929090" cy="64633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3600" dirty="0" smtClean="0"/>
              <a:t>Vi Editor modes</a:t>
            </a:r>
            <a:endParaRPr lang="en-US" sz="3600" dirty="0"/>
          </a:p>
        </p:txBody>
      </p:sp>
      <p:sp>
        <p:nvSpPr>
          <p:cNvPr id="20" name="TextBox 19"/>
          <p:cNvSpPr txBox="1"/>
          <p:nvPr/>
        </p:nvSpPr>
        <p:spPr>
          <a:xfrm>
            <a:off x="762000" y="2590800"/>
            <a:ext cx="3857652" cy="52322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2800" b="1" dirty="0" smtClean="0">
                <a:latin typeface="Andalus" pitchFamily="18" charset="-78"/>
                <a:cs typeface="Andalus" pitchFamily="18" charset="-78"/>
              </a:rPr>
              <a:t>Vi &amp; Vim Editor</a:t>
            </a:r>
            <a:endParaRPr lang="en-US" sz="2800" b="1" dirty="0">
              <a:latin typeface="Andalus" pitchFamily="18" charset="-78"/>
              <a:cs typeface="Andalus" pitchFamily="18" charset="-78"/>
            </a:endParaRPr>
          </a:p>
        </p:txBody>
      </p:sp>
      <p:sp>
        <p:nvSpPr>
          <p:cNvPr id="21" name="Rectangle 20"/>
          <p:cNvSpPr/>
          <p:nvPr/>
        </p:nvSpPr>
        <p:spPr>
          <a:xfrm>
            <a:off x="990600" y="3276600"/>
            <a:ext cx="3304110" cy="369332"/>
          </a:xfrm>
          <a:prstGeom prst="rect">
            <a:avLst/>
          </a:prstGeom>
        </p:spPr>
        <p:txBody>
          <a:bodyPr wrap="none">
            <a:spAutoFit/>
          </a:bodyPr>
          <a:lstStyle/>
          <a:p>
            <a:r>
              <a:rPr lang="en-US" b="1" u="sng" dirty="0" smtClean="0">
                <a:solidFill>
                  <a:srgbClr val="FF0000"/>
                </a:solidFill>
                <a:latin typeface="Andalus" pitchFamily="18" charset="-78"/>
                <a:cs typeface="Andalus" pitchFamily="18" charset="-78"/>
              </a:rPr>
              <a:t>Copy, cut paste and deleting text:</a:t>
            </a:r>
          </a:p>
        </p:txBody>
      </p:sp>
      <p:sp>
        <p:nvSpPr>
          <p:cNvPr id="22" name="Rectangle 21"/>
          <p:cNvSpPr/>
          <p:nvPr/>
        </p:nvSpPr>
        <p:spPr>
          <a:xfrm>
            <a:off x="914400" y="3733800"/>
            <a:ext cx="3010761" cy="369332"/>
          </a:xfrm>
          <a:prstGeom prst="rect">
            <a:avLst/>
          </a:prstGeom>
        </p:spPr>
        <p:txBody>
          <a:bodyPr wrap="none">
            <a:spAutoFit/>
          </a:bodyPr>
          <a:lstStyle/>
          <a:p>
            <a:pPr eaLnBrk="0" fontAlgn="base" hangingPunct="0">
              <a:spcBef>
                <a:spcPct val="0"/>
              </a:spcBef>
              <a:spcAft>
                <a:spcPct val="0"/>
              </a:spcAft>
            </a:pPr>
            <a:r>
              <a:rPr lang="en-US" b="1" u="sng" dirty="0" smtClean="0">
                <a:solidFill>
                  <a:schemeClr val="accent1">
                    <a:lumMod val="75000"/>
                  </a:schemeClr>
                </a:solidFill>
                <a:latin typeface="Andalus" pitchFamily="18" charset="-78"/>
                <a:cs typeface="Andalus" pitchFamily="18" charset="-78"/>
              </a:rPr>
              <a:t>Searching pattern in VI Editor</a:t>
            </a:r>
          </a:p>
        </p:txBody>
      </p:sp>
      <p:sp>
        <p:nvSpPr>
          <p:cNvPr id="23" name="Rectangle 22"/>
          <p:cNvSpPr/>
          <p:nvPr/>
        </p:nvSpPr>
        <p:spPr>
          <a:xfrm>
            <a:off x="762000" y="4191000"/>
            <a:ext cx="4572000" cy="784830"/>
          </a:xfrm>
          <a:prstGeom prst="rect">
            <a:avLst/>
          </a:prstGeom>
        </p:spPr>
        <p:txBody>
          <a:bodyPr>
            <a:spAutoFit/>
          </a:bodyPr>
          <a:lstStyle/>
          <a:p>
            <a:r>
              <a:rPr lang="en-US" b="1" u="sng" dirty="0" smtClean="0">
                <a:solidFill>
                  <a:schemeClr val="accent1">
                    <a:lumMod val="75000"/>
                  </a:schemeClr>
                </a:solidFill>
                <a:latin typeface="Andalus" pitchFamily="18" charset="-78"/>
                <a:cs typeface="Andalus" pitchFamily="18" charset="-78"/>
              </a:rPr>
              <a:t>Navigation commands in Vim or VI</a:t>
            </a:r>
          </a:p>
          <a:p>
            <a:pPr>
              <a:lnSpc>
                <a:spcPct val="150000"/>
              </a:lnSpc>
            </a:pPr>
            <a:r>
              <a:rPr lang="en-US" b="1" u="sng" dirty="0" smtClean="0">
                <a:solidFill>
                  <a:schemeClr val="accent1">
                    <a:lumMod val="75000"/>
                  </a:schemeClr>
                </a:solidFill>
                <a:latin typeface="Andalus" pitchFamily="18" charset="-78"/>
                <a:cs typeface="Andalus" pitchFamily="18" charset="-78"/>
              </a:rPr>
              <a:t>Editing in VI Editor in UNIX</a:t>
            </a:r>
            <a:endParaRPr lang="en-US" b="1" dirty="0" smtClean="0">
              <a:solidFill>
                <a:schemeClr val="accent1">
                  <a:lumMod val="75000"/>
                </a:schemeClr>
              </a:solidFill>
              <a:latin typeface="Andalus" pitchFamily="18" charset="-78"/>
              <a:cs typeface="Andalus" pitchFamily="18" charset="-78"/>
            </a:endParaRPr>
          </a:p>
        </p:txBody>
      </p:sp>
      <p:sp>
        <p:nvSpPr>
          <p:cNvPr id="24" name="Rectangle 23"/>
          <p:cNvSpPr/>
          <p:nvPr/>
        </p:nvSpPr>
        <p:spPr>
          <a:xfrm>
            <a:off x="914400" y="5029200"/>
            <a:ext cx="2095445" cy="369332"/>
          </a:xfrm>
          <a:prstGeom prst="rect">
            <a:avLst/>
          </a:prstGeom>
        </p:spPr>
        <p:txBody>
          <a:bodyPr wrap="none">
            <a:spAutoFit/>
          </a:bodyPr>
          <a:lstStyle/>
          <a:p>
            <a:pPr eaLnBrk="0" fontAlgn="base" hangingPunct="0">
              <a:spcBef>
                <a:spcPct val="0"/>
              </a:spcBef>
              <a:spcAft>
                <a:spcPct val="0"/>
              </a:spcAft>
            </a:pPr>
            <a:r>
              <a:rPr lang="en-US" b="1" dirty="0" smtClean="0"/>
              <a:t>Undo and Redo:</a:t>
            </a:r>
          </a:p>
        </p:txBody>
      </p:sp>
      <p:sp>
        <p:nvSpPr>
          <p:cNvPr id="25" name="Rectangle 24"/>
          <p:cNvSpPr/>
          <p:nvPr/>
        </p:nvSpPr>
        <p:spPr>
          <a:xfrm>
            <a:off x="838200" y="5486400"/>
            <a:ext cx="2993127" cy="369332"/>
          </a:xfrm>
          <a:prstGeom prst="rect">
            <a:avLst/>
          </a:prstGeom>
        </p:spPr>
        <p:txBody>
          <a:bodyPr wrap="none">
            <a:spAutoFit/>
          </a:bodyPr>
          <a:lstStyle/>
          <a:p>
            <a:pPr algn="ctr"/>
            <a:r>
              <a:rPr lang="en-US" b="1" u="sng" dirty="0" smtClean="0">
                <a:solidFill>
                  <a:schemeClr val="accent1">
                    <a:lumMod val="75000"/>
                  </a:schemeClr>
                </a:solidFill>
                <a:latin typeface="Andalus" pitchFamily="18" charset="-78"/>
                <a:cs typeface="Andalus" pitchFamily="18" charset="-78"/>
              </a:rPr>
              <a:t>Some Useful VI Editor options</a:t>
            </a:r>
            <a:endParaRPr lang="en-US" b="1" dirty="0" smtClean="0">
              <a:solidFill>
                <a:schemeClr val="accent1">
                  <a:lumMod val="75000"/>
                </a:schemeClr>
              </a:solidFill>
              <a:latin typeface="Andalus" pitchFamily="18" charset="-78"/>
              <a:cs typeface="Andalus" pitchFamily="18" charset="-7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C7DFF54-6BA4-4515-87CA-28703F844993}" type="slidenum">
              <a:rPr lang="en-CA" smtClean="0"/>
              <a:pPr/>
              <a:t>10</a:t>
            </a:fld>
            <a:endParaRPr lang="en-CA"/>
          </a:p>
        </p:txBody>
      </p:sp>
      <p:sp>
        <p:nvSpPr>
          <p:cNvPr id="3" name="Rectangle 2"/>
          <p:cNvSpPr/>
          <p:nvPr/>
        </p:nvSpPr>
        <p:spPr>
          <a:xfrm>
            <a:off x="76200" y="533400"/>
            <a:ext cx="8686800" cy="5816977"/>
          </a:xfrm>
          <a:prstGeom prst="rect">
            <a:avLst/>
          </a:prstGeom>
        </p:spPr>
        <p:txBody>
          <a:bodyPr wrap="square">
            <a:spAutoFit/>
          </a:bodyPr>
          <a:lstStyle/>
          <a:p>
            <a:pPr algn="ctr"/>
            <a:r>
              <a:rPr lang="en-US" sz="2800" b="1" u="sng" dirty="0" smtClean="0">
                <a:solidFill>
                  <a:schemeClr val="accent1">
                    <a:lumMod val="75000"/>
                  </a:schemeClr>
                </a:solidFill>
                <a:latin typeface="Andalus" pitchFamily="18" charset="-78"/>
                <a:cs typeface="Andalus" pitchFamily="18" charset="-78"/>
              </a:rPr>
              <a:t>Some Useful VI Editor options</a:t>
            </a:r>
            <a:endParaRPr lang="en-US" sz="2800" b="1" dirty="0" smtClean="0">
              <a:solidFill>
                <a:schemeClr val="accent1">
                  <a:lumMod val="75000"/>
                </a:schemeClr>
              </a:solidFill>
              <a:latin typeface="Andalus" pitchFamily="18" charset="-78"/>
              <a:cs typeface="Andalus" pitchFamily="18" charset="-78"/>
            </a:endParaRPr>
          </a:p>
          <a:p>
            <a:endParaRPr lang="en-US" sz="2400" dirty="0" smtClean="0">
              <a:latin typeface="Andalus" pitchFamily="18" charset="-78"/>
              <a:cs typeface="Andalus" pitchFamily="18" charset="-78"/>
            </a:endParaRPr>
          </a:p>
          <a:p>
            <a:r>
              <a:rPr lang="en-US" sz="2400" dirty="0" smtClean="0">
                <a:latin typeface="Andalus" pitchFamily="18" charset="-78"/>
                <a:cs typeface="Andalus" pitchFamily="18" charset="-78"/>
              </a:rPr>
              <a:t>editor is full of options but we don't really use most of them here I am listing some of the option which I use most frequently and found quite useful.</a:t>
            </a:r>
            <a:br>
              <a:rPr lang="en-US" sz="2400" dirty="0" smtClean="0">
                <a:latin typeface="Andalus" pitchFamily="18" charset="-78"/>
                <a:cs typeface="Andalus" pitchFamily="18" charset="-78"/>
              </a:rPr>
            </a:br>
            <a:r>
              <a:rPr lang="en-US" sz="2400" dirty="0" smtClean="0">
                <a:latin typeface="Andalus" pitchFamily="18" charset="-78"/>
                <a:cs typeface="Andalus" pitchFamily="18" charset="-78"/>
              </a:rPr>
              <a:t/>
            </a:r>
            <a:br>
              <a:rPr lang="en-US" sz="2400" dirty="0" smtClean="0">
                <a:latin typeface="Andalus" pitchFamily="18" charset="-78"/>
                <a:cs typeface="Andalus" pitchFamily="18" charset="-78"/>
              </a:rPr>
            </a:br>
            <a:r>
              <a:rPr lang="en-US" sz="2800" b="1" dirty="0" smtClean="0">
                <a:solidFill>
                  <a:srgbClr val="FF0000"/>
                </a:solidFill>
                <a:latin typeface="Andalus" pitchFamily="18" charset="-78"/>
                <a:cs typeface="Andalus" pitchFamily="18" charset="-78"/>
              </a:rPr>
              <a:t>:set nu</a:t>
            </a:r>
            <a:r>
              <a:rPr lang="en-US" sz="2800" dirty="0" smtClean="0">
                <a:solidFill>
                  <a:srgbClr val="FF0000"/>
                </a:solidFill>
                <a:latin typeface="Andalus" pitchFamily="18" charset="-78"/>
                <a:cs typeface="Andalus" pitchFamily="18" charset="-78"/>
              </a:rPr>
              <a:t> -- </a:t>
            </a:r>
            <a:r>
              <a:rPr lang="en-US" sz="2400" dirty="0" smtClean="0">
                <a:latin typeface="Andalus" pitchFamily="18" charset="-78"/>
                <a:cs typeface="Andalus" pitchFamily="18" charset="-78"/>
              </a:rPr>
              <a:t>This will display line number in front of each line quite useful if you want line by line information. You can turn it off by executing "set </a:t>
            </a:r>
            <a:r>
              <a:rPr lang="en-US" sz="2400" dirty="0" err="1" smtClean="0">
                <a:latin typeface="Andalus" pitchFamily="18" charset="-78"/>
                <a:cs typeface="Andalus" pitchFamily="18" charset="-78"/>
              </a:rPr>
              <a:t>nonu</a:t>
            </a:r>
            <a:r>
              <a:rPr lang="en-US" sz="2400" dirty="0" smtClean="0">
                <a:latin typeface="Andalus" pitchFamily="18" charset="-78"/>
                <a:cs typeface="Andalus" pitchFamily="18" charset="-78"/>
              </a:rPr>
              <a:t>". Remember for turning it off put "no" in front of option, like here option is "nu" so for turning it off use "</a:t>
            </a:r>
            <a:r>
              <a:rPr lang="en-US" sz="2400" dirty="0" err="1" smtClean="0">
                <a:latin typeface="Andalus" pitchFamily="18" charset="-78"/>
                <a:cs typeface="Andalus" pitchFamily="18" charset="-78"/>
              </a:rPr>
              <a:t>nonu</a:t>
            </a:r>
            <a:r>
              <a:rPr lang="en-US" sz="2400" dirty="0" smtClean="0">
                <a:latin typeface="Andalus" pitchFamily="18" charset="-78"/>
                <a:cs typeface="Andalus" pitchFamily="18" charset="-78"/>
              </a:rPr>
              <a:t>".</a:t>
            </a:r>
            <a:br>
              <a:rPr lang="en-US" sz="2400" dirty="0" smtClean="0">
                <a:latin typeface="Andalus" pitchFamily="18" charset="-78"/>
                <a:cs typeface="Andalus" pitchFamily="18" charset="-78"/>
              </a:rPr>
            </a:br>
            <a:r>
              <a:rPr lang="en-US" sz="2400" dirty="0" smtClean="0">
                <a:latin typeface="Andalus" pitchFamily="18" charset="-78"/>
                <a:cs typeface="Andalus" pitchFamily="18" charset="-78"/>
              </a:rPr>
              <a:t/>
            </a:r>
            <a:br>
              <a:rPr lang="en-US" sz="2400" dirty="0" smtClean="0">
                <a:latin typeface="Andalus" pitchFamily="18" charset="-78"/>
                <a:cs typeface="Andalus" pitchFamily="18" charset="-78"/>
              </a:rPr>
            </a:br>
            <a:r>
              <a:rPr lang="en-US" sz="2800" b="1" dirty="0" smtClean="0">
                <a:solidFill>
                  <a:srgbClr val="FF0000"/>
                </a:solidFill>
                <a:latin typeface="Andalus" pitchFamily="18" charset="-78"/>
                <a:cs typeface="Andalus" pitchFamily="18" charset="-78"/>
              </a:rPr>
              <a:t>:set </a:t>
            </a:r>
            <a:r>
              <a:rPr lang="en-US" sz="2800" b="1" dirty="0" err="1" smtClean="0">
                <a:solidFill>
                  <a:srgbClr val="FF0000"/>
                </a:solidFill>
                <a:latin typeface="Andalus" pitchFamily="18" charset="-78"/>
                <a:cs typeface="Andalus" pitchFamily="18" charset="-78"/>
              </a:rPr>
              <a:t>hlsearch</a:t>
            </a:r>
            <a:r>
              <a:rPr lang="en-US" sz="2800" dirty="0" smtClean="0">
                <a:solidFill>
                  <a:srgbClr val="FF0000"/>
                </a:solidFill>
                <a:latin typeface="Andalus" pitchFamily="18" charset="-78"/>
                <a:cs typeface="Andalus" pitchFamily="18" charset="-78"/>
              </a:rPr>
              <a:t> -- </a:t>
            </a:r>
            <a:r>
              <a:rPr lang="en-US" sz="2400" dirty="0" smtClean="0">
                <a:latin typeface="Andalus" pitchFamily="18" charset="-78"/>
                <a:cs typeface="Andalus" pitchFamily="18" charset="-78"/>
              </a:rPr>
              <a:t>This will highlight the matching word when we do search in VI editor, quite useful but if you find it annoying or not able to see sometime due to your color scheme you can turn it off by executing set </a:t>
            </a:r>
            <a:r>
              <a:rPr lang="en-US" sz="2400" dirty="0" err="1" smtClean="0">
                <a:latin typeface="Andalus" pitchFamily="18" charset="-78"/>
                <a:cs typeface="Andalus" pitchFamily="18" charset="-78"/>
              </a:rPr>
              <a:t>nohlsearch</a:t>
            </a:r>
            <a:r>
              <a:rPr lang="en-US" sz="2400" dirty="0" smtClean="0">
                <a:latin typeface="Andalus" pitchFamily="18" charset="-78"/>
                <a:cs typeface="Andalus" pitchFamily="18" charset="-78"/>
              </a:rPr>
              <a:t>.</a:t>
            </a:r>
            <a:endParaRPr lang="en-US" sz="2400" dirty="0">
              <a:latin typeface="Andalus" pitchFamily="18" charset="-78"/>
              <a:cs typeface="Andalus" pitchFamily="18" charset="-78"/>
            </a:endParaRPr>
          </a:p>
        </p:txBody>
      </p:sp>
      <p:grpSp>
        <p:nvGrpSpPr>
          <p:cNvPr id="5" name="Group 10"/>
          <p:cNvGrpSpPr/>
          <p:nvPr/>
        </p:nvGrpSpPr>
        <p:grpSpPr>
          <a:xfrm>
            <a:off x="-41793" y="0"/>
            <a:ext cx="9190523" cy="6858000"/>
            <a:chOff x="-46523" y="0"/>
            <a:chExt cx="9190523" cy="6858000"/>
          </a:xfrm>
        </p:grpSpPr>
        <p:pic>
          <p:nvPicPr>
            <p:cNvPr id="8" name="Picture 7"/>
            <p:cNvPicPr>
              <a:picLocks noChangeAspect="1" noChangeArrowheads="1"/>
            </p:cNvPicPr>
            <p:nvPr/>
          </p:nvPicPr>
          <p:blipFill>
            <a:blip r:embed="rId2" cstate="print"/>
            <a:srcRect t="5555" b="86667"/>
            <a:stretch>
              <a:fillRect/>
            </a:stretch>
          </p:blipFill>
          <p:spPr bwMode="auto">
            <a:xfrm>
              <a:off x="0" y="0"/>
              <a:ext cx="9144000" cy="533400"/>
            </a:xfrm>
            <a:prstGeom prst="rect">
              <a:avLst/>
            </a:prstGeom>
            <a:noFill/>
            <a:ln w="9525">
              <a:noFill/>
              <a:miter lim="800000"/>
              <a:headEnd/>
              <a:tailEnd/>
            </a:ln>
            <a:effectLst/>
          </p:spPr>
        </p:pic>
        <p:pic>
          <p:nvPicPr>
            <p:cNvPr id="7" name="Picture 6"/>
            <p:cNvPicPr>
              <a:picLocks noChangeAspect="1" noChangeArrowheads="1"/>
            </p:cNvPicPr>
            <p:nvPr/>
          </p:nvPicPr>
          <p:blipFill>
            <a:blip r:embed="rId2" cstate="print"/>
            <a:srcRect t="96667"/>
            <a:stretch>
              <a:fillRect/>
            </a:stretch>
          </p:blipFill>
          <p:spPr bwMode="auto">
            <a:xfrm>
              <a:off x="-46523" y="6629400"/>
              <a:ext cx="9190523" cy="228600"/>
            </a:xfrm>
            <a:prstGeom prst="rect">
              <a:avLst/>
            </a:prstGeom>
            <a:noFill/>
            <a:ln w="9525">
              <a:noFill/>
              <a:miter lim="800000"/>
              <a:headEnd/>
              <a:tailEnd/>
            </a:ln>
            <a:effectLst/>
          </p:spPr>
        </p:pic>
      </p:grpSp>
      <p:sp>
        <p:nvSpPr>
          <p:cNvPr id="6" name="TextBox 19"/>
          <p:cNvSpPr txBox="1"/>
          <p:nvPr/>
        </p:nvSpPr>
        <p:spPr>
          <a:xfrm flipH="1">
            <a:off x="4148102"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cstate="print"/>
          <a:srcRect t="5555" b="86667"/>
          <a:stretch>
            <a:fillRect/>
          </a:stretch>
        </p:blipFill>
        <p:spPr bwMode="auto">
          <a:xfrm>
            <a:off x="4730" y="0"/>
            <a:ext cx="9144000" cy="533400"/>
          </a:xfrm>
          <a:prstGeom prst="rect">
            <a:avLst/>
          </a:prstGeom>
          <a:noFill/>
          <a:ln w="9525">
            <a:noFill/>
            <a:miter lim="800000"/>
            <a:headEnd/>
            <a:tailEnd/>
          </a:ln>
          <a:effectLst/>
        </p:spPr>
      </p:pic>
      <p:sp>
        <p:nvSpPr>
          <p:cNvPr id="2" name="Slide Number Placeholder 1"/>
          <p:cNvSpPr>
            <a:spLocks noGrp="1"/>
          </p:cNvSpPr>
          <p:nvPr>
            <p:ph type="sldNum" sz="quarter" idx="12"/>
          </p:nvPr>
        </p:nvSpPr>
        <p:spPr/>
        <p:txBody>
          <a:bodyPr/>
          <a:lstStyle/>
          <a:p>
            <a:fld id="{2C7DFF54-6BA4-4515-87CA-28703F844993}" type="slidenum">
              <a:rPr lang="en-CA" smtClean="0"/>
              <a:pPr/>
              <a:t>11</a:t>
            </a:fld>
            <a:endParaRPr lang="en-CA"/>
          </a:p>
        </p:txBody>
      </p:sp>
      <p:sp>
        <p:nvSpPr>
          <p:cNvPr id="3" name="Rectangle 2"/>
          <p:cNvSpPr/>
          <p:nvPr/>
        </p:nvSpPr>
        <p:spPr>
          <a:xfrm>
            <a:off x="152400" y="1105555"/>
            <a:ext cx="8558242" cy="5447645"/>
          </a:xfrm>
          <a:prstGeom prst="rect">
            <a:avLst/>
          </a:prstGeom>
        </p:spPr>
        <p:txBody>
          <a:bodyPr wrap="square">
            <a:spAutoFit/>
          </a:bodyPr>
          <a:lstStyle/>
          <a:p>
            <a:r>
              <a:rPr lang="en-US" sz="2800" b="1" u="sng" dirty="0" smtClean="0">
                <a:solidFill>
                  <a:srgbClr val="FF0000"/>
                </a:solidFill>
                <a:latin typeface="Andalus" pitchFamily="18" charset="-78"/>
                <a:cs typeface="Andalus" pitchFamily="18" charset="-78"/>
              </a:rPr>
              <a:t>:set wrap -- </a:t>
            </a:r>
            <a:r>
              <a:rPr lang="en-US" sz="2400" dirty="0" smtClean="0">
                <a:latin typeface="Andalus" pitchFamily="18" charset="-78"/>
                <a:cs typeface="Andalus" pitchFamily="18" charset="-78"/>
              </a:rPr>
              <a:t>If your file has contains some long lines and you want them to wrap use this option, if its already on and you just don't want them to wrap use set </a:t>
            </a:r>
            <a:r>
              <a:rPr lang="en-US" sz="2400" dirty="0" err="1" smtClean="0">
                <a:latin typeface="Andalus" pitchFamily="18" charset="-78"/>
                <a:cs typeface="Andalus" pitchFamily="18" charset="-78"/>
              </a:rPr>
              <a:t>nowrap</a:t>
            </a:r>
            <a:r>
              <a:rPr lang="en-US" sz="2400" dirty="0" smtClean="0">
                <a:latin typeface="Andalus" pitchFamily="18" charset="-78"/>
                <a:cs typeface="Andalus" pitchFamily="18" charset="-78"/>
              </a:rPr>
              <a:t>.</a:t>
            </a:r>
            <a:br>
              <a:rPr lang="en-US" sz="2400" dirty="0" smtClean="0">
                <a:latin typeface="Andalus" pitchFamily="18" charset="-78"/>
                <a:cs typeface="Andalus" pitchFamily="18" charset="-78"/>
              </a:rPr>
            </a:br>
            <a:r>
              <a:rPr lang="en-US" sz="2400" dirty="0" smtClean="0">
                <a:latin typeface="Andalus" pitchFamily="18" charset="-78"/>
                <a:cs typeface="Andalus" pitchFamily="18" charset="-78"/>
              </a:rPr>
              <a:t/>
            </a:r>
            <a:br>
              <a:rPr lang="en-US" sz="2400" dirty="0" smtClean="0">
                <a:latin typeface="Andalus" pitchFamily="18" charset="-78"/>
                <a:cs typeface="Andalus" pitchFamily="18" charset="-78"/>
              </a:rPr>
            </a:br>
            <a:r>
              <a:rPr lang="en-US" sz="2800" b="1" u="sng" dirty="0" smtClean="0">
                <a:solidFill>
                  <a:schemeClr val="accent1">
                    <a:lumMod val="75000"/>
                  </a:schemeClr>
                </a:solidFill>
                <a:latin typeface="Andalus" pitchFamily="18" charset="-78"/>
                <a:cs typeface="Andalus" pitchFamily="18" charset="-78"/>
              </a:rPr>
              <a:t>:</a:t>
            </a:r>
            <a:r>
              <a:rPr lang="en-US" sz="2800" b="1" u="sng" dirty="0" smtClean="0">
                <a:solidFill>
                  <a:srgbClr val="FF0000"/>
                </a:solidFill>
                <a:latin typeface="Andalus" pitchFamily="18" charset="-78"/>
                <a:cs typeface="Andalus" pitchFamily="18" charset="-78"/>
              </a:rPr>
              <a:t>colorscheme -- </a:t>
            </a:r>
            <a:r>
              <a:rPr lang="en-US" sz="2400" dirty="0" smtClean="0">
                <a:latin typeface="Andalus" pitchFamily="18" charset="-78"/>
                <a:cs typeface="Andalus" pitchFamily="18" charset="-78"/>
              </a:rPr>
              <a:t>color scheme is used to change color of VIM editor, my favorite color scheme is </a:t>
            </a:r>
            <a:r>
              <a:rPr lang="en-US" sz="2400" dirty="0" err="1" smtClean="0">
                <a:latin typeface="Andalus" pitchFamily="18" charset="-78"/>
                <a:cs typeface="Andalus" pitchFamily="18" charset="-78"/>
              </a:rPr>
              <a:t>murphy</a:t>
            </a:r>
            <a:r>
              <a:rPr lang="en-US" sz="2400" dirty="0" smtClean="0">
                <a:latin typeface="Andalus" pitchFamily="18" charset="-78"/>
                <a:cs typeface="Andalus" pitchFamily="18" charset="-78"/>
              </a:rPr>
              <a:t> so if you want to change color scheme of VI editor you can do by executing "colorscheme </a:t>
            </a:r>
            <a:r>
              <a:rPr lang="en-US" sz="2400" dirty="0" err="1" smtClean="0">
                <a:latin typeface="Andalus" pitchFamily="18" charset="-78"/>
                <a:cs typeface="Andalus" pitchFamily="18" charset="-78"/>
              </a:rPr>
              <a:t>murphy</a:t>
            </a:r>
            <a:r>
              <a:rPr lang="en-US" sz="2400" dirty="0" smtClean="0">
                <a:latin typeface="Andalus" pitchFamily="18" charset="-78"/>
                <a:cs typeface="Andalus" pitchFamily="18" charset="-78"/>
              </a:rPr>
              <a:t> ".</a:t>
            </a:r>
            <a:br>
              <a:rPr lang="en-US" sz="2400" dirty="0" smtClean="0">
                <a:latin typeface="Andalus" pitchFamily="18" charset="-78"/>
                <a:cs typeface="Andalus" pitchFamily="18" charset="-78"/>
              </a:rPr>
            </a:br>
            <a:endParaRPr lang="en-US" sz="2400" dirty="0" smtClean="0">
              <a:latin typeface="Andalus" pitchFamily="18" charset="-78"/>
              <a:cs typeface="Andalus" pitchFamily="18" charset="-78"/>
            </a:endParaRPr>
          </a:p>
          <a:p>
            <a:r>
              <a:rPr lang="en-US" sz="2800" b="1" u="sng" dirty="0" smtClean="0">
                <a:solidFill>
                  <a:srgbClr val="FF0000"/>
                </a:solidFill>
                <a:latin typeface="Andalus" pitchFamily="18" charset="-78"/>
                <a:cs typeface="Andalus" pitchFamily="18" charset="-78"/>
              </a:rPr>
              <a:t>:syntax on -- </a:t>
            </a:r>
            <a:r>
              <a:rPr lang="en-US" sz="2400" dirty="0" smtClean="0"/>
              <a:t>syntax can be turn on and off based on your need , if its on it will display color syntax for .xml, .html and .</a:t>
            </a:r>
            <a:r>
              <a:rPr lang="en-US" sz="2400" dirty="0" err="1" smtClean="0"/>
              <a:t>perl</a:t>
            </a:r>
            <a:r>
              <a:rPr lang="en-US" sz="2400" dirty="0" smtClean="0"/>
              <a:t> files.</a:t>
            </a:r>
            <a:br>
              <a:rPr lang="en-US" sz="2400" dirty="0" smtClean="0"/>
            </a:br>
            <a:r>
              <a:rPr lang="en-US" sz="2400" dirty="0" smtClean="0"/>
              <a:t/>
            </a:r>
            <a:br>
              <a:rPr lang="en-US" sz="2400" dirty="0" smtClean="0"/>
            </a:br>
            <a:r>
              <a:rPr lang="en-US" sz="2400" dirty="0" smtClean="0"/>
              <a:t>s</a:t>
            </a:r>
            <a:endParaRPr lang="en-US" sz="2400" dirty="0"/>
          </a:p>
        </p:txBody>
      </p:sp>
      <p:grpSp>
        <p:nvGrpSpPr>
          <p:cNvPr id="11" name="Group 10"/>
          <p:cNvGrpSpPr/>
          <p:nvPr/>
        </p:nvGrpSpPr>
        <p:grpSpPr>
          <a:xfrm>
            <a:off x="-41793" y="0"/>
            <a:ext cx="9190523" cy="6858000"/>
            <a:chOff x="-46523" y="0"/>
            <a:chExt cx="9190523" cy="6858000"/>
          </a:xfrm>
        </p:grpSpPr>
        <p:pic>
          <p:nvPicPr>
            <p:cNvPr id="12" name="Picture 11"/>
            <p:cNvPicPr>
              <a:picLocks noChangeAspect="1" noChangeArrowheads="1"/>
            </p:cNvPicPr>
            <p:nvPr/>
          </p:nvPicPr>
          <p:blipFill>
            <a:blip r:embed="rId2" cstate="print"/>
            <a:srcRect t="5555" b="86667"/>
            <a:stretch>
              <a:fillRect/>
            </a:stretch>
          </p:blipFill>
          <p:spPr bwMode="auto">
            <a:xfrm>
              <a:off x="0" y="0"/>
              <a:ext cx="9144000" cy="533400"/>
            </a:xfrm>
            <a:prstGeom prst="rect">
              <a:avLst/>
            </a:prstGeom>
            <a:noFill/>
            <a:ln w="9525">
              <a:noFill/>
              <a:miter lim="800000"/>
              <a:headEnd/>
              <a:tailEnd/>
            </a:ln>
            <a:effectLst/>
          </p:spPr>
        </p:pic>
        <p:pic>
          <p:nvPicPr>
            <p:cNvPr id="13" name="Picture 12"/>
            <p:cNvPicPr>
              <a:picLocks noChangeAspect="1" noChangeArrowheads="1"/>
            </p:cNvPicPr>
            <p:nvPr/>
          </p:nvPicPr>
          <p:blipFill>
            <a:blip r:embed="rId2" cstate="print"/>
            <a:srcRect t="96667"/>
            <a:stretch>
              <a:fillRect/>
            </a:stretch>
          </p:blipFill>
          <p:spPr bwMode="auto">
            <a:xfrm>
              <a:off x="-46523" y="6629400"/>
              <a:ext cx="9190523" cy="228600"/>
            </a:xfrm>
            <a:prstGeom prst="rect">
              <a:avLst/>
            </a:prstGeom>
            <a:noFill/>
            <a:ln w="9525">
              <a:noFill/>
              <a:miter lim="800000"/>
              <a:headEnd/>
              <a:tailEnd/>
            </a:ln>
            <a:effectLst/>
          </p:spPr>
        </p:pic>
      </p:grpSp>
      <p:sp>
        <p:nvSpPr>
          <p:cNvPr id="14" name="TextBox 19"/>
          <p:cNvSpPr txBox="1"/>
          <p:nvPr/>
        </p:nvSpPr>
        <p:spPr>
          <a:xfrm flipH="1">
            <a:off x="4148102"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cstate="print"/>
          <a:srcRect t="5555" b="86667"/>
          <a:stretch>
            <a:fillRect/>
          </a:stretch>
        </p:blipFill>
        <p:spPr bwMode="auto">
          <a:xfrm>
            <a:off x="4730" y="0"/>
            <a:ext cx="9144000" cy="533400"/>
          </a:xfrm>
          <a:prstGeom prst="rect">
            <a:avLst/>
          </a:prstGeom>
          <a:noFill/>
          <a:ln w="9525">
            <a:noFill/>
            <a:miter lim="800000"/>
            <a:headEnd/>
            <a:tailEnd/>
          </a:ln>
          <a:effectLst/>
        </p:spPr>
      </p:pic>
      <p:sp>
        <p:nvSpPr>
          <p:cNvPr id="2" name="Slide Number Placeholder 1"/>
          <p:cNvSpPr>
            <a:spLocks noGrp="1"/>
          </p:cNvSpPr>
          <p:nvPr>
            <p:ph type="sldNum" sz="quarter" idx="12"/>
          </p:nvPr>
        </p:nvSpPr>
        <p:spPr/>
        <p:txBody>
          <a:bodyPr/>
          <a:lstStyle/>
          <a:p>
            <a:fld id="{2C7DFF54-6BA4-4515-87CA-28703F844993}" type="slidenum">
              <a:rPr lang="en-CA" smtClean="0"/>
              <a:pPr/>
              <a:t>12</a:t>
            </a:fld>
            <a:endParaRPr lang="en-CA"/>
          </a:p>
        </p:txBody>
      </p:sp>
      <p:grpSp>
        <p:nvGrpSpPr>
          <p:cNvPr id="4" name="Group 10"/>
          <p:cNvGrpSpPr/>
          <p:nvPr/>
        </p:nvGrpSpPr>
        <p:grpSpPr>
          <a:xfrm>
            <a:off x="-41793" y="0"/>
            <a:ext cx="9190523" cy="6858000"/>
            <a:chOff x="-46523" y="0"/>
            <a:chExt cx="9190523" cy="6858000"/>
          </a:xfrm>
        </p:grpSpPr>
        <p:pic>
          <p:nvPicPr>
            <p:cNvPr id="12" name="Picture 11"/>
            <p:cNvPicPr>
              <a:picLocks noChangeAspect="1" noChangeArrowheads="1"/>
            </p:cNvPicPr>
            <p:nvPr/>
          </p:nvPicPr>
          <p:blipFill>
            <a:blip r:embed="rId2" cstate="print"/>
            <a:srcRect t="5555" b="86667"/>
            <a:stretch>
              <a:fillRect/>
            </a:stretch>
          </p:blipFill>
          <p:spPr bwMode="auto">
            <a:xfrm>
              <a:off x="0" y="0"/>
              <a:ext cx="9144000" cy="533400"/>
            </a:xfrm>
            <a:prstGeom prst="rect">
              <a:avLst/>
            </a:prstGeom>
            <a:noFill/>
            <a:ln w="9525">
              <a:noFill/>
              <a:miter lim="800000"/>
              <a:headEnd/>
              <a:tailEnd/>
            </a:ln>
            <a:effectLst/>
          </p:spPr>
        </p:pic>
        <p:pic>
          <p:nvPicPr>
            <p:cNvPr id="13" name="Picture 12"/>
            <p:cNvPicPr>
              <a:picLocks noChangeAspect="1" noChangeArrowheads="1"/>
            </p:cNvPicPr>
            <p:nvPr/>
          </p:nvPicPr>
          <p:blipFill>
            <a:blip r:embed="rId2" cstate="print"/>
            <a:srcRect t="96667"/>
            <a:stretch>
              <a:fillRect/>
            </a:stretch>
          </p:blipFill>
          <p:spPr bwMode="auto">
            <a:xfrm>
              <a:off x="-46523" y="6629400"/>
              <a:ext cx="9190523" cy="228600"/>
            </a:xfrm>
            <a:prstGeom prst="rect">
              <a:avLst/>
            </a:prstGeom>
            <a:noFill/>
            <a:ln w="9525">
              <a:noFill/>
              <a:miter lim="800000"/>
              <a:headEnd/>
              <a:tailEnd/>
            </a:ln>
            <a:effectLst/>
          </p:spPr>
        </p:pic>
      </p:grpSp>
      <p:sp>
        <p:nvSpPr>
          <p:cNvPr id="14" name="TextBox 19"/>
          <p:cNvSpPr txBox="1"/>
          <p:nvPr/>
        </p:nvSpPr>
        <p:spPr>
          <a:xfrm flipH="1">
            <a:off x="4148102"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sp>
        <p:nvSpPr>
          <p:cNvPr id="9" name="Rectangle 8"/>
          <p:cNvSpPr/>
          <p:nvPr/>
        </p:nvSpPr>
        <p:spPr>
          <a:xfrm>
            <a:off x="228600" y="914400"/>
            <a:ext cx="8305800" cy="3647152"/>
          </a:xfrm>
          <a:prstGeom prst="rect">
            <a:avLst/>
          </a:prstGeom>
        </p:spPr>
        <p:txBody>
          <a:bodyPr wrap="square">
            <a:spAutoFit/>
          </a:bodyPr>
          <a:lstStyle/>
          <a:p>
            <a:pPr>
              <a:lnSpc>
                <a:spcPct val="150000"/>
              </a:lnSpc>
            </a:pPr>
            <a:r>
              <a:rPr lang="en-US" sz="2800" b="1" u="sng" dirty="0" smtClean="0">
                <a:solidFill>
                  <a:srgbClr val="FF0000"/>
                </a:solidFill>
                <a:latin typeface="Andalus" pitchFamily="18" charset="-78"/>
                <a:cs typeface="Andalus" pitchFamily="18" charset="-78"/>
              </a:rPr>
              <a:t>:set </a:t>
            </a:r>
            <a:r>
              <a:rPr lang="en-US" sz="2800" b="1" u="sng" dirty="0" err="1" smtClean="0">
                <a:solidFill>
                  <a:srgbClr val="FF0000"/>
                </a:solidFill>
                <a:latin typeface="Andalus" pitchFamily="18" charset="-78"/>
                <a:cs typeface="Andalus" pitchFamily="18" charset="-78"/>
              </a:rPr>
              <a:t>ignorecase</a:t>
            </a:r>
            <a:r>
              <a:rPr lang="en-US" sz="2800" b="1" u="sng" dirty="0" smtClean="0">
                <a:solidFill>
                  <a:srgbClr val="FF0000"/>
                </a:solidFill>
                <a:latin typeface="Andalus" pitchFamily="18" charset="-78"/>
                <a:cs typeface="Andalus" pitchFamily="18" charset="-78"/>
              </a:rPr>
              <a:t> : </a:t>
            </a:r>
            <a:r>
              <a:rPr lang="en-US" dirty="0" smtClean="0"/>
              <a:t>This VI editor option allows you do case insensitive search because if its set VI will not distinguish between two words which are just differ in case.</a:t>
            </a:r>
            <a:br>
              <a:rPr lang="en-US" dirty="0" smtClean="0"/>
            </a:br>
            <a:r>
              <a:rPr lang="en-US" dirty="0" smtClean="0"/>
              <a:t/>
            </a:r>
            <a:br>
              <a:rPr lang="en-US" dirty="0" smtClean="0"/>
            </a:br>
            <a:r>
              <a:rPr lang="en-US" sz="3200" b="1" u="sng" dirty="0" smtClean="0">
                <a:solidFill>
                  <a:srgbClr val="FF0000"/>
                </a:solidFill>
                <a:latin typeface="Andalus" pitchFamily="18" charset="-78"/>
                <a:cs typeface="Andalus" pitchFamily="18" charset="-78"/>
              </a:rPr>
              <a:t>:set </a:t>
            </a:r>
            <a:r>
              <a:rPr lang="en-US" sz="3200" b="1" u="sng" dirty="0" err="1" smtClean="0">
                <a:solidFill>
                  <a:srgbClr val="FF0000"/>
                </a:solidFill>
                <a:latin typeface="Andalus" pitchFamily="18" charset="-78"/>
                <a:cs typeface="Andalus" pitchFamily="18" charset="-78"/>
              </a:rPr>
              <a:t>smartcase</a:t>
            </a:r>
            <a:r>
              <a:rPr lang="en-US" sz="3200" u="sng" dirty="0" smtClean="0">
                <a:solidFill>
                  <a:srgbClr val="FF0000"/>
                </a:solidFill>
                <a:latin typeface="Andalus" pitchFamily="18" charset="-78"/>
                <a:cs typeface="Andalus" pitchFamily="18" charset="-78"/>
              </a:rPr>
              <a:t>  </a:t>
            </a:r>
            <a:r>
              <a:rPr lang="en-US" sz="2400" u="sng" dirty="0" smtClean="0">
                <a:solidFill>
                  <a:srgbClr val="FF0000"/>
                </a:solidFill>
              </a:rPr>
              <a:t>: </a:t>
            </a:r>
            <a:r>
              <a:rPr lang="en-US" dirty="0" smtClean="0"/>
              <a:t>Another VI editor option which allows case-sensitive search if the word you are searching contains an uppercase character.</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cstate="print"/>
          <a:srcRect t="5555" b="86667"/>
          <a:stretch>
            <a:fillRect/>
          </a:stretch>
        </p:blipFill>
        <p:spPr bwMode="auto">
          <a:xfrm>
            <a:off x="4730" y="0"/>
            <a:ext cx="9144000" cy="533400"/>
          </a:xfrm>
          <a:prstGeom prst="rect">
            <a:avLst/>
          </a:prstGeom>
          <a:noFill/>
          <a:ln w="9525">
            <a:noFill/>
            <a:miter lim="800000"/>
            <a:headEnd/>
            <a:tailEnd/>
          </a:ln>
          <a:effectLst/>
        </p:spPr>
      </p:pic>
      <p:sp>
        <p:nvSpPr>
          <p:cNvPr id="2" name="Slide Number Placeholder 1"/>
          <p:cNvSpPr>
            <a:spLocks noGrp="1"/>
          </p:cNvSpPr>
          <p:nvPr>
            <p:ph type="sldNum" sz="quarter" idx="12"/>
          </p:nvPr>
        </p:nvSpPr>
        <p:spPr/>
        <p:txBody>
          <a:bodyPr/>
          <a:lstStyle/>
          <a:p>
            <a:fld id="{2C7DFF54-6BA4-4515-87CA-28703F844993}" type="slidenum">
              <a:rPr lang="en-CA" smtClean="0"/>
              <a:pPr/>
              <a:t>13</a:t>
            </a:fld>
            <a:endParaRPr lang="en-CA"/>
          </a:p>
        </p:txBody>
      </p:sp>
      <p:sp>
        <p:nvSpPr>
          <p:cNvPr id="3" name="Rectangle 2"/>
          <p:cNvSpPr/>
          <p:nvPr/>
        </p:nvSpPr>
        <p:spPr>
          <a:xfrm>
            <a:off x="0" y="685800"/>
            <a:ext cx="8763000" cy="2154436"/>
          </a:xfrm>
          <a:prstGeom prst="rect">
            <a:avLst/>
          </a:prstGeom>
        </p:spPr>
        <p:txBody>
          <a:bodyPr wrap="square">
            <a:spAutoFit/>
          </a:bodyPr>
          <a:lstStyle/>
          <a:p>
            <a:r>
              <a:rPr lang="en-US" sz="2800" b="1" u="sng" dirty="0" smtClean="0">
                <a:solidFill>
                  <a:schemeClr val="accent1">
                    <a:lumMod val="75000"/>
                  </a:schemeClr>
                </a:solidFill>
                <a:latin typeface="Andalus" pitchFamily="18" charset="-78"/>
                <a:cs typeface="Andalus" pitchFamily="18" charset="-78"/>
              </a:rPr>
              <a:t>Checking history and getting help in VI editor  </a:t>
            </a:r>
          </a:p>
          <a:p>
            <a:endParaRPr lang="en-US" b="1" u="sng" dirty="0" smtClean="0"/>
          </a:p>
          <a:p>
            <a:r>
              <a:rPr lang="en-US" sz="2400" b="1" dirty="0" smtClean="0">
                <a:solidFill>
                  <a:srgbClr val="002060"/>
                </a:solidFill>
                <a:latin typeface="Andalus" pitchFamily="18" charset="-78"/>
                <a:cs typeface="Andalus" pitchFamily="18" charset="-78"/>
              </a:rPr>
              <a:t>:!history     </a:t>
            </a:r>
            <a:r>
              <a:rPr lang="en-US" sz="2200" dirty="0" smtClean="0">
                <a:solidFill>
                  <a:srgbClr val="FF0000"/>
                </a:solidFill>
                <a:latin typeface="Andalus" pitchFamily="18" charset="-78"/>
                <a:cs typeface="Andalus" pitchFamily="18" charset="-78"/>
              </a:rPr>
              <a:t>can get all commands we have executed from VI editor</a:t>
            </a:r>
            <a:r>
              <a:rPr lang="en-US" dirty="0" smtClean="0"/>
              <a:t>. </a:t>
            </a:r>
            <a:endParaRPr lang="en-US" b="1" dirty="0" smtClean="0"/>
          </a:p>
          <a:p>
            <a:endParaRPr lang="en-US" b="1" dirty="0" smtClean="0"/>
          </a:p>
          <a:p>
            <a:r>
              <a:rPr lang="en-US" sz="2400" b="1" dirty="0" smtClean="0">
                <a:solidFill>
                  <a:srgbClr val="002060"/>
                </a:solidFill>
                <a:latin typeface="Andalus" pitchFamily="18" charset="-78"/>
                <a:cs typeface="Andalus" pitchFamily="18" charset="-78"/>
              </a:rPr>
              <a:t>:help          </a:t>
            </a:r>
            <a:r>
              <a:rPr lang="en-US" sz="2200" dirty="0" smtClean="0">
                <a:solidFill>
                  <a:srgbClr val="FF0000"/>
                </a:solidFill>
                <a:latin typeface="Andalus" pitchFamily="18" charset="-78"/>
                <a:cs typeface="Andalus" pitchFamily="18" charset="-78"/>
              </a:rPr>
              <a:t>can get help</a:t>
            </a:r>
          </a:p>
          <a:p>
            <a:endParaRPr lang="en-US" sz="2200" dirty="0" smtClean="0"/>
          </a:p>
        </p:txBody>
      </p:sp>
      <p:sp>
        <p:nvSpPr>
          <p:cNvPr id="4" name="Rectangle 3"/>
          <p:cNvSpPr/>
          <p:nvPr/>
        </p:nvSpPr>
        <p:spPr>
          <a:xfrm>
            <a:off x="228600" y="3124200"/>
            <a:ext cx="8458200" cy="2954655"/>
          </a:xfrm>
          <a:prstGeom prst="rect">
            <a:avLst/>
          </a:prstGeom>
        </p:spPr>
        <p:txBody>
          <a:bodyPr wrap="square">
            <a:spAutoFit/>
          </a:bodyPr>
          <a:lstStyle/>
          <a:p>
            <a:pPr algn="ctr">
              <a:lnSpc>
                <a:spcPct val="150000"/>
              </a:lnSpc>
            </a:pPr>
            <a:r>
              <a:rPr lang="en-US" sz="2800" b="1" u="sng" dirty="0" smtClean="0">
                <a:solidFill>
                  <a:schemeClr val="accent1">
                    <a:lumMod val="75000"/>
                  </a:schemeClr>
                </a:solidFill>
                <a:latin typeface="Andalus" pitchFamily="18" charset="-78"/>
                <a:cs typeface="Andalus" pitchFamily="18" charset="-78"/>
              </a:rPr>
              <a:t>              Saving and Quitting from VI Editor in Unix</a:t>
            </a:r>
            <a:endParaRPr lang="en-US" sz="2800" b="1" dirty="0" smtClean="0">
              <a:solidFill>
                <a:schemeClr val="accent1">
                  <a:lumMod val="75000"/>
                </a:schemeClr>
              </a:solidFill>
              <a:latin typeface="Andalus" pitchFamily="18" charset="-78"/>
              <a:cs typeface="Andalus" pitchFamily="18" charset="-78"/>
            </a:endParaRPr>
          </a:p>
          <a:p>
            <a:pPr>
              <a:lnSpc>
                <a:spcPct val="150000"/>
              </a:lnSpc>
            </a:pPr>
            <a:r>
              <a:rPr lang="en-US" sz="2400" b="1" dirty="0" smtClean="0">
                <a:solidFill>
                  <a:srgbClr val="002060"/>
                </a:solidFill>
                <a:latin typeface="Andalus" pitchFamily="18" charset="-78"/>
                <a:cs typeface="Andalus" pitchFamily="18" charset="-78"/>
              </a:rPr>
              <a:t>:w -- </a:t>
            </a:r>
            <a:r>
              <a:rPr lang="en-US" sz="2200" dirty="0" smtClean="0">
                <a:solidFill>
                  <a:srgbClr val="FF0000"/>
                </a:solidFill>
                <a:latin typeface="Andalus" pitchFamily="18" charset="-78"/>
                <a:cs typeface="Andalus" pitchFamily="18" charset="-78"/>
              </a:rPr>
              <a:t>to save file anytime</a:t>
            </a:r>
            <a:r>
              <a:rPr lang="en-US" dirty="0" smtClean="0"/>
              <a:t/>
            </a:r>
            <a:br>
              <a:rPr lang="en-US" dirty="0" smtClean="0"/>
            </a:br>
            <a:r>
              <a:rPr lang="en-US" sz="2400" b="1" dirty="0" smtClean="0">
                <a:solidFill>
                  <a:srgbClr val="002060"/>
                </a:solidFill>
                <a:latin typeface="Andalus" pitchFamily="18" charset="-78"/>
                <a:cs typeface="Andalus" pitchFamily="18" charset="-78"/>
              </a:rPr>
              <a:t>:</a:t>
            </a:r>
            <a:r>
              <a:rPr lang="en-US" sz="2400" b="1" dirty="0" err="1" smtClean="0">
                <a:solidFill>
                  <a:srgbClr val="002060"/>
                </a:solidFill>
                <a:latin typeface="Andalus" pitchFamily="18" charset="-78"/>
                <a:cs typeface="Andalus" pitchFamily="18" charset="-78"/>
              </a:rPr>
              <a:t>wq</a:t>
            </a:r>
            <a:r>
              <a:rPr lang="en-US" sz="2400" b="1" dirty="0" smtClean="0">
                <a:solidFill>
                  <a:srgbClr val="002060"/>
                </a:solidFill>
                <a:latin typeface="Andalus" pitchFamily="18" charset="-78"/>
                <a:cs typeface="Andalus" pitchFamily="18" charset="-78"/>
              </a:rPr>
              <a:t> </a:t>
            </a:r>
            <a:r>
              <a:rPr lang="en-US" sz="2200" b="1" dirty="0" smtClean="0">
                <a:solidFill>
                  <a:srgbClr val="002060"/>
                </a:solidFill>
                <a:latin typeface="Andalus" pitchFamily="18" charset="-78"/>
                <a:cs typeface="Andalus" pitchFamily="18" charset="-78"/>
              </a:rPr>
              <a:t>-- </a:t>
            </a:r>
            <a:r>
              <a:rPr lang="en-US" sz="2200" dirty="0" smtClean="0">
                <a:solidFill>
                  <a:srgbClr val="FF0000"/>
                </a:solidFill>
                <a:latin typeface="Andalus" pitchFamily="18" charset="-78"/>
                <a:cs typeface="Andalus" pitchFamily="18" charset="-78"/>
              </a:rPr>
              <a:t>most used to save data and quit</a:t>
            </a:r>
            <a:r>
              <a:rPr lang="en-US" dirty="0" smtClean="0"/>
              <a:t/>
            </a:r>
            <a:br>
              <a:rPr lang="en-US" dirty="0" smtClean="0"/>
            </a:br>
            <a:r>
              <a:rPr lang="en-US" sz="2400" b="1" dirty="0" smtClean="0">
                <a:solidFill>
                  <a:srgbClr val="002060"/>
                </a:solidFill>
                <a:latin typeface="Andalus" pitchFamily="18" charset="-78"/>
                <a:cs typeface="Andalus" pitchFamily="18" charset="-78"/>
              </a:rPr>
              <a:t>:q! -- </a:t>
            </a:r>
            <a:r>
              <a:rPr lang="en-US" sz="2200" dirty="0" smtClean="0">
                <a:solidFill>
                  <a:srgbClr val="FF0000"/>
                </a:solidFill>
                <a:latin typeface="Andalus" pitchFamily="18" charset="-78"/>
                <a:cs typeface="Andalus" pitchFamily="18" charset="-78"/>
              </a:rPr>
              <a:t>quit without saving</a:t>
            </a:r>
            <a:r>
              <a:rPr lang="en-US" dirty="0" smtClean="0"/>
              <a:t/>
            </a:r>
            <a:br>
              <a:rPr lang="en-US" dirty="0" smtClean="0"/>
            </a:br>
            <a:r>
              <a:rPr lang="en-US" sz="2400" b="1" dirty="0" smtClean="0">
                <a:solidFill>
                  <a:srgbClr val="002060"/>
                </a:solidFill>
                <a:latin typeface="Andalus" pitchFamily="18" charset="-78"/>
                <a:cs typeface="Andalus" pitchFamily="18" charset="-78"/>
              </a:rPr>
              <a:t>:</a:t>
            </a:r>
            <a:r>
              <a:rPr lang="en-US" sz="2400" b="1" dirty="0" err="1" smtClean="0">
                <a:solidFill>
                  <a:srgbClr val="002060"/>
                </a:solidFill>
                <a:latin typeface="Andalus" pitchFamily="18" charset="-78"/>
                <a:cs typeface="Andalus" pitchFamily="18" charset="-78"/>
              </a:rPr>
              <a:t>wq</a:t>
            </a:r>
            <a:r>
              <a:rPr lang="en-US" sz="2400" b="1" dirty="0" smtClean="0">
                <a:solidFill>
                  <a:srgbClr val="002060"/>
                </a:solidFill>
                <a:latin typeface="Andalus" pitchFamily="18" charset="-78"/>
                <a:cs typeface="Andalus" pitchFamily="18" charset="-78"/>
              </a:rPr>
              <a:t>! -- </a:t>
            </a:r>
            <a:r>
              <a:rPr lang="en-US" sz="2200" dirty="0" smtClean="0">
                <a:solidFill>
                  <a:srgbClr val="FF0000"/>
                </a:solidFill>
                <a:latin typeface="Andalus" pitchFamily="18" charset="-78"/>
                <a:cs typeface="Andalus" pitchFamily="18" charset="-78"/>
              </a:rPr>
              <a:t>to save change in file opened in read-only mode.</a:t>
            </a:r>
            <a:endParaRPr lang="en-US" sz="2200" dirty="0">
              <a:solidFill>
                <a:srgbClr val="FF0000"/>
              </a:solidFill>
              <a:latin typeface="Andalus" pitchFamily="18" charset="-78"/>
              <a:cs typeface="Andalus" pitchFamily="18" charset="-78"/>
            </a:endParaRPr>
          </a:p>
        </p:txBody>
      </p:sp>
      <p:grpSp>
        <p:nvGrpSpPr>
          <p:cNvPr id="6" name="Group 10"/>
          <p:cNvGrpSpPr/>
          <p:nvPr/>
        </p:nvGrpSpPr>
        <p:grpSpPr>
          <a:xfrm>
            <a:off x="-41793" y="0"/>
            <a:ext cx="9190523" cy="6858000"/>
            <a:chOff x="-46523" y="0"/>
            <a:chExt cx="9190523" cy="6858000"/>
          </a:xfrm>
        </p:grpSpPr>
        <p:pic>
          <p:nvPicPr>
            <p:cNvPr id="7" name="Picture 6"/>
            <p:cNvPicPr>
              <a:picLocks noChangeAspect="1" noChangeArrowheads="1"/>
            </p:cNvPicPr>
            <p:nvPr/>
          </p:nvPicPr>
          <p:blipFill>
            <a:blip r:embed="rId2" cstate="print"/>
            <a:srcRect t="5555" b="86667"/>
            <a:stretch>
              <a:fillRect/>
            </a:stretch>
          </p:blipFill>
          <p:spPr bwMode="auto">
            <a:xfrm>
              <a:off x="0" y="0"/>
              <a:ext cx="9144000" cy="533400"/>
            </a:xfrm>
            <a:prstGeom prst="rect">
              <a:avLst/>
            </a:prstGeom>
            <a:noFill/>
            <a:ln w="9525">
              <a:noFill/>
              <a:miter lim="800000"/>
              <a:headEnd/>
              <a:tailEnd/>
            </a:ln>
            <a:effectLst/>
          </p:spPr>
        </p:pic>
        <p:pic>
          <p:nvPicPr>
            <p:cNvPr id="8" name="Picture 7"/>
            <p:cNvPicPr>
              <a:picLocks noChangeAspect="1" noChangeArrowheads="1"/>
            </p:cNvPicPr>
            <p:nvPr/>
          </p:nvPicPr>
          <p:blipFill>
            <a:blip r:embed="rId2" cstate="print"/>
            <a:srcRect t="96667"/>
            <a:stretch>
              <a:fillRect/>
            </a:stretch>
          </p:blipFill>
          <p:spPr bwMode="auto">
            <a:xfrm>
              <a:off x="-46523" y="6629400"/>
              <a:ext cx="9190523" cy="228600"/>
            </a:xfrm>
            <a:prstGeom prst="rect">
              <a:avLst/>
            </a:prstGeom>
            <a:noFill/>
            <a:ln w="9525">
              <a:noFill/>
              <a:miter lim="800000"/>
              <a:headEnd/>
              <a:tailEnd/>
            </a:ln>
            <a:effectLst/>
          </p:spPr>
        </p:pic>
      </p:grpSp>
      <p:sp>
        <p:nvSpPr>
          <p:cNvPr id="9" name="TextBox 19"/>
          <p:cNvSpPr txBox="1"/>
          <p:nvPr/>
        </p:nvSpPr>
        <p:spPr>
          <a:xfrm flipH="1">
            <a:off x="4148102"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C7DFF54-6BA4-4515-87CA-28703F844993}" type="slidenum">
              <a:rPr lang="en-CA" smtClean="0"/>
              <a:pPr/>
              <a:t>14</a:t>
            </a:fld>
            <a:endParaRPr lang="en-CA"/>
          </a:p>
        </p:txBody>
      </p:sp>
      <p:sp>
        <p:nvSpPr>
          <p:cNvPr id="3" name="Rectangle 2"/>
          <p:cNvSpPr/>
          <p:nvPr/>
        </p:nvSpPr>
        <p:spPr>
          <a:xfrm>
            <a:off x="2195059" y="543580"/>
            <a:ext cx="4878260" cy="584775"/>
          </a:xfrm>
          <a:prstGeom prst="rect">
            <a:avLst/>
          </a:prstGeom>
        </p:spPr>
        <p:txBody>
          <a:bodyPr wrap="none">
            <a:spAutoFit/>
          </a:bodyPr>
          <a:lstStyle/>
          <a:p>
            <a:pPr algn="ctr"/>
            <a:r>
              <a:rPr lang="en-US" sz="3200" b="1" u="sng" dirty="0" smtClean="0">
                <a:solidFill>
                  <a:schemeClr val="accent1">
                    <a:lumMod val="75000"/>
                  </a:schemeClr>
                </a:solidFill>
                <a:latin typeface="Andalus" pitchFamily="18" charset="-78"/>
                <a:cs typeface="Andalus" pitchFamily="18" charset="-78"/>
              </a:rPr>
              <a:t>find and replace in vi editor</a:t>
            </a:r>
            <a:endParaRPr lang="en-US" sz="3200" b="1" dirty="0">
              <a:solidFill>
                <a:schemeClr val="accent1">
                  <a:lumMod val="75000"/>
                </a:schemeClr>
              </a:solidFill>
              <a:latin typeface="Andalus" pitchFamily="18" charset="-78"/>
              <a:cs typeface="Andalus" pitchFamily="18" charset="-78"/>
            </a:endParaRPr>
          </a:p>
        </p:txBody>
      </p:sp>
      <p:sp>
        <p:nvSpPr>
          <p:cNvPr id="4" name="Rectangle 3"/>
          <p:cNvSpPr/>
          <p:nvPr/>
        </p:nvSpPr>
        <p:spPr>
          <a:xfrm>
            <a:off x="304800" y="1066800"/>
            <a:ext cx="8686800" cy="5447645"/>
          </a:xfrm>
          <a:prstGeom prst="rect">
            <a:avLst/>
          </a:prstGeom>
        </p:spPr>
        <p:txBody>
          <a:bodyPr wrap="square">
            <a:spAutoFit/>
          </a:bodyPr>
          <a:lstStyle/>
          <a:p>
            <a:r>
              <a:rPr lang="en-US" sz="2400" b="1" dirty="0" smtClean="0">
                <a:solidFill>
                  <a:schemeClr val="accent1">
                    <a:lumMod val="75000"/>
                  </a:schemeClr>
                </a:solidFill>
              </a:rPr>
              <a:t>:%s/Stock/Equity/g           or    : 0,$ s/Stock/Equity/g</a:t>
            </a:r>
            <a:endParaRPr lang="en-US" b="1" dirty="0" smtClean="0">
              <a:solidFill>
                <a:schemeClr val="accent1">
                  <a:lumMod val="75000"/>
                </a:schemeClr>
              </a:solidFill>
            </a:endParaRPr>
          </a:p>
          <a:p>
            <a:endParaRPr lang="en-US" dirty="0" smtClean="0"/>
          </a:p>
          <a:p>
            <a:r>
              <a:rPr lang="en-US" dirty="0" smtClean="0"/>
              <a:t>This is an example of global search it will replace all occurrence of word "Stock" in file with word "Equity". </a:t>
            </a:r>
          </a:p>
          <a:p>
            <a:endParaRPr lang="en-US" b="1" dirty="0" smtClean="0"/>
          </a:p>
          <a:p>
            <a:r>
              <a:rPr lang="en-US" b="1" dirty="0" smtClean="0"/>
              <a:t>s    </a:t>
            </a:r>
            <a:r>
              <a:rPr lang="en-US" dirty="0" smtClean="0"/>
              <a:t>(substitute)</a:t>
            </a:r>
          </a:p>
          <a:p>
            <a:r>
              <a:rPr lang="en-US" sz="2400" b="1" dirty="0" smtClean="0">
                <a:solidFill>
                  <a:srgbClr val="FF0000"/>
                </a:solidFill>
                <a:latin typeface="Andalus" pitchFamily="18" charset="-78"/>
                <a:cs typeface="Andalus" pitchFamily="18" charset="-78"/>
              </a:rPr>
              <a:t>G    (globally</a:t>
            </a:r>
            <a:r>
              <a:rPr lang="en-US" b="1" dirty="0" smtClean="0">
                <a:solidFill>
                  <a:srgbClr val="FF0000"/>
                </a:solidFill>
              </a:rPr>
              <a:t>)</a:t>
            </a:r>
          </a:p>
          <a:p>
            <a:endParaRPr lang="en-US" b="1" dirty="0" smtClean="0"/>
          </a:p>
          <a:p>
            <a:r>
              <a:rPr lang="en-US" sz="2400" b="1" dirty="0" smtClean="0">
                <a:solidFill>
                  <a:srgbClr val="FF0000"/>
                </a:solidFill>
                <a:latin typeface="Andalus" pitchFamily="18" charset="-78"/>
                <a:cs typeface="Andalus" pitchFamily="18" charset="-78"/>
              </a:rPr>
              <a:t>:%s/Stock/Equity/</a:t>
            </a:r>
            <a:r>
              <a:rPr lang="en-US" sz="2400" b="1" dirty="0" err="1" smtClean="0">
                <a:solidFill>
                  <a:srgbClr val="FF0000"/>
                </a:solidFill>
                <a:latin typeface="Andalus" pitchFamily="18" charset="-78"/>
                <a:cs typeface="Andalus" pitchFamily="18" charset="-78"/>
              </a:rPr>
              <a:t>gcss</a:t>
            </a:r>
            <a:r>
              <a:rPr lang="en-US" dirty="0" smtClean="0"/>
              <a:t/>
            </a:r>
            <a:br>
              <a:rPr lang="en-US" dirty="0" smtClean="0"/>
            </a:br>
            <a:endParaRPr lang="en-US" dirty="0" smtClean="0"/>
          </a:p>
          <a:p>
            <a:r>
              <a:rPr lang="en-US" dirty="0" smtClean="0"/>
              <a:t> This is similar to first command but with the introduction of "c" it will ask for confirmation </a:t>
            </a:r>
            <a:br>
              <a:rPr lang="en-US" dirty="0" smtClean="0"/>
            </a:br>
            <a:endParaRPr lang="en-US" dirty="0" smtClean="0"/>
          </a:p>
          <a:p>
            <a:r>
              <a:rPr lang="en-US" sz="2400" b="1" dirty="0" smtClean="0">
                <a:solidFill>
                  <a:srgbClr val="FF0000"/>
                </a:solidFill>
                <a:latin typeface="Andalus" pitchFamily="18" charset="-78"/>
                <a:cs typeface="Andalus" pitchFamily="18" charset="-78"/>
              </a:rPr>
              <a:t>:%s/Stock/Equity/</a:t>
            </a:r>
            <a:r>
              <a:rPr lang="en-US" sz="2400" b="1" dirty="0" err="1" smtClean="0">
                <a:solidFill>
                  <a:srgbClr val="FF0000"/>
                </a:solidFill>
                <a:latin typeface="Andalus" pitchFamily="18" charset="-78"/>
                <a:cs typeface="Andalus" pitchFamily="18" charset="-78"/>
              </a:rPr>
              <a:t>gci</a:t>
            </a:r>
            <a:endParaRPr lang="en-US" sz="2400" b="1" dirty="0" smtClean="0">
              <a:solidFill>
                <a:srgbClr val="FF0000"/>
              </a:solidFill>
              <a:latin typeface="Andalus" pitchFamily="18" charset="-78"/>
              <a:cs typeface="Andalus" pitchFamily="18" charset="-78"/>
            </a:endParaRPr>
          </a:p>
          <a:p>
            <a:r>
              <a:rPr lang="en-US" dirty="0" smtClean="0"/>
              <a:t/>
            </a:r>
            <a:br>
              <a:rPr lang="en-US" dirty="0" smtClean="0"/>
            </a:br>
            <a:r>
              <a:rPr lang="en-US" dirty="0" smtClean="0"/>
              <a:t>This is command is global, case insensitive and ask for confirmation. to make it case Sensitive use "I"</a:t>
            </a:r>
            <a:br>
              <a:rPr lang="en-US" dirty="0" smtClean="0"/>
            </a:br>
            <a:endParaRPr lang="en-US" dirty="0"/>
          </a:p>
        </p:txBody>
      </p:sp>
      <p:grpSp>
        <p:nvGrpSpPr>
          <p:cNvPr id="5" name="Group 10"/>
          <p:cNvGrpSpPr/>
          <p:nvPr/>
        </p:nvGrpSpPr>
        <p:grpSpPr>
          <a:xfrm>
            <a:off x="-41793" y="0"/>
            <a:ext cx="9190523" cy="6858000"/>
            <a:chOff x="-46523" y="0"/>
            <a:chExt cx="9190523" cy="6858000"/>
          </a:xfrm>
        </p:grpSpPr>
        <p:pic>
          <p:nvPicPr>
            <p:cNvPr id="6" name="Picture 5"/>
            <p:cNvPicPr>
              <a:picLocks noChangeAspect="1" noChangeArrowheads="1"/>
            </p:cNvPicPr>
            <p:nvPr/>
          </p:nvPicPr>
          <p:blipFill>
            <a:blip r:embed="rId2" cstate="print"/>
            <a:srcRect t="5555" b="86667"/>
            <a:stretch>
              <a:fillRect/>
            </a:stretch>
          </p:blipFill>
          <p:spPr bwMode="auto">
            <a:xfrm>
              <a:off x="0" y="0"/>
              <a:ext cx="9144000" cy="533400"/>
            </a:xfrm>
            <a:prstGeom prst="rect">
              <a:avLst/>
            </a:prstGeom>
            <a:noFill/>
            <a:ln w="9525">
              <a:noFill/>
              <a:miter lim="800000"/>
              <a:headEnd/>
              <a:tailEnd/>
            </a:ln>
            <a:effectLst/>
          </p:spPr>
        </p:pic>
        <p:pic>
          <p:nvPicPr>
            <p:cNvPr id="7" name="Picture 6"/>
            <p:cNvPicPr>
              <a:picLocks noChangeAspect="1" noChangeArrowheads="1"/>
            </p:cNvPicPr>
            <p:nvPr/>
          </p:nvPicPr>
          <p:blipFill>
            <a:blip r:embed="rId2" cstate="print"/>
            <a:srcRect t="96667"/>
            <a:stretch>
              <a:fillRect/>
            </a:stretch>
          </p:blipFill>
          <p:spPr bwMode="auto">
            <a:xfrm>
              <a:off x="-46523" y="6629400"/>
              <a:ext cx="9190523" cy="228600"/>
            </a:xfrm>
            <a:prstGeom prst="rect">
              <a:avLst/>
            </a:prstGeom>
            <a:noFill/>
            <a:ln w="9525">
              <a:noFill/>
              <a:miter lim="800000"/>
              <a:headEnd/>
              <a:tailEnd/>
            </a:ln>
            <a:effectLst/>
          </p:spPr>
        </p:pic>
      </p:grpSp>
      <p:sp>
        <p:nvSpPr>
          <p:cNvPr id="8" name="TextBox 19"/>
          <p:cNvSpPr txBox="1"/>
          <p:nvPr/>
        </p:nvSpPr>
        <p:spPr>
          <a:xfrm flipH="1">
            <a:off x="4148102"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C7DFF54-6BA4-4515-87CA-28703F844993}" type="slidenum">
              <a:rPr lang="en-CA" smtClean="0"/>
              <a:pPr/>
              <a:t>15</a:t>
            </a:fld>
            <a:endParaRPr lang="en-CA"/>
          </a:p>
        </p:txBody>
      </p:sp>
      <p:sp>
        <p:nvSpPr>
          <p:cNvPr id="3" name="Rectangle 2"/>
          <p:cNvSpPr/>
          <p:nvPr/>
        </p:nvSpPr>
        <p:spPr>
          <a:xfrm>
            <a:off x="228600" y="1300877"/>
            <a:ext cx="8458200" cy="3462486"/>
          </a:xfrm>
          <a:prstGeom prst="rect">
            <a:avLst/>
          </a:prstGeom>
        </p:spPr>
        <p:txBody>
          <a:bodyPr wrap="square">
            <a:spAutoFit/>
          </a:bodyPr>
          <a:lstStyle/>
          <a:p>
            <a:r>
              <a:rPr lang="en-US" sz="2400" b="1" u="sng" dirty="0" smtClean="0">
                <a:solidFill>
                  <a:schemeClr val="accent1">
                    <a:lumMod val="75000"/>
                  </a:schemeClr>
                </a:solidFill>
              </a:rPr>
              <a:t>Opening file in Read only mode in VI Editor</a:t>
            </a:r>
          </a:p>
          <a:p>
            <a:endParaRPr lang="en-US" sz="2400" b="1" dirty="0" smtClean="0">
              <a:solidFill>
                <a:schemeClr val="accent1">
                  <a:lumMod val="75000"/>
                </a:schemeClr>
              </a:solidFill>
            </a:endParaRPr>
          </a:p>
          <a:p>
            <a:pPr>
              <a:lnSpc>
                <a:spcPct val="150000"/>
              </a:lnSpc>
            </a:pPr>
            <a:r>
              <a:rPr lang="en-US" dirty="0" smtClean="0"/>
              <a:t>If you are in production server then you definitely want to open a </a:t>
            </a:r>
            <a:r>
              <a:rPr lang="en-US" dirty="0" err="1" smtClean="0"/>
              <a:t>config</a:t>
            </a:r>
            <a:r>
              <a:rPr lang="en-US" dirty="0" smtClean="0"/>
              <a:t> file in read only mode to avoid any accidental change. So if you are not using less you can use "-R" option of VI editor:</a:t>
            </a:r>
            <a:br>
              <a:rPr lang="en-US" dirty="0" smtClean="0"/>
            </a:br>
            <a:r>
              <a:rPr lang="en-US" dirty="0" smtClean="0"/>
              <a:t/>
            </a:r>
            <a:br>
              <a:rPr lang="en-US" dirty="0" smtClean="0"/>
            </a:br>
            <a:r>
              <a:rPr lang="en-US" sz="2400" b="1" dirty="0" smtClean="0">
                <a:solidFill>
                  <a:srgbClr val="0070C0"/>
                </a:solidFill>
                <a:latin typeface="Andalus" pitchFamily="18" charset="-78"/>
                <a:cs typeface="Andalus" pitchFamily="18" charset="-78"/>
              </a:rPr>
              <a:t># vim -R config.xml</a:t>
            </a:r>
            <a:r>
              <a:rPr lang="en-US" dirty="0" smtClean="0"/>
              <a:t/>
            </a:r>
            <a:br>
              <a:rPr lang="en-US" dirty="0" smtClean="0"/>
            </a:br>
            <a:r>
              <a:rPr lang="en-US" dirty="0" smtClean="0"/>
              <a:t>And if you want to save any change from read only mode you can do by ":</a:t>
            </a:r>
            <a:r>
              <a:rPr lang="en-US" dirty="0" err="1" smtClean="0"/>
              <a:t>wq</a:t>
            </a:r>
            <a:r>
              <a:rPr lang="en-US" dirty="0" smtClean="0"/>
              <a:t>!".</a:t>
            </a:r>
            <a:endParaRPr lang="en-US" dirty="0"/>
          </a:p>
        </p:txBody>
      </p:sp>
      <p:grpSp>
        <p:nvGrpSpPr>
          <p:cNvPr id="4" name="Group 10"/>
          <p:cNvGrpSpPr/>
          <p:nvPr/>
        </p:nvGrpSpPr>
        <p:grpSpPr>
          <a:xfrm>
            <a:off x="-41793" y="0"/>
            <a:ext cx="9190523" cy="6858000"/>
            <a:chOff x="-46523" y="0"/>
            <a:chExt cx="9190523" cy="6858000"/>
          </a:xfrm>
        </p:grpSpPr>
        <p:pic>
          <p:nvPicPr>
            <p:cNvPr id="5" name="Picture 4"/>
            <p:cNvPicPr>
              <a:picLocks noChangeAspect="1" noChangeArrowheads="1"/>
            </p:cNvPicPr>
            <p:nvPr/>
          </p:nvPicPr>
          <p:blipFill>
            <a:blip r:embed="rId2" cstate="print"/>
            <a:srcRect t="5555" b="86667"/>
            <a:stretch>
              <a:fillRect/>
            </a:stretch>
          </p:blipFill>
          <p:spPr bwMode="auto">
            <a:xfrm>
              <a:off x="0" y="0"/>
              <a:ext cx="9144000" cy="533400"/>
            </a:xfrm>
            <a:prstGeom prst="rect">
              <a:avLst/>
            </a:prstGeom>
            <a:noFill/>
            <a:ln w="9525">
              <a:noFill/>
              <a:miter lim="800000"/>
              <a:headEnd/>
              <a:tailEnd/>
            </a:ln>
            <a:effectLst/>
          </p:spPr>
        </p:pic>
        <p:pic>
          <p:nvPicPr>
            <p:cNvPr id="6" name="Picture 5"/>
            <p:cNvPicPr>
              <a:picLocks noChangeAspect="1" noChangeArrowheads="1"/>
            </p:cNvPicPr>
            <p:nvPr/>
          </p:nvPicPr>
          <p:blipFill>
            <a:blip r:embed="rId2" cstate="print"/>
            <a:srcRect t="96667"/>
            <a:stretch>
              <a:fillRect/>
            </a:stretch>
          </p:blipFill>
          <p:spPr bwMode="auto">
            <a:xfrm>
              <a:off x="-46523" y="6629400"/>
              <a:ext cx="9190523" cy="228600"/>
            </a:xfrm>
            <a:prstGeom prst="rect">
              <a:avLst/>
            </a:prstGeom>
            <a:noFill/>
            <a:ln w="9525">
              <a:noFill/>
              <a:miter lim="800000"/>
              <a:headEnd/>
              <a:tailEnd/>
            </a:ln>
            <a:effectLst/>
          </p:spPr>
        </p:pic>
      </p:grpSp>
      <p:sp>
        <p:nvSpPr>
          <p:cNvPr id="7" name="TextBox 19"/>
          <p:cNvSpPr txBox="1"/>
          <p:nvPr/>
        </p:nvSpPr>
        <p:spPr>
          <a:xfrm flipH="1">
            <a:off x="4148102"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C7DFF54-6BA4-4515-87CA-28703F844993}" type="slidenum">
              <a:rPr lang="en-CA" smtClean="0"/>
              <a:pPr/>
              <a:t>2</a:t>
            </a:fld>
            <a:endParaRPr lang="en-CA"/>
          </a:p>
        </p:txBody>
      </p:sp>
      <p:sp>
        <p:nvSpPr>
          <p:cNvPr id="4" name="TextBox 3"/>
          <p:cNvSpPr txBox="1"/>
          <p:nvPr/>
        </p:nvSpPr>
        <p:spPr>
          <a:xfrm>
            <a:off x="228600" y="1447800"/>
            <a:ext cx="8501122" cy="39758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nSpc>
                <a:spcPct val="200000"/>
              </a:lnSpc>
              <a:buBlip>
                <a:blip r:embed="rId2"/>
              </a:buBlip>
            </a:pPr>
            <a:r>
              <a:rPr lang="en-CA" sz="2200" dirty="0" smtClean="0">
                <a:solidFill>
                  <a:srgbClr val="000000"/>
                </a:solidFill>
                <a:latin typeface="Calibri Bold"/>
                <a:cs typeface="Calibri Bold"/>
              </a:rPr>
              <a:t>Editors are used for adding, modifying and / or deleting text</a:t>
            </a:r>
          </a:p>
          <a:p>
            <a:pPr>
              <a:lnSpc>
                <a:spcPct val="200000"/>
              </a:lnSpc>
              <a:buBlip>
                <a:blip r:embed="rId2"/>
              </a:buBlip>
            </a:pPr>
            <a:r>
              <a:rPr lang="en-CA" sz="2200" dirty="0" smtClean="0">
                <a:solidFill>
                  <a:srgbClr val="000000"/>
                </a:solidFill>
                <a:latin typeface="Calibri Bold"/>
                <a:cs typeface="Calibri Bold"/>
              </a:rPr>
              <a:t>VI editor is a screen-oriented text editor written by Bill Joy in 1976.</a:t>
            </a:r>
          </a:p>
          <a:p>
            <a:pPr>
              <a:lnSpc>
                <a:spcPct val="200000"/>
              </a:lnSpc>
              <a:buBlip>
                <a:blip r:embed="rId2"/>
              </a:buBlip>
            </a:pPr>
            <a:r>
              <a:rPr lang="en-CA" sz="2200" dirty="0" smtClean="0">
                <a:solidFill>
                  <a:srgbClr val="000000"/>
                </a:solidFill>
                <a:latin typeface="Calibri Bold"/>
                <a:cs typeface="Calibri Bold"/>
              </a:rPr>
              <a:t>This is the most commonly used editor for editing files  in Linux</a:t>
            </a:r>
            <a:endParaRPr lang="en-US" sz="2200" dirty="0" smtClean="0"/>
          </a:p>
          <a:p>
            <a:pPr>
              <a:lnSpc>
                <a:spcPct val="200000"/>
              </a:lnSpc>
              <a:buBlip>
                <a:blip r:embed="rId2"/>
              </a:buBlip>
            </a:pPr>
            <a:endParaRPr lang="en-US" dirty="0" smtClean="0"/>
          </a:p>
          <a:p>
            <a:pPr algn="ctr">
              <a:lnSpc>
                <a:spcPct val="200000"/>
              </a:lnSpc>
            </a:pPr>
            <a:r>
              <a:rPr lang="en-US" sz="2400" b="1" dirty="0" smtClean="0">
                <a:solidFill>
                  <a:srgbClr val="0070C0"/>
                </a:solidFill>
              </a:rPr>
              <a:t>[ root @ </a:t>
            </a:r>
            <a:r>
              <a:rPr lang="en-US" sz="2400" b="1" dirty="0" err="1" smtClean="0">
                <a:solidFill>
                  <a:srgbClr val="0070C0"/>
                </a:solidFill>
              </a:rPr>
              <a:t>krnetworkcloud</a:t>
            </a:r>
            <a:r>
              <a:rPr lang="en-US" sz="2400" b="1" dirty="0" smtClean="0">
                <a:solidFill>
                  <a:srgbClr val="0070C0"/>
                </a:solidFill>
              </a:rPr>
              <a:t> ~ ] # </a:t>
            </a:r>
            <a:r>
              <a:rPr lang="en-US" sz="2400" dirty="0" smtClean="0">
                <a:solidFill>
                  <a:srgbClr val="0070C0"/>
                </a:solidFill>
              </a:rPr>
              <a:t>vi  &lt;filename&gt;</a:t>
            </a:r>
            <a:endParaRPr lang="en-US" sz="3200" dirty="0">
              <a:solidFill>
                <a:srgbClr val="0070C0"/>
              </a:solidFill>
            </a:endParaRPr>
          </a:p>
        </p:txBody>
      </p:sp>
      <p:sp>
        <p:nvSpPr>
          <p:cNvPr id="5" name="TextBox 4"/>
          <p:cNvSpPr txBox="1"/>
          <p:nvPr/>
        </p:nvSpPr>
        <p:spPr>
          <a:xfrm>
            <a:off x="2438400" y="609600"/>
            <a:ext cx="4491054" cy="64633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3600" b="1" dirty="0" smtClean="0">
                <a:latin typeface="Andalus" pitchFamily="18" charset="-78"/>
                <a:cs typeface="Andalus" pitchFamily="18" charset="-78"/>
              </a:rPr>
              <a:t>VI  &amp; VIM  Editor</a:t>
            </a:r>
            <a:endParaRPr lang="en-US" sz="3600" b="1" dirty="0">
              <a:latin typeface="Andalus" pitchFamily="18" charset="-78"/>
              <a:cs typeface="Andalus" pitchFamily="18" charset="-78"/>
            </a:endParaRPr>
          </a:p>
        </p:txBody>
      </p:sp>
      <p:grpSp>
        <p:nvGrpSpPr>
          <p:cNvPr id="8" name="Group 9"/>
          <p:cNvGrpSpPr/>
          <p:nvPr/>
        </p:nvGrpSpPr>
        <p:grpSpPr>
          <a:xfrm>
            <a:off x="-58996" y="-71462"/>
            <a:ext cx="9261993" cy="6929462"/>
            <a:chOff x="-46523" y="-71462"/>
            <a:chExt cx="9261993" cy="6929462"/>
          </a:xfrm>
        </p:grpSpPr>
        <p:grpSp>
          <p:nvGrpSpPr>
            <p:cNvPr id="9" name="Group 10"/>
            <p:cNvGrpSpPr/>
            <p:nvPr/>
          </p:nvGrpSpPr>
          <p:grpSpPr>
            <a:xfrm>
              <a:off x="-46523" y="0"/>
              <a:ext cx="9190523" cy="6858000"/>
              <a:chOff x="-46523" y="0"/>
              <a:chExt cx="9190523" cy="6858000"/>
            </a:xfrm>
          </p:grpSpPr>
          <p:pic>
            <p:nvPicPr>
              <p:cNvPr id="13" name="Picture 12"/>
              <p:cNvPicPr>
                <a:picLocks noChangeAspect="1" noChangeArrowheads="1"/>
              </p:cNvPicPr>
              <p:nvPr/>
            </p:nvPicPr>
            <p:blipFill>
              <a:blip r:embed="rId3" cstate="print"/>
              <a:srcRect t="96667"/>
              <a:stretch>
                <a:fillRect/>
              </a:stretch>
            </p:blipFill>
            <p:spPr bwMode="auto">
              <a:xfrm>
                <a:off x="-46523" y="6629400"/>
                <a:ext cx="9190523" cy="228600"/>
              </a:xfrm>
              <a:prstGeom prst="rect">
                <a:avLst/>
              </a:prstGeom>
              <a:noFill/>
              <a:ln w="9525">
                <a:noFill/>
                <a:miter lim="800000"/>
                <a:headEnd/>
                <a:tailEnd/>
              </a:ln>
              <a:effectLst/>
            </p:spPr>
          </p:pic>
          <p:pic>
            <p:nvPicPr>
              <p:cNvPr id="14" name="Picture 13"/>
              <p:cNvPicPr>
                <a:picLocks noChangeAspect="1" noChangeArrowheads="1"/>
              </p:cNvPicPr>
              <p:nvPr/>
            </p:nvPicPr>
            <p:blipFill>
              <a:blip r:embed="rId3" cstate="print"/>
              <a:srcRect t="5555" b="86667"/>
              <a:stretch>
                <a:fillRect/>
              </a:stretch>
            </p:blipFill>
            <p:spPr bwMode="auto">
              <a:xfrm>
                <a:off x="0" y="0"/>
                <a:ext cx="9144000" cy="533400"/>
              </a:xfrm>
              <a:prstGeom prst="rect">
                <a:avLst/>
              </a:prstGeom>
              <a:noFill/>
              <a:ln w="9525">
                <a:noFill/>
                <a:miter lim="800000"/>
                <a:headEnd/>
                <a:tailEnd/>
              </a:ln>
              <a:effectLst/>
            </p:spPr>
          </p:pic>
        </p:grpSp>
        <p:sp>
          <p:nvSpPr>
            <p:cNvPr id="10" name="TextBox 19"/>
            <p:cNvSpPr txBox="1"/>
            <p:nvPr/>
          </p:nvSpPr>
          <p:spPr>
            <a:xfrm flipH="1">
              <a:off x="4143372"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C7DFF54-6BA4-4515-87CA-28703F844993}" type="slidenum">
              <a:rPr lang="en-CA" smtClean="0"/>
              <a:pPr/>
              <a:t>3</a:t>
            </a:fld>
            <a:endParaRPr lang="en-CA"/>
          </a:p>
        </p:txBody>
      </p:sp>
      <p:sp>
        <p:nvSpPr>
          <p:cNvPr id="4" name="TextBox 3"/>
          <p:cNvSpPr txBox="1"/>
          <p:nvPr/>
        </p:nvSpPr>
        <p:spPr>
          <a:xfrm>
            <a:off x="285720" y="2000240"/>
            <a:ext cx="7715304" cy="280076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nSpc>
                <a:spcPct val="200000"/>
              </a:lnSpc>
              <a:buBlip>
                <a:blip r:embed="rId2"/>
              </a:buBlip>
            </a:pPr>
            <a:r>
              <a:rPr lang="en-CA" sz="2200" dirty="0" smtClean="0">
                <a:solidFill>
                  <a:srgbClr val="000000"/>
                </a:solidFill>
                <a:latin typeface="Calibri Bold"/>
                <a:cs typeface="Calibri Bold"/>
              </a:rPr>
              <a:t> VI editor has three modes of operations</a:t>
            </a:r>
            <a:r>
              <a:rPr lang="en-CA" b="1" dirty="0" smtClean="0">
                <a:solidFill>
                  <a:srgbClr val="000000"/>
                </a:solidFill>
                <a:latin typeface="Calibri Bold"/>
                <a:cs typeface="Calibri Bold"/>
              </a:rPr>
              <a:t>.</a:t>
            </a:r>
            <a:endParaRPr lang="en-CA" b="1" dirty="0" smtClean="0">
              <a:solidFill>
                <a:srgbClr val="000000"/>
              </a:solidFill>
              <a:latin typeface="Calibri Bold"/>
            </a:endParaRPr>
          </a:p>
          <a:p>
            <a:pPr>
              <a:lnSpc>
                <a:spcPct val="200000"/>
              </a:lnSpc>
            </a:pPr>
            <a:r>
              <a:rPr lang="en-CA" sz="2200" dirty="0" smtClean="0">
                <a:solidFill>
                  <a:srgbClr val="000000"/>
                </a:solidFill>
                <a:latin typeface="Calibri Bold"/>
              </a:rPr>
              <a:t>  </a:t>
            </a:r>
            <a:r>
              <a:rPr lang="en-CA" sz="2200" dirty="0" smtClean="0">
                <a:solidFill>
                  <a:srgbClr val="000000"/>
                </a:solidFill>
                <a:latin typeface="Calibri Bold"/>
                <a:cs typeface="Calibri Bold"/>
              </a:rPr>
              <a:t>Insert Mode </a:t>
            </a:r>
            <a:endParaRPr lang="en-CA" sz="2200" dirty="0" smtClean="0">
              <a:solidFill>
                <a:srgbClr val="000000"/>
              </a:solidFill>
              <a:latin typeface="Calibri Bold"/>
            </a:endParaRPr>
          </a:p>
          <a:p>
            <a:pPr>
              <a:lnSpc>
                <a:spcPct val="200000"/>
              </a:lnSpc>
            </a:pPr>
            <a:r>
              <a:rPr lang="en-CA" sz="2200" dirty="0" smtClean="0">
                <a:solidFill>
                  <a:srgbClr val="000000"/>
                </a:solidFill>
                <a:latin typeface="Calibri Bold"/>
                <a:cs typeface="Calibri Bold"/>
              </a:rPr>
              <a:t>  Command Mode </a:t>
            </a:r>
          </a:p>
          <a:p>
            <a:pPr>
              <a:lnSpc>
                <a:spcPct val="200000"/>
              </a:lnSpc>
            </a:pPr>
            <a:r>
              <a:rPr lang="en-CA" sz="2200" dirty="0" smtClean="0">
                <a:solidFill>
                  <a:srgbClr val="000000"/>
                </a:solidFill>
                <a:latin typeface="Calibri Bold"/>
              </a:rPr>
              <a:t>   </a:t>
            </a:r>
            <a:r>
              <a:rPr lang="en-CA" sz="2200" dirty="0" smtClean="0">
                <a:solidFill>
                  <a:srgbClr val="000000"/>
                </a:solidFill>
                <a:latin typeface="Calibri Bold"/>
                <a:cs typeface="Calibri Bold"/>
              </a:rPr>
              <a:t>Ex Mode (Extended Command Mode)</a:t>
            </a:r>
            <a:endParaRPr lang="en-US" sz="2200" dirty="0"/>
          </a:p>
        </p:txBody>
      </p:sp>
      <p:sp>
        <p:nvSpPr>
          <p:cNvPr id="5" name="TextBox 4"/>
          <p:cNvSpPr txBox="1"/>
          <p:nvPr/>
        </p:nvSpPr>
        <p:spPr>
          <a:xfrm>
            <a:off x="4786314" y="714356"/>
            <a:ext cx="3929090" cy="64633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3600" dirty="0" smtClean="0"/>
              <a:t>Vi Editor modes</a:t>
            </a:r>
            <a:endParaRPr lang="en-US" sz="3600" dirty="0"/>
          </a:p>
        </p:txBody>
      </p:sp>
      <p:grpSp>
        <p:nvGrpSpPr>
          <p:cNvPr id="9" name="Group 9"/>
          <p:cNvGrpSpPr/>
          <p:nvPr/>
        </p:nvGrpSpPr>
        <p:grpSpPr>
          <a:xfrm>
            <a:off x="-58996" y="-71462"/>
            <a:ext cx="9261993" cy="6929462"/>
            <a:chOff x="-46523" y="-71462"/>
            <a:chExt cx="9261993" cy="6929462"/>
          </a:xfrm>
        </p:grpSpPr>
        <p:grpSp>
          <p:nvGrpSpPr>
            <p:cNvPr id="10" name="Group 10"/>
            <p:cNvGrpSpPr/>
            <p:nvPr/>
          </p:nvGrpSpPr>
          <p:grpSpPr>
            <a:xfrm>
              <a:off x="-46523" y="0"/>
              <a:ext cx="9190523" cy="6858000"/>
              <a:chOff x="-46523" y="0"/>
              <a:chExt cx="9190523" cy="6858000"/>
            </a:xfrm>
          </p:grpSpPr>
          <p:pic>
            <p:nvPicPr>
              <p:cNvPr id="12" name="Picture 11"/>
              <p:cNvPicPr>
                <a:picLocks noChangeAspect="1" noChangeArrowheads="1"/>
              </p:cNvPicPr>
              <p:nvPr/>
            </p:nvPicPr>
            <p:blipFill>
              <a:blip r:embed="rId3" cstate="print"/>
              <a:srcRect t="96667"/>
              <a:stretch>
                <a:fillRect/>
              </a:stretch>
            </p:blipFill>
            <p:spPr bwMode="auto">
              <a:xfrm>
                <a:off x="-46523" y="6629400"/>
                <a:ext cx="9190523" cy="228600"/>
              </a:xfrm>
              <a:prstGeom prst="rect">
                <a:avLst/>
              </a:prstGeom>
              <a:noFill/>
              <a:ln w="9525">
                <a:noFill/>
                <a:miter lim="800000"/>
                <a:headEnd/>
                <a:tailEnd/>
              </a:ln>
              <a:effectLst/>
            </p:spPr>
          </p:pic>
          <p:pic>
            <p:nvPicPr>
              <p:cNvPr id="13" name="Picture 12"/>
              <p:cNvPicPr>
                <a:picLocks noChangeAspect="1" noChangeArrowheads="1"/>
              </p:cNvPicPr>
              <p:nvPr/>
            </p:nvPicPr>
            <p:blipFill>
              <a:blip r:embed="rId3" cstate="print"/>
              <a:srcRect t="5555" b="86667"/>
              <a:stretch>
                <a:fillRect/>
              </a:stretch>
            </p:blipFill>
            <p:spPr bwMode="auto">
              <a:xfrm>
                <a:off x="0" y="0"/>
                <a:ext cx="9144000" cy="533400"/>
              </a:xfrm>
              <a:prstGeom prst="rect">
                <a:avLst/>
              </a:prstGeom>
              <a:noFill/>
              <a:ln w="9525">
                <a:noFill/>
                <a:miter lim="800000"/>
                <a:headEnd/>
                <a:tailEnd/>
              </a:ln>
              <a:effectLst/>
            </p:spPr>
          </p:pic>
        </p:grpSp>
        <p:sp>
          <p:nvSpPr>
            <p:cNvPr id="11" name="TextBox 19"/>
            <p:cNvSpPr txBox="1"/>
            <p:nvPr/>
          </p:nvSpPr>
          <p:spPr>
            <a:xfrm flipH="1">
              <a:off x="4143372"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C7DFF54-6BA4-4515-87CA-28703F844993}" type="slidenum">
              <a:rPr lang="en-CA" smtClean="0"/>
              <a:pPr/>
              <a:t>4</a:t>
            </a:fld>
            <a:endParaRPr lang="en-CA"/>
          </a:p>
        </p:txBody>
      </p:sp>
      <p:sp>
        <p:nvSpPr>
          <p:cNvPr id="5" name="Rectangle 4"/>
          <p:cNvSpPr/>
          <p:nvPr/>
        </p:nvSpPr>
        <p:spPr>
          <a:xfrm>
            <a:off x="228600" y="1782663"/>
            <a:ext cx="8763000" cy="4770537"/>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r>
              <a:rPr lang="en-US" sz="3200" b="1" u="sng" dirty="0" smtClean="0">
                <a:solidFill>
                  <a:schemeClr val="accent1">
                    <a:lumMod val="75000"/>
                  </a:schemeClr>
                </a:solidFill>
                <a:latin typeface="Andalus" pitchFamily="18" charset="-78"/>
                <a:cs typeface="Andalus" pitchFamily="18" charset="-78"/>
              </a:rPr>
              <a:t>Insert mode :</a:t>
            </a:r>
          </a:p>
          <a:p>
            <a:r>
              <a:rPr lang="en-US" sz="2400" b="1" dirty="0" err="1" smtClean="0">
                <a:solidFill>
                  <a:srgbClr val="002060"/>
                </a:solidFill>
                <a:latin typeface="Andalus" pitchFamily="18" charset="-78"/>
                <a:cs typeface="Andalus" pitchFamily="18" charset="-78"/>
              </a:rPr>
              <a:t>i</a:t>
            </a:r>
            <a:r>
              <a:rPr lang="en-US" sz="2400" b="1" dirty="0" smtClean="0">
                <a:solidFill>
                  <a:srgbClr val="002060"/>
                </a:solidFill>
                <a:latin typeface="Andalus" pitchFamily="18" charset="-78"/>
                <a:cs typeface="Andalus" pitchFamily="18" charset="-78"/>
              </a:rPr>
              <a:t>  </a:t>
            </a:r>
            <a:r>
              <a:rPr lang="en-US" sz="2400" dirty="0" smtClean="0">
                <a:latin typeface="Andalus" pitchFamily="18" charset="-78"/>
                <a:cs typeface="Andalus" pitchFamily="18" charset="-78"/>
              </a:rPr>
              <a:t>               </a:t>
            </a:r>
            <a:r>
              <a:rPr lang="en-US" sz="2400" dirty="0" smtClean="0">
                <a:solidFill>
                  <a:srgbClr val="FF0000"/>
                </a:solidFill>
                <a:latin typeface="Andalus" pitchFamily="18" charset="-78"/>
                <a:cs typeface="Andalus" pitchFamily="18" charset="-78"/>
              </a:rPr>
              <a:t>Insert Mode ( press </a:t>
            </a:r>
            <a:r>
              <a:rPr lang="en-US" sz="2400" dirty="0" err="1" smtClean="0">
                <a:solidFill>
                  <a:srgbClr val="FF0000"/>
                </a:solidFill>
                <a:latin typeface="Andalus" pitchFamily="18" charset="-78"/>
                <a:cs typeface="Andalus" pitchFamily="18" charset="-78"/>
              </a:rPr>
              <a:t>i</a:t>
            </a:r>
            <a:r>
              <a:rPr lang="en-US" sz="2400" dirty="0" smtClean="0">
                <a:solidFill>
                  <a:srgbClr val="FF0000"/>
                </a:solidFill>
                <a:latin typeface="Andalus" pitchFamily="18" charset="-78"/>
                <a:cs typeface="Andalus" pitchFamily="18" charset="-78"/>
              </a:rPr>
              <a:t> to insert text into file)</a:t>
            </a:r>
          </a:p>
          <a:p>
            <a:endParaRPr lang="en-US" sz="2400" dirty="0" smtClean="0">
              <a:solidFill>
                <a:srgbClr val="FF0000"/>
              </a:solidFill>
              <a:latin typeface="Andalus" pitchFamily="18" charset="-78"/>
              <a:cs typeface="Andalus" pitchFamily="18" charset="-78"/>
            </a:endParaRPr>
          </a:p>
          <a:p>
            <a:r>
              <a:rPr lang="en-US" sz="3200" b="1" u="sng" dirty="0" smtClean="0">
                <a:solidFill>
                  <a:schemeClr val="accent1">
                    <a:lumMod val="75000"/>
                  </a:schemeClr>
                </a:solidFill>
                <a:latin typeface="Andalus" pitchFamily="18" charset="-78"/>
                <a:cs typeface="Andalus" pitchFamily="18" charset="-78"/>
              </a:rPr>
              <a:t>Getting out of vi Editor:</a:t>
            </a:r>
          </a:p>
          <a:p>
            <a:r>
              <a:rPr lang="en-US" sz="2400" b="1" dirty="0" smtClean="0">
                <a:solidFill>
                  <a:srgbClr val="002060"/>
                </a:solidFill>
                <a:latin typeface="Andalus" pitchFamily="18" charset="-78"/>
                <a:cs typeface="Andalus" pitchFamily="18" charset="-78"/>
              </a:rPr>
              <a:t>Esc </a:t>
            </a:r>
            <a:r>
              <a:rPr lang="en-US" sz="2400" dirty="0" smtClean="0">
                <a:latin typeface="Andalus" pitchFamily="18" charset="-78"/>
                <a:cs typeface="Andalus" pitchFamily="18" charset="-78"/>
              </a:rPr>
              <a:t>            </a:t>
            </a:r>
            <a:r>
              <a:rPr lang="en-US" sz="2400" dirty="0" smtClean="0">
                <a:solidFill>
                  <a:srgbClr val="FF0000"/>
                </a:solidFill>
                <a:latin typeface="Andalus" pitchFamily="18" charset="-78"/>
                <a:cs typeface="Andalus" pitchFamily="18" charset="-78"/>
              </a:rPr>
              <a:t>Return to the command mode</a:t>
            </a:r>
          </a:p>
          <a:p>
            <a:r>
              <a:rPr lang="en-US" sz="2400" b="1" dirty="0" smtClean="0">
                <a:solidFill>
                  <a:srgbClr val="002060"/>
                </a:solidFill>
                <a:latin typeface="Andalus" pitchFamily="18" charset="-78"/>
                <a:cs typeface="Andalus" pitchFamily="18" charset="-78"/>
              </a:rPr>
              <a:t>:      </a:t>
            </a:r>
            <a:r>
              <a:rPr lang="en-US" sz="2400" dirty="0" smtClean="0">
                <a:latin typeface="Andalus" pitchFamily="18" charset="-78"/>
                <a:cs typeface="Andalus" pitchFamily="18" charset="-78"/>
              </a:rPr>
              <a:t>           </a:t>
            </a:r>
            <a:r>
              <a:rPr lang="en-US" sz="2400" dirty="0" smtClean="0">
                <a:solidFill>
                  <a:srgbClr val="FF0000"/>
                </a:solidFill>
                <a:latin typeface="Andalus" pitchFamily="18" charset="-78"/>
                <a:cs typeface="Andalus" pitchFamily="18" charset="-78"/>
              </a:rPr>
              <a:t>command mode ( to run any commands)</a:t>
            </a:r>
          </a:p>
          <a:p>
            <a:r>
              <a:rPr lang="en-US" sz="2400" b="1" dirty="0" smtClean="0">
                <a:solidFill>
                  <a:srgbClr val="002060"/>
                </a:solidFill>
                <a:latin typeface="Andalus" pitchFamily="18" charset="-78"/>
                <a:cs typeface="Andalus" pitchFamily="18" charset="-78"/>
              </a:rPr>
              <a:t>:q               </a:t>
            </a:r>
            <a:r>
              <a:rPr lang="en-US" sz="2400" dirty="0" smtClean="0">
                <a:solidFill>
                  <a:srgbClr val="FF0000"/>
                </a:solidFill>
                <a:latin typeface="Andalus" pitchFamily="18" charset="-78"/>
                <a:cs typeface="Andalus" pitchFamily="18" charset="-78"/>
              </a:rPr>
              <a:t>quit from file</a:t>
            </a:r>
          </a:p>
          <a:p>
            <a:r>
              <a:rPr lang="en-US" sz="2400" b="1" dirty="0" smtClean="0">
                <a:solidFill>
                  <a:srgbClr val="002060"/>
                </a:solidFill>
                <a:latin typeface="Andalus" pitchFamily="18" charset="-78"/>
                <a:cs typeface="Andalus" pitchFamily="18" charset="-78"/>
              </a:rPr>
              <a:t>:w              </a:t>
            </a:r>
            <a:r>
              <a:rPr lang="en-US" sz="2400" dirty="0" smtClean="0">
                <a:solidFill>
                  <a:srgbClr val="FF0000"/>
                </a:solidFill>
                <a:latin typeface="Andalus" pitchFamily="18" charset="-78"/>
                <a:cs typeface="Andalus" pitchFamily="18" charset="-78"/>
              </a:rPr>
              <a:t>save only</a:t>
            </a:r>
          </a:p>
          <a:p>
            <a:r>
              <a:rPr lang="en-US" sz="2400" b="1" dirty="0" smtClean="0">
                <a:solidFill>
                  <a:srgbClr val="002060"/>
                </a:solidFill>
                <a:latin typeface="Andalus" pitchFamily="18" charset="-78"/>
                <a:cs typeface="Andalus" pitchFamily="18" charset="-78"/>
              </a:rPr>
              <a:t>:q!</a:t>
            </a:r>
            <a:r>
              <a:rPr lang="en-US" sz="2400" dirty="0" smtClean="0">
                <a:latin typeface="Andalus" pitchFamily="18" charset="-78"/>
                <a:cs typeface="Andalus" pitchFamily="18" charset="-78"/>
              </a:rPr>
              <a:t>	      </a:t>
            </a:r>
            <a:r>
              <a:rPr lang="en-US" sz="2400" dirty="0" smtClean="0">
                <a:solidFill>
                  <a:srgbClr val="FF0000"/>
                </a:solidFill>
                <a:latin typeface="Andalus" pitchFamily="18" charset="-78"/>
                <a:cs typeface="Andalus" pitchFamily="18" charset="-78"/>
              </a:rPr>
              <a:t>Quit forcefully</a:t>
            </a:r>
          </a:p>
          <a:p>
            <a:r>
              <a:rPr lang="en-US" sz="2400" b="1" dirty="0" smtClean="0">
                <a:solidFill>
                  <a:srgbClr val="002060"/>
                </a:solidFill>
                <a:latin typeface="Andalus" pitchFamily="18" charset="-78"/>
                <a:cs typeface="Andalus" pitchFamily="18" charset="-78"/>
              </a:rPr>
              <a:t>:</a:t>
            </a:r>
            <a:r>
              <a:rPr lang="en-US" sz="2400" b="1" dirty="0" err="1" smtClean="0">
                <a:solidFill>
                  <a:srgbClr val="002060"/>
                </a:solidFill>
                <a:latin typeface="Andalus" pitchFamily="18" charset="-78"/>
                <a:cs typeface="Andalus" pitchFamily="18" charset="-78"/>
              </a:rPr>
              <a:t>wq</a:t>
            </a:r>
            <a:r>
              <a:rPr lang="en-US" sz="2400" b="1" dirty="0" smtClean="0">
                <a:solidFill>
                  <a:srgbClr val="002060"/>
                </a:solidFill>
                <a:latin typeface="Andalus" pitchFamily="18" charset="-78"/>
                <a:cs typeface="Andalus" pitchFamily="18" charset="-78"/>
              </a:rPr>
              <a:t>      	     </a:t>
            </a:r>
            <a:r>
              <a:rPr lang="en-US" sz="2400" dirty="0" smtClean="0">
                <a:solidFill>
                  <a:srgbClr val="FF0000"/>
                </a:solidFill>
                <a:latin typeface="Andalus" pitchFamily="18" charset="-78"/>
                <a:cs typeface="Andalus" pitchFamily="18" charset="-78"/>
              </a:rPr>
              <a:t>Save and exit </a:t>
            </a:r>
          </a:p>
          <a:p>
            <a:r>
              <a:rPr lang="en-US" sz="2400" b="1" dirty="0" smtClean="0">
                <a:solidFill>
                  <a:srgbClr val="002060"/>
                </a:solidFill>
                <a:latin typeface="Andalus" pitchFamily="18" charset="-78"/>
                <a:cs typeface="Andalus" pitchFamily="18" charset="-78"/>
              </a:rPr>
              <a:t>:w</a:t>
            </a:r>
            <a:r>
              <a:rPr lang="en-US" sz="2400" dirty="0" smtClean="0">
                <a:latin typeface="Andalus" pitchFamily="18" charset="-78"/>
                <a:cs typeface="Andalus" pitchFamily="18" charset="-78"/>
              </a:rPr>
              <a:t>	    </a:t>
            </a:r>
            <a:r>
              <a:rPr lang="en-US" sz="2400" dirty="0" smtClean="0">
                <a:solidFill>
                  <a:srgbClr val="FF0000"/>
                </a:solidFill>
                <a:latin typeface="Andalus" pitchFamily="18" charset="-78"/>
                <a:cs typeface="Andalus" pitchFamily="18" charset="-78"/>
              </a:rPr>
              <a:t>Save only ( but not exit)</a:t>
            </a:r>
          </a:p>
          <a:p>
            <a:r>
              <a:rPr lang="en-US" sz="2400" b="1" dirty="0" smtClean="0">
                <a:solidFill>
                  <a:srgbClr val="002060"/>
                </a:solidFill>
                <a:latin typeface="Andalus" pitchFamily="18" charset="-78"/>
                <a:cs typeface="Andalus" pitchFamily="18" charset="-78"/>
              </a:rPr>
              <a:t>:x            </a:t>
            </a:r>
            <a:r>
              <a:rPr lang="en-US" sz="2400" dirty="0" smtClean="0">
                <a:solidFill>
                  <a:srgbClr val="FF0000"/>
                </a:solidFill>
                <a:latin typeface="Andalus" pitchFamily="18" charset="-78"/>
                <a:cs typeface="Andalus" pitchFamily="18" charset="-78"/>
              </a:rPr>
              <a:t>save and exit  </a:t>
            </a:r>
          </a:p>
        </p:txBody>
      </p:sp>
      <p:sp>
        <p:nvSpPr>
          <p:cNvPr id="9" name="Left Arrow 8"/>
          <p:cNvSpPr/>
          <p:nvPr/>
        </p:nvSpPr>
        <p:spPr>
          <a:xfrm>
            <a:off x="6357918" y="2667000"/>
            <a:ext cx="2786082" cy="10668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OPTIONS</a:t>
            </a:r>
            <a:endParaRPr lang="en-US" sz="3200" dirty="0"/>
          </a:p>
        </p:txBody>
      </p:sp>
      <p:sp>
        <p:nvSpPr>
          <p:cNvPr id="10" name="TextBox 9"/>
          <p:cNvSpPr txBox="1"/>
          <p:nvPr/>
        </p:nvSpPr>
        <p:spPr>
          <a:xfrm>
            <a:off x="5072066" y="619764"/>
            <a:ext cx="3857652" cy="52322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2800" b="1" dirty="0" smtClean="0">
                <a:latin typeface="Andalus" pitchFamily="18" charset="-78"/>
                <a:cs typeface="Andalus" pitchFamily="18" charset="-78"/>
              </a:rPr>
              <a:t>Vi &amp; Vim Editor</a:t>
            </a:r>
            <a:endParaRPr lang="en-US" sz="2800" b="1" dirty="0">
              <a:latin typeface="Andalus" pitchFamily="18" charset="-78"/>
              <a:cs typeface="Andalus" pitchFamily="18" charset="-78"/>
            </a:endParaRPr>
          </a:p>
        </p:txBody>
      </p:sp>
      <p:sp>
        <p:nvSpPr>
          <p:cNvPr id="11" name="TextBox 10"/>
          <p:cNvSpPr txBox="1"/>
          <p:nvPr/>
        </p:nvSpPr>
        <p:spPr>
          <a:xfrm>
            <a:off x="142844" y="1214422"/>
            <a:ext cx="8643998"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b="1" dirty="0" smtClean="0">
                <a:solidFill>
                  <a:srgbClr val="0070C0"/>
                </a:solidFill>
              </a:rPr>
              <a:t>[ root @ </a:t>
            </a:r>
            <a:r>
              <a:rPr lang="en-US" sz="2400" b="1" dirty="0" err="1" smtClean="0">
                <a:solidFill>
                  <a:srgbClr val="0070C0"/>
                </a:solidFill>
              </a:rPr>
              <a:t>krnetworkcloud</a:t>
            </a:r>
            <a:r>
              <a:rPr lang="en-US" sz="2400" b="1" dirty="0" smtClean="0">
                <a:solidFill>
                  <a:srgbClr val="0070C0"/>
                </a:solidFill>
              </a:rPr>
              <a:t>  ~ ] # vi   &lt;filename</a:t>
            </a:r>
            <a:r>
              <a:rPr lang="en-US" sz="2800" b="1" dirty="0" smtClean="0">
                <a:solidFill>
                  <a:srgbClr val="0070C0"/>
                </a:solidFill>
              </a:rPr>
              <a:t>&gt;</a:t>
            </a:r>
          </a:p>
        </p:txBody>
      </p:sp>
      <p:grpSp>
        <p:nvGrpSpPr>
          <p:cNvPr id="12" name="Group 9"/>
          <p:cNvGrpSpPr/>
          <p:nvPr/>
        </p:nvGrpSpPr>
        <p:grpSpPr>
          <a:xfrm>
            <a:off x="-58996" y="-71462"/>
            <a:ext cx="9261993" cy="6929462"/>
            <a:chOff x="-46523" y="-71462"/>
            <a:chExt cx="9261993" cy="6929462"/>
          </a:xfrm>
        </p:grpSpPr>
        <p:grpSp>
          <p:nvGrpSpPr>
            <p:cNvPr id="13" name="Group 10"/>
            <p:cNvGrpSpPr/>
            <p:nvPr/>
          </p:nvGrpSpPr>
          <p:grpSpPr>
            <a:xfrm>
              <a:off x="-46523" y="0"/>
              <a:ext cx="9190523" cy="6858000"/>
              <a:chOff x="-46523" y="0"/>
              <a:chExt cx="9190523" cy="6858000"/>
            </a:xfrm>
          </p:grpSpPr>
          <p:pic>
            <p:nvPicPr>
              <p:cNvPr id="15" name="Picture 14"/>
              <p:cNvPicPr>
                <a:picLocks noChangeAspect="1" noChangeArrowheads="1"/>
              </p:cNvPicPr>
              <p:nvPr/>
            </p:nvPicPr>
            <p:blipFill>
              <a:blip r:embed="rId2" cstate="print"/>
              <a:srcRect t="96667"/>
              <a:stretch>
                <a:fillRect/>
              </a:stretch>
            </p:blipFill>
            <p:spPr bwMode="auto">
              <a:xfrm>
                <a:off x="-46523" y="6629400"/>
                <a:ext cx="9190523" cy="228600"/>
              </a:xfrm>
              <a:prstGeom prst="rect">
                <a:avLst/>
              </a:prstGeom>
              <a:noFill/>
              <a:ln w="9525">
                <a:noFill/>
                <a:miter lim="800000"/>
                <a:headEnd/>
                <a:tailEnd/>
              </a:ln>
              <a:effectLst/>
            </p:spPr>
          </p:pic>
          <p:pic>
            <p:nvPicPr>
              <p:cNvPr id="16" name="Picture 15"/>
              <p:cNvPicPr>
                <a:picLocks noChangeAspect="1" noChangeArrowheads="1"/>
              </p:cNvPicPr>
              <p:nvPr/>
            </p:nvPicPr>
            <p:blipFill>
              <a:blip r:embed="rId2" cstate="print"/>
              <a:srcRect t="5555" b="86667"/>
              <a:stretch>
                <a:fillRect/>
              </a:stretch>
            </p:blipFill>
            <p:spPr bwMode="auto">
              <a:xfrm>
                <a:off x="0" y="0"/>
                <a:ext cx="9144000" cy="533400"/>
              </a:xfrm>
              <a:prstGeom prst="rect">
                <a:avLst/>
              </a:prstGeom>
              <a:noFill/>
              <a:ln w="9525">
                <a:noFill/>
                <a:miter lim="800000"/>
                <a:headEnd/>
                <a:tailEnd/>
              </a:ln>
              <a:effectLst/>
            </p:spPr>
          </p:pic>
        </p:grpSp>
        <p:sp>
          <p:nvSpPr>
            <p:cNvPr id="14" name="TextBox 19"/>
            <p:cNvSpPr txBox="1"/>
            <p:nvPr/>
          </p:nvSpPr>
          <p:spPr>
            <a:xfrm flipH="1">
              <a:off x="4143372"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C7DFF54-6BA4-4515-87CA-28703F844993}" type="slidenum">
              <a:rPr lang="en-CA" smtClean="0"/>
              <a:pPr/>
              <a:t>5</a:t>
            </a:fld>
            <a:endParaRPr lang="en-CA"/>
          </a:p>
        </p:txBody>
      </p:sp>
      <p:sp>
        <p:nvSpPr>
          <p:cNvPr id="3" name="TextBox 2"/>
          <p:cNvSpPr txBox="1"/>
          <p:nvPr/>
        </p:nvSpPr>
        <p:spPr>
          <a:xfrm>
            <a:off x="5072066" y="619764"/>
            <a:ext cx="3857652" cy="52322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2800" b="1" dirty="0" smtClean="0">
                <a:latin typeface="Andalus" pitchFamily="18" charset="-78"/>
                <a:cs typeface="Andalus" pitchFamily="18" charset="-78"/>
              </a:rPr>
              <a:t>Vi &amp; Vim Editor</a:t>
            </a:r>
            <a:endParaRPr lang="en-US" sz="2800" b="1" dirty="0">
              <a:latin typeface="Andalus" pitchFamily="18" charset="-78"/>
              <a:cs typeface="Andalus" pitchFamily="18" charset="-78"/>
            </a:endParaRPr>
          </a:p>
        </p:txBody>
      </p:sp>
      <p:sp>
        <p:nvSpPr>
          <p:cNvPr id="4" name="TextBox 3"/>
          <p:cNvSpPr txBox="1"/>
          <p:nvPr/>
        </p:nvSpPr>
        <p:spPr>
          <a:xfrm>
            <a:off x="142844" y="1214422"/>
            <a:ext cx="8643998"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b="1" dirty="0" smtClean="0">
                <a:solidFill>
                  <a:srgbClr val="0070C0"/>
                </a:solidFill>
              </a:rPr>
              <a:t>[ root @ </a:t>
            </a:r>
            <a:r>
              <a:rPr lang="en-US" sz="2400" b="1" dirty="0" err="1" smtClean="0">
                <a:solidFill>
                  <a:srgbClr val="0070C0"/>
                </a:solidFill>
              </a:rPr>
              <a:t>krnetworkcloud</a:t>
            </a:r>
            <a:r>
              <a:rPr lang="en-US" sz="2400" b="1" dirty="0" smtClean="0">
                <a:solidFill>
                  <a:srgbClr val="0070C0"/>
                </a:solidFill>
              </a:rPr>
              <a:t>  ~ ] # vi   &lt;filename</a:t>
            </a:r>
            <a:r>
              <a:rPr lang="en-US" sz="2800" b="1" dirty="0" smtClean="0">
                <a:solidFill>
                  <a:srgbClr val="0070C0"/>
                </a:solidFill>
              </a:rPr>
              <a:t>&gt;</a:t>
            </a:r>
          </a:p>
        </p:txBody>
      </p:sp>
      <p:sp>
        <p:nvSpPr>
          <p:cNvPr id="9" name="Rectangle 8"/>
          <p:cNvSpPr/>
          <p:nvPr/>
        </p:nvSpPr>
        <p:spPr>
          <a:xfrm>
            <a:off x="152400" y="1600200"/>
            <a:ext cx="8715436" cy="5170646"/>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50000"/>
              </a:lnSpc>
            </a:pPr>
            <a:r>
              <a:rPr lang="en-US" sz="2000" b="1" dirty="0" smtClean="0">
                <a:solidFill>
                  <a:srgbClr val="002060"/>
                </a:solidFill>
                <a:latin typeface="Andalus" pitchFamily="18" charset="-78"/>
                <a:cs typeface="Andalus" pitchFamily="18" charset="-78"/>
              </a:rPr>
              <a:t>v</a:t>
            </a:r>
            <a:r>
              <a:rPr lang="en-US" sz="2000" dirty="0" smtClean="0">
                <a:latin typeface="Andalus" pitchFamily="18" charset="-78"/>
                <a:cs typeface="Andalus" pitchFamily="18" charset="-78"/>
              </a:rPr>
              <a:t>	           </a:t>
            </a:r>
            <a:r>
              <a:rPr lang="en-US" sz="2000" dirty="0" smtClean="0">
                <a:solidFill>
                  <a:srgbClr val="FF0000"/>
                </a:solidFill>
                <a:latin typeface="Andalus" pitchFamily="18" charset="-78"/>
                <a:cs typeface="Andalus" pitchFamily="18" charset="-78"/>
              </a:rPr>
              <a:t>Move with arrow and select the text</a:t>
            </a:r>
          </a:p>
          <a:p>
            <a:pPr>
              <a:lnSpc>
                <a:spcPct val="150000"/>
              </a:lnSpc>
            </a:pPr>
            <a:r>
              <a:rPr lang="en-US" sz="2000" b="1" dirty="0" err="1" smtClean="0">
                <a:solidFill>
                  <a:srgbClr val="002060"/>
                </a:solidFill>
                <a:latin typeface="Andalus" pitchFamily="18" charset="-78"/>
                <a:cs typeface="Andalus" pitchFamily="18" charset="-78"/>
              </a:rPr>
              <a:t>ggVG</a:t>
            </a:r>
            <a:r>
              <a:rPr lang="en-US" sz="2000" b="1" dirty="0" smtClean="0">
                <a:solidFill>
                  <a:srgbClr val="002060"/>
                </a:solidFill>
                <a:latin typeface="Andalus" pitchFamily="18" charset="-78"/>
                <a:cs typeface="Andalus" pitchFamily="18" charset="-78"/>
              </a:rPr>
              <a:t>	</a:t>
            </a:r>
            <a:r>
              <a:rPr lang="en-US" sz="2000" dirty="0" smtClean="0">
                <a:latin typeface="Andalus" pitchFamily="18" charset="-78"/>
                <a:cs typeface="Andalus" pitchFamily="18" charset="-78"/>
              </a:rPr>
              <a:t>           </a:t>
            </a:r>
            <a:r>
              <a:rPr lang="en-US" sz="2000" dirty="0" smtClean="0">
                <a:solidFill>
                  <a:srgbClr val="FF0000"/>
                </a:solidFill>
                <a:latin typeface="Andalus" pitchFamily="18" charset="-78"/>
                <a:cs typeface="Andalus" pitchFamily="18" charset="-78"/>
              </a:rPr>
              <a:t>Select all the text</a:t>
            </a:r>
          </a:p>
          <a:p>
            <a:pPr>
              <a:lnSpc>
                <a:spcPct val="150000"/>
              </a:lnSpc>
            </a:pPr>
            <a:r>
              <a:rPr lang="en-US" sz="2000" b="1" dirty="0" smtClean="0">
                <a:solidFill>
                  <a:srgbClr val="002060"/>
                </a:solidFill>
                <a:latin typeface="Andalus" pitchFamily="18" charset="-78"/>
                <a:cs typeface="Andalus" pitchFamily="18" charset="-78"/>
              </a:rPr>
              <a:t>y+                       </a:t>
            </a:r>
            <a:r>
              <a:rPr lang="en-US" sz="2000" dirty="0" smtClean="0">
                <a:solidFill>
                  <a:srgbClr val="FF0000"/>
                </a:solidFill>
                <a:latin typeface="Andalus" pitchFamily="18" charset="-78"/>
                <a:cs typeface="Andalus" pitchFamily="18" charset="-78"/>
              </a:rPr>
              <a:t>Copy the selected text</a:t>
            </a:r>
          </a:p>
          <a:p>
            <a:pPr>
              <a:lnSpc>
                <a:spcPct val="150000"/>
              </a:lnSpc>
            </a:pPr>
            <a:r>
              <a:rPr lang="en-US" sz="2000" b="1" dirty="0" smtClean="0">
                <a:solidFill>
                  <a:srgbClr val="002060"/>
                </a:solidFill>
                <a:latin typeface="Andalus" pitchFamily="18" charset="-78"/>
                <a:cs typeface="Andalus" pitchFamily="18" charset="-78"/>
              </a:rPr>
              <a:t>d</a:t>
            </a:r>
            <a:r>
              <a:rPr lang="en-US" sz="2000" dirty="0" smtClean="0">
                <a:latin typeface="Andalus" pitchFamily="18" charset="-78"/>
                <a:cs typeface="Andalus" pitchFamily="18" charset="-78"/>
              </a:rPr>
              <a:t>	           </a:t>
            </a:r>
            <a:r>
              <a:rPr lang="en-US" sz="2000" dirty="0" smtClean="0">
                <a:solidFill>
                  <a:srgbClr val="FF0000"/>
                </a:solidFill>
                <a:latin typeface="Andalus" pitchFamily="18" charset="-78"/>
                <a:cs typeface="Andalus" pitchFamily="18" charset="-78"/>
              </a:rPr>
              <a:t>Cut the selected text</a:t>
            </a:r>
          </a:p>
          <a:p>
            <a:pPr>
              <a:lnSpc>
                <a:spcPct val="150000"/>
              </a:lnSpc>
            </a:pPr>
            <a:r>
              <a:rPr lang="en-US" sz="2000" b="1" dirty="0" smtClean="0">
                <a:solidFill>
                  <a:srgbClr val="002060"/>
                </a:solidFill>
                <a:latin typeface="Andalus" pitchFamily="18" charset="-78"/>
                <a:cs typeface="Andalus" pitchFamily="18" charset="-78"/>
              </a:rPr>
              <a:t>p</a:t>
            </a:r>
            <a:r>
              <a:rPr lang="en-US" sz="2000" dirty="0" smtClean="0">
                <a:latin typeface="Andalus" pitchFamily="18" charset="-78"/>
                <a:cs typeface="Andalus" pitchFamily="18" charset="-78"/>
              </a:rPr>
              <a:t>	</a:t>
            </a:r>
            <a:r>
              <a:rPr lang="en-US" sz="2000" dirty="0" smtClean="0">
                <a:solidFill>
                  <a:srgbClr val="FF0000"/>
                </a:solidFill>
                <a:latin typeface="Andalus" pitchFamily="18" charset="-78"/>
                <a:cs typeface="Andalus" pitchFamily="18" charset="-78"/>
              </a:rPr>
              <a:t>           Paste the copied or cut text</a:t>
            </a:r>
          </a:p>
          <a:p>
            <a:pPr>
              <a:lnSpc>
                <a:spcPct val="150000"/>
              </a:lnSpc>
            </a:pPr>
            <a:r>
              <a:rPr lang="en-US" sz="2000" b="1" dirty="0" smtClean="0">
                <a:solidFill>
                  <a:srgbClr val="002060"/>
                </a:solidFill>
                <a:latin typeface="Andalus" pitchFamily="18" charset="-78"/>
                <a:cs typeface="Andalus" pitchFamily="18" charset="-78"/>
              </a:rPr>
              <a:t>Del</a:t>
            </a:r>
            <a:r>
              <a:rPr lang="en-US" sz="2000" dirty="0" smtClean="0">
                <a:latin typeface="Andalus" pitchFamily="18" charset="-78"/>
                <a:cs typeface="Andalus" pitchFamily="18" charset="-78"/>
              </a:rPr>
              <a:t>	</a:t>
            </a:r>
            <a:r>
              <a:rPr lang="en-US" sz="2000" dirty="0" smtClean="0">
                <a:solidFill>
                  <a:srgbClr val="FF0000"/>
                </a:solidFill>
                <a:latin typeface="Andalus" pitchFamily="18" charset="-78"/>
                <a:cs typeface="Andalus" pitchFamily="18" charset="-78"/>
              </a:rPr>
              <a:t>           Delete the selected text</a:t>
            </a:r>
          </a:p>
          <a:p>
            <a:pPr>
              <a:lnSpc>
                <a:spcPct val="150000"/>
              </a:lnSpc>
            </a:pPr>
            <a:r>
              <a:rPr lang="en-US" sz="2000" b="1" dirty="0" smtClean="0">
                <a:solidFill>
                  <a:srgbClr val="002060"/>
                </a:solidFill>
                <a:latin typeface="Andalus" pitchFamily="18" charset="-78"/>
                <a:cs typeface="Andalus" pitchFamily="18" charset="-78"/>
              </a:rPr>
              <a:t>/</a:t>
            </a:r>
            <a:r>
              <a:rPr lang="en-US" sz="2000" dirty="0" smtClean="0">
                <a:latin typeface="Andalus" pitchFamily="18" charset="-78"/>
                <a:cs typeface="Andalus" pitchFamily="18" charset="-78"/>
              </a:rPr>
              <a:t>	           </a:t>
            </a:r>
            <a:r>
              <a:rPr lang="en-US" sz="2000" dirty="0" smtClean="0">
                <a:solidFill>
                  <a:srgbClr val="FF0000"/>
                </a:solidFill>
                <a:latin typeface="Andalus" pitchFamily="18" charset="-78"/>
                <a:cs typeface="Andalus" pitchFamily="18" charset="-78"/>
              </a:rPr>
              <a:t>Search the file downwards for the word specified after /</a:t>
            </a:r>
          </a:p>
          <a:p>
            <a:pPr>
              <a:lnSpc>
                <a:spcPct val="150000"/>
              </a:lnSpc>
            </a:pPr>
            <a:r>
              <a:rPr lang="en-US" sz="2000" b="1" dirty="0" smtClean="0">
                <a:solidFill>
                  <a:srgbClr val="002060"/>
                </a:solidFill>
                <a:latin typeface="Andalus" pitchFamily="18" charset="-78"/>
                <a:cs typeface="Andalus" pitchFamily="18" charset="-78"/>
              </a:rPr>
              <a:t>?</a:t>
            </a:r>
            <a:r>
              <a:rPr lang="en-US" sz="2000" dirty="0" smtClean="0">
                <a:latin typeface="Andalus" pitchFamily="18" charset="-78"/>
                <a:cs typeface="Andalus" pitchFamily="18" charset="-78"/>
              </a:rPr>
              <a:t>	           </a:t>
            </a:r>
            <a:r>
              <a:rPr lang="en-US" sz="2000" dirty="0" smtClean="0">
                <a:solidFill>
                  <a:srgbClr val="FF0000"/>
                </a:solidFill>
                <a:latin typeface="Andalus" pitchFamily="18" charset="-78"/>
                <a:cs typeface="Andalus" pitchFamily="18" charset="-78"/>
              </a:rPr>
              <a:t>Search the file upwards for the string specified after the ?</a:t>
            </a:r>
          </a:p>
          <a:p>
            <a:pPr>
              <a:lnSpc>
                <a:spcPct val="150000"/>
              </a:lnSpc>
            </a:pPr>
            <a:r>
              <a:rPr lang="en-US" sz="2000" b="1" dirty="0" smtClean="0">
                <a:solidFill>
                  <a:srgbClr val="002060"/>
                </a:solidFill>
                <a:latin typeface="Andalus" pitchFamily="18" charset="-78"/>
                <a:cs typeface="Andalus" pitchFamily="18" charset="-78"/>
              </a:rPr>
              <a:t>u</a:t>
            </a:r>
            <a:r>
              <a:rPr lang="en-US" sz="2000" dirty="0" smtClean="0">
                <a:latin typeface="Andalus" pitchFamily="18" charset="-78"/>
                <a:cs typeface="Andalus" pitchFamily="18" charset="-78"/>
              </a:rPr>
              <a:t>	          </a:t>
            </a:r>
            <a:r>
              <a:rPr lang="en-US" sz="2000" dirty="0" smtClean="0">
                <a:solidFill>
                  <a:srgbClr val="FF0000"/>
                </a:solidFill>
                <a:latin typeface="Andalus" pitchFamily="18" charset="-78"/>
                <a:cs typeface="Andalus" pitchFamily="18" charset="-78"/>
              </a:rPr>
              <a:t> Undo the previous actions.</a:t>
            </a:r>
          </a:p>
          <a:p>
            <a:pPr>
              <a:lnSpc>
                <a:spcPct val="150000"/>
              </a:lnSpc>
            </a:pPr>
            <a:r>
              <a:rPr lang="en-US" sz="2000" b="1" dirty="0" smtClean="0">
                <a:solidFill>
                  <a:srgbClr val="002060"/>
                </a:solidFill>
                <a:latin typeface="Andalus" pitchFamily="18" charset="-78"/>
                <a:cs typeface="Andalus" pitchFamily="18" charset="-78"/>
              </a:rPr>
              <a:t>Ctrl+R</a:t>
            </a:r>
            <a:r>
              <a:rPr lang="en-US" sz="2000" dirty="0" smtClean="0">
                <a:latin typeface="Andalus" pitchFamily="18" charset="-78"/>
                <a:cs typeface="Andalus" pitchFamily="18" charset="-78"/>
              </a:rPr>
              <a:t>               </a:t>
            </a:r>
            <a:r>
              <a:rPr lang="en-US" sz="2000" dirty="0" smtClean="0">
                <a:solidFill>
                  <a:srgbClr val="FF0000"/>
                </a:solidFill>
                <a:latin typeface="Andalus" pitchFamily="18" charset="-78"/>
                <a:cs typeface="Andalus" pitchFamily="18" charset="-78"/>
              </a:rPr>
              <a:t> Redo</a:t>
            </a:r>
          </a:p>
          <a:p>
            <a:pPr>
              <a:lnSpc>
                <a:spcPct val="150000"/>
              </a:lnSpc>
            </a:pPr>
            <a:r>
              <a:rPr lang="en-US" sz="2000" b="1" dirty="0" smtClean="0">
                <a:solidFill>
                  <a:srgbClr val="002060"/>
                </a:solidFill>
                <a:latin typeface="Andalus" pitchFamily="18" charset="-78"/>
                <a:cs typeface="Andalus" pitchFamily="18" charset="-78"/>
              </a:rPr>
              <a:t>:!command       </a:t>
            </a:r>
            <a:r>
              <a:rPr lang="en-US" sz="2000" dirty="0" smtClean="0">
                <a:solidFill>
                  <a:srgbClr val="FF0000"/>
                </a:solidFill>
                <a:latin typeface="Andalus" pitchFamily="18" charset="-78"/>
                <a:cs typeface="Andalus" pitchFamily="18" charset="-78"/>
              </a:rPr>
              <a:t>Execute command within vim editor  example-   </a:t>
            </a:r>
            <a:r>
              <a:rPr lang="en-US" sz="2000" dirty="0" smtClean="0">
                <a:latin typeface="Andalus" pitchFamily="18" charset="-78"/>
                <a:cs typeface="Andalus" pitchFamily="18" charset="-78"/>
              </a:rPr>
              <a:t>:!ls</a:t>
            </a:r>
            <a:endParaRPr lang="en-US" sz="2000" dirty="0">
              <a:latin typeface="Andalus" pitchFamily="18" charset="-78"/>
              <a:cs typeface="Andalus" pitchFamily="18" charset="-78"/>
            </a:endParaRPr>
          </a:p>
        </p:txBody>
      </p:sp>
      <p:sp>
        <p:nvSpPr>
          <p:cNvPr id="10" name="Left Arrow 9"/>
          <p:cNvSpPr/>
          <p:nvPr/>
        </p:nvSpPr>
        <p:spPr>
          <a:xfrm>
            <a:off x="6000760" y="1785926"/>
            <a:ext cx="2714644" cy="1285884"/>
          </a:xfrm>
          <a:prstGeom prst="leftArrow">
            <a:avLst>
              <a:gd name="adj1" fmla="val 50000"/>
              <a:gd name="adj2" fmla="val 6059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OPTIONS</a:t>
            </a:r>
            <a:endParaRPr lang="en-US" sz="3200" dirty="0"/>
          </a:p>
        </p:txBody>
      </p:sp>
      <p:grpSp>
        <p:nvGrpSpPr>
          <p:cNvPr id="11" name="Group 9"/>
          <p:cNvGrpSpPr/>
          <p:nvPr/>
        </p:nvGrpSpPr>
        <p:grpSpPr>
          <a:xfrm>
            <a:off x="-58996" y="-71462"/>
            <a:ext cx="9261993" cy="6929462"/>
            <a:chOff x="-46523" y="-71462"/>
            <a:chExt cx="9261993" cy="6929462"/>
          </a:xfrm>
        </p:grpSpPr>
        <p:grpSp>
          <p:nvGrpSpPr>
            <p:cNvPr id="12" name="Group 10"/>
            <p:cNvGrpSpPr/>
            <p:nvPr/>
          </p:nvGrpSpPr>
          <p:grpSpPr>
            <a:xfrm>
              <a:off x="-46523" y="0"/>
              <a:ext cx="9190523" cy="6858000"/>
              <a:chOff x="-46523" y="0"/>
              <a:chExt cx="9190523" cy="6858000"/>
            </a:xfrm>
          </p:grpSpPr>
          <p:pic>
            <p:nvPicPr>
              <p:cNvPr id="14" name="Picture 13"/>
              <p:cNvPicPr>
                <a:picLocks noChangeAspect="1" noChangeArrowheads="1"/>
              </p:cNvPicPr>
              <p:nvPr/>
            </p:nvPicPr>
            <p:blipFill>
              <a:blip r:embed="rId2" cstate="print"/>
              <a:srcRect t="96667"/>
              <a:stretch>
                <a:fillRect/>
              </a:stretch>
            </p:blipFill>
            <p:spPr bwMode="auto">
              <a:xfrm>
                <a:off x="-46523" y="6629400"/>
                <a:ext cx="9190523" cy="228600"/>
              </a:xfrm>
              <a:prstGeom prst="rect">
                <a:avLst/>
              </a:prstGeom>
              <a:noFill/>
              <a:ln w="9525">
                <a:noFill/>
                <a:miter lim="800000"/>
                <a:headEnd/>
                <a:tailEnd/>
              </a:ln>
              <a:effectLst/>
            </p:spPr>
          </p:pic>
          <p:pic>
            <p:nvPicPr>
              <p:cNvPr id="15" name="Picture 14"/>
              <p:cNvPicPr>
                <a:picLocks noChangeAspect="1" noChangeArrowheads="1"/>
              </p:cNvPicPr>
              <p:nvPr/>
            </p:nvPicPr>
            <p:blipFill>
              <a:blip r:embed="rId2" cstate="print"/>
              <a:srcRect t="5555" b="86667"/>
              <a:stretch>
                <a:fillRect/>
              </a:stretch>
            </p:blipFill>
            <p:spPr bwMode="auto">
              <a:xfrm>
                <a:off x="0" y="0"/>
                <a:ext cx="9144000" cy="533400"/>
              </a:xfrm>
              <a:prstGeom prst="rect">
                <a:avLst/>
              </a:prstGeom>
              <a:noFill/>
              <a:ln w="9525">
                <a:noFill/>
                <a:miter lim="800000"/>
                <a:headEnd/>
                <a:tailEnd/>
              </a:ln>
              <a:effectLst/>
            </p:spPr>
          </p:pic>
        </p:grpSp>
        <p:sp>
          <p:nvSpPr>
            <p:cNvPr id="13" name="TextBox 19"/>
            <p:cNvSpPr txBox="1"/>
            <p:nvPr/>
          </p:nvSpPr>
          <p:spPr>
            <a:xfrm flipH="1">
              <a:off x="4143372"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C7DFF54-6BA4-4515-87CA-28703F844993}" type="slidenum">
              <a:rPr lang="en-CA" smtClean="0"/>
              <a:pPr/>
              <a:t>6</a:t>
            </a:fld>
            <a:endParaRPr lang="en-CA"/>
          </a:p>
        </p:txBody>
      </p:sp>
      <p:sp>
        <p:nvSpPr>
          <p:cNvPr id="4" name="TextBox 3"/>
          <p:cNvSpPr txBox="1"/>
          <p:nvPr/>
        </p:nvSpPr>
        <p:spPr>
          <a:xfrm>
            <a:off x="152400" y="539889"/>
            <a:ext cx="8991600" cy="6063198"/>
          </a:xfrm>
          <a:prstGeom prst="rect">
            <a:avLst/>
          </a:prstGeom>
          <a:noFill/>
        </p:spPr>
        <p:txBody>
          <a:bodyPr wrap="square" rtlCol="0">
            <a:spAutoFit/>
          </a:bodyPr>
          <a:lstStyle/>
          <a:p>
            <a:r>
              <a:rPr lang="en-US" sz="2800" b="1" u="sng" dirty="0" smtClean="0">
                <a:solidFill>
                  <a:srgbClr val="FF0000"/>
                </a:solidFill>
                <a:latin typeface="Andalus" pitchFamily="18" charset="-78"/>
                <a:cs typeface="Andalus" pitchFamily="18" charset="-78"/>
              </a:rPr>
              <a:t>Copy, cut paste and deleting text:</a:t>
            </a:r>
          </a:p>
          <a:p>
            <a:endParaRPr lang="en-US" b="1" dirty="0" smtClean="0">
              <a:solidFill>
                <a:srgbClr val="FF0000"/>
              </a:solidFill>
            </a:endParaRPr>
          </a:p>
          <a:p>
            <a:r>
              <a:rPr lang="en-US" sz="2400" b="1" dirty="0" smtClean="0">
                <a:solidFill>
                  <a:srgbClr val="002060"/>
                </a:solidFill>
                <a:latin typeface="Andalus" pitchFamily="18" charset="-78"/>
                <a:cs typeface="Andalus" pitchFamily="18" charset="-78"/>
              </a:rPr>
              <a:t>+y </a:t>
            </a:r>
            <a:r>
              <a:rPr lang="en-US" dirty="0" smtClean="0"/>
              <a:t>         </a:t>
            </a:r>
            <a:r>
              <a:rPr lang="en-US" b="1" dirty="0" smtClean="0">
                <a:solidFill>
                  <a:srgbClr val="FF0000"/>
                </a:solidFill>
              </a:rPr>
              <a:t>Copy the selected text</a:t>
            </a:r>
            <a:r>
              <a:rPr lang="en-US" dirty="0" smtClean="0"/>
              <a:t>. </a:t>
            </a:r>
          </a:p>
          <a:p>
            <a:r>
              <a:rPr lang="en-US" sz="2400" b="1" dirty="0" smtClean="0">
                <a:solidFill>
                  <a:srgbClr val="002060"/>
                </a:solidFill>
                <a:latin typeface="Andalus" pitchFamily="18" charset="-78"/>
                <a:cs typeface="Andalus" pitchFamily="18" charset="-78"/>
              </a:rPr>
              <a:t>d </a:t>
            </a:r>
            <a:r>
              <a:rPr lang="en-US" dirty="0" smtClean="0"/>
              <a:t>           </a:t>
            </a:r>
            <a:r>
              <a:rPr lang="en-US" b="1" dirty="0" smtClean="0">
                <a:solidFill>
                  <a:srgbClr val="FF0000"/>
                </a:solidFill>
              </a:rPr>
              <a:t>Cut the selected text</a:t>
            </a:r>
            <a:r>
              <a:rPr lang="en-US" dirty="0" smtClean="0"/>
              <a:t>. </a:t>
            </a:r>
          </a:p>
          <a:p>
            <a:r>
              <a:rPr lang="en-US" sz="2400" b="1" dirty="0" smtClean="0">
                <a:solidFill>
                  <a:srgbClr val="002060"/>
                </a:solidFill>
                <a:latin typeface="Andalus" pitchFamily="18" charset="-78"/>
                <a:cs typeface="Andalus" pitchFamily="18" charset="-78"/>
              </a:rPr>
              <a:t>p</a:t>
            </a:r>
            <a:r>
              <a:rPr lang="en-US" dirty="0" smtClean="0"/>
              <a:t>            </a:t>
            </a:r>
            <a:r>
              <a:rPr lang="en-US" b="1" dirty="0" smtClean="0">
                <a:solidFill>
                  <a:srgbClr val="FF0000"/>
                </a:solidFill>
              </a:rPr>
              <a:t>Paste the copied or cut text.</a:t>
            </a:r>
          </a:p>
          <a:p>
            <a:r>
              <a:rPr lang="en-US" sz="2400" b="1" dirty="0" smtClean="0">
                <a:solidFill>
                  <a:srgbClr val="002060"/>
                </a:solidFill>
                <a:latin typeface="Andalus" pitchFamily="18" charset="-78"/>
                <a:cs typeface="Andalus" pitchFamily="18" charset="-78"/>
              </a:rPr>
              <a:t>Del </a:t>
            </a:r>
            <a:r>
              <a:rPr lang="en-US" dirty="0" smtClean="0">
                <a:solidFill>
                  <a:srgbClr val="FF0000"/>
                </a:solidFill>
              </a:rPr>
              <a:t>     </a:t>
            </a:r>
            <a:r>
              <a:rPr lang="en-US" dirty="0" smtClean="0"/>
              <a:t>  </a:t>
            </a:r>
            <a:r>
              <a:rPr lang="en-US" b="1" dirty="0" smtClean="0">
                <a:solidFill>
                  <a:srgbClr val="FF0000"/>
                </a:solidFill>
              </a:rPr>
              <a:t>Delete the selected text.</a:t>
            </a:r>
          </a:p>
          <a:p>
            <a:endParaRPr lang="en-US" b="1" dirty="0" smtClean="0"/>
          </a:p>
          <a:p>
            <a:r>
              <a:rPr lang="en-US" b="1" dirty="0" smtClean="0"/>
              <a:t> </a:t>
            </a:r>
            <a:r>
              <a:rPr lang="en-US" sz="2400" b="1" u="sng" dirty="0" smtClean="0">
                <a:solidFill>
                  <a:srgbClr val="FF0000"/>
                </a:solidFill>
              </a:rPr>
              <a:t>Select the text:</a:t>
            </a:r>
          </a:p>
          <a:p>
            <a:endParaRPr lang="en-US" dirty="0" smtClean="0"/>
          </a:p>
          <a:p>
            <a:r>
              <a:rPr lang="en-US" dirty="0" smtClean="0"/>
              <a:t>To select the text, you need to be in the command mode. </a:t>
            </a:r>
            <a:r>
              <a:rPr lang="en-US" b="1" dirty="0" smtClean="0">
                <a:solidFill>
                  <a:srgbClr val="FF0000"/>
                </a:solidFill>
              </a:rPr>
              <a:t>Press v(–Visual–) </a:t>
            </a:r>
            <a:r>
              <a:rPr lang="en-US" dirty="0" smtClean="0"/>
              <a:t>and move with the arrow keys: &lt;up&gt; &lt;down&gt; &lt;left&gt; &lt;right&gt; or with &lt;Home&gt;, &lt;End&gt;, &lt;Page Up &gt; &lt;Page Down&gt;</a:t>
            </a:r>
          </a:p>
          <a:p>
            <a:endParaRPr lang="en-US" b="1" u="sng" dirty="0" smtClean="0">
              <a:solidFill>
                <a:srgbClr val="FF0000"/>
              </a:solidFill>
            </a:endParaRPr>
          </a:p>
          <a:p>
            <a:r>
              <a:rPr lang="en-US" sz="2400" b="1" u="sng" dirty="0" smtClean="0">
                <a:solidFill>
                  <a:schemeClr val="accent1">
                    <a:lumMod val="75000"/>
                  </a:schemeClr>
                </a:solidFill>
                <a:latin typeface="Andalus" pitchFamily="18" charset="-78"/>
                <a:cs typeface="Andalus" pitchFamily="18" charset="-78"/>
              </a:rPr>
              <a:t>To select all the text. In command mode type:  </a:t>
            </a:r>
          </a:p>
          <a:p>
            <a:r>
              <a:rPr lang="en-US" sz="2800" b="1" dirty="0" err="1" smtClean="0">
                <a:solidFill>
                  <a:srgbClr val="FF0000"/>
                </a:solidFill>
              </a:rPr>
              <a:t>ggVG</a:t>
            </a:r>
            <a:endParaRPr lang="en-US" sz="2800" b="1" dirty="0" smtClean="0">
              <a:solidFill>
                <a:srgbClr val="FF0000"/>
              </a:solidFill>
            </a:endParaRPr>
          </a:p>
          <a:p>
            <a:endParaRPr lang="en-US" dirty="0" smtClean="0">
              <a:solidFill>
                <a:srgbClr val="FF0000"/>
              </a:solidFill>
            </a:endParaRPr>
          </a:p>
          <a:p>
            <a:r>
              <a:rPr lang="en-US" sz="2000" b="1" u="sng" dirty="0" smtClean="0">
                <a:solidFill>
                  <a:schemeClr val="accent1">
                    <a:lumMod val="75000"/>
                  </a:schemeClr>
                </a:solidFill>
                <a:latin typeface="Andalus" pitchFamily="18" charset="-78"/>
                <a:cs typeface="Andalus" pitchFamily="18" charset="-78"/>
              </a:rPr>
              <a:t>Add -r to recover the file that was being edited when system crashed as:</a:t>
            </a:r>
          </a:p>
          <a:p>
            <a:r>
              <a:rPr lang="en-US" sz="2400" b="1" dirty="0" smtClean="0">
                <a:solidFill>
                  <a:srgbClr val="FF0000"/>
                </a:solidFill>
              </a:rPr>
              <a:t>vim     -r      filename</a:t>
            </a:r>
            <a:endParaRPr lang="en-US" sz="2400" b="1" dirty="0">
              <a:solidFill>
                <a:srgbClr val="FF0000"/>
              </a:solidFill>
            </a:endParaRPr>
          </a:p>
        </p:txBody>
      </p:sp>
      <p:grpSp>
        <p:nvGrpSpPr>
          <p:cNvPr id="5" name="Group 9"/>
          <p:cNvGrpSpPr/>
          <p:nvPr/>
        </p:nvGrpSpPr>
        <p:grpSpPr>
          <a:xfrm>
            <a:off x="-58996" y="-71462"/>
            <a:ext cx="9261993" cy="6929462"/>
            <a:chOff x="-46523" y="-71462"/>
            <a:chExt cx="9261993" cy="6929462"/>
          </a:xfrm>
        </p:grpSpPr>
        <p:grpSp>
          <p:nvGrpSpPr>
            <p:cNvPr id="6" name="Group 10"/>
            <p:cNvGrpSpPr/>
            <p:nvPr/>
          </p:nvGrpSpPr>
          <p:grpSpPr>
            <a:xfrm>
              <a:off x="-46523" y="0"/>
              <a:ext cx="9190523" cy="6858000"/>
              <a:chOff x="-46523" y="0"/>
              <a:chExt cx="9190523" cy="6858000"/>
            </a:xfrm>
          </p:grpSpPr>
          <p:pic>
            <p:nvPicPr>
              <p:cNvPr id="8" name="Picture 7"/>
              <p:cNvPicPr>
                <a:picLocks noChangeAspect="1" noChangeArrowheads="1"/>
              </p:cNvPicPr>
              <p:nvPr/>
            </p:nvPicPr>
            <p:blipFill>
              <a:blip r:embed="rId2" cstate="print"/>
              <a:srcRect t="96667"/>
              <a:stretch>
                <a:fillRect/>
              </a:stretch>
            </p:blipFill>
            <p:spPr bwMode="auto">
              <a:xfrm>
                <a:off x="-46523" y="6629400"/>
                <a:ext cx="9190523" cy="228600"/>
              </a:xfrm>
              <a:prstGeom prst="rect">
                <a:avLst/>
              </a:prstGeom>
              <a:noFill/>
              <a:ln w="9525">
                <a:noFill/>
                <a:miter lim="800000"/>
                <a:headEnd/>
                <a:tailEnd/>
              </a:ln>
              <a:effectLst/>
            </p:spPr>
          </p:pic>
          <p:pic>
            <p:nvPicPr>
              <p:cNvPr id="9" name="Picture 8"/>
              <p:cNvPicPr>
                <a:picLocks noChangeAspect="1" noChangeArrowheads="1"/>
              </p:cNvPicPr>
              <p:nvPr/>
            </p:nvPicPr>
            <p:blipFill>
              <a:blip r:embed="rId2" cstate="print"/>
              <a:srcRect t="5555" b="86667"/>
              <a:stretch>
                <a:fillRect/>
              </a:stretch>
            </p:blipFill>
            <p:spPr bwMode="auto">
              <a:xfrm>
                <a:off x="0" y="0"/>
                <a:ext cx="9144000" cy="533400"/>
              </a:xfrm>
              <a:prstGeom prst="rect">
                <a:avLst/>
              </a:prstGeom>
              <a:noFill/>
              <a:ln w="9525">
                <a:noFill/>
                <a:miter lim="800000"/>
                <a:headEnd/>
                <a:tailEnd/>
              </a:ln>
              <a:effectLst/>
            </p:spPr>
          </p:pic>
        </p:grpSp>
        <p:sp>
          <p:nvSpPr>
            <p:cNvPr id="7" name="TextBox 19"/>
            <p:cNvSpPr txBox="1"/>
            <p:nvPr/>
          </p:nvSpPr>
          <p:spPr>
            <a:xfrm flipH="1">
              <a:off x="4143372"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C7DFF54-6BA4-4515-87CA-28703F844993}" type="slidenum">
              <a:rPr lang="en-CA" smtClean="0"/>
              <a:pPr/>
              <a:t>7</a:t>
            </a:fld>
            <a:endParaRPr lang="en-CA"/>
          </a:p>
        </p:txBody>
      </p:sp>
      <p:sp>
        <p:nvSpPr>
          <p:cNvPr id="1025" name="Rectangle 1"/>
          <p:cNvSpPr>
            <a:spLocks noChangeArrowheads="1"/>
          </p:cNvSpPr>
          <p:nvPr/>
        </p:nvSpPr>
        <p:spPr bwMode="auto">
          <a:xfrm>
            <a:off x="123796" y="528221"/>
            <a:ext cx="8715404"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800" b="1" u="sng" dirty="0" smtClean="0">
                <a:solidFill>
                  <a:schemeClr val="accent1">
                    <a:lumMod val="75000"/>
                  </a:schemeClr>
                </a:solidFill>
                <a:latin typeface="Andalus" pitchFamily="18" charset="-78"/>
                <a:cs typeface="Andalus" pitchFamily="18" charset="-78"/>
              </a:rPr>
              <a:t>Searching pattern in VI Editor</a:t>
            </a:r>
          </a:p>
          <a:p>
            <a:pPr eaLnBrk="0" fontAlgn="base" hangingPunct="0">
              <a:spcBef>
                <a:spcPct val="0"/>
              </a:spcBef>
              <a:spcAft>
                <a:spcPct val="0"/>
              </a:spcAft>
            </a:pPr>
            <a:endParaRPr lang="en-US" sz="2800" b="1" u="sng" dirty="0" smtClean="0">
              <a:solidFill>
                <a:schemeClr val="accent1">
                  <a:lumMod val="75000"/>
                </a:schemeClr>
              </a:solidFill>
              <a:latin typeface="Andalus" pitchFamily="18" charset="-78"/>
              <a:cs typeface="Andalus" pitchFamily="18" charset="-78"/>
            </a:endParaRPr>
          </a:p>
          <a:p>
            <a:pPr eaLnBrk="0" fontAlgn="base" hangingPunct="0">
              <a:spcBef>
                <a:spcPct val="0"/>
              </a:spcBef>
              <a:spcAft>
                <a:spcPct val="0"/>
              </a:spcAft>
            </a:pPr>
            <a:r>
              <a:rPr lang="en-US" sz="2800" b="1" u="sng" dirty="0" smtClean="0">
                <a:solidFill>
                  <a:srgbClr val="FF0000"/>
                </a:solidFill>
                <a:latin typeface="Andalus" pitchFamily="18" charset="-78"/>
                <a:cs typeface="Andalus" pitchFamily="18" charset="-78"/>
              </a:rPr>
              <a:t>/Exception  -- </a:t>
            </a:r>
            <a:r>
              <a:rPr lang="en-US" sz="2800" dirty="0" smtClean="0">
                <a:latin typeface="Andalus" pitchFamily="18" charset="-78"/>
                <a:cs typeface="Andalus" pitchFamily="18" charset="-78"/>
              </a:rPr>
              <a:t>will search for word "Exception" from top to bottom and stop when it got first match, to go to next match type  "n" and for coming back to previous match press "Shift + N"</a:t>
            </a:r>
            <a:br>
              <a:rPr lang="en-US" sz="2800" dirty="0" smtClean="0">
                <a:latin typeface="Andalus" pitchFamily="18" charset="-78"/>
                <a:cs typeface="Andalus" pitchFamily="18" charset="-78"/>
              </a:rPr>
            </a:br>
            <a:r>
              <a:rPr lang="en-US" sz="2800" b="1" u="sng" dirty="0" smtClean="0">
                <a:solidFill>
                  <a:schemeClr val="accent1">
                    <a:lumMod val="75000"/>
                  </a:schemeClr>
                </a:solidFill>
                <a:latin typeface="Andalus" pitchFamily="18" charset="-78"/>
                <a:cs typeface="Andalus" pitchFamily="18" charset="-78"/>
              </a:rPr>
              <a:t/>
            </a:r>
            <a:br>
              <a:rPr lang="en-US" sz="2800" b="1" u="sng" dirty="0" smtClean="0">
                <a:solidFill>
                  <a:schemeClr val="accent1">
                    <a:lumMod val="75000"/>
                  </a:schemeClr>
                </a:solidFill>
                <a:latin typeface="Andalus" pitchFamily="18" charset="-78"/>
                <a:cs typeface="Andalus" pitchFamily="18" charset="-78"/>
              </a:rPr>
            </a:br>
            <a:r>
              <a:rPr lang="en-US" sz="2800" b="1" u="sng" dirty="0" smtClean="0">
                <a:solidFill>
                  <a:srgbClr val="FF0000"/>
                </a:solidFill>
                <a:latin typeface="Andalus" pitchFamily="18" charset="-78"/>
                <a:cs typeface="Andalus" pitchFamily="18" charset="-78"/>
              </a:rPr>
              <a:t>?Exception  -- </a:t>
            </a:r>
            <a:r>
              <a:rPr lang="en-US" sz="2800" dirty="0" smtClean="0">
                <a:latin typeface="Andalus" pitchFamily="18" charset="-78"/>
                <a:cs typeface="Andalus" pitchFamily="18" charset="-78"/>
              </a:rPr>
              <a:t>will search for word "Exception" from bottom to top and stop when it got first match, to go to next match type  "n" and for coming back to previous match press "Shift + N", remember for next match it will go towards top of file.</a:t>
            </a:r>
            <a:endParaRPr lang="en-US" sz="2800" b="1" dirty="0" smtClean="0">
              <a:latin typeface="Andalus" pitchFamily="18" charset="-78"/>
              <a:cs typeface="Andalus" pitchFamily="18" charset="-78"/>
            </a:endParaRPr>
          </a:p>
        </p:txBody>
      </p:sp>
      <p:grpSp>
        <p:nvGrpSpPr>
          <p:cNvPr id="4" name="Group 9"/>
          <p:cNvGrpSpPr/>
          <p:nvPr/>
        </p:nvGrpSpPr>
        <p:grpSpPr>
          <a:xfrm>
            <a:off x="-41793" y="-71462"/>
            <a:ext cx="9261993" cy="6929462"/>
            <a:chOff x="-46523" y="-71462"/>
            <a:chExt cx="9261993" cy="6929462"/>
          </a:xfrm>
        </p:grpSpPr>
        <p:grpSp>
          <p:nvGrpSpPr>
            <p:cNvPr id="5" name="Group 10"/>
            <p:cNvGrpSpPr/>
            <p:nvPr/>
          </p:nvGrpSpPr>
          <p:grpSpPr>
            <a:xfrm>
              <a:off x="-46523" y="0"/>
              <a:ext cx="9190523" cy="6858000"/>
              <a:chOff x="-46523" y="0"/>
              <a:chExt cx="9190523" cy="6858000"/>
            </a:xfrm>
          </p:grpSpPr>
          <p:pic>
            <p:nvPicPr>
              <p:cNvPr id="7" name="Picture 6"/>
              <p:cNvPicPr>
                <a:picLocks noChangeAspect="1" noChangeArrowheads="1"/>
              </p:cNvPicPr>
              <p:nvPr/>
            </p:nvPicPr>
            <p:blipFill>
              <a:blip r:embed="rId2" cstate="print"/>
              <a:srcRect t="96667"/>
              <a:stretch>
                <a:fillRect/>
              </a:stretch>
            </p:blipFill>
            <p:spPr bwMode="auto">
              <a:xfrm>
                <a:off x="-46523" y="6629400"/>
                <a:ext cx="9190523" cy="228600"/>
              </a:xfrm>
              <a:prstGeom prst="rect">
                <a:avLst/>
              </a:prstGeom>
              <a:noFill/>
              <a:ln w="9525">
                <a:noFill/>
                <a:miter lim="800000"/>
                <a:headEnd/>
                <a:tailEnd/>
              </a:ln>
              <a:effectLst/>
            </p:spPr>
          </p:pic>
          <p:pic>
            <p:nvPicPr>
              <p:cNvPr id="8" name="Picture 7"/>
              <p:cNvPicPr>
                <a:picLocks noChangeAspect="1" noChangeArrowheads="1"/>
              </p:cNvPicPr>
              <p:nvPr/>
            </p:nvPicPr>
            <p:blipFill>
              <a:blip r:embed="rId2" cstate="print"/>
              <a:srcRect t="5555" b="86667"/>
              <a:stretch>
                <a:fillRect/>
              </a:stretch>
            </p:blipFill>
            <p:spPr bwMode="auto">
              <a:xfrm>
                <a:off x="0" y="0"/>
                <a:ext cx="9144000" cy="533400"/>
              </a:xfrm>
              <a:prstGeom prst="rect">
                <a:avLst/>
              </a:prstGeom>
              <a:noFill/>
              <a:ln w="9525">
                <a:noFill/>
                <a:miter lim="800000"/>
                <a:headEnd/>
                <a:tailEnd/>
              </a:ln>
              <a:effectLst/>
            </p:spPr>
          </p:pic>
        </p:grpSp>
        <p:sp>
          <p:nvSpPr>
            <p:cNvPr id="6" name="TextBox 19"/>
            <p:cNvSpPr txBox="1"/>
            <p:nvPr/>
          </p:nvSpPr>
          <p:spPr>
            <a:xfrm flipH="1">
              <a:off x="4143372"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C7DFF54-6BA4-4515-87CA-28703F844993}" type="slidenum">
              <a:rPr lang="en-CA" smtClean="0"/>
              <a:pPr/>
              <a:t>8</a:t>
            </a:fld>
            <a:endParaRPr lang="en-CA"/>
          </a:p>
        </p:txBody>
      </p:sp>
      <p:sp>
        <p:nvSpPr>
          <p:cNvPr id="3" name="Rectangle 2"/>
          <p:cNvSpPr/>
          <p:nvPr/>
        </p:nvSpPr>
        <p:spPr>
          <a:xfrm>
            <a:off x="76200" y="381000"/>
            <a:ext cx="4876800" cy="4524315"/>
          </a:xfrm>
          <a:prstGeom prst="rect">
            <a:avLst/>
          </a:prstGeom>
        </p:spPr>
        <p:txBody>
          <a:bodyPr wrap="square">
            <a:spAutoFit/>
          </a:bodyPr>
          <a:lstStyle/>
          <a:p>
            <a:pPr>
              <a:lnSpc>
                <a:spcPct val="150000"/>
              </a:lnSpc>
            </a:pPr>
            <a:r>
              <a:rPr lang="en-US" sz="2400" b="1" u="sng" dirty="0" smtClean="0">
                <a:solidFill>
                  <a:schemeClr val="accent1">
                    <a:lumMod val="75000"/>
                  </a:schemeClr>
                </a:solidFill>
                <a:latin typeface="Andalus" pitchFamily="18" charset="-78"/>
                <a:cs typeface="Andalus" pitchFamily="18" charset="-78"/>
              </a:rPr>
              <a:t>Navigation commands in Vim or VI</a:t>
            </a:r>
            <a:r>
              <a:rPr lang="en-US" sz="2000" dirty="0" smtClean="0">
                <a:latin typeface="Andalus" pitchFamily="18" charset="-78"/>
                <a:cs typeface="Andalus" pitchFamily="18" charset="-78"/>
              </a:rPr>
              <a:t/>
            </a:r>
            <a:br>
              <a:rPr lang="en-US" sz="2000" dirty="0" smtClean="0">
                <a:latin typeface="Andalus" pitchFamily="18" charset="-78"/>
                <a:cs typeface="Andalus" pitchFamily="18" charset="-78"/>
              </a:rPr>
            </a:br>
            <a:r>
              <a:rPr lang="en-US" sz="2400" b="1" dirty="0" smtClean="0">
                <a:solidFill>
                  <a:srgbClr val="002060"/>
                </a:solidFill>
                <a:latin typeface="Andalus" pitchFamily="18" charset="-78"/>
                <a:cs typeface="Andalus" pitchFamily="18" charset="-78"/>
              </a:rPr>
              <a:t> :n -- </a:t>
            </a:r>
            <a:r>
              <a:rPr lang="en-US" sz="2200" dirty="0" smtClean="0">
                <a:solidFill>
                  <a:srgbClr val="FF0000"/>
                </a:solidFill>
                <a:latin typeface="Andalus" pitchFamily="18" charset="-78"/>
                <a:cs typeface="Andalus" pitchFamily="18" charset="-78"/>
              </a:rPr>
              <a:t>another way of going to nth line </a:t>
            </a:r>
          </a:p>
          <a:p>
            <a:pPr>
              <a:lnSpc>
                <a:spcPct val="150000"/>
              </a:lnSpc>
            </a:pPr>
            <a:r>
              <a:rPr lang="en-US" sz="2400" b="1" dirty="0" smtClean="0">
                <a:solidFill>
                  <a:srgbClr val="002060"/>
                </a:solidFill>
                <a:latin typeface="Andalus" pitchFamily="18" charset="-78"/>
                <a:cs typeface="Andalus" pitchFamily="18" charset="-78"/>
              </a:rPr>
              <a:t>0 -- </a:t>
            </a:r>
            <a:r>
              <a:rPr lang="en-US" sz="2200" dirty="0" smtClean="0">
                <a:solidFill>
                  <a:srgbClr val="FF0000"/>
                </a:solidFill>
                <a:latin typeface="Andalus" pitchFamily="18" charset="-78"/>
                <a:cs typeface="Andalus" pitchFamily="18" charset="-78"/>
              </a:rPr>
              <a:t>goes to beginning of the line</a:t>
            </a:r>
          </a:p>
          <a:p>
            <a:pPr>
              <a:lnSpc>
                <a:spcPct val="150000"/>
              </a:lnSpc>
            </a:pPr>
            <a:r>
              <a:rPr lang="en-US" sz="2400" b="1" dirty="0" err="1" smtClean="0">
                <a:solidFill>
                  <a:srgbClr val="002060"/>
                </a:solidFill>
                <a:latin typeface="Andalus" pitchFamily="18" charset="-78"/>
                <a:cs typeface="Andalus" pitchFamily="18" charset="-78"/>
              </a:rPr>
              <a:t>gg</a:t>
            </a:r>
            <a:r>
              <a:rPr lang="en-US" sz="2400" b="1" dirty="0" smtClean="0">
                <a:solidFill>
                  <a:srgbClr val="002060"/>
                </a:solidFill>
                <a:latin typeface="Andalus" pitchFamily="18" charset="-78"/>
                <a:cs typeface="Andalus" pitchFamily="18" charset="-78"/>
              </a:rPr>
              <a:t> -- </a:t>
            </a:r>
            <a:r>
              <a:rPr lang="en-US" sz="2200" dirty="0" smtClean="0">
                <a:solidFill>
                  <a:srgbClr val="FF0000"/>
                </a:solidFill>
                <a:latin typeface="Andalus" pitchFamily="18" charset="-78"/>
                <a:cs typeface="Andalus" pitchFamily="18" charset="-78"/>
              </a:rPr>
              <a:t>goes to start of file</a:t>
            </a:r>
            <a:r>
              <a:rPr lang="en-US" sz="2000" dirty="0" smtClean="0">
                <a:latin typeface="Andalus" pitchFamily="18" charset="-78"/>
                <a:cs typeface="Andalus" pitchFamily="18" charset="-78"/>
              </a:rPr>
              <a:t/>
            </a:r>
            <a:br>
              <a:rPr lang="en-US" sz="2000" dirty="0" smtClean="0">
                <a:latin typeface="Andalus" pitchFamily="18" charset="-78"/>
                <a:cs typeface="Andalus" pitchFamily="18" charset="-78"/>
              </a:rPr>
            </a:br>
            <a:r>
              <a:rPr lang="en-US" sz="2400" b="1" dirty="0" smtClean="0">
                <a:solidFill>
                  <a:srgbClr val="002060"/>
                </a:solidFill>
                <a:latin typeface="Andalus" pitchFamily="18" charset="-78"/>
                <a:cs typeface="Andalus" pitchFamily="18" charset="-78"/>
              </a:rPr>
              <a:t>shift g -- </a:t>
            </a:r>
            <a:r>
              <a:rPr lang="en-US" sz="2200" dirty="0" smtClean="0">
                <a:solidFill>
                  <a:srgbClr val="FF0000"/>
                </a:solidFill>
                <a:latin typeface="Andalus" pitchFamily="18" charset="-78"/>
                <a:cs typeface="Andalus" pitchFamily="18" charset="-78"/>
              </a:rPr>
              <a:t>goes to end of file</a:t>
            </a:r>
            <a:r>
              <a:rPr lang="en-US" sz="2000" dirty="0" smtClean="0">
                <a:latin typeface="Andalus" pitchFamily="18" charset="-78"/>
                <a:cs typeface="Andalus" pitchFamily="18" charset="-78"/>
              </a:rPr>
              <a:t/>
            </a:r>
            <a:br>
              <a:rPr lang="en-US" sz="2000" dirty="0" smtClean="0">
                <a:latin typeface="Andalus" pitchFamily="18" charset="-78"/>
                <a:cs typeface="Andalus" pitchFamily="18" charset="-78"/>
              </a:rPr>
            </a:br>
            <a:r>
              <a:rPr lang="en-US" sz="2400" b="1" dirty="0" smtClean="0">
                <a:solidFill>
                  <a:srgbClr val="002060"/>
                </a:solidFill>
                <a:latin typeface="Andalus" pitchFamily="18" charset="-78"/>
                <a:cs typeface="Andalus" pitchFamily="18" charset="-78"/>
              </a:rPr>
              <a:t>$ -- </a:t>
            </a:r>
            <a:r>
              <a:rPr lang="en-US" sz="2200" dirty="0" smtClean="0">
                <a:solidFill>
                  <a:srgbClr val="FF0000"/>
                </a:solidFill>
                <a:latin typeface="Andalus" pitchFamily="18" charset="-78"/>
                <a:cs typeface="Andalus" pitchFamily="18" charset="-78"/>
              </a:rPr>
              <a:t>goes to end of the line</a:t>
            </a:r>
            <a:r>
              <a:rPr lang="en-US" sz="2000" dirty="0" smtClean="0">
                <a:latin typeface="Andalus" pitchFamily="18" charset="-78"/>
                <a:cs typeface="Andalus" pitchFamily="18" charset="-78"/>
              </a:rPr>
              <a:t/>
            </a:r>
            <a:br>
              <a:rPr lang="en-US" sz="2000" dirty="0" smtClean="0">
                <a:latin typeface="Andalus" pitchFamily="18" charset="-78"/>
                <a:cs typeface="Andalus" pitchFamily="18" charset="-78"/>
              </a:rPr>
            </a:br>
            <a:r>
              <a:rPr lang="en-US" sz="2400" b="1" dirty="0" err="1" smtClean="0">
                <a:solidFill>
                  <a:srgbClr val="002060"/>
                </a:solidFill>
                <a:latin typeface="Andalus" pitchFamily="18" charset="-78"/>
                <a:cs typeface="Andalus" pitchFamily="18" charset="-78"/>
              </a:rPr>
              <a:t>nG</a:t>
            </a:r>
            <a:r>
              <a:rPr lang="en-US" sz="2400" b="1" dirty="0" smtClean="0">
                <a:solidFill>
                  <a:srgbClr val="002060"/>
                </a:solidFill>
                <a:latin typeface="Andalus" pitchFamily="18" charset="-78"/>
                <a:cs typeface="Andalus" pitchFamily="18" charset="-78"/>
              </a:rPr>
              <a:t> -- </a:t>
            </a:r>
            <a:r>
              <a:rPr lang="en-US" sz="2200" dirty="0" smtClean="0">
                <a:solidFill>
                  <a:srgbClr val="FF0000"/>
                </a:solidFill>
                <a:latin typeface="Andalus" pitchFamily="18" charset="-78"/>
                <a:cs typeface="Andalus" pitchFamily="18" charset="-78"/>
              </a:rPr>
              <a:t>goes to nth line</a:t>
            </a:r>
            <a:r>
              <a:rPr lang="en-US" sz="2000" dirty="0" smtClean="0">
                <a:latin typeface="Andalus" pitchFamily="18" charset="-78"/>
                <a:cs typeface="Andalus" pitchFamily="18" charset="-78"/>
              </a:rPr>
              <a:t/>
            </a:r>
            <a:br>
              <a:rPr lang="en-US" sz="2000" dirty="0" smtClean="0">
                <a:latin typeface="Andalus" pitchFamily="18" charset="-78"/>
                <a:cs typeface="Andalus" pitchFamily="18" charset="-78"/>
              </a:rPr>
            </a:br>
            <a:endParaRPr lang="en-US" sz="2000" dirty="0" smtClean="0">
              <a:latin typeface="Andalus" pitchFamily="18" charset="-78"/>
              <a:cs typeface="Andalus" pitchFamily="18" charset="-78"/>
            </a:endParaRPr>
          </a:p>
        </p:txBody>
      </p:sp>
      <p:grpSp>
        <p:nvGrpSpPr>
          <p:cNvPr id="4" name="Group 9"/>
          <p:cNvGrpSpPr/>
          <p:nvPr/>
        </p:nvGrpSpPr>
        <p:grpSpPr>
          <a:xfrm>
            <a:off x="-41793" y="-71462"/>
            <a:ext cx="9261993" cy="6929462"/>
            <a:chOff x="-46523" y="-71462"/>
            <a:chExt cx="9261993" cy="6929462"/>
          </a:xfrm>
        </p:grpSpPr>
        <p:grpSp>
          <p:nvGrpSpPr>
            <p:cNvPr id="5" name="Group 10"/>
            <p:cNvGrpSpPr/>
            <p:nvPr/>
          </p:nvGrpSpPr>
          <p:grpSpPr>
            <a:xfrm>
              <a:off x="-46523" y="0"/>
              <a:ext cx="9190523" cy="6858000"/>
              <a:chOff x="-46523" y="0"/>
              <a:chExt cx="9190523" cy="6858000"/>
            </a:xfrm>
          </p:grpSpPr>
          <p:pic>
            <p:nvPicPr>
              <p:cNvPr id="7" name="Picture 6"/>
              <p:cNvPicPr>
                <a:picLocks noChangeAspect="1" noChangeArrowheads="1"/>
              </p:cNvPicPr>
              <p:nvPr/>
            </p:nvPicPr>
            <p:blipFill>
              <a:blip r:embed="rId2" cstate="print"/>
              <a:srcRect t="96667"/>
              <a:stretch>
                <a:fillRect/>
              </a:stretch>
            </p:blipFill>
            <p:spPr bwMode="auto">
              <a:xfrm>
                <a:off x="-46523" y="6629400"/>
                <a:ext cx="9190523" cy="228600"/>
              </a:xfrm>
              <a:prstGeom prst="rect">
                <a:avLst/>
              </a:prstGeom>
              <a:noFill/>
              <a:ln w="9525">
                <a:noFill/>
                <a:miter lim="800000"/>
                <a:headEnd/>
                <a:tailEnd/>
              </a:ln>
              <a:effectLst/>
            </p:spPr>
          </p:pic>
          <p:pic>
            <p:nvPicPr>
              <p:cNvPr id="8" name="Picture 7"/>
              <p:cNvPicPr>
                <a:picLocks noChangeAspect="1" noChangeArrowheads="1"/>
              </p:cNvPicPr>
              <p:nvPr/>
            </p:nvPicPr>
            <p:blipFill>
              <a:blip r:embed="rId2" cstate="print"/>
              <a:srcRect t="5555" b="86667"/>
              <a:stretch>
                <a:fillRect/>
              </a:stretch>
            </p:blipFill>
            <p:spPr bwMode="auto">
              <a:xfrm>
                <a:off x="0" y="0"/>
                <a:ext cx="9144000" cy="533400"/>
              </a:xfrm>
              <a:prstGeom prst="rect">
                <a:avLst/>
              </a:prstGeom>
              <a:noFill/>
              <a:ln w="9525">
                <a:noFill/>
                <a:miter lim="800000"/>
                <a:headEnd/>
                <a:tailEnd/>
              </a:ln>
              <a:effectLst/>
            </p:spPr>
          </p:pic>
        </p:grpSp>
        <p:sp>
          <p:nvSpPr>
            <p:cNvPr id="6" name="TextBox 19"/>
            <p:cNvSpPr txBox="1"/>
            <p:nvPr/>
          </p:nvSpPr>
          <p:spPr>
            <a:xfrm flipH="1">
              <a:off x="4143372"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sp>
        <p:nvSpPr>
          <p:cNvPr id="9" name="Rectangle 8"/>
          <p:cNvSpPr/>
          <p:nvPr/>
        </p:nvSpPr>
        <p:spPr>
          <a:xfrm>
            <a:off x="4114800" y="2843748"/>
            <a:ext cx="4648200" cy="3970318"/>
          </a:xfrm>
          <a:prstGeom prst="rect">
            <a:avLst/>
          </a:prstGeom>
        </p:spPr>
        <p:txBody>
          <a:bodyPr wrap="square">
            <a:spAutoFit/>
          </a:bodyPr>
          <a:lstStyle/>
          <a:p>
            <a:pPr>
              <a:lnSpc>
                <a:spcPct val="150000"/>
              </a:lnSpc>
            </a:pPr>
            <a:r>
              <a:rPr lang="en-US" sz="2400" b="1" u="sng" dirty="0" smtClean="0">
                <a:solidFill>
                  <a:schemeClr val="accent1">
                    <a:lumMod val="75000"/>
                  </a:schemeClr>
                </a:solidFill>
                <a:latin typeface="Andalus" pitchFamily="18" charset="-78"/>
                <a:cs typeface="Andalus" pitchFamily="18" charset="-78"/>
              </a:rPr>
              <a:t>Editing in VI Editor in UNIX</a:t>
            </a:r>
            <a:endParaRPr lang="en-US" sz="2400" b="1" dirty="0" smtClean="0">
              <a:solidFill>
                <a:schemeClr val="accent1">
                  <a:lumMod val="75000"/>
                </a:schemeClr>
              </a:solidFill>
              <a:latin typeface="Andalus" pitchFamily="18" charset="-78"/>
              <a:cs typeface="Andalus" pitchFamily="18" charset="-78"/>
            </a:endParaRPr>
          </a:p>
          <a:p>
            <a:pPr>
              <a:lnSpc>
                <a:spcPct val="150000"/>
              </a:lnSpc>
            </a:pPr>
            <a:r>
              <a:rPr lang="en-US" sz="2000" b="1" dirty="0" err="1" smtClean="0">
                <a:solidFill>
                  <a:srgbClr val="002060"/>
                </a:solidFill>
                <a:latin typeface="Andalus" pitchFamily="18" charset="-78"/>
                <a:cs typeface="Andalus" pitchFamily="18" charset="-78"/>
              </a:rPr>
              <a:t>yy</a:t>
            </a:r>
            <a:r>
              <a:rPr lang="en-US" sz="2000" b="1" dirty="0" smtClean="0">
                <a:solidFill>
                  <a:srgbClr val="002060"/>
                </a:solidFill>
                <a:latin typeface="Andalus" pitchFamily="18" charset="-78"/>
                <a:cs typeface="Andalus" pitchFamily="18" charset="-78"/>
              </a:rPr>
              <a:t> -- </a:t>
            </a:r>
            <a:r>
              <a:rPr lang="en-US" sz="2000" dirty="0" smtClean="0">
                <a:solidFill>
                  <a:srgbClr val="FF0000"/>
                </a:solidFill>
                <a:latin typeface="Andalus" pitchFamily="18" charset="-78"/>
                <a:cs typeface="Andalus" pitchFamily="18" charset="-78"/>
              </a:rPr>
              <a:t>equivalent to cut also called yank</a:t>
            </a:r>
            <a:r>
              <a:rPr lang="en-US" sz="2000" dirty="0" smtClean="0">
                <a:latin typeface="Andalus" pitchFamily="18" charset="-78"/>
                <a:cs typeface="Andalus" pitchFamily="18" charset="-78"/>
              </a:rPr>
              <a:t/>
            </a:r>
            <a:br>
              <a:rPr lang="en-US" sz="2000" dirty="0" smtClean="0">
                <a:latin typeface="Andalus" pitchFamily="18" charset="-78"/>
                <a:cs typeface="Andalus" pitchFamily="18" charset="-78"/>
              </a:rPr>
            </a:br>
            <a:r>
              <a:rPr lang="en-US" sz="2000" b="1" dirty="0" smtClean="0">
                <a:solidFill>
                  <a:srgbClr val="002060"/>
                </a:solidFill>
                <a:latin typeface="Andalus" pitchFamily="18" charset="-78"/>
                <a:cs typeface="Andalus" pitchFamily="18" charset="-78"/>
              </a:rPr>
              <a:t>p -- </a:t>
            </a:r>
            <a:r>
              <a:rPr lang="en-US" sz="2000" dirty="0" smtClean="0">
                <a:solidFill>
                  <a:srgbClr val="FF0000"/>
                </a:solidFill>
                <a:latin typeface="Andalus" pitchFamily="18" charset="-78"/>
                <a:cs typeface="Andalus" pitchFamily="18" charset="-78"/>
              </a:rPr>
              <a:t>paste below line</a:t>
            </a:r>
            <a:r>
              <a:rPr lang="en-US" sz="2000" dirty="0" smtClean="0">
                <a:latin typeface="Andalus" pitchFamily="18" charset="-78"/>
                <a:cs typeface="Andalus" pitchFamily="18" charset="-78"/>
              </a:rPr>
              <a:t/>
            </a:r>
            <a:br>
              <a:rPr lang="en-US" sz="2000" dirty="0" smtClean="0">
                <a:latin typeface="Andalus" pitchFamily="18" charset="-78"/>
                <a:cs typeface="Andalus" pitchFamily="18" charset="-78"/>
              </a:rPr>
            </a:br>
            <a:r>
              <a:rPr lang="en-US" sz="2000" b="1" dirty="0" smtClean="0">
                <a:solidFill>
                  <a:srgbClr val="002060"/>
                </a:solidFill>
                <a:latin typeface="Andalus" pitchFamily="18" charset="-78"/>
                <a:cs typeface="Andalus" pitchFamily="18" charset="-78"/>
              </a:rPr>
              <a:t>shift p -- </a:t>
            </a:r>
            <a:r>
              <a:rPr lang="en-US" sz="2000" dirty="0" smtClean="0">
                <a:solidFill>
                  <a:srgbClr val="FF0000"/>
                </a:solidFill>
                <a:latin typeface="Andalus" pitchFamily="18" charset="-78"/>
                <a:cs typeface="Andalus" pitchFamily="18" charset="-78"/>
              </a:rPr>
              <a:t>paste above line</a:t>
            </a:r>
            <a:r>
              <a:rPr lang="en-US" sz="2000" dirty="0" smtClean="0">
                <a:latin typeface="Andalus" pitchFamily="18" charset="-78"/>
                <a:cs typeface="Andalus" pitchFamily="18" charset="-78"/>
              </a:rPr>
              <a:t/>
            </a:r>
            <a:br>
              <a:rPr lang="en-US" sz="2000" dirty="0" smtClean="0">
                <a:latin typeface="Andalus" pitchFamily="18" charset="-78"/>
                <a:cs typeface="Andalus" pitchFamily="18" charset="-78"/>
              </a:rPr>
            </a:br>
            <a:r>
              <a:rPr lang="en-US" sz="2000" b="1" dirty="0" err="1" smtClean="0">
                <a:solidFill>
                  <a:srgbClr val="002060"/>
                </a:solidFill>
                <a:latin typeface="Andalus" pitchFamily="18" charset="-78"/>
                <a:cs typeface="Andalus" pitchFamily="18" charset="-78"/>
              </a:rPr>
              <a:t>dd</a:t>
            </a:r>
            <a:r>
              <a:rPr lang="en-US" sz="2000" b="1" dirty="0" smtClean="0">
                <a:solidFill>
                  <a:srgbClr val="002060"/>
                </a:solidFill>
                <a:latin typeface="Andalus" pitchFamily="18" charset="-78"/>
                <a:cs typeface="Andalus" pitchFamily="18" charset="-78"/>
              </a:rPr>
              <a:t> -- </a:t>
            </a:r>
            <a:r>
              <a:rPr lang="en-US" sz="2000" dirty="0" smtClean="0">
                <a:solidFill>
                  <a:srgbClr val="FF0000"/>
                </a:solidFill>
                <a:latin typeface="Andalus" pitchFamily="18" charset="-78"/>
                <a:cs typeface="Andalus" pitchFamily="18" charset="-78"/>
              </a:rPr>
              <a:t>deletes the current line</a:t>
            </a:r>
            <a:r>
              <a:rPr lang="en-US" sz="2000" dirty="0" smtClean="0">
                <a:latin typeface="Andalus" pitchFamily="18" charset="-78"/>
                <a:cs typeface="Andalus" pitchFamily="18" charset="-78"/>
              </a:rPr>
              <a:t/>
            </a:r>
            <a:br>
              <a:rPr lang="en-US" sz="2000" dirty="0" smtClean="0">
                <a:latin typeface="Andalus" pitchFamily="18" charset="-78"/>
                <a:cs typeface="Andalus" pitchFamily="18" charset="-78"/>
              </a:rPr>
            </a:br>
            <a:r>
              <a:rPr lang="en-US" sz="2000" b="1" dirty="0" smtClean="0">
                <a:solidFill>
                  <a:srgbClr val="002060"/>
                </a:solidFill>
                <a:latin typeface="Andalus" pitchFamily="18" charset="-78"/>
                <a:cs typeface="Andalus" pitchFamily="18" charset="-78"/>
              </a:rPr>
              <a:t>5dd -- </a:t>
            </a:r>
            <a:r>
              <a:rPr lang="en-US" sz="2000" dirty="0" smtClean="0">
                <a:solidFill>
                  <a:srgbClr val="FF0000"/>
                </a:solidFill>
                <a:latin typeface="Andalus" pitchFamily="18" charset="-78"/>
                <a:cs typeface="Andalus" pitchFamily="18" charset="-78"/>
              </a:rPr>
              <a:t>deletes 5 lines</a:t>
            </a:r>
            <a:r>
              <a:rPr lang="en-US" sz="2000" dirty="0" smtClean="0">
                <a:latin typeface="Andalus" pitchFamily="18" charset="-78"/>
                <a:cs typeface="Andalus" pitchFamily="18" charset="-78"/>
              </a:rPr>
              <a:t/>
            </a:r>
            <a:br>
              <a:rPr lang="en-US" sz="2000" dirty="0" smtClean="0">
                <a:latin typeface="Andalus" pitchFamily="18" charset="-78"/>
                <a:cs typeface="Andalus" pitchFamily="18" charset="-78"/>
              </a:rPr>
            </a:br>
            <a:r>
              <a:rPr lang="en-US" sz="2000" b="1" dirty="0" smtClean="0">
                <a:solidFill>
                  <a:srgbClr val="002060"/>
                </a:solidFill>
                <a:latin typeface="Andalus" pitchFamily="18" charset="-78"/>
                <a:cs typeface="Andalus" pitchFamily="18" charset="-78"/>
              </a:rPr>
              <a:t>u -- </a:t>
            </a:r>
            <a:r>
              <a:rPr lang="en-US" sz="2000" dirty="0" smtClean="0">
                <a:solidFill>
                  <a:srgbClr val="FF0000"/>
                </a:solidFill>
                <a:latin typeface="Andalus" pitchFamily="18" charset="-78"/>
                <a:cs typeface="Andalus" pitchFamily="18" charset="-78"/>
              </a:rPr>
              <a:t>undo last change</a:t>
            </a:r>
            <a:r>
              <a:rPr lang="en-US" sz="2000" dirty="0" smtClean="0">
                <a:latin typeface="Andalus" pitchFamily="18" charset="-78"/>
                <a:cs typeface="Andalus" pitchFamily="18" charset="-78"/>
              </a:rPr>
              <a:t/>
            </a:r>
            <a:br>
              <a:rPr lang="en-US" sz="2000" dirty="0" smtClean="0">
                <a:latin typeface="Andalus" pitchFamily="18" charset="-78"/>
                <a:cs typeface="Andalus" pitchFamily="18" charset="-78"/>
              </a:rPr>
            </a:br>
            <a:r>
              <a:rPr lang="en-US" sz="2000" b="1" dirty="0" smtClean="0">
                <a:solidFill>
                  <a:srgbClr val="002060"/>
                </a:solidFill>
                <a:latin typeface="Andalus" pitchFamily="18" charset="-78"/>
                <a:cs typeface="Andalus" pitchFamily="18" charset="-78"/>
              </a:rPr>
              <a:t>Ctrl + R - </a:t>
            </a:r>
            <a:r>
              <a:rPr lang="en-US" sz="2000" dirty="0" smtClean="0">
                <a:solidFill>
                  <a:srgbClr val="FF0000"/>
                </a:solidFill>
                <a:latin typeface="Andalus" pitchFamily="18" charset="-78"/>
                <a:cs typeface="Andalus" pitchFamily="18" charset="-78"/>
              </a:rPr>
              <a:t>Re do last change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C7DFF54-6BA4-4515-87CA-28703F844993}" type="slidenum">
              <a:rPr lang="en-CA" smtClean="0"/>
              <a:pPr/>
              <a:t>9</a:t>
            </a:fld>
            <a:endParaRPr lang="en-CA"/>
          </a:p>
        </p:txBody>
      </p:sp>
      <p:sp>
        <p:nvSpPr>
          <p:cNvPr id="3" name="Rectangle 2"/>
          <p:cNvSpPr/>
          <p:nvPr/>
        </p:nvSpPr>
        <p:spPr>
          <a:xfrm>
            <a:off x="295220" y="710148"/>
            <a:ext cx="7858180" cy="3785652"/>
          </a:xfrm>
          <a:prstGeom prst="rect">
            <a:avLst/>
          </a:prstGeom>
        </p:spPr>
        <p:txBody>
          <a:bodyPr wrap="square">
            <a:spAutoFit/>
          </a:bodyPr>
          <a:lstStyle/>
          <a:p>
            <a:pPr eaLnBrk="0" fontAlgn="base" hangingPunct="0">
              <a:spcBef>
                <a:spcPct val="0"/>
              </a:spcBef>
              <a:spcAft>
                <a:spcPct val="0"/>
              </a:spcAft>
            </a:pPr>
            <a:r>
              <a:rPr lang="en-US" sz="2800" b="1" dirty="0" smtClean="0"/>
              <a:t>Undo and Redo:</a:t>
            </a:r>
          </a:p>
          <a:p>
            <a:pPr eaLnBrk="0" fontAlgn="base" hangingPunct="0">
              <a:spcBef>
                <a:spcPct val="0"/>
              </a:spcBef>
              <a:spcAft>
                <a:spcPct val="0"/>
              </a:spcAft>
            </a:pPr>
            <a:endParaRPr lang="en-US" sz="2800" b="1" dirty="0" smtClean="0"/>
          </a:p>
          <a:p>
            <a:r>
              <a:rPr lang="en-US" dirty="0" smtClean="0"/>
              <a:t> </a:t>
            </a:r>
            <a:r>
              <a:rPr lang="en-US" sz="2400" dirty="0" smtClean="0"/>
              <a:t>u</a:t>
            </a:r>
            <a:r>
              <a:rPr lang="en-US" dirty="0" smtClean="0"/>
              <a:t>                        To undo the previous actions, type “u”.</a:t>
            </a:r>
          </a:p>
          <a:p>
            <a:r>
              <a:rPr lang="en-US" sz="2800" dirty="0" smtClean="0">
                <a:latin typeface="Aharoni" pitchFamily="2" charset="-79"/>
                <a:cs typeface="Aharoni" pitchFamily="2" charset="-79"/>
              </a:rPr>
              <a:t>Ctrl + r      </a:t>
            </a:r>
            <a:r>
              <a:rPr lang="en-US" sz="2800" dirty="0" smtClean="0"/>
              <a:t>To Redo, hit </a:t>
            </a:r>
          </a:p>
          <a:p>
            <a:endParaRPr lang="en-US" sz="2800" b="1" dirty="0" smtClean="0"/>
          </a:p>
          <a:p>
            <a:r>
              <a:rPr lang="en-US" sz="2000" b="1" dirty="0" smtClean="0"/>
              <a:t>Execute External commands with</a:t>
            </a:r>
          </a:p>
          <a:p>
            <a:endParaRPr lang="en-US" sz="2000" b="1" dirty="0" smtClean="0"/>
          </a:p>
          <a:p>
            <a:r>
              <a:rPr lang="en-US" sz="3200" b="1" dirty="0" smtClean="0"/>
              <a:t>:!ls</a:t>
            </a:r>
          </a:p>
          <a:p>
            <a:r>
              <a:rPr lang="en-US" sz="3200" b="1" dirty="0" smtClean="0"/>
              <a:t>:!date</a:t>
            </a:r>
          </a:p>
        </p:txBody>
      </p:sp>
      <p:grpSp>
        <p:nvGrpSpPr>
          <p:cNvPr id="4" name="Group 9"/>
          <p:cNvGrpSpPr/>
          <p:nvPr/>
        </p:nvGrpSpPr>
        <p:grpSpPr>
          <a:xfrm>
            <a:off x="-41793" y="-71462"/>
            <a:ext cx="9261993" cy="6929462"/>
            <a:chOff x="-46523" y="-71462"/>
            <a:chExt cx="9261993" cy="6929462"/>
          </a:xfrm>
        </p:grpSpPr>
        <p:grpSp>
          <p:nvGrpSpPr>
            <p:cNvPr id="5" name="Group 10"/>
            <p:cNvGrpSpPr/>
            <p:nvPr/>
          </p:nvGrpSpPr>
          <p:grpSpPr>
            <a:xfrm>
              <a:off x="-46523" y="0"/>
              <a:ext cx="9190523" cy="6858000"/>
              <a:chOff x="-46523" y="0"/>
              <a:chExt cx="9190523" cy="6858000"/>
            </a:xfrm>
          </p:grpSpPr>
          <p:pic>
            <p:nvPicPr>
              <p:cNvPr id="7" name="Picture 6"/>
              <p:cNvPicPr>
                <a:picLocks noChangeAspect="1" noChangeArrowheads="1"/>
              </p:cNvPicPr>
              <p:nvPr/>
            </p:nvPicPr>
            <p:blipFill>
              <a:blip r:embed="rId2" cstate="print"/>
              <a:srcRect t="96667"/>
              <a:stretch>
                <a:fillRect/>
              </a:stretch>
            </p:blipFill>
            <p:spPr bwMode="auto">
              <a:xfrm>
                <a:off x="-46523" y="6629400"/>
                <a:ext cx="9190523" cy="228600"/>
              </a:xfrm>
              <a:prstGeom prst="rect">
                <a:avLst/>
              </a:prstGeom>
              <a:noFill/>
              <a:ln w="9525">
                <a:noFill/>
                <a:miter lim="800000"/>
                <a:headEnd/>
                <a:tailEnd/>
              </a:ln>
              <a:effectLst/>
            </p:spPr>
          </p:pic>
          <p:pic>
            <p:nvPicPr>
              <p:cNvPr id="8" name="Picture 7"/>
              <p:cNvPicPr>
                <a:picLocks noChangeAspect="1" noChangeArrowheads="1"/>
              </p:cNvPicPr>
              <p:nvPr/>
            </p:nvPicPr>
            <p:blipFill>
              <a:blip r:embed="rId2" cstate="print"/>
              <a:srcRect t="5555" b="86667"/>
              <a:stretch>
                <a:fillRect/>
              </a:stretch>
            </p:blipFill>
            <p:spPr bwMode="auto">
              <a:xfrm>
                <a:off x="0" y="0"/>
                <a:ext cx="9144000" cy="533400"/>
              </a:xfrm>
              <a:prstGeom prst="rect">
                <a:avLst/>
              </a:prstGeom>
              <a:noFill/>
              <a:ln w="9525">
                <a:noFill/>
                <a:miter lim="800000"/>
                <a:headEnd/>
                <a:tailEnd/>
              </a:ln>
              <a:effectLst/>
            </p:spPr>
          </p:pic>
        </p:grpSp>
        <p:sp>
          <p:nvSpPr>
            <p:cNvPr id="6" name="TextBox 19"/>
            <p:cNvSpPr txBox="1"/>
            <p:nvPr/>
          </p:nvSpPr>
          <p:spPr>
            <a:xfrm flipH="1">
              <a:off x="4143372" y="-71462"/>
              <a:ext cx="507209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rPr>
                <a:t>KR Network Cloud Tech. Pvt. Ltd.</a:t>
              </a:r>
              <a:endParaRPr lang="en-US" sz="4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ngsana New" pitchFamily="18" charset="-34"/>
                <a:cs typeface="Angsana New" pitchFamily="18" charset="-34"/>
              </a:endParaRPr>
            </a:p>
          </p:txBody>
        </p:sp>
      </p:gr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140</TotalTime>
  <Words>671</Words>
  <Application>Microsoft Office PowerPoint</Application>
  <PresentationFormat>On-screen Show (4:3)</PresentationFormat>
  <Paragraphs>141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Oriel</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PHP-2</dc:creator>
  <cp:lastModifiedBy>PHP-2</cp:lastModifiedBy>
  <cp:revision>37</cp:revision>
  <dcterms:created xsi:type="dcterms:W3CDTF">2006-08-16T00:00:00Z</dcterms:created>
  <dcterms:modified xsi:type="dcterms:W3CDTF">2013-03-03T07:33:50Z</dcterms:modified>
</cp:coreProperties>
</file>