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65" r:id="rId3"/>
    <p:sldId id="266" r:id="rId4"/>
    <p:sldId id="267" r:id="rId5"/>
    <p:sldId id="296" r:id="rId6"/>
    <p:sldId id="268" r:id="rId7"/>
    <p:sldId id="269" r:id="rId8"/>
    <p:sldId id="270" r:id="rId9"/>
    <p:sldId id="271" r:id="rId10"/>
    <p:sldId id="297" r:id="rId11"/>
    <p:sldId id="272" r:id="rId12"/>
    <p:sldId id="273" r:id="rId13"/>
    <p:sldId id="274" r:id="rId14"/>
    <p:sldId id="291" r:id="rId15"/>
    <p:sldId id="275" r:id="rId16"/>
    <p:sldId id="298" r:id="rId17"/>
    <p:sldId id="276" r:id="rId18"/>
    <p:sldId id="299" r:id="rId19"/>
    <p:sldId id="277" r:id="rId20"/>
    <p:sldId id="305" r:id="rId21"/>
    <p:sldId id="300" r:id="rId22"/>
    <p:sldId id="278" r:id="rId23"/>
    <p:sldId id="301" r:id="rId24"/>
    <p:sldId id="279" r:id="rId25"/>
    <p:sldId id="302" r:id="rId26"/>
    <p:sldId id="280" r:id="rId27"/>
    <p:sldId id="281" r:id="rId28"/>
    <p:sldId id="295" r:id="rId29"/>
    <p:sldId id="294" r:id="rId30"/>
    <p:sldId id="282" r:id="rId31"/>
    <p:sldId id="283" r:id="rId32"/>
    <p:sldId id="284" r:id="rId33"/>
    <p:sldId id="285" r:id="rId34"/>
    <p:sldId id="287" r:id="rId35"/>
    <p:sldId id="303" r:id="rId36"/>
    <p:sldId id="304" r:id="rId37"/>
    <p:sldId id="288" r:id="rId38"/>
    <p:sldId id="292" r:id="rId39"/>
    <p:sldId id="289" r:id="rId40"/>
    <p:sldId id="290" r:id="rId41"/>
    <p:sldId id="28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717" autoAdjust="0"/>
    <p:restoredTop sz="94660"/>
  </p:normalViewPr>
  <p:slideViewPr>
    <p:cSldViewPr>
      <p:cViewPr varScale="1">
        <p:scale>
          <a:sx n="64" d="100"/>
          <a:sy n="64" d="100"/>
        </p:scale>
        <p:origin x="-154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8AF277-D97A-4634-89A4-53A71ADF601A}" type="datetimeFigureOut">
              <a:rPr lang="en-US" smtClean="0"/>
              <a:pPr/>
              <a:t>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5995D-D4E3-400F-B781-4C58E720BF0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8AF277-D97A-4634-89A4-53A71ADF601A}" type="datetimeFigureOut">
              <a:rPr lang="en-US" smtClean="0"/>
              <a:pPr/>
              <a:t>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5995D-D4E3-400F-B781-4C58E720BF0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8AF277-D97A-4634-89A4-53A71ADF601A}" type="datetimeFigureOut">
              <a:rPr lang="en-US" smtClean="0"/>
              <a:pPr/>
              <a:t>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5995D-D4E3-400F-B781-4C58E720BF0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8AF277-D97A-4634-89A4-53A71ADF601A}" type="datetimeFigureOut">
              <a:rPr lang="en-US" smtClean="0"/>
              <a:pPr/>
              <a:t>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5995D-D4E3-400F-B781-4C58E720BF0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AF277-D97A-4634-89A4-53A71ADF601A}" type="datetimeFigureOut">
              <a:rPr lang="en-US" smtClean="0"/>
              <a:pPr/>
              <a:t>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5995D-D4E3-400F-B781-4C58E720BF0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8AF277-D97A-4634-89A4-53A71ADF601A}" type="datetimeFigureOut">
              <a:rPr lang="en-US" smtClean="0"/>
              <a:pPr/>
              <a:t>2/21/2013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5995D-D4E3-400F-B781-4C58E720BF0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8AF277-D97A-4634-89A4-53A71ADF601A}" type="datetimeFigureOut">
              <a:rPr lang="en-US" smtClean="0"/>
              <a:pPr/>
              <a:t>2/21/2013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75995D-D4E3-400F-B781-4C58E720BF0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8AF277-D97A-4634-89A4-53A71ADF601A}" type="datetimeFigureOut">
              <a:rPr lang="en-US" smtClean="0"/>
              <a:pPr/>
              <a:t>2/21/2013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75995D-D4E3-400F-B781-4C58E720BF0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AF277-D97A-4634-89A4-53A71ADF601A}" type="datetimeFigureOut">
              <a:rPr lang="en-US" smtClean="0"/>
              <a:pPr/>
              <a:t>2/21/2013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75995D-D4E3-400F-B781-4C58E720BF0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AF277-D97A-4634-89A4-53A71ADF601A}" type="datetimeFigureOut">
              <a:rPr lang="en-US" smtClean="0"/>
              <a:pPr/>
              <a:t>2/21/2013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5995D-D4E3-400F-B781-4C58E720BF0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AF277-D97A-4634-89A4-53A71ADF601A}" type="datetimeFigureOut">
              <a:rPr lang="en-US" smtClean="0"/>
              <a:pPr/>
              <a:t>2/21/2013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5995D-D4E3-400F-B781-4C58E720BF0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AF277-D97A-4634-89A4-53A71ADF601A}" type="datetimeFigureOut">
              <a:rPr lang="en-US" smtClean="0"/>
              <a:pPr/>
              <a:t>2/21/2013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75995D-D4E3-400F-B781-4C58E720BF0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0" y="736223"/>
            <a:ext cx="9144000" cy="55707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Linux system administrations commands</a:t>
            </a:r>
            <a:endParaRPr kumimoji="0" lang="en-US" sz="3200" b="0" i="0" u="sng" strike="noStrike" cap="none" normalizeH="0" baseline="0" dirty="0" smtClean="0">
              <a:ln>
                <a:noFill/>
              </a:ln>
              <a:solidFill>
                <a:schemeClr val="accent6">
                  <a:lumMod val="75000"/>
                </a:schemeClr>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bg2">
                  <a:lumMod val="10000"/>
                </a:schemeClr>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2">
                    <a:lumMod val="10000"/>
                  </a:schemeClr>
                </a:solidFill>
                <a:effectLst/>
                <a:latin typeface="Andalus" pitchFamily="18" charset="-78"/>
                <a:ea typeface="Times New Roman" pitchFamily="18" charset="0"/>
                <a:cs typeface="Andalus" pitchFamily="18" charset="-78"/>
              </a:rPr>
              <a:t>In our last few assignments you learnt system administration related task which a normal user can perform. In this assignment I will direct you some handy task for root user. To accomplish this assignment login form </a:t>
            </a:r>
            <a:r>
              <a:rPr kumimoji="0" lang="en-US" sz="2400" b="1" i="0" u="sng" strike="noStrike" cap="none" normalizeH="0" baseline="0" dirty="0" smtClean="0">
                <a:ln>
                  <a:noFill/>
                </a:ln>
                <a:solidFill>
                  <a:schemeClr val="bg2">
                    <a:lumMod val="10000"/>
                  </a:schemeClr>
                </a:solidFill>
                <a:effectLst/>
                <a:latin typeface="Andalus" pitchFamily="18" charset="-78"/>
                <a:ea typeface="Times New Roman" pitchFamily="18" charset="0"/>
                <a:cs typeface="Andalus" pitchFamily="18" charset="-78"/>
              </a:rPr>
              <a:t>CAT ::::</a:t>
            </a:r>
            <a:r>
              <a:rPr lang="en-US" sz="2400" dirty="0" smtClean="0">
                <a:solidFill>
                  <a:schemeClr val="bg2">
                    <a:lumMod val="10000"/>
                  </a:schemeClr>
                </a:solidFill>
                <a:latin typeface="Andalus" pitchFamily="18" charset="-78"/>
                <a:ea typeface="Times New Roman" pitchFamily="18" charset="0"/>
                <a:cs typeface="Andalus" pitchFamily="18" charset="-78"/>
              </a:rPr>
              <a:t>root account.</a:t>
            </a:r>
            <a:r>
              <a:rPr lang="en-US" sz="3000" dirty="0" smtClean="0">
                <a:solidFill>
                  <a:schemeClr val="accent6">
                    <a:lumMod val="75000"/>
                  </a:schemeClr>
                </a:solidFill>
                <a:latin typeface="Andalus" pitchFamily="18" charset="-78"/>
                <a:ea typeface="Times New Roman" pitchFamily="18" charset="0"/>
                <a:cs typeface="Andalus" pitchFamily="18" charset="-78"/>
              </a:rPr>
              <a:t>             </a:t>
            </a:r>
          </a:p>
          <a:p>
            <a:pPr lvl="0" algn="ctr" eaLnBrk="0" fontAlgn="base" hangingPunct="0">
              <a:spcBef>
                <a:spcPct val="0"/>
              </a:spcBef>
              <a:spcAft>
                <a:spcPct val="0"/>
              </a:spcAft>
            </a:pPr>
            <a:r>
              <a:rPr lang="en-US" sz="3200" dirty="0" smtClean="0">
                <a:solidFill>
                  <a:schemeClr val="accent6">
                    <a:lumMod val="75000"/>
                  </a:schemeClr>
                </a:solidFill>
                <a:latin typeface="Andalus" pitchFamily="18" charset="-78"/>
                <a:ea typeface="Times New Roman" pitchFamily="18" charset="0"/>
                <a:cs typeface="Andalus" pitchFamily="18" charset="-78"/>
              </a:rPr>
              <a:t> </a:t>
            </a:r>
            <a:r>
              <a:rPr lang="en-US" sz="3200" b="1" u="sng" dirty="0" smtClean="0">
                <a:solidFill>
                  <a:schemeClr val="accent6">
                    <a:lumMod val="75000"/>
                  </a:schemeClr>
                </a:solidFill>
                <a:latin typeface="Andalus" pitchFamily="18" charset="-78"/>
                <a:ea typeface="Times New Roman" pitchFamily="18" charset="0"/>
                <a:cs typeface="Andalus" pitchFamily="18" charset="-78"/>
              </a:rPr>
              <a:t>::::::Text processing Tools:::::::</a:t>
            </a:r>
            <a:endParaRPr lang="en-US" sz="3200" b="1" u="sng" dirty="0" smtClean="0">
              <a:solidFill>
                <a:schemeClr val="accent6">
                  <a:lumMod val="75000"/>
                </a:schemeClr>
              </a:solidFill>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sng" strike="noStrike" cap="none" normalizeH="0" baseline="0" dirty="0" smtClean="0">
              <a:ln>
                <a:noFill/>
              </a:ln>
              <a:solidFill>
                <a:schemeClr val="bg2">
                  <a:lumMod val="10000"/>
                </a:schemeClr>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bg2">
                    <a:lumMod val="10000"/>
                  </a:schemeClr>
                </a:solidFill>
                <a:effectLst/>
                <a:latin typeface="Andalus" pitchFamily="18" charset="-78"/>
                <a:ea typeface="Times New Roman" pitchFamily="18" charset="0"/>
                <a:cs typeface="Andalus" pitchFamily="18" charset="-78"/>
              </a:rPr>
              <a:t> Use to displays their contents to the terminal.</a:t>
            </a:r>
            <a:endParaRPr kumimoji="0" lang="en-US" sz="2400" b="0" i="0" u="none" strike="noStrike" cap="none" normalizeH="0" baseline="0" dirty="0" smtClean="0">
              <a:ln>
                <a:noFill/>
              </a:ln>
              <a:solidFill>
                <a:schemeClr val="bg2">
                  <a:lumMod val="10000"/>
                </a:schemeClr>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bg2">
                    <a:lumMod val="10000"/>
                  </a:schemeClr>
                </a:solidFill>
                <a:effectLst/>
                <a:latin typeface="Andalus" pitchFamily="18" charset="-78"/>
                <a:ea typeface="Times New Roman" pitchFamily="18" charset="0"/>
                <a:cs typeface="Andalus" pitchFamily="18" charset="-78"/>
              </a:rPr>
              <a:t>Can multiple files are concatenated together.</a:t>
            </a:r>
          </a:p>
          <a:p>
            <a:pPr marL="0" marR="0" lvl="0" indent="0" algn="l" defTabSz="914400" rtl="0" eaLnBrk="0" fontAlgn="base" latinLnBrk="0" hangingPunct="0">
              <a:lnSpc>
                <a:spcPct val="100000"/>
              </a:lnSpc>
              <a:spcBef>
                <a:spcPct val="0"/>
              </a:spcBef>
              <a:spcAft>
                <a:spcPct val="0"/>
              </a:spcAft>
              <a:buClrTx/>
              <a:buSzTx/>
              <a:buBlip>
                <a:blip r:embed="rId2"/>
              </a:buBlip>
              <a:tabLst/>
            </a:pPr>
            <a:endParaRPr kumimoji="0" lang="en-US" sz="2400" b="0" i="0" u="none" strike="noStrike" cap="none" normalizeH="0" baseline="0" dirty="0" smtClean="0">
              <a:ln>
                <a:noFill/>
              </a:ln>
              <a:solidFill>
                <a:schemeClr val="bg2">
                  <a:lumMod val="10000"/>
                </a:schemeClr>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Syntax:::  # cat   &lt;option &gt;    &lt;filename&gt;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sng" strike="noStrike" cap="none" normalizeH="0" baseline="0" dirty="0" smtClean="0">
              <a:ln>
                <a:noFill/>
              </a:ln>
              <a:solidFill>
                <a:srgbClr val="00B0F0"/>
              </a:solidFill>
              <a:effectLst/>
              <a:latin typeface="Arial Black" pitchFamily="34" charset="0"/>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#cat   /etc/profile </a:t>
            </a:r>
            <a:endParaRPr kumimoji="0" lang="en-US" sz="2400" b="1" i="0" u="none" strike="noStrike" cap="none" normalizeH="0" baseline="0" dirty="0" smtClean="0">
              <a:ln>
                <a:noFill/>
              </a:ln>
              <a:solidFill>
                <a:srgbClr val="00B0F0"/>
              </a:solidFill>
              <a:effectLst/>
              <a:latin typeface="Arial Black" pitchFamily="34" charset="0"/>
              <a:cs typeface="Andalus" pitchFamily="18" charset="-78"/>
            </a:endParaRPr>
          </a:p>
        </p:txBody>
      </p:sp>
      <p:pic>
        <p:nvPicPr>
          <p:cNvPr id="3" name="Picture 2"/>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4"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pic>
        <p:nvPicPr>
          <p:cNvPr id="5" name="Picture 4"/>
          <p:cNvPicPr>
            <a:picLocks noChangeAspect="1" noChangeArrowheads="1"/>
          </p:cNvPicPr>
          <p:nvPr/>
        </p:nvPicPr>
        <p:blipFill>
          <a:blip r:embed="rId3" cstate="print"/>
          <a:srcRect t="96667"/>
          <a:stretch>
            <a:fillRect/>
          </a:stretch>
        </p:blipFill>
        <p:spPr bwMode="auto">
          <a:xfrm>
            <a:off x="-58996" y="6629400"/>
            <a:ext cx="9190523" cy="2286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
        <p:nvSpPr>
          <p:cNvPr id="6" name="Rectangle 5"/>
          <p:cNvSpPr/>
          <p:nvPr/>
        </p:nvSpPr>
        <p:spPr>
          <a:xfrm>
            <a:off x="0" y="533400"/>
            <a:ext cx="8153400" cy="6140142"/>
          </a:xfrm>
          <a:prstGeom prst="rect">
            <a:avLst/>
          </a:prstGeom>
        </p:spPr>
        <p:txBody>
          <a:bodyPr wrap="square">
            <a:spAutoFit/>
          </a:bodyPr>
          <a:lstStyle/>
          <a:p>
            <a:pPr lvl="0" eaLnBrk="0" fontAlgn="base" hangingPunct="0">
              <a:lnSpc>
                <a:spcPct val="150000"/>
              </a:lnSpc>
              <a:spcBef>
                <a:spcPct val="0"/>
              </a:spcBef>
              <a:spcAft>
                <a:spcPct val="0"/>
              </a:spcAft>
            </a:pPr>
            <a:r>
              <a:rPr lang="en-US" sz="2200" dirty="0" smtClean="0">
                <a:solidFill>
                  <a:srgbClr val="FF0000"/>
                </a:solidFill>
                <a:latin typeface="Andalus" pitchFamily="18" charset="-78"/>
                <a:ea typeface="Times New Roman" pitchFamily="18" charset="0"/>
                <a:cs typeface="Andalus" pitchFamily="18" charset="-78"/>
              </a:rPr>
              <a:t>What r u doing.       :</a:t>
            </a:r>
            <a:r>
              <a:rPr lang="en-US" sz="2200" dirty="0" err="1" smtClean="0">
                <a:solidFill>
                  <a:srgbClr val="FF0000"/>
                </a:solidFill>
                <a:latin typeface="Andalus" pitchFamily="18" charset="-78"/>
                <a:ea typeface="Times New Roman" pitchFamily="18" charset="0"/>
                <a:cs typeface="Andalus" pitchFamily="18" charset="-78"/>
              </a:rPr>
              <a:t>wq</a:t>
            </a:r>
            <a:r>
              <a:rPr lang="en-US" sz="2200" dirty="0" smtClean="0">
                <a:solidFill>
                  <a:srgbClr val="FF0000"/>
                </a:solidFill>
                <a:latin typeface="Andalus" pitchFamily="18" charset="-78"/>
                <a:ea typeface="Times New Roman" pitchFamily="18" charset="0"/>
                <a:cs typeface="Andalus" pitchFamily="18" charset="-78"/>
              </a:rPr>
              <a:t>!</a:t>
            </a:r>
            <a:endParaRPr lang="en-US" sz="2200" dirty="0" smtClean="0">
              <a:latin typeface="Andalus" pitchFamily="18" charset="-78"/>
              <a:cs typeface="Andalus" pitchFamily="18" charset="-78"/>
            </a:endParaRPr>
          </a:p>
          <a:p>
            <a:pPr lvl="0" eaLnBrk="0" fontAlgn="base" hangingPunct="0">
              <a:lnSpc>
                <a:spcPct val="150000"/>
              </a:lnSpc>
              <a:spcBef>
                <a:spcPct val="0"/>
              </a:spcBef>
              <a:spcAft>
                <a:spcPct val="0"/>
              </a:spcAft>
            </a:pPr>
            <a:r>
              <a:rPr lang="en-US" sz="2400" b="1" dirty="0" smtClean="0">
                <a:solidFill>
                  <a:srgbClr val="00B0F0"/>
                </a:solidFill>
                <a:latin typeface="Arial Black" pitchFamily="34" charset="0"/>
                <a:ea typeface="Times New Roman" pitchFamily="18" charset="0"/>
                <a:cs typeface="Andalus" pitchFamily="18" charset="-78"/>
              </a:rPr>
              <a:t>#</a:t>
            </a:r>
            <a:r>
              <a:rPr lang="en-US" sz="2400" b="1" dirty="0" err="1" smtClean="0">
                <a:solidFill>
                  <a:srgbClr val="00B0F0"/>
                </a:solidFill>
                <a:latin typeface="Arial Black" pitchFamily="34" charset="0"/>
                <a:ea typeface="Times New Roman" pitchFamily="18" charset="0"/>
                <a:cs typeface="Andalus" pitchFamily="18" charset="-78"/>
              </a:rPr>
              <a:t>wc</a:t>
            </a:r>
            <a:r>
              <a:rPr lang="en-US" sz="2400" b="1" dirty="0" smtClean="0">
                <a:solidFill>
                  <a:srgbClr val="00B0F0"/>
                </a:solidFill>
                <a:latin typeface="Arial Black" pitchFamily="34" charset="0"/>
                <a:ea typeface="Times New Roman" pitchFamily="18" charset="0"/>
                <a:cs typeface="Andalus" pitchFamily="18" charset="-78"/>
              </a:rPr>
              <a:t>            </a:t>
            </a:r>
            <a:r>
              <a:rPr lang="en-US" sz="2400" b="1" dirty="0" err="1" smtClean="0">
                <a:solidFill>
                  <a:srgbClr val="00B0F0"/>
                </a:solidFill>
                <a:latin typeface="Arial Black" pitchFamily="34" charset="0"/>
                <a:ea typeface="Times New Roman" pitchFamily="18" charset="0"/>
                <a:cs typeface="Andalus" pitchFamily="18" charset="-78"/>
              </a:rPr>
              <a:t>ibm</a:t>
            </a:r>
            <a:endParaRPr lang="en-US" sz="2400" b="1" dirty="0" smtClean="0">
              <a:solidFill>
                <a:srgbClr val="00B0F0"/>
              </a:solidFill>
              <a:latin typeface="Arial Black" pitchFamily="34" charset="0"/>
              <a:cs typeface="Andalus" pitchFamily="18" charset="-78"/>
            </a:endParaRPr>
          </a:p>
          <a:p>
            <a:pPr lvl="0" eaLnBrk="0" fontAlgn="base" hangingPunct="0">
              <a:lnSpc>
                <a:spcPct val="150000"/>
              </a:lnSpc>
              <a:spcBef>
                <a:spcPct val="0"/>
              </a:spcBef>
              <a:spcAft>
                <a:spcPct val="0"/>
              </a:spcAft>
            </a:pPr>
            <a:r>
              <a:rPr lang="en-US" sz="2400" b="1" dirty="0" smtClean="0">
                <a:solidFill>
                  <a:srgbClr val="00B0F0"/>
                </a:solidFill>
                <a:latin typeface="Arial Black" pitchFamily="34" charset="0"/>
                <a:ea typeface="Times New Roman" pitchFamily="18" charset="0"/>
                <a:cs typeface="Andalus" pitchFamily="18" charset="-78"/>
              </a:rPr>
              <a:t>#</a:t>
            </a:r>
            <a:r>
              <a:rPr lang="en-US" sz="2400" b="1" dirty="0" err="1" smtClean="0">
                <a:solidFill>
                  <a:srgbClr val="00B0F0"/>
                </a:solidFill>
                <a:latin typeface="Arial Black" pitchFamily="34" charset="0"/>
                <a:ea typeface="Times New Roman" pitchFamily="18" charset="0"/>
                <a:cs typeface="Andalus" pitchFamily="18" charset="-78"/>
              </a:rPr>
              <a:t>wc</a:t>
            </a:r>
            <a:r>
              <a:rPr lang="en-US" sz="2400" b="1" dirty="0" smtClean="0">
                <a:solidFill>
                  <a:srgbClr val="00B0F0"/>
                </a:solidFill>
                <a:latin typeface="Arial Black" pitchFamily="34" charset="0"/>
                <a:ea typeface="Times New Roman" pitchFamily="18" charset="0"/>
                <a:cs typeface="Andalus" pitchFamily="18" charset="-78"/>
              </a:rPr>
              <a:t>   -  l    </a:t>
            </a:r>
            <a:r>
              <a:rPr lang="en-US" sz="2400" b="1" dirty="0" err="1" smtClean="0">
                <a:solidFill>
                  <a:srgbClr val="00B0F0"/>
                </a:solidFill>
                <a:latin typeface="Arial Black" pitchFamily="34" charset="0"/>
                <a:ea typeface="Times New Roman" pitchFamily="18" charset="0"/>
                <a:cs typeface="Andalus" pitchFamily="18" charset="-78"/>
              </a:rPr>
              <a:t>ibm</a:t>
            </a:r>
            <a:endParaRPr lang="en-US" sz="2400" b="1" dirty="0" smtClean="0">
              <a:solidFill>
                <a:srgbClr val="00B0F0"/>
              </a:solidFill>
              <a:latin typeface="Arial Black" pitchFamily="34" charset="0"/>
              <a:cs typeface="Andalus" pitchFamily="18" charset="-78"/>
            </a:endParaRPr>
          </a:p>
          <a:p>
            <a:pPr lvl="0" eaLnBrk="0" fontAlgn="base" hangingPunct="0">
              <a:lnSpc>
                <a:spcPct val="150000"/>
              </a:lnSpc>
              <a:spcBef>
                <a:spcPct val="0"/>
              </a:spcBef>
              <a:spcAft>
                <a:spcPct val="0"/>
              </a:spcAft>
            </a:pPr>
            <a:r>
              <a:rPr lang="en-US" sz="2400" b="1" dirty="0" smtClean="0">
                <a:solidFill>
                  <a:srgbClr val="00B0F0"/>
                </a:solidFill>
                <a:latin typeface="Arial Black" pitchFamily="34" charset="0"/>
                <a:ea typeface="Times New Roman" pitchFamily="18" charset="0"/>
                <a:cs typeface="Andalus" pitchFamily="18" charset="-78"/>
              </a:rPr>
              <a:t>#</a:t>
            </a:r>
            <a:r>
              <a:rPr lang="en-US" sz="2400" b="1" dirty="0" err="1" smtClean="0">
                <a:solidFill>
                  <a:srgbClr val="00B0F0"/>
                </a:solidFill>
                <a:latin typeface="Arial Black" pitchFamily="34" charset="0"/>
                <a:ea typeface="Times New Roman" pitchFamily="18" charset="0"/>
                <a:cs typeface="Andalus" pitchFamily="18" charset="-78"/>
              </a:rPr>
              <a:t>wc</a:t>
            </a:r>
            <a:r>
              <a:rPr lang="en-US" sz="2400" b="1" dirty="0" smtClean="0">
                <a:solidFill>
                  <a:srgbClr val="00B0F0"/>
                </a:solidFill>
                <a:latin typeface="Arial Black" pitchFamily="34" charset="0"/>
                <a:ea typeface="Times New Roman" pitchFamily="18" charset="0"/>
                <a:cs typeface="Andalus" pitchFamily="18" charset="-78"/>
              </a:rPr>
              <a:t>   -  c    </a:t>
            </a:r>
            <a:r>
              <a:rPr lang="en-US" sz="2400" b="1" dirty="0" err="1" smtClean="0">
                <a:solidFill>
                  <a:srgbClr val="00B0F0"/>
                </a:solidFill>
                <a:latin typeface="Arial Black" pitchFamily="34" charset="0"/>
                <a:ea typeface="Times New Roman" pitchFamily="18" charset="0"/>
                <a:cs typeface="Andalus" pitchFamily="18" charset="-78"/>
              </a:rPr>
              <a:t>ibm</a:t>
            </a:r>
            <a:endParaRPr lang="en-US" sz="2400" b="1" dirty="0" smtClean="0">
              <a:solidFill>
                <a:srgbClr val="00B0F0"/>
              </a:solidFill>
              <a:latin typeface="Arial Black" pitchFamily="34" charset="0"/>
              <a:cs typeface="Andalus" pitchFamily="18" charset="-78"/>
            </a:endParaRPr>
          </a:p>
          <a:p>
            <a:pPr lvl="0" eaLnBrk="0" fontAlgn="base" hangingPunct="0">
              <a:lnSpc>
                <a:spcPct val="150000"/>
              </a:lnSpc>
              <a:spcBef>
                <a:spcPct val="0"/>
              </a:spcBef>
              <a:spcAft>
                <a:spcPct val="0"/>
              </a:spcAft>
            </a:pPr>
            <a:r>
              <a:rPr lang="en-US" sz="2400" b="1" dirty="0" smtClean="0">
                <a:solidFill>
                  <a:srgbClr val="00B0F0"/>
                </a:solidFill>
                <a:latin typeface="Arial Black" pitchFamily="34" charset="0"/>
                <a:ea typeface="Times New Roman" pitchFamily="18" charset="0"/>
                <a:cs typeface="Andalus" pitchFamily="18" charset="-78"/>
              </a:rPr>
              <a:t>#</a:t>
            </a:r>
            <a:r>
              <a:rPr lang="en-US" sz="2400" b="1" dirty="0" err="1" smtClean="0">
                <a:solidFill>
                  <a:srgbClr val="00B0F0"/>
                </a:solidFill>
                <a:latin typeface="Arial Black" pitchFamily="34" charset="0"/>
                <a:ea typeface="Times New Roman" pitchFamily="18" charset="0"/>
                <a:cs typeface="Andalus" pitchFamily="18" charset="-78"/>
              </a:rPr>
              <a:t>wc</a:t>
            </a:r>
            <a:r>
              <a:rPr lang="en-US" sz="2400" b="1" dirty="0" smtClean="0">
                <a:solidFill>
                  <a:srgbClr val="00B0F0"/>
                </a:solidFill>
                <a:latin typeface="Arial Black" pitchFamily="34" charset="0"/>
                <a:ea typeface="Times New Roman" pitchFamily="18" charset="0"/>
                <a:cs typeface="Andalus" pitchFamily="18" charset="-78"/>
              </a:rPr>
              <a:t>    -  w    </a:t>
            </a:r>
            <a:r>
              <a:rPr lang="en-US" sz="2400" b="1" dirty="0" err="1" smtClean="0">
                <a:solidFill>
                  <a:srgbClr val="00B0F0"/>
                </a:solidFill>
                <a:latin typeface="Arial Black" pitchFamily="34" charset="0"/>
                <a:ea typeface="Times New Roman" pitchFamily="18" charset="0"/>
                <a:cs typeface="Andalus" pitchFamily="18" charset="-78"/>
              </a:rPr>
              <a:t>ibm</a:t>
            </a:r>
            <a:endParaRPr lang="en-US" sz="2400" b="1" dirty="0" smtClean="0">
              <a:solidFill>
                <a:srgbClr val="00B0F0"/>
              </a:solidFill>
              <a:latin typeface="Arial Black" pitchFamily="34" charset="0"/>
              <a:ea typeface="Times New Roman" pitchFamily="18" charset="0"/>
              <a:cs typeface="Andalus" pitchFamily="18" charset="-78"/>
            </a:endParaRPr>
          </a:p>
          <a:p>
            <a:pPr lvl="0" eaLnBrk="0" fontAlgn="base" hangingPunct="0">
              <a:lnSpc>
                <a:spcPct val="150000"/>
              </a:lnSpc>
              <a:spcBef>
                <a:spcPct val="0"/>
              </a:spcBef>
              <a:spcAft>
                <a:spcPct val="0"/>
              </a:spcAft>
            </a:pPr>
            <a:r>
              <a:rPr lang="en-US" sz="2400" b="1" dirty="0" smtClean="0">
                <a:solidFill>
                  <a:srgbClr val="00B0F0"/>
                </a:solidFill>
                <a:latin typeface="Arial Black" pitchFamily="34" charset="0"/>
                <a:ea typeface="Times New Roman" pitchFamily="18" charset="0"/>
                <a:cs typeface="Andalus" pitchFamily="18" charset="-78"/>
              </a:rPr>
              <a:t>#</a:t>
            </a:r>
            <a:r>
              <a:rPr lang="en-US" sz="2400" b="1" dirty="0" err="1" smtClean="0">
                <a:solidFill>
                  <a:srgbClr val="00B0F0"/>
                </a:solidFill>
                <a:latin typeface="Arial Black" pitchFamily="34" charset="0"/>
                <a:ea typeface="Times New Roman" pitchFamily="18" charset="0"/>
                <a:cs typeface="Andalus" pitchFamily="18" charset="-78"/>
              </a:rPr>
              <a:t>wc</a:t>
            </a:r>
            <a:r>
              <a:rPr lang="en-US" sz="2400" b="1" dirty="0" smtClean="0">
                <a:solidFill>
                  <a:srgbClr val="00B0F0"/>
                </a:solidFill>
                <a:latin typeface="Arial Black" pitchFamily="34" charset="0"/>
                <a:ea typeface="Times New Roman" pitchFamily="18" charset="0"/>
                <a:cs typeface="Andalus" pitchFamily="18" charset="-78"/>
              </a:rPr>
              <a:t>     -  m   </a:t>
            </a:r>
            <a:r>
              <a:rPr lang="en-US" sz="2400" b="1" dirty="0" err="1" smtClean="0">
                <a:solidFill>
                  <a:srgbClr val="00B0F0"/>
                </a:solidFill>
                <a:latin typeface="Arial Black" pitchFamily="34" charset="0"/>
                <a:ea typeface="Times New Roman" pitchFamily="18" charset="0"/>
                <a:cs typeface="Andalus" pitchFamily="18" charset="-78"/>
              </a:rPr>
              <a:t>ibm</a:t>
            </a:r>
            <a:r>
              <a:rPr lang="en-US" sz="2400" b="1" dirty="0" smtClean="0">
                <a:solidFill>
                  <a:srgbClr val="00B0F0"/>
                </a:solidFill>
                <a:latin typeface="Arial Black" pitchFamily="34" charset="0"/>
                <a:ea typeface="Times New Roman" pitchFamily="18" charset="0"/>
                <a:cs typeface="Andalus" pitchFamily="18" charset="-78"/>
              </a:rPr>
              <a:t> What r u doing.       :</a:t>
            </a:r>
            <a:r>
              <a:rPr lang="en-US" sz="2400" b="1" dirty="0" err="1" smtClean="0">
                <a:solidFill>
                  <a:srgbClr val="00B0F0"/>
                </a:solidFill>
                <a:latin typeface="Arial Black" pitchFamily="34" charset="0"/>
                <a:ea typeface="Times New Roman" pitchFamily="18" charset="0"/>
                <a:cs typeface="Andalus" pitchFamily="18" charset="-78"/>
              </a:rPr>
              <a:t>wq</a:t>
            </a:r>
            <a:r>
              <a:rPr lang="en-US" sz="2400" b="1" dirty="0" smtClean="0">
                <a:solidFill>
                  <a:srgbClr val="00B0F0"/>
                </a:solidFill>
                <a:latin typeface="Arial Black" pitchFamily="34" charset="0"/>
                <a:ea typeface="Times New Roman" pitchFamily="18" charset="0"/>
                <a:cs typeface="Andalus" pitchFamily="18" charset="-78"/>
              </a:rPr>
              <a:t>!</a:t>
            </a:r>
            <a:endParaRPr lang="en-US" sz="2400" b="1" dirty="0" smtClean="0">
              <a:solidFill>
                <a:srgbClr val="00B0F0"/>
              </a:solidFill>
              <a:latin typeface="Arial Black" pitchFamily="34" charset="0"/>
              <a:cs typeface="Andalus" pitchFamily="18" charset="-78"/>
            </a:endParaRPr>
          </a:p>
          <a:p>
            <a:pPr lvl="0" eaLnBrk="0" fontAlgn="base" hangingPunct="0">
              <a:lnSpc>
                <a:spcPct val="150000"/>
              </a:lnSpc>
              <a:spcBef>
                <a:spcPct val="0"/>
              </a:spcBef>
              <a:spcAft>
                <a:spcPct val="0"/>
              </a:spcAft>
            </a:pPr>
            <a:r>
              <a:rPr lang="en-US" sz="2400" b="1" dirty="0" smtClean="0">
                <a:solidFill>
                  <a:srgbClr val="00B0F0"/>
                </a:solidFill>
                <a:latin typeface="Arial Black" pitchFamily="34" charset="0"/>
                <a:ea typeface="Times New Roman" pitchFamily="18" charset="0"/>
                <a:cs typeface="Andalus" pitchFamily="18" charset="-78"/>
              </a:rPr>
              <a:t>#</a:t>
            </a:r>
            <a:r>
              <a:rPr lang="en-US" sz="2400" b="1" dirty="0" err="1" smtClean="0">
                <a:solidFill>
                  <a:srgbClr val="00B0F0"/>
                </a:solidFill>
                <a:latin typeface="Arial Black" pitchFamily="34" charset="0"/>
                <a:ea typeface="Times New Roman" pitchFamily="18" charset="0"/>
                <a:cs typeface="Andalus" pitchFamily="18" charset="-78"/>
              </a:rPr>
              <a:t>wc</a:t>
            </a:r>
            <a:r>
              <a:rPr lang="en-US" sz="2400" b="1" dirty="0" smtClean="0">
                <a:solidFill>
                  <a:srgbClr val="00B0F0"/>
                </a:solidFill>
                <a:latin typeface="Arial Black" pitchFamily="34" charset="0"/>
                <a:ea typeface="Times New Roman" pitchFamily="18" charset="0"/>
                <a:cs typeface="Andalus" pitchFamily="18" charset="-78"/>
              </a:rPr>
              <a:t>            </a:t>
            </a:r>
            <a:r>
              <a:rPr lang="en-US" sz="2400" b="1" dirty="0" err="1" smtClean="0">
                <a:solidFill>
                  <a:srgbClr val="00B0F0"/>
                </a:solidFill>
                <a:latin typeface="Arial Black" pitchFamily="34" charset="0"/>
                <a:ea typeface="Times New Roman" pitchFamily="18" charset="0"/>
                <a:cs typeface="Andalus" pitchFamily="18" charset="-78"/>
              </a:rPr>
              <a:t>ibm</a:t>
            </a:r>
            <a:endParaRPr lang="en-US" sz="2400" b="1" dirty="0" smtClean="0">
              <a:solidFill>
                <a:srgbClr val="00B0F0"/>
              </a:solidFill>
              <a:latin typeface="Arial Black" pitchFamily="34" charset="0"/>
              <a:cs typeface="Andalus" pitchFamily="18" charset="-78"/>
            </a:endParaRPr>
          </a:p>
          <a:p>
            <a:pPr lvl="0" eaLnBrk="0" fontAlgn="base" hangingPunct="0">
              <a:lnSpc>
                <a:spcPct val="150000"/>
              </a:lnSpc>
              <a:spcBef>
                <a:spcPct val="0"/>
              </a:spcBef>
              <a:spcAft>
                <a:spcPct val="0"/>
              </a:spcAft>
            </a:pPr>
            <a:r>
              <a:rPr lang="en-US" sz="2400" b="1" dirty="0" smtClean="0">
                <a:solidFill>
                  <a:srgbClr val="00B0F0"/>
                </a:solidFill>
                <a:latin typeface="Arial Black" pitchFamily="34" charset="0"/>
                <a:ea typeface="Times New Roman" pitchFamily="18" charset="0"/>
                <a:cs typeface="Andalus" pitchFamily="18" charset="-78"/>
              </a:rPr>
              <a:t>#</a:t>
            </a:r>
            <a:r>
              <a:rPr lang="en-US" sz="2400" b="1" dirty="0" err="1" smtClean="0">
                <a:solidFill>
                  <a:srgbClr val="00B0F0"/>
                </a:solidFill>
                <a:latin typeface="Arial Black" pitchFamily="34" charset="0"/>
                <a:ea typeface="Times New Roman" pitchFamily="18" charset="0"/>
                <a:cs typeface="Andalus" pitchFamily="18" charset="-78"/>
              </a:rPr>
              <a:t>wc</a:t>
            </a:r>
            <a:r>
              <a:rPr lang="en-US" sz="2400" b="1" dirty="0" smtClean="0">
                <a:solidFill>
                  <a:srgbClr val="00B0F0"/>
                </a:solidFill>
                <a:latin typeface="Arial Black" pitchFamily="34" charset="0"/>
                <a:ea typeface="Times New Roman" pitchFamily="18" charset="0"/>
                <a:cs typeface="Andalus" pitchFamily="18" charset="-78"/>
              </a:rPr>
              <a:t>   -l      </a:t>
            </a:r>
            <a:r>
              <a:rPr lang="en-US" sz="2400" b="1" dirty="0" err="1" smtClean="0">
                <a:solidFill>
                  <a:srgbClr val="00B0F0"/>
                </a:solidFill>
                <a:latin typeface="Arial Black" pitchFamily="34" charset="0"/>
                <a:ea typeface="Times New Roman" pitchFamily="18" charset="0"/>
                <a:cs typeface="Andalus" pitchFamily="18" charset="-78"/>
              </a:rPr>
              <a:t>ibm</a:t>
            </a:r>
            <a:endParaRPr lang="en-US" sz="2400" b="1" dirty="0" smtClean="0">
              <a:solidFill>
                <a:srgbClr val="00B0F0"/>
              </a:solidFill>
              <a:latin typeface="Arial Black" pitchFamily="34" charset="0"/>
              <a:cs typeface="Andalus" pitchFamily="18" charset="-78"/>
            </a:endParaRPr>
          </a:p>
          <a:p>
            <a:pPr lvl="0" eaLnBrk="0" fontAlgn="base" hangingPunct="0">
              <a:lnSpc>
                <a:spcPct val="150000"/>
              </a:lnSpc>
              <a:spcBef>
                <a:spcPct val="0"/>
              </a:spcBef>
              <a:spcAft>
                <a:spcPct val="0"/>
              </a:spcAft>
            </a:pPr>
            <a:r>
              <a:rPr lang="en-US" sz="2400" b="1" dirty="0" smtClean="0">
                <a:solidFill>
                  <a:srgbClr val="00B0F0"/>
                </a:solidFill>
                <a:latin typeface="Arial Black" pitchFamily="34" charset="0"/>
                <a:ea typeface="Times New Roman" pitchFamily="18" charset="0"/>
                <a:cs typeface="Andalus" pitchFamily="18" charset="-78"/>
              </a:rPr>
              <a:t>#</a:t>
            </a:r>
            <a:r>
              <a:rPr lang="en-US" sz="2400" b="1" dirty="0" err="1" smtClean="0">
                <a:solidFill>
                  <a:srgbClr val="00B0F0"/>
                </a:solidFill>
                <a:latin typeface="Arial Black" pitchFamily="34" charset="0"/>
                <a:ea typeface="Times New Roman" pitchFamily="18" charset="0"/>
                <a:cs typeface="Andalus" pitchFamily="18" charset="-78"/>
              </a:rPr>
              <a:t>wc</a:t>
            </a:r>
            <a:r>
              <a:rPr lang="en-US" sz="2400" b="1" dirty="0" smtClean="0">
                <a:solidFill>
                  <a:srgbClr val="00B0F0"/>
                </a:solidFill>
                <a:latin typeface="Arial Black" pitchFamily="34" charset="0"/>
                <a:ea typeface="Times New Roman" pitchFamily="18" charset="0"/>
                <a:cs typeface="Andalus" pitchFamily="18" charset="-78"/>
              </a:rPr>
              <a:t>   -  c     </a:t>
            </a:r>
            <a:r>
              <a:rPr lang="en-US" sz="2400" b="1" dirty="0" err="1" smtClean="0">
                <a:solidFill>
                  <a:srgbClr val="00B0F0"/>
                </a:solidFill>
                <a:latin typeface="Arial Black" pitchFamily="34" charset="0"/>
                <a:ea typeface="Times New Roman" pitchFamily="18" charset="0"/>
                <a:cs typeface="Andalus" pitchFamily="18" charset="-78"/>
              </a:rPr>
              <a:t>ibm</a:t>
            </a:r>
            <a:endParaRPr lang="en-US" sz="2400" b="1" dirty="0" smtClean="0">
              <a:solidFill>
                <a:srgbClr val="00B0F0"/>
              </a:solidFill>
              <a:latin typeface="Arial Black" pitchFamily="34" charset="0"/>
              <a:cs typeface="Andalus" pitchFamily="18" charset="-78"/>
            </a:endParaRPr>
          </a:p>
          <a:p>
            <a:pPr lvl="0" eaLnBrk="0" fontAlgn="base" hangingPunct="0">
              <a:lnSpc>
                <a:spcPct val="150000"/>
              </a:lnSpc>
              <a:spcBef>
                <a:spcPct val="0"/>
              </a:spcBef>
              <a:spcAft>
                <a:spcPct val="0"/>
              </a:spcAft>
            </a:pPr>
            <a:r>
              <a:rPr lang="en-US" sz="2400" b="1" dirty="0" smtClean="0">
                <a:solidFill>
                  <a:srgbClr val="00B0F0"/>
                </a:solidFill>
                <a:latin typeface="Arial Black" pitchFamily="34" charset="0"/>
                <a:ea typeface="Times New Roman" pitchFamily="18" charset="0"/>
                <a:cs typeface="Andalus" pitchFamily="18" charset="-78"/>
              </a:rPr>
              <a:t>#</a:t>
            </a:r>
            <a:r>
              <a:rPr lang="en-US" sz="2400" b="1" dirty="0" err="1" smtClean="0">
                <a:solidFill>
                  <a:srgbClr val="00B0F0"/>
                </a:solidFill>
                <a:latin typeface="Arial Black" pitchFamily="34" charset="0"/>
                <a:ea typeface="Times New Roman" pitchFamily="18" charset="0"/>
                <a:cs typeface="Andalus" pitchFamily="18" charset="-78"/>
              </a:rPr>
              <a:t>wc</a:t>
            </a:r>
            <a:r>
              <a:rPr lang="en-US" sz="2400" b="1" dirty="0" smtClean="0">
                <a:solidFill>
                  <a:srgbClr val="00B0F0"/>
                </a:solidFill>
                <a:latin typeface="Arial Black" pitchFamily="34" charset="0"/>
                <a:ea typeface="Times New Roman" pitchFamily="18" charset="0"/>
                <a:cs typeface="Andalus" pitchFamily="18" charset="-78"/>
              </a:rPr>
              <a:t>    -  w    </a:t>
            </a:r>
            <a:r>
              <a:rPr lang="en-US" sz="2400" b="1" dirty="0" err="1" smtClean="0">
                <a:solidFill>
                  <a:srgbClr val="00B0F0"/>
                </a:solidFill>
                <a:latin typeface="Arial Black" pitchFamily="34" charset="0"/>
                <a:ea typeface="Times New Roman" pitchFamily="18" charset="0"/>
                <a:cs typeface="Andalus" pitchFamily="18" charset="-78"/>
              </a:rPr>
              <a:t>ibm</a:t>
            </a:r>
            <a:endParaRPr lang="en-US" sz="2400" b="1" dirty="0" smtClean="0">
              <a:solidFill>
                <a:srgbClr val="00B0F0"/>
              </a:solidFill>
              <a:latin typeface="Arial Black" pitchFamily="34" charset="0"/>
              <a:ea typeface="Times New Roman" pitchFamily="18" charset="0"/>
              <a:cs typeface="Andalus" pitchFamily="18" charset="-78"/>
            </a:endParaRPr>
          </a:p>
          <a:p>
            <a:pPr lvl="0" eaLnBrk="0" fontAlgn="base" hangingPunct="0">
              <a:lnSpc>
                <a:spcPct val="150000"/>
              </a:lnSpc>
              <a:spcBef>
                <a:spcPct val="0"/>
              </a:spcBef>
              <a:spcAft>
                <a:spcPct val="0"/>
              </a:spcAft>
            </a:pPr>
            <a:r>
              <a:rPr lang="en-US" sz="2400" b="1" dirty="0" smtClean="0">
                <a:solidFill>
                  <a:srgbClr val="00B0F0"/>
                </a:solidFill>
                <a:latin typeface="Arial Black" pitchFamily="34" charset="0"/>
                <a:ea typeface="Times New Roman" pitchFamily="18" charset="0"/>
                <a:cs typeface="Andalus" pitchFamily="18" charset="-78"/>
              </a:rPr>
              <a:t>#</a:t>
            </a:r>
            <a:r>
              <a:rPr lang="en-US" sz="2400" b="1" dirty="0" err="1" smtClean="0">
                <a:solidFill>
                  <a:srgbClr val="00B0F0"/>
                </a:solidFill>
                <a:latin typeface="Arial Black" pitchFamily="34" charset="0"/>
                <a:ea typeface="Times New Roman" pitchFamily="18" charset="0"/>
                <a:cs typeface="Andalus" pitchFamily="18" charset="-78"/>
              </a:rPr>
              <a:t>wc</a:t>
            </a:r>
            <a:r>
              <a:rPr lang="en-US" sz="2400" b="1" dirty="0" smtClean="0">
                <a:solidFill>
                  <a:srgbClr val="00B0F0"/>
                </a:solidFill>
                <a:latin typeface="Arial Black" pitchFamily="34" charset="0"/>
                <a:ea typeface="Times New Roman" pitchFamily="18" charset="0"/>
                <a:cs typeface="Andalus" pitchFamily="18" charset="-78"/>
              </a:rPr>
              <a:t>     -  m   </a:t>
            </a:r>
            <a:r>
              <a:rPr lang="en-US" sz="2400" b="1" dirty="0" err="1" smtClean="0">
                <a:solidFill>
                  <a:srgbClr val="00B0F0"/>
                </a:solidFill>
                <a:latin typeface="Arial Black" pitchFamily="34" charset="0"/>
                <a:ea typeface="Times New Roman" pitchFamily="18" charset="0"/>
                <a:cs typeface="Andalus" pitchFamily="18" charset="-78"/>
              </a:rPr>
              <a:t>ibm</a:t>
            </a:r>
            <a:endParaRPr lang="en-US" sz="2400" b="1" dirty="0">
              <a:solidFill>
                <a:srgbClr val="00B0F0"/>
              </a:solidFill>
              <a:latin typeface="Arial Black"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0" y="771942"/>
            <a:ext cx="9144000" cy="40780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Oprtions are :::</a:t>
            </a:r>
          </a:p>
          <a:p>
            <a:pPr marL="0" marR="0" lvl="0" indent="0" algn="l" defTabSz="914400" rtl="0" eaLnBrk="1" fontAlgn="base" latinLnBrk="0" hangingPunct="1">
              <a:lnSpc>
                <a:spcPct val="150000"/>
              </a:lnSpc>
              <a:spcBef>
                <a:spcPct val="0"/>
              </a:spcBef>
              <a:spcAft>
                <a:spcPct val="0"/>
              </a:spcAft>
              <a:buClrTx/>
              <a:buSzTx/>
              <a:buFontTx/>
              <a:buNone/>
              <a:tabLst/>
            </a:pPr>
            <a:endParaRPr kumimoji="0" lang="en-US" sz="1000" b="1" i="0" u="sng"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50000"/>
              </a:lnSpc>
              <a:spcBef>
                <a:spcPct val="0"/>
              </a:spcBef>
              <a:spcAft>
                <a:spcPct val="0"/>
              </a:spcAf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-l   ----  </a:t>
            </a:r>
            <a:r>
              <a:rPr lang="en-US" sz="2200" dirty="0" err="1" smtClean="0">
                <a:solidFill>
                  <a:srgbClr val="FF0000"/>
                </a:solidFill>
                <a:latin typeface="Andalus" pitchFamily="18" charset="-78"/>
                <a:ea typeface="Times New Roman" pitchFamily="18" charset="0"/>
                <a:cs typeface="Andalus" pitchFamily="18" charset="-78"/>
              </a:rPr>
              <a:t>cofor</a:t>
            </a:r>
            <a:r>
              <a:rPr lang="en-US" sz="2200" dirty="0" smtClean="0">
                <a:solidFill>
                  <a:srgbClr val="FF0000"/>
                </a:solidFill>
                <a:latin typeface="Andalus" pitchFamily="18" charset="-78"/>
                <a:ea typeface="Times New Roman" pitchFamily="18" charset="0"/>
                <a:cs typeface="Andalus" pitchFamily="18" charset="-78"/>
              </a:rPr>
              <a:t> only line </a:t>
            </a:r>
            <a:r>
              <a:rPr lang="en-US" sz="2200" dirty="0" err="1" smtClean="0">
                <a:solidFill>
                  <a:srgbClr val="FF0000"/>
                </a:solidFill>
                <a:latin typeface="Andalus" pitchFamily="18" charset="-78"/>
                <a:ea typeface="Times New Roman" pitchFamily="18" charset="0"/>
                <a:cs typeface="Andalus" pitchFamily="18" charset="-78"/>
              </a:rPr>
              <a:t>unt</a:t>
            </a:r>
            <a:r>
              <a:rPr kumimoji="0" lang="en-US" sz="22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-w   ----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for only word count.</a:t>
            </a:r>
            <a:endParaRPr kumimoji="0" lang="en-US" sz="22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-c    ----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for only byte count.</a:t>
            </a:r>
            <a:endParaRPr kumimoji="0" lang="en-US" sz="22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-m    ----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for character count (not displayed).</a:t>
            </a:r>
            <a:endParaRPr kumimoji="0" lang="en-US" sz="22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6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a:t>
            </a:r>
            <a:r>
              <a:rPr kumimoji="0" lang="en-US" sz="2600" b="1"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ls</a:t>
            </a:r>
            <a:r>
              <a:rPr kumimoji="0" lang="en-US" sz="26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/etc   |   </a:t>
            </a:r>
            <a:r>
              <a:rPr kumimoji="0" lang="en-US" sz="2600" b="1"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wc</a:t>
            </a:r>
            <a:r>
              <a:rPr kumimoji="0" lang="en-US" sz="26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0" y="609600"/>
            <a:ext cx="9144000" cy="65402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::::::::::Sorting Text  ( sort ) ::::::::::::</a:t>
            </a:r>
            <a:endParaRPr kumimoji="0" lang="en-US" sz="1100" b="1" i="0" u="sng" strike="noStrike" cap="none" normalizeH="0" baseline="0" dirty="0" smtClean="0">
              <a:ln>
                <a:noFill/>
              </a:ln>
              <a:solidFill>
                <a:schemeClr val="accent6">
                  <a:lumMod val="75000"/>
                </a:schemeClr>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Sorts text to </a:t>
            </a:r>
            <a:r>
              <a:rPr kumimoji="0" lang="en-US" sz="2200" b="1"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STDOUT – </a:t>
            </a: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original file unchanged.</a:t>
            </a:r>
            <a:endParaRPr kumimoji="0" lang="en-US" sz="22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Sort is used to sort text data.</a:t>
            </a:r>
            <a:endParaRPr kumimoji="0" lang="en-US" sz="22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This data can be in a file or the output of another command.</a:t>
            </a:r>
            <a:endParaRPr kumimoji="0" lang="en-US" sz="22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For example :</a:t>
            </a:r>
            <a:endParaRPr kumimoji="0" lang="en-US" sz="1100" b="1" i="0" u="sng"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a:t>
            </a:r>
            <a:r>
              <a:rPr kumimoji="0" lang="en-US" sz="22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2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grep</a:t>
            </a:r>
            <a:r>
              <a:rPr kumimoji="0" lang="en-US" sz="22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2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bash /etc/</a:t>
            </a:r>
            <a:r>
              <a:rPr kumimoji="0" lang="en-US" sz="2200" b="0"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passwd</a:t>
            </a:r>
            <a:r>
              <a:rPr kumimoji="0" lang="en-US" sz="22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 sort</a:t>
            </a:r>
            <a:endParaRPr kumimoji="0" lang="en-US" sz="800" b="0"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sort –    </a:t>
            </a:r>
            <a:r>
              <a:rPr kumimoji="0" lang="en-US" sz="22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t :  -k  3  -n  /etc/</a:t>
            </a:r>
            <a:r>
              <a:rPr kumimoji="0" lang="en-US" sz="2200" b="0"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passwd</a:t>
            </a:r>
            <a:endParaRPr kumimoji="0" lang="en-US" sz="800" b="0"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Here </a:t>
            </a:r>
            <a:endParaRPr kumimoji="0" lang="en-US" sz="22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–k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option sets the sort field.</a:t>
            </a:r>
            <a:endParaRPr kumimoji="0" lang="en-US" sz="22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-n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option sorts numerically , instead of by  character. </a:t>
            </a: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
            </a:r>
            <a:b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b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without the –n  option, the number 71, 12, and 9 would sort as 12, 71, and 9, whereas with the –n option, they will </a:t>
            </a:r>
            <a:r>
              <a:rPr kumimoji="0" lang="en-US" sz="2200" b="0" i="0" u="none" strike="noStrike" cap="none" normalizeH="0" baseline="0" dirty="0" err="1" smtClean="0">
                <a:ln>
                  <a:noFill/>
                </a:ln>
                <a:effectLst/>
                <a:latin typeface="Andalus" pitchFamily="18" charset="-78"/>
                <a:ea typeface="Times New Roman" pitchFamily="18" charset="0"/>
                <a:cs typeface="Andalus" pitchFamily="18" charset="-78"/>
              </a:rPr>
              <a:t>sortas</a:t>
            </a: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 9, 12, and 71.</a:t>
            </a:r>
            <a:endParaRPr kumimoji="0" lang="en-US" sz="22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noChangeArrowheads="1"/>
          </p:cNvPicPr>
          <p:nvPr/>
        </p:nvPicPr>
        <p:blipFill>
          <a:blip r:embed="rId3"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0" y="736461"/>
            <a:ext cx="91440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  :::::: Eliminating Duplicate Lines sort and </a:t>
            </a:r>
            <a:r>
              <a:rPr kumimoji="0" lang="en-US" sz="2400" b="1" i="0" u="sng" strike="noStrike" cap="none" normalizeH="0" baseline="0" dirty="0" err="1" smtClean="0">
                <a:ln>
                  <a:noFill/>
                </a:ln>
                <a:solidFill>
                  <a:schemeClr val="accent6">
                    <a:lumMod val="75000"/>
                  </a:schemeClr>
                </a:solidFill>
                <a:effectLst/>
                <a:latin typeface="Andalus" pitchFamily="18" charset="-78"/>
                <a:ea typeface="Times New Roman" pitchFamily="18" charset="0"/>
                <a:cs typeface="Andalus" pitchFamily="18" charset="-78"/>
              </a:rPr>
              <a:t>Uniq</a:t>
            </a:r>
            <a:r>
              <a:rPr kumimoji="0" lang="en-US" sz="24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 ::::</a:t>
            </a:r>
            <a:endParaRPr kumimoji="0" lang="en-US" sz="2400" b="1" i="0" u="sng" strike="noStrike" cap="none" normalizeH="0" baseline="0" dirty="0" smtClean="0">
              <a:ln>
                <a:noFill/>
              </a:ln>
              <a:solidFill>
                <a:schemeClr val="accent6">
                  <a:lumMod val="75000"/>
                </a:schemeClr>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sng"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sort  -u </a:t>
            </a:r>
            <a:endParaRPr kumimoji="0" lang="en-US" sz="2400" b="1" i="0" u="sng" strike="noStrike" cap="none" normalizeH="0" baseline="0" dirty="0" smtClean="0">
              <a:ln>
                <a:noFill/>
              </a:ln>
              <a:solidFill>
                <a:srgbClr val="00B0F0"/>
              </a:solidFill>
              <a:effectLst/>
              <a:latin typeface="Arial Black" pitchFamily="34"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400" b="0" i="0" u="none" strike="noStrike" cap="none" normalizeH="0" baseline="0" dirty="0" smtClean="0">
                <a:ln>
                  <a:noFill/>
                </a:ln>
                <a:effectLst/>
                <a:latin typeface="Andalus" pitchFamily="18" charset="-78"/>
                <a:ea typeface="Times New Roman" pitchFamily="18" charset="0"/>
                <a:cs typeface="Andalus" pitchFamily="18" charset="-78"/>
              </a:rPr>
              <a:t>remove duplicate lines fro input.</a:t>
            </a:r>
            <a:endParaRPr kumimoji="0" lang="en-US" sz="24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3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-u </a:t>
            </a:r>
            <a:r>
              <a:rPr kumimoji="0" lang="en-US" sz="2400" b="0" i="0" u="none" strike="noStrike" cap="none" normalizeH="0" baseline="0" dirty="0" smtClean="0">
                <a:ln>
                  <a:noFill/>
                </a:ln>
                <a:effectLst/>
                <a:latin typeface="Andalus" pitchFamily="18" charset="-78"/>
                <a:ea typeface="Times New Roman" pitchFamily="18" charset="0"/>
                <a:cs typeface="Andalus" pitchFamily="18" charset="-78"/>
              </a:rPr>
              <a:t>use to output only the lines that are truly unique. (only occurring once in the input)</a:t>
            </a:r>
            <a:endParaRPr kumimoji="0" lang="en-US" sz="24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3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-d </a:t>
            </a:r>
            <a:r>
              <a:rPr kumimoji="0" lang="en-US" sz="2400" b="0" i="0" u="none" strike="noStrike" cap="none" normalizeH="0" baseline="0" dirty="0" smtClean="0">
                <a:ln>
                  <a:noFill/>
                </a:ln>
                <a:effectLst/>
                <a:latin typeface="Andalus" pitchFamily="18" charset="-78"/>
                <a:ea typeface="Times New Roman" pitchFamily="18" charset="0"/>
                <a:cs typeface="Andalus" pitchFamily="18" charset="-78"/>
              </a:rPr>
              <a:t>use to output one </a:t>
            </a:r>
            <a:r>
              <a:rPr kumimoji="0" lang="en-US" sz="2400" b="0" i="0" u="none" strike="noStrike" cap="none" normalizeH="0" baseline="0" dirty="0" smtClean="0">
                <a:ln>
                  <a:noFill/>
                </a:ln>
                <a:effectLst/>
                <a:latin typeface="Andalus" pitchFamily="18" charset="-78"/>
                <a:ea typeface="Times New Roman" pitchFamily="18" charset="0"/>
                <a:cs typeface="Andalus" pitchFamily="18" charset="-78"/>
              </a:rPr>
              <a:t>copy of </a:t>
            </a:r>
            <a:r>
              <a:rPr kumimoji="0" lang="en-US" sz="2400" b="0" i="0" u="none" strike="noStrike" cap="none" normalizeH="0" baseline="0" dirty="0" smtClean="0">
                <a:ln>
                  <a:noFill/>
                </a:ln>
                <a:effectLst/>
                <a:latin typeface="Andalus" pitchFamily="18" charset="-78"/>
                <a:ea typeface="Times New Roman" pitchFamily="18" charset="0"/>
                <a:cs typeface="Andalus" pitchFamily="18" charset="-78"/>
              </a:rPr>
              <a:t>every repeated line of input. </a:t>
            </a:r>
            <a:endParaRPr kumimoji="0" lang="en-US" sz="24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
        <p:nvSpPr>
          <p:cNvPr id="6" name="Rectangle 5"/>
          <p:cNvSpPr/>
          <p:nvPr/>
        </p:nvSpPr>
        <p:spPr>
          <a:xfrm>
            <a:off x="0" y="685800"/>
            <a:ext cx="9144000" cy="5262979"/>
          </a:xfrm>
          <a:prstGeom prst="rect">
            <a:avLst/>
          </a:prstGeom>
        </p:spPr>
        <p:txBody>
          <a:bodyPr wrap="square">
            <a:spAutoFit/>
          </a:bodyPr>
          <a:lstStyle/>
          <a:p>
            <a:pPr lvl="0" eaLnBrk="0" fontAlgn="base" hangingPunct="0">
              <a:lnSpc>
                <a:spcPct val="150000"/>
              </a:lnSpc>
              <a:spcBef>
                <a:spcPct val="0"/>
              </a:spcBef>
              <a:spcAft>
                <a:spcPct val="0"/>
              </a:spcAft>
            </a:pPr>
            <a:r>
              <a:rPr lang="en-US" sz="3200" b="1" u="sng" dirty="0" smtClean="0">
                <a:solidFill>
                  <a:srgbClr val="00B0F0"/>
                </a:solidFill>
                <a:latin typeface="Arial Black" pitchFamily="34" charset="0"/>
                <a:ea typeface="Times New Roman" pitchFamily="18" charset="0"/>
                <a:cs typeface="Andalus" pitchFamily="18" charset="-78"/>
              </a:rPr>
              <a:t> # </a:t>
            </a:r>
            <a:r>
              <a:rPr lang="en-US" sz="3200" b="1" u="sng" dirty="0" err="1" smtClean="0">
                <a:solidFill>
                  <a:srgbClr val="00B0F0"/>
                </a:solidFill>
                <a:latin typeface="Arial Black" pitchFamily="34" charset="0"/>
                <a:ea typeface="Times New Roman" pitchFamily="18" charset="0"/>
                <a:cs typeface="Andalus" pitchFamily="18" charset="-78"/>
              </a:rPr>
              <a:t>uniq</a:t>
            </a:r>
            <a:r>
              <a:rPr lang="en-US" sz="3200" b="1" u="sng" dirty="0" smtClean="0">
                <a:solidFill>
                  <a:srgbClr val="00B0F0"/>
                </a:solidFill>
                <a:latin typeface="Arial Black" pitchFamily="34" charset="0"/>
                <a:ea typeface="Times New Roman" pitchFamily="18" charset="0"/>
                <a:cs typeface="Andalus" pitchFamily="18" charset="-78"/>
              </a:rPr>
              <a:t> –c</a:t>
            </a:r>
            <a:endParaRPr lang="en-US" sz="1050" b="1" u="sng" dirty="0" smtClean="0">
              <a:solidFill>
                <a:srgbClr val="00B0F0"/>
              </a:solidFill>
              <a:latin typeface="Arial Black" pitchFamily="34" charset="0"/>
              <a:cs typeface="Andalus" pitchFamily="18" charset="-78"/>
            </a:endParaRPr>
          </a:p>
          <a:p>
            <a:pPr lvl="0" eaLnBrk="0" fontAlgn="base" hangingPunct="0">
              <a:lnSpc>
                <a:spcPct val="150000"/>
              </a:lnSpc>
              <a:spcBef>
                <a:spcPct val="0"/>
              </a:spcBef>
              <a:spcAft>
                <a:spcPct val="0"/>
              </a:spcAft>
              <a:buFontTx/>
              <a:buChar char="•"/>
            </a:pPr>
            <a:r>
              <a:rPr lang="en-US" sz="2200" dirty="0" smtClean="0">
                <a:solidFill>
                  <a:srgbClr val="00B0F0"/>
                </a:solidFill>
                <a:latin typeface="Andalus" pitchFamily="18" charset="-78"/>
                <a:ea typeface="Times New Roman" pitchFamily="18" charset="0"/>
                <a:cs typeface="Andalus" pitchFamily="18" charset="-78"/>
              </a:rPr>
              <a:t>  </a:t>
            </a:r>
            <a:r>
              <a:rPr lang="en-US" sz="2200" dirty="0" smtClean="0">
                <a:latin typeface="Andalus" pitchFamily="18" charset="-78"/>
                <a:ea typeface="Times New Roman" pitchFamily="18" charset="0"/>
                <a:cs typeface="Andalus" pitchFamily="18" charset="-78"/>
              </a:rPr>
              <a:t>removes duplicate adjacent lines from input.</a:t>
            </a:r>
            <a:endParaRPr lang="en-US" sz="2200" dirty="0" smtClean="0">
              <a:latin typeface="Andalus" pitchFamily="18" charset="-78"/>
              <a:cs typeface="Andalus" pitchFamily="18" charset="-78"/>
            </a:endParaRPr>
          </a:p>
          <a:p>
            <a:pPr lvl="0" eaLnBrk="0" fontAlgn="base" hangingPunct="0">
              <a:lnSpc>
                <a:spcPct val="150000"/>
              </a:lnSpc>
              <a:spcBef>
                <a:spcPct val="0"/>
              </a:spcBef>
              <a:spcAft>
                <a:spcPct val="0"/>
              </a:spcAft>
              <a:buFontTx/>
              <a:buChar char="•"/>
            </a:pPr>
            <a:r>
              <a:rPr lang="en-US" sz="2200" dirty="0" smtClean="0">
                <a:latin typeface="Andalus" pitchFamily="18" charset="-78"/>
                <a:ea typeface="Times New Roman" pitchFamily="18" charset="0"/>
                <a:cs typeface="Andalus" pitchFamily="18" charset="-78"/>
              </a:rPr>
              <a:t> </a:t>
            </a:r>
            <a:r>
              <a:rPr lang="en-US" sz="2800" b="1" dirty="0" smtClean="0">
                <a:solidFill>
                  <a:srgbClr val="002060"/>
                </a:solidFill>
                <a:latin typeface="Andalus" pitchFamily="18" charset="-78"/>
                <a:ea typeface="Times New Roman" pitchFamily="18" charset="0"/>
                <a:cs typeface="Andalus" pitchFamily="18" charset="-78"/>
              </a:rPr>
              <a:t>-c </a:t>
            </a:r>
            <a:r>
              <a:rPr lang="en-US" sz="2200" dirty="0" smtClean="0">
                <a:solidFill>
                  <a:srgbClr val="FF0000"/>
                </a:solidFill>
                <a:latin typeface="Andalus" pitchFamily="18" charset="-78"/>
                <a:ea typeface="Times New Roman" pitchFamily="18" charset="0"/>
                <a:cs typeface="Andalus" pitchFamily="18" charset="-78"/>
              </a:rPr>
              <a:t>use to count number of occurrences</a:t>
            </a:r>
            <a:endParaRPr lang="en-US" sz="2200" dirty="0" smtClean="0">
              <a:solidFill>
                <a:srgbClr val="FF0000"/>
              </a:solidFill>
              <a:latin typeface="Andalus" pitchFamily="18" charset="-78"/>
              <a:cs typeface="Andalus" pitchFamily="18" charset="-78"/>
            </a:endParaRPr>
          </a:p>
          <a:p>
            <a:pPr lvl="0" eaLnBrk="0" fontAlgn="base" hangingPunct="0">
              <a:lnSpc>
                <a:spcPct val="150000"/>
              </a:lnSpc>
              <a:spcBef>
                <a:spcPct val="0"/>
              </a:spcBef>
              <a:spcAft>
                <a:spcPct val="0"/>
              </a:spcAft>
              <a:buFontTx/>
              <a:buChar char="•"/>
            </a:pPr>
            <a:r>
              <a:rPr lang="en-US" sz="2200" dirty="0" smtClean="0">
                <a:latin typeface="Andalus" pitchFamily="18" charset="-78"/>
                <a:ea typeface="Times New Roman" pitchFamily="18" charset="0"/>
                <a:cs typeface="Andalus" pitchFamily="18" charset="-78"/>
              </a:rPr>
              <a:t>  Means each line will be </a:t>
            </a:r>
            <a:r>
              <a:rPr lang="en-US" sz="2200" dirty="0" smtClean="0">
                <a:latin typeface="Andalus" pitchFamily="18" charset="-78"/>
                <a:ea typeface="Times New Roman" pitchFamily="18" charset="0"/>
                <a:cs typeface="Andalus" pitchFamily="18" charset="-78"/>
              </a:rPr>
              <a:t>pretended   </a:t>
            </a:r>
            <a:r>
              <a:rPr lang="en-US" sz="2200" dirty="0" smtClean="0">
                <a:latin typeface="Andalus" pitchFamily="18" charset="-78"/>
                <a:ea typeface="Times New Roman" pitchFamily="18" charset="0"/>
                <a:cs typeface="Andalus" pitchFamily="18" charset="-78"/>
              </a:rPr>
              <a:t>with a number indicating how many   times it appears in the input.</a:t>
            </a:r>
            <a:endParaRPr lang="en-US" sz="2200" dirty="0" smtClean="0">
              <a:latin typeface="Andalus" pitchFamily="18" charset="-78"/>
              <a:cs typeface="Andalus" pitchFamily="18" charset="-78"/>
            </a:endParaRPr>
          </a:p>
          <a:p>
            <a:pPr lvl="0" eaLnBrk="0" fontAlgn="base" hangingPunct="0">
              <a:lnSpc>
                <a:spcPct val="150000"/>
              </a:lnSpc>
              <a:spcBef>
                <a:spcPct val="0"/>
              </a:spcBef>
              <a:spcAft>
                <a:spcPct val="0"/>
              </a:spcAft>
              <a:buFontTx/>
              <a:buChar char="•"/>
            </a:pPr>
            <a:r>
              <a:rPr lang="en-US" sz="2200" dirty="0" smtClean="0">
                <a:latin typeface="Andalus" pitchFamily="18" charset="-78"/>
                <a:ea typeface="Times New Roman" pitchFamily="18" charset="0"/>
                <a:cs typeface="Andalus" pitchFamily="18" charset="-78"/>
              </a:rPr>
              <a:t>  Use with sort command for best effect.</a:t>
            </a:r>
            <a:endParaRPr lang="en-US" sz="2200" dirty="0" smtClean="0">
              <a:latin typeface="Andalus" pitchFamily="18" charset="-78"/>
              <a:cs typeface="Andalus" pitchFamily="18" charset="-78"/>
            </a:endParaRPr>
          </a:p>
          <a:p>
            <a:pPr lvl="0" eaLnBrk="0" fontAlgn="base" hangingPunct="0">
              <a:lnSpc>
                <a:spcPct val="150000"/>
              </a:lnSpc>
              <a:spcBef>
                <a:spcPct val="0"/>
              </a:spcBef>
              <a:spcAft>
                <a:spcPct val="0"/>
              </a:spcAft>
            </a:pPr>
            <a:r>
              <a:rPr lang="en-US" sz="3200" b="1" u="sng" dirty="0" smtClean="0">
                <a:solidFill>
                  <a:srgbClr val="FF0000"/>
                </a:solidFill>
                <a:latin typeface="Andalus" pitchFamily="18" charset="-78"/>
                <a:ea typeface="Times New Roman" pitchFamily="18" charset="0"/>
                <a:cs typeface="Andalus" pitchFamily="18" charset="-78"/>
              </a:rPr>
              <a:t> Examples :</a:t>
            </a:r>
            <a:endParaRPr lang="en-US" sz="1100" b="1" u="sng" dirty="0" smtClean="0">
              <a:solidFill>
                <a:srgbClr val="FF0000"/>
              </a:solidFill>
              <a:latin typeface="Andalus" pitchFamily="18" charset="-78"/>
              <a:cs typeface="Andalus" pitchFamily="18" charset="-78"/>
            </a:endParaRPr>
          </a:p>
          <a:p>
            <a:pPr lvl="0" eaLnBrk="0" fontAlgn="base" hangingPunct="0">
              <a:lnSpc>
                <a:spcPct val="150000"/>
              </a:lnSpc>
              <a:spcBef>
                <a:spcPct val="0"/>
              </a:spcBef>
              <a:spcAft>
                <a:spcPct val="0"/>
              </a:spcAft>
            </a:pPr>
            <a:r>
              <a:rPr lang="en-US" sz="2200" b="1" dirty="0" smtClean="0">
                <a:solidFill>
                  <a:srgbClr val="002060"/>
                </a:solidFill>
                <a:latin typeface="Andalus" pitchFamily="18" charset="-78"/>
                <a:ea typeface="Times New Roman" pitchFamily="18" charset="0"/>
                <a:cs typeface="Andalus" pitchFamily="18" charset="-78"/>
              </a:rPr>
              <a:t> </a:t>
            </a:r>
            <a:r>
              <a:rPr lang="en-US" sz="2200" b="1" dirty="0" smtClean="0">
                <a:solidFill>
                  <a:srgbClr val="00B0F0"/>
                </a:solidFill>
                <a:latin typeface="Arial Black" pitchFamily="34" charset="0"/>
                <a:ea typeface="Times New Roman" pitchFamily="18" charset="0"/>
                <a:cs typeface="Andalus" pitchFamily="18" charset="-78"/>
              </a:rPr>
              <a:t># sort    </a:t>
            </a:r>
            <a:r>
              <a:rPr lang="en-US" dirty="0" smtClean="0">
                <a:solidFill>
                  <a:srgbClr val="00B0F0"/>
                </a:solidFill>
                <a:latin typeface="Arial Black" pitchFamily="34" charset="0"/>
                <a:ea typeface="Times New Roman" pitchFamily="18" charset="0"/>
                <a:cs typeface="Andalus" pitchFamily="18" charset="-78"/>
              </a:rPr>
              <a:t>a</a:t>
            </a:r>
            <a:r>
              <a:rPr lang="en-US" sz="2200" dirty="0" smtClean="0">
                <a:solidFill>
                  <a:srgbClr val="00B0F0"/>
                </a:solidFill>
                <a:latin typeface="Arial Black" pitchFamily="34" charset="0"/>
                <a:ea typeface="Times New Roman" pitchFamily="18" charset="0"/>
                <a:cs typeface="Andalus" pitchFamily="18" charset="-78"/>
              </a:rPr>
              <a:t>bc.txt |  </a:t>
            </a:r>
            <a:r>
              <a:rPr lang="en-US" sz="2200" dirty="0" err="1" smtClean="0">
                <a:solidFill>
                  <a:srgbClr val="00B0F0"/>
                </a:solidFill>
                <a:latin typeface="Arial Black" pitchFamily="34" charset="0"/>
                <a:ea typeface="Times New Roman" pitchFamily="18" charset="0"/>
                <a:cs typeface="Andalus" pitchFamily="18" charset="-78"/>
              </a:rPr>
              <a:t>uniq</a:t>
            </a:r>
            <a:r>
              <a:rPr lang="en-US" sz="2200" dirty="0" smtClean="0">
                <a:solidFill>
                  <a:srgbClr val="00B0F0"/>
                </a:solidFill>
                <a:latin typeface="Arial Black" pitchFamily="34" charset="0"/>
                <a:ea typeface="Times New Roman" pitchFamily="18" charset="0"/>
                <a:cs typeface="Andalus" pitchFamily="18" charset="-78"/>
              </a:rPr>
              <a:t>  -c</a:t>
            </a:r>
            <a:endParaRPr lang="en-US" sz="2200" dirty="0" smtClean="0">
              <a:solidFill>
                <a:srgbClr val="00B0F0"/>
              </a:solidFill>
              <a:latin typeface="Arial Black" pitchFamily="34" charset="0"/>
              <a:cs typeface="Andalus" pitchFamily="18" charset="-78"/>
            </a:endParaRPr>
          </a:p>
          <a:p>
            <a:pPr lvl="0" eaLnBrk="0" fontAlgn="base" hangingPunct="0">
              <a:lnSpc>
                <a:spcPct val="150000"/>
              </a:lnSpc>
              <a:spcBef>
                <a:spcPct val="0"/>
              </a:spcBef>
              <a:spcAft>
                <a:spcPct val="0"/>
              </a:spcAft>
            </a:pPr>
            <a:r>
              <a:rPr lang="en-US" sz="2200" b="1" dirty="0" smtClean="0">
                <a:solidFill>
                  <a:srgbClr val="00B0F0"/>
                </a:solidFill>
                <a:latin typeface="Arial Black" pitchFamily="34" charset="0"/>
                <a:ea typeface="Times New Roman" pitchFamily="18" charset="0"/>
                <a:cs typeface="Andalus" pitchFamily="18" charset="-78"/>
              </a:rPr>
              <a:t> # cut  - </a:t>
            </a:r>
            <a:r>
              <a:rPr lang="en-US" sz="2200" dirty="0" smtClean="0">
                <a:solidFill>
                  <a:srgbClr val="00B0F0"/>
                </a:solidFill>
                <a:latin typeface="Arial Black" pitchFamily="34" charset="0"/>
                <a:ea typeface="Times New Roman" pitchFamily="18" charset="0"/>
                <a:cs typeface="Andalus" pitchFamily="18" charset="-78"/>
              </a:rPr>
              <a:t>d: -f7 /etc/</a:t>
            </a:r>
            <a:r>
              <a:rPr lang="en-US" sz="2200" dirty="0" err="1" smtClean="0">
                <a:solidFill>
                  <a:srgbClr val="00B0F0"/>
                </a:solidFill>
                <a:latin typeface="Arial Black" pitchFamily="34" charset="0"/>
                <a:ea typeface="Times New Roman" pitchFamily="18" charset="0"/>
                <a:cs typeface="Andalus" pitchFamily="18" charset="-78"/>
              </a:rPr>
              <a:t>passwd</a:t>
            </a:r>
            <a:r>
              <a:rPr lang="en-US" sz="2200" dirty="0" smtClean="0">
                <a:solidFill>
                  <a:srgbClr val="00B0F0"/>
                </a:solidFill>
                <a:latin typeface="Arial Black" pitchFamily="34" charset="0"/>
                <a:ea typeface="Times New Roman" pitchFamily="18" charset="0"/>
                <a:cs typeface="Andalus" pitchFamily="18" charset="-78"/>
              </a:rPr>
              <a:t> | sort | </a:t>
            </a:r>
            <a:r>
              <a:rPr lang="en-US" sz="2200" dirty="0" err="1" smtClean="0">
                <a:solidFill>
                  <a:srgbClr val="00B0F0"/>
                </a:solidFill>
                <a:latin typeface="Arial Black" pitchFamily="34" charset="0"/>
                <a:ea typeface="Times New Roman" pitchFamily="18" charset="0"/>
                <a:cs typeface="Andalus" pitchFamily="18" charset="-78"/>
              </a:rPr>
              <a:t>uniq</a:t>
            </a:r>
            <a:r>
              <a:rPr lang="en-US" sz="2200" dirty="0" smtClean="0">
                <a:solidFill>
                  <a:srgbClr val="00B0F0"/>
                </a:solidFill>
                <a:latin typeface="Arial Black" pitchFamily="34" charset="0"/>
                <a:ea typeface="Times New Roman" pitchFamily="18" charset="0"/>
                <a:cs typeface="Andalus" pitchFamily="18" charset="-78"/>
              </a:rPr>
              <a:t> </a:t>
            </a:r>
            <a:endParaRPr lang="en-US" sz="2200" dirty="0" smtClean="0">
              <a:solidFill>
                <a:srgbClr val="00B0F0"/>
              </a:solidFill>
              <a:latin typeface="Arial Black" pitchFamily="34" charset="0"/>
              <a:cs typeface="Andalus" pitchFamily="18" charset="-7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0" y="610136"/>
            <a:ext cx="9144000" cy="62247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accent2"/>
                </a:solidFill>
                <a:effectLst/>
                <a:latin typeface="Calibri" pitchFamily="34" charset="0"/>
                <a:ea typeface="Times New Roman" pitchFamily="18" charset="0"/>
                <a:cs typeface="Times New Roman" pitchFamily="18" charset="0"/>
              </a:rPr>
              <a:t> </a:t>
            </a:r>
            <a:r>
              <a:rPr kumimoji="0" lang="en-US" sz="32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  Spell checking with ( </a:t>
            </a:r>
            <a:r>
              <a:rPr kumimoji="0" lang="en-US" sz="3200" b="1" i="0" u="sng" strike="noStrike" cap="none" normalizeH="0" baseline="0" dirty="0" err="1" smtClean="0">
                <a:ln>
                  <a:noFill/>
                </a:ln>
                <a:solidFill>
                  <a:schemeClr val="accent6">
                    <a:lumMod val="75000"/>
                  </a:schemeClr>
                </a:solidFill>
                <a:effectLst/>
                <a:latin typeface="Andalus" pitchFamily="18" charset="-78"/>
                <a:ea typeface="Times New Roman" pitchFamily="18" charset="0"/>
                <a:cs typeface="Andalus" pitchFamily="18" charset="-78"/>
              </a:rPr>
              <a:t>aspell</a:t>
            </a:r>
            <a:r>
              <a:rPr kumimoji="0" lang="en-US" sz="32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 )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1" i="0" u="sng" strike="noStrike" cap="none" normalizeH="0" baseline="0" dirty="0" smtClean="0">
              <a:ln>
                <a:noFill/>
              </a:ln>
              <a:solidFill>
                <a:schemeClr val="accent6">
                  <a:lumMod val="75000"/>
                </a:schemeClr>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err="1" smtClean="0">
                <a:ln>
                  <a:noFill/>
                </a:ln>
                <a:solidFill>
                  <a:srgbClr val="FF0000"/>
                </a:solidFill>
                <a:effectLst/>
                <a:latin typeface="Andalus" pitchFamily="18" charset="-78"/>
                <a:ea typeface="Times New Roman" pitchFamily="18" charset="0"/>
                <a:cs typeface="Andalus" pitchFamily="18" charset="-78"/>
              </a:rPr>
              <a:t>Aspell</a:t>
            </a:r>
            <a:r>
              <a:rPr kumimoji="0" lang="en-US" sz="24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900" b="1" i="0" u="sng"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It is an interactive spell checker.</a:t>
            </a:r>
            <a:endParaRPr kumimoji="0" lang="en-US" sz="22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It offers suggestions for corrections via a simple menu-driven interface.</a:t>
            </a:r>
            <a:endParaRPr kumimoji="0" lang="en-US" sz="22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a:t>
            </a:r>
            <a:r>
              <a:rPr kumimoji="0" lang="en-US" sz="2200" b="1"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aspell</a:t>
            </a:r>
            <a:r>
              <a:rPr kumimoji="0" lang="en-US" sz="22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a:t>
            </a:r>
            <a:r>
              <a:rPr kumimoji="0" lang="en-US" sz="2200" b="0"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check letter.txt</a:t>
            </a:r>
            <a:endParaRPr kumimoji="0" lang="en-US" sz="2200" b="0" i="0" u="none" strike="noStrike" cap="none" normalizeH="0" baseline="0" dirty="0" smtClean="0">
              <a:ln>
                <a:noFill/>
              </a:ln>
              <a:solidFill>
                <a:srgbClr val="00B0F0"/>
              </a:solidFill>
              <a:effectLst/>
              <a:latin typeface="Arial Black" pitchFamily="34"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a:t>
            </a:r>
            <a:r>
              <a:rPr kumimoji="0" lang="en-US" sz="2200" b="1"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aspell</a:t>
            </a:r>
            <a:r>
              <a:rPr kumimoji="0" lang="en-US" sz="22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a:t>
            </a:r>
            <a:r>
              <a:rPr kumimoji="0" lang="en-US" sz="2200" b="0"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list   &lt; letter.txt</a:t>
            </a:r>
            <a:endParaRPr kumimoji="0" lang="en-US" sz="2200" b="0" i="0" u="none" strike="noStrike" cap="none" normalizeH="0" baseline="0" dirty="0" smtClean="0">
              <a:ln>
                <a:noFill/>
              </a:ln>
              <a:solidFill>
                <a:srgbClr val="00B0F0"/>
              </a:solidFill>
              <a:effectLst/>
              <a:latin typeface="Arial Black" pitchFamily="34" charset="0"/>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Look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1" i="0" u="sng"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A quick spelling dictionary look-up can be performed  with the look command .</a:t>
            </a:r>
            <a:endParaRPr kumimoji="0" lang="en-US" sz="22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It comes in handy when you need the spelling of a word of which you know the first few letters.</a:t>
            </a:r>
            <a:endParaRPr kumimoji="0" lang="en-US" sz="22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noChangeArrowheads="1"/>
          </p:cNvPicPr>
          <p:nvPr/>
        </p:nvPicPr>
        <p:blipFill>
          <a:blip r:embed="rId3"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
        <p:nvSpPr>
          <p:cNvPr id="6" name="Rectangle 5"/>
          <p:cNvSpPr/>
          <p:nvPr/>
        </p:nvSpPr>
        <p:spPr>
          <a:xfrm>
            <a:off x="0" y="685800"/>
            <a:ext cx="9144000" cy="3939540"/>
          </a:xfrm>
          <a:prstGeom prst="rect">
            <a:avLst/>
          </a:prstGeom>
        </p:spPr>
        <p:txBody>
          <a:bodyPr wrap="square">
            <a:spAutoFit/>
          </a:bodyPr>
          <a:lstStyle/>
          <a:p>
            <a:pPr lvl="0" eaLnBrk="0" fontAlgn="base" hangingPunct="0">
              <a:spcBef>
                <a:spcPct val="0"/>
              </a:spcBef>
              <a:spcAft>
                <a:spcPct val="0"/>
              </a:spcAft>
            </a:pPr>
            <a:r>
              <a:rPr lang="en-US" sz="3200" b="1" u="sng" dirty="0" smtClean="0">
                <a:solidFill>
                  <a:srgbClr val="FF0000"/>
                </a:solidFill>
                <a:latin typeface="Andalus" pitchFamily="18" charset="-78"/>
                <a:ea typeface="Times New Roman" pitchFamily="18" charset="0"/>
                <a:cs typeface="Andalus" pitchFamily="18" charset="-78"/>
              </a:rPr>
              <a:t>Examples :</a:t>
            </a:r>
            <a:endParaRPr lang="en-US" sz="3200" b="1" u="sng" dirty="0" smtClean="0">
              <a:latin typeface="Andalus" pitchFamily="18" charset="-78"/>
              <a:cs typeface="Andalus" pitchFamily="18" charset="-78"/>
            </a:endParaRPr>
          </a:p>
          <a:p>
            <a:pPr lvl="0" eaLnBrk="0" fontAlgn="base" hangingPunct="0">
              <a:spcBef>
                <a:spcPct val="0"/>
              </a:spcBef>
              <a:spcAft>
                <a:spcPct val="0"/>
              </a:spcAft>
            </a:pPr>
            <a:r>
              <a:rPr lang="en-US" sz="2200" b="1" dirty="0" smtClean="0">
                <a:solidFill>
                  <a:srgbClr val="00B0F0"/>
                </a:solidFill>
                <a:latin typeface="Andalus" pitchFamily="18" charset="-78"/>
                <a:ea typeface="Times New Roman" pitchFamily="18" charset="0"/>
                <a:cs typeface="Andalus" pitchFamily="18" charset="-78"/>
              </a:rPr>
              <a:t> #look  </a:t>
            </a:r>
            <a:r>
              <a:rPr lang="en-US" sz="2200" dirty="0" err="1" smtClean="0">
                <a:solidFill>
                  <a:srgbClr val="00B0F0"/>
                </a:solidFill>
                <a:latin typeface="Andalus" pitchFamily="18" charset="-78"/>
                <a:ea typeface="Times New Roman" pitchFamily="18" charset="0"/>
                <a:cs typeface="Andalus" pitchFamily="18" charset="-78"/>
              </a:rPr>
              <a:t>exer</a:t>
            </a:r>
            <a:endParaRPr lang="en-US" sz="2200" dirty="0" smtClean="0">
              <a:solidFill>
                <a:srgbClr val="00B0F0"/>
              </a:solidFill>
              <a:latin typeface="Andalus" pitchFamily="18" charset="-78"/>
              <a:cs typeface="Andalus" pitchFamily="18" charset="-78"/>
            </a:endParaRPr>
          </a:p>
          <a:p>
            <a:pPr lvl="0" eaLnBrk="0" fontAlgn="base" hangingPunct="0">
              <a:spcBef>
                <a:spcPct val="0"/>
              </a:spcBef>
              <a:spcAft>
                <a:spcPct val="0"/>
              </a:spcAft>
            </a:pPr>
            <a:r>
              <a:rPr lang="en-US" sz="2200" dirty="0" smtClean="0">
                <a:solidFill>
                  <a:srgbClr val="FF0000"/>
                </a:solidFill>
                <a:latin typeface="Andalus" pitchFamily="18" charset="-78"/>
                <a:ea typeface="Times New Roman" pitchFamily="18" charset="0"/>
                <a:cs typeface="Andalus" pitchFamily="18" charset="-78"/>
              </a:rPr>
              <a:t>Output will show like</a:t>
            </a:r>
          </a:p>
          <a:p>
            <a:pPr lvl="0" eaLnBrk="0" fontAlgn="base" hangingPunct="0">
              <a:spcBef>
                <a:spcPct val="0"/>
              </a:spcBef>
              <a:spcAft>
                <a:spcPct val="0"/>
              </a:spcAft>
            </a:pPr>
            <a:endParaRPr lang="en-US" sz="2200" dirty="0" smtClean="0">
              <a:latin typeface="Andalus" pitchFamily="18" charset="-78"/>
              <a:cs typeface="Andalus" pitchFamily="18" charset="-78"/>
            </a:endParaRPr>
          </a:p>
          <a:p>
            <a:pPr lvl="0" eaLnBrk="0" fontAlgn="base" hangingPunct="0">
              <a:spcBef>
                <a:spcPct val="0"/>
              </a:spcBef>
              <a:spcAft>
                <a:spcPct val="0"/>
              </a:spcAft>
            </a:pPr>
            <a:r>
              <a:rPr lang="en-US" sz="3200" b="1" u="sng" dirty="0" smtClean="0">
                <a:solidFill>
                  <a:srgbClr val="FF0000"/>
                </a:solidFill>
                <a:latin typeface="Andalus" pitchFamily="18" charset="-78"/>
                <a:ea typeface="Times New Roman" pitchFamily="18" charset="0"/>
                <a:cs typeface="Andalus" pitchFamily="18" charset="-78"/>
              </a:rPr>
              <a:t>Exercise</a:t>
            </a:r>
          </a:p>
          <a:p>
            <a:pPr lvl="0" eaLnBrk="0" fontAlgn="base" hangingPunct="0">
              <a:spcBef>
                <a:spcPct val="0"/>
              </a:spcBef>
              <a:spcAft>
                <a:spcPct val="0"/>
              </a:spcAft>
            </a:pPr>
            <a:r>
              <a:rPr lang="en-US" sz="2200" dirty="0" smtClean="0">
                <a:solidFill>
                  <a:srgbClr val="FF0000"/>
                </a:solidFill>
                <a:latin typeface="Andalus" pitchFamily="18" charset="-78"/>
                <a:ea typeface="Times New Roman" pitchFamily="18" charset="0"/>
                <a:cs typeface="Andalus" pitchFamily="18" charset="-78"/>
              </a:rPr>
              <a:t>Exert</a:t>
            </a:r>
          </a:p>
          <a:p>
            <a:pPr lvl="0" eaLnBrk="0" fontAlgn="base" hangingPunct="0">
              <a:spcBef>
                <a:spcPct val="0"/>
              </a:spcBef>
              <a:spcAft>
                <a:spcPct val="0"/>
              </a:spcAft>
            </a:pPr>
            <a:endParaRPr lang="en-US" sz="2200" dirty="0" smtClean="0">
              <a:latin typeface="Andalus" pitchFamily="18" charset="-78"/>
              <a:cs typeface="Andalus" pitchFamily="18" charset="-78"/>
            </a:endParaRPr>
          </a:p>
          <a:p>
            <a:pPr lvl="0" eaLnBrk="0" fontAlgn="base" hangingPunct="0">
              <a:spcBef>
                <a:spcPct val="0"/>
              </a:spcBef>
              <a:spcAft>
                <a:spcPct val="0"/>
              </a:spcAft>
            </a:pPr>
            <a:r>
              <a:rPr lang="en-US" sz="3200" b="1" u="sng" dirty="0" smtClean="0">
                <a:solidFill>
                  <a:srgbClr val="FF0000"/>
                </a:solidFill>
                <a:latin typeface="Andalus" pitchFamily="18" charset="-78"/>
                <a:ea typeface="Times New Roman" pitchFamily="18" charset="0"/>
                <a:cs typeface="Andalus" pitchFamily="18" charset="-78"/>
              </a:rPr>
              <a:t>Exerciser</a:t>
            </a:r>
            <a:endParaRPr lang="en-US" sz="3200" b="1" u="sng" dirty="0" smtClean="0">
              <a:latin typeface="Andalus" pitchFamily="18" charset="-78"/>
              <a:cs typeface="Andalus" pitchFamily="18" charset="-78"/>
            </a:endParaRPr>
          </a:p>
          <a:p>
            <a:pPr lvl="0" eaLnBrk="0" fontAlgn="base" hangingPunct="0">
              <a:spcBef>
                <a:spcPct val="0"/>
              </a:spcBef>
              <a:spcAft>
                <a:spcPct val="0"/>
              </a:spcAft>
            </a:pPr>
            <a:r>
              <a:rPr lang="en-US" sz="2200" dirty="0" smtClean="0">
                <a:solidFill>
                  <a:srgbClr val="FF0000"/>
                </a:solidFill>
                <a:latin typeface="Andalus" pitchFamily="18" charset="-78"/>
                <a:ea typeface="Times New Roman" pitchFamily="18" charset="0"/>
                <a:cs typeface="Andalus" pitchFamily="18" charset="-78"/>
              </a:rPr>
              <a:t>And so on…… </a:t>
            </a:r>
            <a:endParaRPr lang="en-US" sz="2200" dirty="0" smtClean="0">
              <a:latin typeface="Andalus" pitchFamily="18" charset="-78"/>
              <a:cs typeface="Andalus" pitchFamily="18" charset="-78"/>
            </a:endParaRPr>
          </a:p>
          <a:p>
            <a:pPr lvl="0" eaLnBrk="0" fontAlgn="base" hangingPunct="0">
              <a:spcBef>
                <a:spcPct val="0"/>
              </a:spcBef>
              <a:spcAft>
                <a:spcPct val="0"/>
              </a:spcAft>
            </a:pPr>
            <a:r>
              <a:rPr lang="en-US" sz="2200" dirty="0" smtClean="0">
                <a:solidFill>
                  <a:srgbClr val="FF0000"/>
                </a:solidFill>
                <a:latin typeface="Andalus" pitchFamily="18" charset="-78"/>
                <a:ea typeface="Times New Roman" pitchFamily="18" charset="0"/>
                <a:cs typeface="Andalus" pitchFamily="18" charset="-78"/>
              </a:rPr>
              <a:t>:: tools for manipulating text  </a:t>
            </a:r>
            <a:r>
              <a:rPr lang="en-US" sz="2200" dirty="0" err="1" smtClean="0">
                <a:solidFill>
                  <a:srgbClr val="00B0F0"/>
                </a:solidFill>
                <a:latin typeface="Andalus" pitchFamily="18" charset="-78"/>
                <a:ea typeface="Times New Roman" pitchFamily="18" charset="0"/>
                <a:cs typeface="Andalus" pitchFamily="18" charset="-78"/>
              </a:rPr>
              <a:t>tr</a:t>
            </a:r>
            <a:r>
              <a:rPr lang="en-US" sz="2200" dirty="0" smtClean="0">
                <a:solidFill>
                  <a:srgbClr val="FF0000"/>
                </a:solidFill>
                <a:latin typeface="Andalus" pitchFamily="18" charset="-78"/>
                <a:ea typeface="Times New Roman" pitchFamily="18" charset="0"/>
                <a:cs typeface="Andalus" pitchFamily="18" charset="-78"/>
              </a:rPr>
              <a:t> and </a:t>
            </a:r>
            <a:r>
              <a:rPr lang="en-US" sz="2200" dirty="0" err="1" smtClean="0">
                <a:solidFill>
                  <a:srgbClr val="00B0F0"/>
                </a:solidFill>
                <a:latin typeface="Andalus" pitchFamily="18" charset="-78"/>
                <a:ea typeface="Times New Roman" pitchFamily="18" charset="0"/>
                <a:cs typeface="Andalus" pitchFamily="18" charset="-78"/>
              </a:rPr>
              <a:t>sed</a:t>
            </a:r>
            <a:r>
              <a:rPr lang="en-US" sz="2200" dirty="0" smtClean="0">
                <a:solidFill>
                  <a:srgbClr val="00B0F0"/>
                </a:solidFill>
                <a:latin typeface="Andalus" pitchFamily="18" charset="-78"/>
                <a:ea typeface="Times New Roman" pitchFamily="18" charset="0"/>
                <a:cs typeface="Andalus" pitchFamily="18" charset="-78"/>
              </a:rPr>
              <a:t> </a:t>
            </a:r>
            <a:r>
              <a:rPr lang="en-US" sz="2200" dirty="0" smtClean="0">
                <a:solidFill>
                  <a:srgbClr val="FF0000"/>
                </a:solidFill>
                <a:latin typeface="Andalus" pitchFamily="18" charset="-78"/>
                <a:ea typeface="Times New Roman" pitchFamily="18" charset="0"/>
                <a:cs typeface="Andalus" pitchFamily="18" charset="-78"/>
              </a:rPr>
              <a:t>command :: </a:t>
            </a:r>
            <a:endParaRPr lang="en-US" sz="2200"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76200" y="197614"/>
            <a:ext cx="9144000" cy="63555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Special Character for Complex Searches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               </a:t>
            </a:r>
            <a:r>
              <a:rPr kumimoji="0" lang="en-US" sz="40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    Regular  Expressions  :::::</a:t>
            </a:r>
            <a:endParaRPr kumimoji="0" lang="en-US" sz="4000" b="1" i="0" u="sng" strike="noStrike" cap="none" normalizeH="0" baseline="0" dirty="0" smtClean="0">
              <a:ln>
                <a:noFill/>
              </a:ln>
              <a:solidFill>
                <a:schemeClr val="accent6">
                  <a:lumMod val="75000"/>
                </a:schemeClr>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32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Regular expression :</a:t>
            </a:r>
            <a:endParaRPr kumimoji="0" lang="en-US" sz="3200" b="1" i="0" u="sng"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The term regular expression refers to a search patters that uses special characters also called  “</a:t>
            </a:r>
            <a:r>
              <a:rPr kumimoji="0" lang="en-US" sz="2200" b="0" i="0" u="none" strike="noStrike" cap="none" normalizeH="0" baseline="0" dirty="0" err="1" smtClean="0">
                <a:ln>
                  <a:noFill/>
                </a:ln>
                <a:effectLst/>
                <a:latin typeface="Andalus" pitchFamily="18" charset="-78"/>
                <a:ea typeface="Times New Roman" pitchFamily="18" charset="0"/>
                <a:cs typeface="Andalus" pitchFamily="18" charset="-78"/>
              </a:rPr>
              <a:t>metacharacters</a:t>
            </a: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 “.</a:t>
            </a:r>
            <a:endParaRPr kumimoji="0" lang="en-US" sz="22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           represents beginning of line</a:t>
            </a:r>
            <a:endParaRPr kumimoji="0" lang="en-US" sz="22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          represents end of line</a:t>
            </a:r>
            <a:endParaRPr kumimoji="0" lang="en-US" sz="22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[xyz]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a character that is </a:t>
            </a:r>
            <a:r>
              <a:rPr kumimoji="0" lang="en-US" sz="2200" b="0" i="0" u="none" strike="noStrike" cap="none" normalizeH="0" baseline="0" dirty="0" err="1" smtClean="0">
                <a:ln>
                  <a:noFill/>
                </a:ln>
                <a:solidFill>
                  <a:srgbClr val="FF0000"/>
                </a:solidFill>
                <a:effectLst/>
                <a:latin typeface="Andalus" pitchFamily="18" charset="-78"/>
                <a:ea typeface="Times New Roman" pitchFamily="18" charset="0"/>
                <a:cs typeface="Andalus" pitchFamily="18" charset="-78"/>
              </a:rPr>
              <a:t>x,y</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 or z.</a:t>
            </a:r>
            <a:endParaRPr kumimoji="0" lang="en-US" sz="22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[^xyz]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a character that is not a, y or z .</a:t>
            </a:r>
            <a:endParaRPr kumimoji="0" lang="en-US" sz="22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a:t>
            </a:r>
            <a:r>
              <a:rPr kumimoji="0" lang="en-US" sz="2200" b="1"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grep</a:t>
            </a:r>
            <a:r>
              <a:rPr kumimoji="0" lang="en-US" sz="22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a:t>
            </a:r>
            <a:r>
              <a:rPr kumimoji="0" lang="en-US" sz="2200" b="0"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krishna</a:t>
            </a:r>
            <a:r>
              <a:rPr kumimoji="0" lang="en-US" sz="2200" b="0"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a:t>
            </a:r>
            <a:r>
              <a:rPr kumimoji="0" lang="en-US" sz="2200" b="0"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etc/</a:t>
            </a:r>
            <a:r>
              <a:rPr kumimoji="0" lang="en-US" sz="2200" b="0"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passwd</a:t>
            </a:r>
            <a:endParaRPr lang="en-US" sz="2200" dirty="0" smtClean="0">
              <a:solidFill>
                <a:srgbClr val="00B0F0"/>
              </a:solidFill>
              <a:latin typeface="Arial Black" pitchFamily="34" charset="0"/>
              <a:ea typeface="Times New Roman" pitchFamily="18"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a:t>
            </a:r>
            <a:r>
              <a:rPr kumimoji="0" lang="en-US" sz="2200" b="1"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grep</a:t>
            </a:r>
            <a:r>
              <a:rPr kumimoji="0" lang="en-US" sz="22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a:t>
            </a:r>
            <a:r>
              <a:rPr kumimoji="0" lang="en-US" sz="2200" b="0"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a:t>
            </a:r>
            <a:r>
              <a:rPr kumimoji="0" lang="en-US" sz="2200" b="0"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krishna</a:t>
            </a:r>
            <a:r>
              <a:rPr kumimoji="0" lang="en-US" sz="2200" b="0"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/etc/</a:t>
            </a:r>
            <a:r>
              <a:rPr kumimoji="0" lang="en-US" sz="2200" b="0"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passwd</a:t>
            </a:r>
            <a:endParaRPr kumimoji="0" lang="en-US" sz="2200" b="0" i="0" u="none" strike="noStrike" cap="none" normalizeH="0" baseline="0" dirty="0" smtClean="0">
              <a:ln>
                <a:noFill/>
              </a:ln>
              <a:solidFill>
                <a:srgbClr val="00B0F0"/>
              </a:solidFill>
              <a:effectLst/>
              <a:latin typeface="Arial Black" pitchFamily="34"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a:t>
            </a:r>
            <a:r>
              <a:rPr kumimoji="0" lang="en-US" sz="2200" b="1"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grep</a:t>
            </a:r>
            <a:r>
              <a:rPr kumimoji="0" lang="en-US" sz="22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a:t>
            </a:r>
            <a:r>
              <a:rPr kumimoji="0" lang="en-US" sz="2200" b="0"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‘^g’ /etc/</a:t>
            </a:r>
            <a:r>
              <a:rPr kumimoji="0" lang="en-US" sz="2200" b="0"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passwd</a:t>
            </a:r>
            <a:endParaRPr kumimoji="0" lang="en-US" sz="2200" b="0" i="0" u="none" strike="noStrike" cap="none" normalizeH="0" baseline="0" dirty="0" smtClean="0">
              <a:ln>
                <a:noFill/>
              </a:ln>
              <a:solidFill>
                <a:srgbClr val="00B0F0"/>
              </a:solidFill>
              <a:effectLst/>
              <a:latin typeface="Arial Black" pitchFamily="34" charset="0"/>
              <a:cs typeface="Andalus" pitchFamily="18" charset="-78"/>
            </a:endParaRPr>
          </a:p>
        </p:txBody>
      </p:sp>
      <p:pic>
        <p:nvPicPr>
          <p:cNvPr id="3" name="Picture 2"/>
          <p:cNvPicPr>
            <a:picLocks noChangeAspect="1" noChangeArrowheads="1"/>
          </p:cNvPicPr>
          <p:nvPr/>
        </p:nvPicPr>
        <p:blipFill>
          <a:blip r:embed="rId3"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
        <p:nvSpPr>
          <p:cNvPr id="6" name="Rectangle 5"/>
          <p:cNvSpPr/>
          <p:nvPr/>
        </p:nvSpPr>
        <p:spPr>
          <a:xfrm>
            <a:off x="0" y="685801"/>
            <a:ext cx="8686800" cy="5293757"/>
          </a:xfrm>
          <a:prstGeom prst="rect">
            <a:avLst/>
          </a:prstGeom>
        </p:spPr>
        <p:txBody>
          <a:bodyPr wrap="square">
            <a:spAutoFit/>
          </a:bodyPr>
          <a:lstStyle/>
          <a:p>
            <a:pPr lvl="0" eaLnBrk="0" fontAlgn="base" hangingPunct="0">
              <a:lnSpc>
                <a:spcPct val="150000"/>
              </a:lnSpc>
              <a:spcBef>
                <a:spcPct val="0"/>
              </a:spcBef>
              <a:spcAft>
                <a:spcPct val="0"/>
              </a:spcAft>
            </a:pPr>
            <a:r>
              <a:rPr lang="en-US" sz="2400" dirty="0" smtClean="0">
                <a:solidFill>
                  <a:srgbClr val="FF0000"/>
                </a:solidFill>
                <a:latin typeface="Andalus" pitchFamily="18" charset="-78"/>
                <a:ea typeface="Times New Roman" pitchFamily="18" charset="0"/>
                <a:cs typeface="Andalus" pitchFamily="18" charset="-78"/>
              </a:rPr>
              <a:t>{ to display the /eta/</a:t>
            </a:r>
            <a:r>
              <a:rPr lang="en-US" sz="2400" dirty="0" err="1" smtClean="0">
                <a:solidFill>
                  <a:srgbClr val="FF0000"/>
                </a:solidFill>
                <a:latin typeface="Andalus" pitchFamily="18" charset="-78"/>
                <a:ea typeface="Times New Roman" pitchFamily="18" charset="0"/>
                <a:cs typeface="Andalus" pitchFamily="18" charset="-78"/>
              </a:rPr>
              <a:t>passwd</a:t>
            </a:r>
            <a:r>
              <a:rPr lang="en-US" sz="2400" dirty="0" smtClean="0">
                <a:solidFill>
                  <a:srgbClr val="FF0000"/>
                </a:solidFill>
                <a:latin typeface="Andalus" pitchFamily="18" charset="-78"/>
                <a:ea typeface="Times New Roman" pitchFamily="18" charset="0"/>
                <a:cs typeface="Andalus" pitchFamily="18" charset="-78"/>
              </a:rPr>
              <a:t> line for any account that starts with the letter g }</a:t>
            </a:r>
            <a:r>
              <a:rPr lang="en-US" sz="2400" dirty="0" err="1" smtClean="0">
                <a:solidFill>
                  <a:srgbClr val="FF0000"/>
                </a:solidFill>
                <a:latin typeface="Andalus" pitchFamily="18" charset="-78"/>
                <a:ea typeface="Times New Roman" pitchFamily="18" charset="0"/>
                <a:cs typeface="Andalus" pitchFamily="18" charset="-78"/>
              </a:rPr>
              <a:t>ss</a:t>
            </a:r>
            <a:endParaRPr lang="en-US" sz="2400" dirty="0" smtClean="0">
              <a:latin typeface="Andalus" pitchFamily="18" charset="-78"/>
              <a:cs typeface="Andalus" pitchFamily="18" charset="-78"/>
            </a:endParaRPr>
          </a:p>
          <a:p>
            <a:pPr lvl="0" eaLnBrk="0" fontAlgn="base" hangingPunct="0">
              <a:lnSpc>
                <a:spcPct val="150000"/>
              </a:lnSpc>
              <a:spcBef>
                <a:spcPct val="0"/>
              </a:spcBef>
              <a:spcAft>
                <a:spcPct val="0"/>
              </a:spcAft>
            </a:pPr>
            <a:r>
              <a:rPr lang="en-US" sz="2400" b="1" dirty="0" smtClean="0">
                <a:solidFill>
                  <a:srgbClr val="00B0F0"/>
                </a:solidFill>
                <a:latin typeface="Arial Black" pitchFamily="34" charset="0"/>
                <a:ea typeface="Times New Roman" pitchFamily="18" charset="0"/>
                <a:cs typeface="Andalus" pitchFamily="18" charset="-78"/>
              </a:rPr>
              <a:t># </a:t>
            </a:r>
            <a:r>
              <a:rPr lang="en-US" sz="2400" b="1" dirty="0" err="1" smtClean="0">
                <a:solidFill>
                  <a:srgbClr val="00B0F0"/>
                </a:solidFill>
                <a:latin typeface="Arial Black" pitchFamily="34" charset="0"/>
                <a:ea typeface="Times New Roman" pitchFamily="18" charset="0"/>
                <a:cs typeface="Andalus" pitchFamily="18" charset="-78"/>
              </a:rPr>
              <a:t>grep</a:t>
            </a:r>
            <a:r>
              <a:rPr lang="en-US" sz="2400" b="1" dirty="0" smtClean="0">
                <a:solidFill>
                  <a:srgbClr val="00B0F0"/>
                </a:solidFill>
                <a:latin typeface="Arial Black" pitchFamily="34" charset="0"/>
                <a:ea typeface="Times New Roman" pitchFamily="18" charset="0"/>
                <a:cs typeface="Andalus" pitchFamily="18" charset="-78"/>
              </a:rPr>
              <a:t>    </a:t>
            </a:r>
            <a:r>
              <a:rPr lang="en-US" sz="2400" dirty="0" smtClean="0">
                <a:solidFill>
                  <a:srgbClr val="00B0F0"/>
                </a:solidFill>
                <a:latin typeface="Arial Black" pitchFamily="34" charset="0"/>
                <a:ea typeface="Times New Roman" pitchFamily="18" charset="0"/>
                <a:cs typeface="Andalus" pitchFamily="18" charset="-78"/>
              </a:rPr>
              <a:t>‘bash$’  /etc/</a:t>
            </a:r>
            <a:r>
              <a:rPr lang="en-US" sz="2400" dirty="0" err="1" smtClean="0">
                <a:solidFill>
                  <a:srgbClr val="00B0F0"/>
                </a:solidFill>
                <a:latin typeface="Arial Black" pitchFamily="34" charset="0"/>
                <a:ea typeface="Times New Roman" pitchFamily="18" charset="0"/>
                <a:cs typeface="Andalus" pitchFamily="18" charset="-78"/>
              </a:rPr>
              <a:t>passwd</a:t>
            </a:r>
            <a:endParaRPr lang="en-US" sz="2400" dirty="0" smtClean="0">
              <a:solidFill>
                <a:srgbClr val="00B0F0"/>
              </a:solidFill>
              <a:latin typeface="Arial Black" pitchFamily="34" charset="0"/>
              <a:cs typeface="Andalus" pitchFamily="18" charset="-78"/>
            </a:endParaRPr>
          </a:p>
          <a:p>
            <a:pPr lvl="0" eaLnBrk="0" fontAlgn="base" hangingPunct="0">
              <a:lnSpc>
                <a:spcPct val="150000"/>
              </a:lnSpc>
              <a:spcBef>
                <a:spcPct val="0"/>
              </a:spcBef>
              <a:spcAft>
                <a:spcPct val="0"/>
              </a:spcAft>
            </a:pPr>
            <a:r>
              <a:rPr lang="en-US" sz="2400" dirty="0" smtClean="0">
                <a:solidFill>
                  <a:srgbClr val="FF0000"/>
                </a:solidFill>
                <a:latin typeface="Andalus" pitchFamily="18" charset="-78"/>
                <a:ea typeface="Times New Roman" pitchFamily="18" charset="0"/>
                <a:cs typeface="Andalus" pitchFamily="18" charset="-78"/>
              </a:rPr>
              <a:t>{ to display line in this file for any account that is using the bash shell}</a:t>
            </a:r>
            <a:endParaRPr lang="en-US" sz="2400" dirty="0" smtClean="0">
              <a:latin typeface="Andalus" pitchFamily="18" charset="-78"/>
              <a:cs typeface="Andalus" pitchFamily="18" charset="-78"/>
            </a:endParaRPr>
          </a:p>
          <a:p>
            <a:pPr lvl="0" eaLnBrk="0" fontAlgn="base" hangingPunct="0">
              <a:lnSpc>
                <a:spcPct val="150000"/>
              </a:lnSpc>
              <a:spcBef>
                <a:spcPct val="0"/>
              </a:spcBef>
              <a:spcAft>
                <a:spcPct val="0"/>
              </a:spcAft>
            </a:pPr>
            <a:r>
              <a:rPr lang="en-US" sz="2400" b="1" dirty="0" smtClean="0">
                <a:solidFill>
                  <a:srgbClr val="00B0F0"/>
                </a:solidFill>
                <a:latin typeface="Arial Black" pitchFamily="34" charset="0"/>
                <a:ea typeface="Times New Roman" pitchFamily="18" charset="0"/>
                <a:cs typeface="Andalus" pitchFamily="18" charset="-78"/>
              </a:rPr>
              <a:t># </a:t>
            </a:r>
            <a:r>
              <a:rPr lang="en-US" sz="2400" b="1" dirty="0" err="1" smtClean="0">
                <a:solidFill>
                  <a:srgbClr val="00B0F0"/>
                </a:solidFill>
                <a:latin typeface="Arial Black" pitchFamily="34" charset="0"/>
                <a:ea typeface="Times New Roman" pitchFamily="18" charset="0"/>
                <a:cs typeface="Andalus" pitchFamily="18" charset="-78"/>
              </a:rPr>
              <a:t>grep</a:t>
            </a:r>
            <a:r>
              <a:rPr lang="en-US" sz="2400" b="1" dirty="0" smtClean="0">
                <a:solidFill>
                  <a:srgbClr val="00B0F0"/>
                </a:solidFill>
                <a:latin typeface="Arial Black" pitchFamily="34" charset="0"/>
                <a:ea typeface="Times New Roman" pitchFamily="18" charset="0"/>
                <a:cs typeface="Andalus" pitchFamily="18" charset="-78"/>
              </a:rPr>
              <a:t>  </a:t>
            </a:r>
            <a:r>
              <a:rPr lang="en-US" sz="2400" dirty="0" smtClean="0">
                <a:solidFill>
                  <a:srgbClr val="00B0F0"/>
                </a:solidFill>
                <a:latin typeface="Arial Black" pitchFamily="34" charset="0"/>
                <a:ea typeface="Times New Roman" pitchFamily="18" charset="0"/>
                <a:cs typeface="Andalus" pitchFamily="18" charset="-78"/>
              </a:rPr>
              <a:t>-v  ‘bash$’  /etc/</a:t>
            </a:r>
            <a:r>
              <a:rPr lang="en-US" sz="2400" dirty="0" err="1" smtClean="0">
                <a:solidFill>
                  <a:srgbClr val="00B0F0"/>
                </a:solidFill>
                <a:latin typeface="Arial Black" pitchFamily="34" charset="0"/>
                <a:ea typeface="Times New Roman" pitchFamily="18" charset="0"/>
                <a:cs typeface="Andalus" pitchFamily="18" charset="-78"/>
              </a:rPr>
              <a:t>passwd</a:t>
            </a:r>
            <a:r>
              <a:rPr lang="en-US" sz="2400" dirty="0" smtClean="0">
                <a:solidFill>
                  <a:srgbClr val="00B0F0"/>
                </a:solidFill>
                <a:latin typeface="Arial Black" pitchFamily="34" charset="0"/>
                <a:ea typeface="Times New Roman" pitchFamily="18" charset="0"/>
                <a:cs typeface="Andalus" pitchFamily="18" charset="-78"/>
              </a:rPr>
              <a:t> </a:t>
            </a:r>
            <a:endParaRPr lang="en-US" sz="2400" dirty="0" smtClean="0">
              <a:solidFill>
                <a:srgbClr val="00B0F0"/>
              </a:solidFill>
              <a:latin typeface="Arial Black" pitchFamily="34" charset="0"/>
              <a:cs typeface="Andalus" pitchFamily="18" charset="-78"/>
            </a:endParaRPr>
          </a:p>
          <a:p>
            <a:pPr lvl="0" eaLnBrk="0" fontAlgn="base" hangingPunct="0">
              <a:lnSpc>
                <a:spcPct val="150000"/>
              </a:lnSpc>
              <a:spcBef>
                <a:spcPct val="0"/>
              </a:spcBef>
              <a:spcAft>
                <a:spcPct val="0"/>
              </a:spcAft>
            </a:pPr>
            <a:r>
              <a:rPr lang="en-US" sz="2400" dirty="0" smtClean="0">
                <a:solidFill>
                  <a:srgbClr val="FF0000"/>
                </a:solidFill>
                <a:latin typeface="Andalus" pitchFamily="18" charset="-78"/>
                <a:ea typeface="Times New Roman" pitchFamily="18" charset="0"/>
                <a:cs typeface="Andalus" pitchFamily="18" charset="-78"/>
              </a:rPr>
              <a:t>{ display the file line for any account that is not using the bash shell  } </a:t>
            </a:r>
            <a:endParaRPr lang="en-US" sz="2400" dirty="0" smtClean="0">
              <a:latin typeface="Andalus" pitchFamily="18" charset="-78"/>
              <a:cs typeface="Andalus" pitchFamily="18" charset="-78"/>
            </a:endParaRPr>
          </a:p>
          <a:p>
            <a:pPr lvl="0" eaLnBrk="0" fontAlgn="base" hangingPunct="0">
              <a:lnSpc>
                <a:spcPct val="150000"/>
              </a:lnSpc>
              <a:spcBef>
                <a:spcPct val="0"/>
              </a:spcBef>
              <a:spcAft>
                <a:spcPct val="0"/>
              </a:spcAft>
            </a:pPr>
            <a:r>
              <a:rPr lang="en-US" sz="2400" b="1" dirty="0" smtClean="0">
                <a:solidFill>
                  <a:srgbClr val="00B0F0"/>
                </a:solidFill>
                <a:latin typeface="Arial Black" pitchFamily="34" charset="0"/>
                <a:ea typeface="Times New Roman" pitchFamily="18" charset="0"/>
                <a:cs typeface="Andalus" pitchFamily="18" charset="-78"/>
              </a:rPr>
              <a:t># </a:t>
            </a:r>
            <a:r>
              <a:rPr lang="en-US" sz="2400" b="1" dirty="0" err="1" smtClean="0">
                <a:solidFill>
                  <a:srgbClr val="00B0F0"/>
                </a:solidFill>
                <a:latin typeface="Arial Black" pitchFamily="34" charset="0"/>
                <a:ea typeface="Times New Roman" pitchFamily="18" charset="0"/>
                <a:cs typeface="Andalus" pitchFamily="18" charset="-78"/>
              </a:rPr>
              <a:t>grep</a:t>
            </a:r>
            <a:r>
              <a:rPr lang="en-US" sz="2400" b="1" dirty="0" smtClean="0">
                <a:solidFill>
                  <a:srgbClr val="00B0F0"/>
                </a:solidFill>
                <a:latin typeface="Arial Black" pitchFamily="34" charset="0"/>
                <a:ea typeface="Times New Roman" pitchFamily="18" charset="0"/>
                <a:cs typeface="Andalus" pitchFamily="18" charset="-78"/>
              </a:rPr>
              <a:t>  </a:t>
            </a:r>
            <a:r>
              <a:rPr lang="en-US" sz="2400" dirty="0" smtClean="0">
                <a:solidFill>
                  <a:srgbClr val="00B0F0"/>
                </a:solidFill>
                <a:latin typeface="Arial Black" pitchFamily="34" charset="0"/>
                <a:ea typeface="Times New Roman" pitchFamily="18" charset="0"/>
                <a:cs typeface="Andalus" pitchFamily="18" charset="-78"/>
              </a:rPr>
              <a:t>‘^root:’  /etc/</a:t>
            </a:r>
            <a:r>
              <a:rPr lang="en-US" sz="2400" dirty="0" err="1" smtClean="0">
                <a:solidFill>
                  <a:srgbClr val="00B0F0"/>
                </a:solidFill>
                <a:latin typeface="Arial Black" pitchFamily="34" charset="0"/>
                <a:ea typeface="Times New Roman" pitchFamily="18" charset="0"/>
                <a:cs typeface="Andalus" pitchFamily="18" charset="-78"/>
              </a:rPr>
              <a:t>passwd</a:t>
            </a:r>
            <a:r>
              <a:rPr lang="en-US" sz="2400" dirty="0" smtClean="0">
                <a:solidFill>
                  <a:srgbClr val="00B0F0"/>
                </a:solidFill>
                <a:latin typeface="Arial Black" pitchFamily="34" charset="0"/>
                <a:ea typeface="Times New Roman" pitchFamily="18" charset="0"/>
                <a:cs typeface="Andalus" pitchFamily="18" charset="-78"/>
              </a:rPr>
              <a:t> | cut –d: -f7</a:t>
            </a:r>
            <a:endParaRPr lang="en-US" sz="2400" dirty="0" smtClean="0">
              <a:solidFill>
                <a:srgbClr val="00B0F0"/>
              </a:solidFill>
              <a:latin typeface="Arial Black" pitchFamily="34" charset="0"/>
              <a:cs typeface="Andalus" pitchFamily="18" charset="-78"/>
            </a:endParaRPr>
          </a:p>
          <a:p>
            <a:pPr lvl="0" eaLnBrk="0" fontAlgn="base" hangingPunct="0">
              <a:spcBef>
                <a:spcPct val="0"/>
              </a:spcBef>
              <a:spcAft>
                <a:spcPct val="0"/>
              </a:spcAft>
            </a:pPr>
            <a:endParaRPr lang="en-US" sz="1600" dirty="0" smtClean="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0" y="609600"/>
            <a:ext cx="9144000" cy="78483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t>Know how much space is consumed</a:t>
            </a:r>
            <a:endParaRPr kumimoji="0" lang="en-US" sz="2400" i="0" u="none" strike="noStrike" cap="none" normalizeH="0" baseline="0" dirty="0" smtClean="0">
              <a:ln>
                <a:noFill/>
              </a:ln>
              <a:solidFill>
                <a:srgbClr val="00206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#du   </a:t>
            </a:r>
            <a:r>
              <a:rPr kumimoji="0" lang="en-US" sz="2400"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/etc</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400" i="0" u="none" strike="noStrike" cap="none" normalizeH="0" baseline="0" dirty="0" smtClean="0">
              <a:ln>
                <a:noFill/>
              </a:ln>
              <a:solidFill>
                <a:srgbClr val="002060"/>
              </a:solidFill>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buBlip>
                <a:blip r:embed="rId2"/>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i="0" u="none" strike="noStrike" cap="none" normalizeH="0" baseline="0" dirty="0" smtClean="0">
                <a:ln>
                  <a:noFill/>
                </a:ln>
                <a:effectLst/>
                <a:latin typeface="Andalus" pitchFamily="18" charset="-78"/>
                <a:ea typeface="Times New Roman" pitchFamily="18" charset="0"/>
                <a:cs typeface="Andalus" pitchFamily="18" charset="-78"/>
              </a:rPr>
              <a:t>This command will show the usages of disk by files and folder. Output of this command show in bytes. To show it in KB use –h switch.</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40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#du  </a:t>
            </a:r>
            <a:r>
              <a:rPr kumimoji="0" lang="en-US" sz="2400" b="1" i="0" u="none" strike="noStrike" cap="none" normalizeH="0" baseline="0" dirty="0" smtClean="0">
                <a:ln>
                  <a:noFill/>
                </a:ln>
                <a:solidFill>
                  <a:srgbClr val="00B0F0"/>
                </a:solidFill>
                <a:effectLst/>
                <a:latin typeface="Calibri" pitchFamily="34" charset="0"/>
                <a:ea typeface="Courier New" pitchFamily="49" charset="0"/>
                <a:cs typeface="Times New Roman" pitchFamily="18" charset="0"/>
              </a:rPr>
              <a:t>-  </a:t>
            </a:r>
            <a:r>
              <a:rPr kumimoji="0" lang="en-US" sz="2400"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h [file name]</a:t>
            </a:r>
            <a:endParaRPr kumimoji="0" lang="en-US" sz="2400"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#du  -  </a:t>
            </a:r>
            <a:r>
              <a:rPr kumimoji="0" lang="en-US" sz="2400"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h  /etc</a:t>
            </a:r>
          </a:p>
          <a:p>
            <a:pPr marR="0" lvl="0" algn="l" defTabSz="914400" rtl="0" eaLnBrk="0" fontAlgn="base" latinLnBrk="0" hangingPunct="0">
              <a:lnSpc>
                <a:spcPct val="100000"/>
              </a:lnSpc>
              <a:spcBef>
                <a:spcPct val="0"/>
              </a:spcBef>
              <a:spcAft>
                <a:spcPct val="0"/>
              </a:spcAft>
              <a:buClrTx/>
              <a:buSzTx/>
              <a:buBlip>
                <a:blip r:embed="rId2"/>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400" i="0" u="none" strike="noStrike" cap="none" normalizeH="0" baseline="0" dirty="0" smtClean="0">
              <a:ln>
                <a:noFill/>
              </a:ln>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buBlip>
                <a:blip r:embed="rId2"/>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i="0" u="none" strike="noStrike" cap="none" normalizeH="0" baseline="0" dirty="0" smtClean="0">
                <a:ln>
                  <a:noFill/>
                </a:ln>
                <a:effectLst/>
                <a:latin typeface="Andalus" pitchFamily="18" charset="-78"/>
                <a:ea typeface="Times New Roman" pitchFamily="18" charset="0"/>
                <a:cs typeface="Andalus" pitchFamily="18" charset="-78"/>
              </a:rPr>
              <a:t>To know that how much space is consumed by any specific file. For example</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40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#du </a:t>
            </a:r>
            <a:r>
              <a:rPr kumimoji="0" lang="en-US" sz="2400"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  h test</a:t>
            </a:r>
            <a:endParaRPr kumimoji="0" lang="en-US" sz="2400"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i="0" u="none" strike="noStrike" cap="none" normalizeH="0" baseline="0" dirty="0" smtClean="0">
                <a:ln>
                  <a:noFill/>
                </a:ln>
                <a:effectLst/>
                <a:latin typeface="Andalus" pitchFamily="18" charset="-78"/>
                <a:ea typeface="Courier New" pitchFamily="49" charset="0"/>
                <a:cs typeface="Andalus" pitchFamily="18" charset="-78"/>
              </a:rPr>
              <a:t>12 Kb test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400" i="0" u="none" strike="noStrike" cap="none" normalizeH="0" baseline="0" dirty="0" smtClean="0">
              <a:ln>
                <a:noFill/>
              </a:ln>
              <a:solidFill>
                <a:srgbClr val="002060"/>
              </a:solidFill>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buBlip>
                <a:blip r:embed="rId2"/>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i="0" u="none" strike="noStrike" cap="none" normalizeH="0" baseline="0" dirty="0" smtClean="0">
                <a:ln>
                  <a:noFill/>
                </a:ln>
                <a:effectLst/>
                <a:latin typeface="Andalus" pitchFamily="18" charset="-78"/>
                <a:ea typeface="Times New Roman" pitchFamily="18" charset="0"/>
                <a:cs typeface="Andalus" pitchFamily="18" charset="-78"/>
              </a:rPr>
              <a:t>Command is showing that size of test file is 12 kb.</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40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mkdir</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40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/Krishna</a:t>
            </a:r>
            <a:endParaRPr kumimoji="0" lang="en-US" sz="2400"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#du   –  </a:t>
            </a:r>
            <a:r>
              <a:rPr kumimoji="0" lang="en-US" sz="2400"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sh</a:t>
            </a:r>
            <a:r>
              <a:rPr kumimoji="0" lang="en-US" sz="240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/Krishna</a:t>
            </a:r>
            <a:endParaRPr kumimoji="0" lang="en-US" sz="2400"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#du   –  </a:t>
            </a:r>
            <a:r>
              <a:rPr kumimoji="0" lang="en-US" sz="2400"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sh</a:t>
            </a:r>
            <a:r>
              <a:rPr kumimoji="0" lang="en-US" sz="240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/etc  22</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400" i="0" u="none" strike="noStrike" cap="none" normalizeH="0" baseline="0" dirty="0" smtClean="0">
              <a:ln>
                <a:noFill/>
              </a:ln>
              <a:solidFill>
                <a:srgbClr val="002060"/>
              </a:solidFill>
              <a:effectLst/>
              <a:latin typeface="Arial" pitchFamily="34" charset="0"/>
              <a:cs typeface="Arial" pitchFamily="34" charset="0"/>
            </a:endParaRPr>
          </a:p>
        </p:txBody>
      </p:sp>
      <p:pic>
        <p:nvPicPr>
          <p:cNvPr id="3" name="Picture 2"/>
          <p:cNvPicPr>
            <a:picLocks noChangeAspect="1" noChangeArrowheads="1"/>
          </p:cNvPicPr>
          <p:nvPr/>
        </p:nvPicPr>
        <p:blipFill>
          <a:blip r:embed="rId3"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0" y="914400"/>
            <a:ext cx="9144000" cy="56630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-A  ::::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show all characters , including control characters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 and non-printing characters.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bg2">
                  <a:lumMod val="10000"/>
                </a:schemeClr>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-s  ::::  </a:t>
            </a:r>
            <a:r>
              <a:rPr kumimoji="0" lang="en-US" sz="2400" b="0" i="0" u="none" strike="noStrike" cap="none" normalizeH="0" baseline="0" dirty="0" smtClean="0">
                <a:ln>
                  <a:noFill/>
                </a:ln>
                <a:solidFill>
                  <a:schemeClr val="bg2">
                    <a:lumMod val="10000"/>
                  </a:schemeClr>
                </a:solidFill>
                <a:effectLst/>
                <a:latin typeface="Andalus" pitchFamily="18" charset="-78"/>
                <a:ea typeface="Times New Roman" pitchFamily="18" charset="0"/>
                <a:cs typeface="Andalus" pitchFamily="18" charset="-78"/>
              </a:rPr>
              <a:t>“  </a:t>
            </a:r>
            <a:r>
              <a:rPr kumimoji="0" lang="en-US" sz="2200" b="0" i="0" u="none" strike="noStrike" cap="none" normalizeH="0" baseline="0" dirty="0" err="1" smtClean="0">
                <a:ln>
                  <a:noFill/>
                </a:ln>
                <a:solidFill>
                  <a:srgbClr val="FF0000"/>
                </a:solidFill>
                <a:effectLst/>
                <a:latin typeface="Andalus" pitchFamily="18" charset="-78"/>
                <a:ea typeface="Times New Roman" pitchFamily="18" charset="0"/>
                <a:cs typeface="Andalus" pitchFamily="18" charset="-78"/>
              </a:rPr>
              <a:t>Sequeeze</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 multiple adjacent blank lines into a single blank line</a:t>
            </a:r>
            <a:r>
              <a:rPr kumimoji="0" lang="en-US" sz="2400" b="0" i="0" u="none" strike="noStrike" cap="none" normalizeH="0" baseline="0" dirty="0" smtClean="0">
                <a:ln>
                  <a:noFill/>
                </a:ln>
                <a:solidFill>
                  <a:schemeClr val="bg2">
                    <a:lumMod val="10000"/>
                  </a:schemeClr>
                </a:solidFill>
                <a:effectLst/>
                <a:latin typeface="Andalus" pitchFamily="18" charset="-78"/>
                <a:ea typeface="Times New Roman" pitchFamily="18" charset="0"/>
                <a:cs typeface="Andalus" pitchFamily="18" charset="-78"/>
              </a:rPr>
              <a:t>.</a:t>
            </a:r>
            <a:endParaRPr kumimoji="0" lang="en-US" sz="2400" b="0" i="0" u="none" strike="noStrike" cap="none" normalizeH="0" baseline="0" dirty="0" smtClean="0">
              <a:ln>
                <a:noFill/>
              </a:ln>
              <a:solidFill>
                <a:schemeClr val="bg2">
                  <a:lumMod val="10000"/>
                </a:schemeClr>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-b  ::::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Number each  ( non-blank) line of output.  </a:t>
            </a:r>
            <a:endParaRPr kumimoji="0" lang="en-US" sz="22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Less :::  </a:t>
            </a:r>
            <a:r>
              <a:rPr kumimoji="0" lang="en-US" sz="2400" b="1"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 </a:t>
            </a:r>
            <a:r>
              <a:rPr kumimoji="0" lang="en-US" sz="24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Vi</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ew files one page at a time ::::::</a:t>
            </a:r>
            <a:endParaRPr kumimoji="0" lang="en-US" sz="22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More :::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view files line by line  ::::::</a:t>
            </a:r>
            <a:endParaRPr kumimoji="0" lang="en-US" sz="22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bg2">
                  <a:lumMod val="10000"/>
                </a:schemeClr>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000" b="1" i="0" strike="noStrike" cap="none" normalizeH="0" baseline="0" dirty="0" smtClean="0">
                <a:ln>
                  <a:noFill/>
                </a:ln>
                <a:solidFill>
                  <a:schemeClr val="accent5"/>
                </a:solidFill>
                <a:effectLst/>
                <a:latin typeface="Andalus" pitchFamily="18" charset="-78"/>
                <a:ea typeface="Times New Roman" pitchFamily="18" charset="0"/>
                <a:cs typeface="Andalus" pitchFamily="18" charset="-78"/>
              </a:rPr>
              <a:t>Syntax </a:t>
            </a:r>
            <a:r>
              <a:rPr kumimoji="0" lang="en-US" sz="3000" b="1" i="0" strike="noStrike" cap="none" normalizeH="0" baseline="0" dirty="0" smtClean="0">
                <a:ln>
                  <a:noFill/>
                </a:ln>
                <a:solidFill>
                  <a:schemeClr val="accent5"/>
                </a:solidFill>
                <a:effectLst/>
                <a:latin typeface="Andalus" pitchFamily="18" charset="-78"/>
                <a:ea typeface="Times New Roman" pitchFamily="18" charset="0"/>
                <a:cs typeface="Andalus" pitchFamily="18" charset="-78"/>
              </a:rPr>
              <a:t>::::</a:t>
            </a:r>
            <a:endParaRPr kumimoji="0" lang="en-US" sz="2400" b="1" i="0" strike="noStrike" cap="none" normalizeH="0" baseline="0" dirty="0" smtClean="0">
              <a:ln>
                <a:noFill/>
              </a:ln>
              <a:solidFill>
                <a:srgbClr val="00B0F0"/>
              </a:solidFill>
              <a:effectLst/>
              <a:latin typeface="Arial Black" pitchFamily="34"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#less       &lt;filename&gt;</a:t>
            </a:r>
            <a:endParaRPr kumimoji="0" lang="en-US" sz="2400" b="1" i="0" u="none" strike="noStrike" cap="none" normalizeH="0" baseline="0" dirty="0" smtClean="0">
              <a:ln>
                <a:noFill/>
              </a:ln>
              <a:solidFill>
                <a:srgbClr val="00B0F0"/>
              </a:solidFill>
              <a:effectLst/>
              <a:latin typeface="Arial Black" pitchFamily="34"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more   &lt;filename&gt;</a:t>
            </a:r>
            <a:endParaRPr kumimoji="0" lang="en-US" sz="2400" b="1" i="0" u="none" strike="noStrike" cap="none" normalizeH="0" baseline="0" dirty="0" smtClean="0">
              <a:ln>
                <a:noFill/>
              </a:ln>
              <a:solidFill>
                <a:srgbClr val="00B0F0"/>
              </a:solidFill>
              <a:effectLst/>
              <a:latin typeface="Arial Black" pitchFamily="34"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#less       /etc/profile</a:t>
            </a:r>
            <a:endParaRPr kumimoji="0" lang="en-US" sz="2400" b="1" i="0" u="none" strike="noStrike" cap="none" normalizeH="0" baseline="0" dirty="0" smtClean="0">
              <a:ln>
                <a:noFill/>
              </a:ln>
              <a:solidFill>
                <a:srgbClr val="00B0F0"/>
              </a:solidFill>
              <a:effectLst/>
              <a:latin typeface="Arial Black" pitchFamily="34"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more    /etc/profile</a:t>
            </a:r>
            <a:endParaRPr kumimoji="0" lang="en-US" sz="2400" b="1" i="0" u="none" strike="noStrike" cap="none" normalizeH="0" baseline="0" dirty="0" smtClean="0">
              <a:ln>
                <a:noFill/>
              </a:ln>
              <a:solidFill>
                <a:srgbClr val="00B0F0"/>
              </a:solidFill>
              <a:effectLst/>
              <a:latin typeface="Arial Black" pitchFamily="34" charset="0"/>
              <a:cs typeface="Andalus" pitchFamily="18" charset="-78"/>
            </a:endParaRPr>
          </a:p>
        </p:txBody>
      </p:sp>
      <p:pic>
        <p:nvPicPr>
          <p:cNvPr id="3" name="Picture 2"/>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4"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pic>
        <p:nvPicPr>
          <p:cNvPr id="5" name="Picture 4"/>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sp>
        <p:nvSpPr>
          <p:cNvPr id="8" name="Left Arrow 7"/>
          <p:cNvSpPr/>
          <p:nvPr/>
        </p:nvSpPr>
        <p:spPr>
          <a:xfrm>
            <a:off x="6553200" y="457200"/>
            <a:ext cx="2590800" cy="1018032"/>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3600" dirty="0" smtClean="0"/>
              <a:t>Options</a:t>
            </a:r>
            <a:endParaRPr lang="en-US" sz="3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0" y="609600"/>
            <a:ext cx="9144000" cy="78483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i="0" u="none" strike="noStrike" cap="none" normalizeH="0" baseline="0" dirty="0" smtClean="0">
                <a:ln>
                  <a:noFill/>
                </a:ln>
                <a:solidFill>
                  <a:srgbClr val="002060"/>
                </a:solidFill>
                <a:effectLst/>
                <a:latin typeface="Calibri" pitchFamily="34" charset="0"/>
                <a:ea typeface="Times New Roman" pitchFamily="18" charset="0"/>
                <a:cs typeface="Times New Roman" pitchFamily="18" charset="0"/>
              </a:rPr>
              <a:t>Know how much space is consumed</a:t>
            </a:r>
            <a:endParaRPr kumimoji="0" lang="en-US" sz="2400" i="0" u="none" strike="noStrike" cap="none" normalizeH="0" baseline="0" dirty="0" smtClean="0">
              <a:ln>
                <a:noFill/>
              </a:ln>
              <a:solidFill>
                <a:srgbClr val="00206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#du   </a:t>
            </a:r>
            <a:r>
              <a:rPr kumimoji="0" lang="en-US" sz="2400"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/etc</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400" i="0" u="none" strike="noStrike" cap="none" normalizeH="0" baseline="0" dirty="0" smtClean="0">
              <a:ln>
                <a:noFill/>
              </a:ln>
              <a:solidFill>
                <a:srgbClr val="002060"/>
              </a:solidFill>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buBlip>
                <a:blip r:embed="rId2"/>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i="0" u="none" strike="noStrike" cap="none" normalizeH="0" baseline="0" dirty="0" smtClean="0">
                <a:ln>
                  <a:noFill/>
                </a:ln>
                <a:effectLst/>
                <a:latin typeface="Andalus" pitchFamily="18" charset="-78"/>
                <a:ea typeface="Times New Roman" pitchFamily="18" charset="0"/>
                <a:cs typeface="Andalus" pitchFamily="18" charset="-78"/>
              </a:rPr>
              <a:t>This command will show the usages of disk by files and folder. Output of this command show in bytes. To show it in KB use –h switch.</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40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#du  </a:t>
            </a:r>
            <a:r>
              <a:rPr kumimoji="0" lang="en-US" sz="2400" b="1" i="0" u="none" strike="noStrike" cap="none" normalizeH="0" baseline="0" dirty="0" smtClean="0">
                <a:ln>
                  <a:noFill/>
                </a:ln>
                <a:solidFill>
                  <a:srgbClr val="00B0F0"/>
                </a:solidFill>
                <a:effectLst/>
                <a:latin typeface="Calibri" pitchFamily="34" charset="0"/>
                <a:ea typeface="Courier New" pitchFamily="49" charset="0"/>
                <a:cs typeface="Times New Roman" pitchFamily="18" charset="0"/>
              </a:rPr>
              <a:t>-  </a:t>
            </a:r>
            <a:r>
              <a:rPr kumimoji="0" lang="en-US" sz="2400"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h [file name]</a:t>
            </a:r>
            <a:endParaRPr kumimoji="0" lang="en-US" sz="2400"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#du  -  </a:t>
            </a:r>
            <a:r>
              <a:rPr kumimoji="0" lang="en-US" sz="2400"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h  /etc</a:t>
            </a:r>
          </a:p>
          <a:p>
            <a:pPr marR="0" lvl="0" algn="l" defTabSz="914400" rtl="0" eaLnBrk="0" fontAlgn="base" latinLnBrk="0" hangingPunct="0">
              <a:lnSpc>
                <a:spcPct val="100000"/>
              </a:lnSpc>
              <a:spcBef>
                <a:spcPct val="0"/>
              </a:spcBef>
              <a:spcAft>
                <a:spcPct val="0"/>
              </a:spcAft>
              <a:buClrTx/>
              <a:buSzTx/>
              <a:buBlip>
                <a:blip r:embed="rId2"/>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400" i="0" u="none" strike="noStrike" cap="none" normalizeH="0" baseline="0" dirty="0" smtClean="0">
              <a:ln>
                <a:noFill/>
              </a:ln>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buBlip>
                <a:blip r:embed="rId2"/>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i="0" u="none" strike="noStrike" cap="none" normalizeH="0" baseline="0" dirty="0" smtClean="0">
                <a:ln>
                  <a:noFill/>
                </a:ln>
                <a:effectLst/>
                <a:latin typeface="Andalus" pitchFamily="18" charset="-78"/>
                <a:ea typeface="Times New Roman" pitchFamily="18" charset="0"/>
                <a:cs typeface="Andalus" pitchFamily="18" charset="-78"/>
              </a:rPr>
              <a:t>To know that how much space is consumed by any specific file. For example</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40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#du </a:t>
            </a:r>
            <a:r>
              <a:rPr kumimoji="0" lang="en-US" sz="2400"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  h test</a:t>
            </a:r>
            <a:endParaRPr kumimoji="0" lang="en-US" sz="2400"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i="0" u="none" strike="noStrike" cap="none" normalizeH="0" baseline="0" dirty="0" smtClean="0">
                <a:ln>
                  <a:noFill/>
                </a:ln>
                <a:effectLst/>
                <a:latin typeface="Andalus" pitchFamily="18" charset="-78"/>
                <a:ea typeface="Courier New" pitchFamily="49" charset="0"/>
                <a:cs typeface="Andalus" pitchFamily="18" charset="-78"/>
              </a:rPr>
              <a:t>12 Kb test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400" i="0" u="none" strike="noStrike" cap="none" normalizeH="0" baseline="0" dirty="0" smtClean="0">
              <a:ln>
                <a:noFill/>
              </a:ln>
              <a:solidFill>
                <a:srgbClr val="002060"/>
              </a:solidFill>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buBlip>
                <a:blip r:embed="rId2"/>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i="0" u="none" strike="noStrike" cap="none" normalizeH="0" baseline="0" dirty="0" smtClean="0">
                <a:ln>
                  <a:noFill/>
                </a:ln>
                <a:effectLst/>
                <a:latin typeface="Andalus" pitchFamily="18" charset="-78"/>
                <a:ea typeface="Times New Roman" pitchFamily="18" charset="0"/>
                <a:cs typeface="Andalus" pitchFamily="18" charset="-78"/>
              </a:rPr>
              <a:t>Command is showing that size of test file is 12 kb.</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40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a:t>
            </a:r>
            <a:r>
              <a:rPr kumimoji="0" lang="en-US" sz="2400" b="1"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mkdir</a:t>
            </a: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a:t>
            </a:r>
            <a:r>
              <a:rPr kumimoji="0" lang="en-US" sz="240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/Krishna</a:t>
            </a:r>
            <a:endParaRPr kumimoji="0" lang="en-US" sz="2400"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#du   –  </a:t>
            </a:r>
            <a:r>
              <a:rPr kumimoji="0" lang="en-US" sz="2400"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sh</a:t>
            </a:r>
            <a:r>
              <a:rPr kumimoji="0" lang="en-US" sz="240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/Krishna</a:t>
            </a:r>
            <a:endParaRPr kumimoji="0" lang="en-US" sz="2400"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#du   –  </a:t>
            </a:r>
            <a:r>
              <a:rPr kumimoji="0" lang="en-US" sz="2400" i="0" u="none" strike="noStrike" cap="none" normalizeH="0" baseline="0" dirty="0" err="1" smtClean="0">
                <a:ln>
                  <a:noFill/>
                </a:ln>
                <a:solidFill>
                  <a:srgbClr val="00B0F0"/>
                </a:solidFill>
                <a:effectLst/>
                <a:latin typeface="Andalus" pitchFamily="18" charset="-78"/>
                <a:ea typeface="Times New Roman" pitchFamily="18" charset="0"/>
                <a:cs typeface="Andalus" pitchFamily="18" charset="-78"/>
              </a:rPr>
              <a:t>sh</a:t>
            </a:r>
            <a:r>
              <a:rPr kumimoji="0" lang="en-US" sz="2400" i="0" u="none" strike="noStrike" cap="none" normalizeH="0" baseline="0" dirty="0" smtClean="0">
                <a:ln>
                  <a:noFill/>
                </a:ln>
                <a:solidFill>
                  <a:srgbClr val="00B0F0"/>
                </a:solidFill>
                <a:effectLst/>
                <a:latin typeface="Andalus" pitchFamily="18" charset="-78"/>
                <a:ea typeface="Times New Roman" pitchFamily="18" charset="0"/>
                <a:cs typeface="Andalus" pitchFamily="18" charset="-78"/>
              </a:rPr>
              <a:t>  /etc  22</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400" i="0" u="none" strike="noStrike" cap="none" normalizeH="0" baseline="0" dirty="0" smtClean="0">
              <a:ln>
                <a:noFill/>
              </a:ln>
              <a:solidFill>
                <a:srgbClr val="002060"/>
              </a:solidFill>
              <a:effectLst/>
              <a:latin typeface="Arial" pitchFamily="34" charset="0"/>
              <a:cs typeface="Arial" pitchFamily="34" charset="0"/>
            </a:endParaRPr>
          </a:p>
        </p:txBody>
      </p:sp>
      <p:pic>
        <p:nvPicPr>
          <p:cNvPr id="3" name="Picture 2"/>
          <p:cNvPicPr>
            <a:picLocks noChangeAspect="1" noChangeArrowheads="1"/>
          </p:cNvPicPr>
          <p:nvPr/>
        </p:nvPicPr>
        <p:blipFill>
          <a:blip r:embed="rId3"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
        <p:nvSpPr>
          <p:cNvPr id="6" name="Rectangle 5"/>
          <p:cNvSpPr/>
          <p:nvPr/>
        </p:nvSpPr>
        <p:spPr>
          <a:xfrm>
            <a:off x="0" y="685800"/>
            <a:ext cx="8915400" cy="5493812"/>
          </a:xfrm>
          <a:prstGeom prst="rect">
            <a:avLst/>
          </a:prstGeom>
        </p:spPr>
        <p:txBody>
          <a:bodyPr wrap="square">
            <a:spAutoFit/>
          </a:bodyPr>
          <a:lstStyle/>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b="1" dirty="0" smtClean="0">
                <a:latin typeface="Calibri" pitchFamily="34" charset="0"/>
                <a:ea typeface="Times New Roman" pitchFamily="18" charset="0"/>
                <a:cs typeface="Times New Roman" pitchFamily="18" charset="0"/>
              </a:rPr>
              <a:t>Know how much space is available</a:t>
            </a:r>
            <a:endParaRPr lang="en-US" sz="800" dirty="0" smtClean="0">
              <a:latin typeface="Arial" pitchFamily="34" charset="0"/>
              <a:cs typeface="Arial" pitchFamily="34" charset="0"/>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b="1" dirty="0" smtClean="0">
                <a:solidFill>
                  <a:srgbClr val="002060"/>
                </a:solidFill>
                <a:latin typeface="Andalus" pitchFamily="18" charset="-78"/>
                <a:ea typeface="Courier New" pitchFamily="49" charset="0"/>
                <a:cs typeface="Andalus" pitchFamily="18" charset="-78"/>
              </a:rPr>
              <a:t>  </a:t>
            </a:r>
            <a:r>
              <a:rPr lang="en-US" sz="2200" b="1" dirty="0" err="1" smtClean="0">
                <a:solidFill>
                  <a:srgbClr val="002060"/>
                </a:solidFill>
                <a:latin typeface="Andalus" pitchFamily="18" charset="-78"/>
                <a:ea typeface="Courier New" pitchFamily="49" charset="0"/>
                <a:cs typeface="Andalus" pitchFamily="18" charset="-78"/>
              </a:rPr>
              <a:t>df</a:t>
            </a:r>
            <a:r>
              <a:rPr lang="en-US" sz="2200" b="1" dirty="0" smtClean="0">
                <a:solidFill>
                  <a:srgbClr val="002060"/>
                </a:solidFill>
                <a:latin typeface="Andalus" pitchFamily="18" charset="-78"/>
                <a:ea typeface="Courier New" pitchFamily="49" charset="0"/>
                <a:cs typeface="Andalus" pitchFamily="18" charset="-78"/>
              </a:rPr>
              <a:t>     </a:t>
            </a:r>
            <a:r>
              <a:rPr lang="en-US" sz="2400" b="1" dirty="0" smtClean="0">
                <a:solidFill>
                  <a:srgbClr val="FF0000"/>
                </a:solidFill>
                <a:latin typeface="Calibri" pitchFamily="34" charset="0"/>
                <a:ea typeface="Courier New" pitchFamily="49" charset="0"/>
                <a:cs typeface="Times New Roman" pitchFamily="18" charset="0"/>
              </a:rPr>
              <a:t>[partition]</a:t>
            </a:r>
            <a:endParaRPr lang="en-US" sz="800" b="1" dirty="0" smtClean="0">
              <a:latin typeface="Arial" pitchFamily="34" charset="0"/>
              <a:cs typeface="Arial" pitchFamily="34" charset="0"/>
            </a:endParaRPr>
          </a:p>
          <a:p>
            <a:pPr lvl="0" eaLnBrk="0" fontAlgn="base" hangingPunct="0">
              <a:lnSpc>
                <a:spcPct val="150000"/>
              </a:lnSpc>
              <a:spcBef>
                <a:spcPct val="0"/>
              </a:spcBef>
              <a:spcAft>
                <a:spcPct val="0"/>
              </a:spcAft>
              <a:buBlip>
                <a:blip r:embed="rId3"/>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dirty="0" smtClean="0">
                <a:latin typeface="Andalus" pitchFamily="18" charset="-78"/>
                <a:ea typeface="Times New Roman" pitchFamily="18" charset="0"/>
                <a:cs typeface="Andalus" pitchFamily="18" charset="-78"/>
              </a:rPr>
              <a:t>  </a:t>
            </a:r>
            <a:r>
              <a:rPr lang="en-US" sz="2200" dirty="0" err="1" smtClean="0">
                <a:latin typeface="Andalus" pitchFamily="18" charset="-78"/>
                <a:ea typeface="Times New Roman" pitchFamily="18" charset="0"/>
                <a:cs typeface="Andalus" pitchFamily="18" charset="-78"/>
              </a:rPr>
              <a:t>df</a:t>
            </a:r>
            <a:r>
              <a:rPr lang="en-US" sz="2200" dirty="0" smtClean="0">
                <a:latin typeface="Andalus" pitchFamily="18" charset="-78"/>
                <a:ea typeface="Times New Roman" pitchFamily="18" charset="0"/>
                <a:cs typeface="Andalus" pitchFamily="18" charset="-78"/>
              </a:rPr>
              <a:t> command is used to know the available space on any given partitions.   For example to know available space on / partition use this command</a:t>
            </a:r>
            <a:endParaRPr lang="en-US" sz="2200" dirty="0" smtClean="0">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b="1" dirty="0" smtClean="0">
                <a:solidFill>
                  <a:srgbClr val="00B0F0"/>
                </a:solidFill>
                <a:latin typeface="Andalus" pitchFamily="18" charset="-78"/>
                <a:ea typeface="Courier New" pitchFamily="49" charset="0"/>
                <a:cs typeface="Andalus" pitchFamily="18" charset="-78"/>
              </a:rPr>
              <a:t>  #</a:t>
            </a:r>
            <a:r>
              <a:rPr lang="en-US" sz="2200" b="1" dirty="0" err="1" smtClean="0">
                <a:solidFill>
                  <a:srgbClr val="00B0F0"/>
                </a:solidFill>
                <a:latin typeface="Andalus" pitchFamily="18" charset="-78"/>
                <a:ea typeface="Courier New" pitchFamily="49" charset="0"/>
                <a:cs typeface="Andalus" pitchFamily="18" charset="-78"/>
              </a:rPr>
              <a:t>df</a:t>
            </a:r>
            <a:r>
              <a:rPr lang="en-US" sz="2200" b="1" dirty="0" smtClean="0">
                <a:solidFill>
                  <a:srgbClr val="00B0F0"/>
                </a:solidFill>
                <a:latin typeface="Andalus" pitchFamily="18" charset="-78"/>
                <a:ea typeface="Courier New" pitchFamily="49" charset="0"/>
                <a:cs typeface="Andalus" pitchFamily="18" charset="-78"/>
              </a:rPr>
              <a:t>      </a:t>
            </a:r>
            <a:r>
              <a:rPr lang="en-US" sz="2200" dirty="0" smtClean="0">
                <a:solidFill>
                  <a:srgbClr val="00B0F0"/>
                </a:solidFill>
                <a:latin typeface="Andalus" pitchFamily="18" charset="-78"/>
                <a:ea typeface="Courier New" pitchFamily="49" charset="0"/>
                <a:cs typeface="Andalus" pitchFamily="18" charset="-78"/>
              </a:rPr>
              <a:t> /</a:t>
            </a:r>
            <a:endParaRPr lang="en-US" sz="2200" dirty="0" smtClean="0">
              <a:solidFill>
                <a:srgbClr val="00B0F0"/>
              </a:solidFill>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b="1" dirty="0" smtClean="0">
                <a:solidFill>
                  <a:srgbClr val="00B0F0"/>
                </a:solidFill>
                <a:latin typeface="Andalus" pitchFamily="18" charset="-78"/>
                <a:ea typeface="Courier New" pitchFamily="49" charset="0"/>
                <a:cs typeface="Andalus" pitchFamily="18" charset="-78"/>
              </a:rPr>
              <a:t>  #</a:t>
            </a:r>
            <a:r>
              <a:rPr lang="en-US" sz="2200" b="1" dirty="0" err="1" smtClean="0">
                <a:solidFill>
                  <a:srgbClr val="00B0F0"/>
                </a:solidFill>
                <a:latin typeface="Andalus" pitchFamily="18" charset="-78"/>
                <a:ea typeface="Courier New" pitchFamily="49" charset="0"/>
                <a:cs typeface="Andalus" pitchFamily="18" charset="-78"/>
              </a:rPr>
              <a:t>df</a:t>
            </a:r>
            <a:r>
              <a:rPr lang="en-US" sz="2200" b="1" dirty="0" smtClean="0">
                <a:solidFill>
                  <a:srgbClr val="00B0F0"/>
                </a:solidFill>
                <a:latin typeface="Andalus" pitchFamily="18" charset="-78"/>
                <a:ea typeface="Courier New" pitchFamily="49" charset="0"/>
                <a:cs typeface="Andalus" pitchFamily="18" charset="-78"/>
              </a:rPr>
              <a:t>   - </a:t>
            </a:r>
            <a:r>
              <a:rPr lang="en-US" sz="2200" dirty="0" smtClean="0">
                <a:solidFill>
                  <a:srgbClr val="00B0F0"/>
                </a:solidFill>
                <a:latin typeface="Andalus" pitchFamily="18" charset="-78"/>
                <a:ea typeface="Courier New" pitchFamily="49" charset="0"/>
                <a:cs typeface="Andalus" pitchFamily="18" charset="-78"/>
              </a:rPr>
              <a:t> k</a:t>
            </a:r>
            <a:endParaRPr lang="en-US" sz="2200" dirty="0" smtClean="0">
              <a:solidFill>
                <a:srgbClr val="00B0F0"/>
              </a:solidFill>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b="1" dirty="0" smtClean="0">
                <a:solidFill>
                  <a:srgbClr val="00B0F0"/>
                </a:solidFill>
                <a:latin typeface="Andalus" pitchFamily="18" charset="-78"/>
                <a:ea typeface="Courier New" pitchFamily="49" charset="0"/>
                <a:cs typeface="Andalus" pitchFamily="18" charset="-78"/>
              </a:rPr>
              <a:t>  #</a:t>
            </a:r>
            <a:r>
              <a:rPr lang="en-US" sz="2200" b="1" dirty="0" err="1" smtClean="0">
                <a:solidFill>
                  <a:srgbClr val="00B0F0"/>
                </a:solidFill>
                <a:latin typeface="Andalus" pitchFamily="18" charset="-78"/>
                <a:ea typeface="Courier New" pitchFamily="49" charset="0"/>
                <a:cs typeface="Andalus" pitchFamily="18" charset="-78"/>
              </a:rPr>
              <a:t>df</a:t>
            </a:r>
            <a:r>
              <a:rPr lang="en-US" sz="2200" b="1" dirty="0" smtClean="0">
                <a:solidFill>
                  <a:srgbClr val="00B0F0"/>
                </a:solidFill>
                <a:latin typeface="Andalus" pitchFamily="18" charset="-78"/>
                <a:ea typeface="Courier New" pitchFamily="49" charset="0"/>
                <a:cs typeface="Andalus" pitchFamily="18" charset="-78"/>
              </a:rPr>
              <a:t>   </a:t>
            </a:r>
            <a:r>
              <a:rPr lang="en-US" sz="2200" dirty="0" smtClean="0">
                <a:solidFill>
                  <a:srgbClr val="00B0F0"/>
                </a:solidFill>
                <a:latin typeface="Andalus" pitchFamily="18" charset="-78"/>
                <a:ea typeface="Courier New" pitchFamily="49" charset="0"/>
                <a:cs typeface="Andalus" pitchFamily="18" charset="-78"/>
              </a:rPr>
              <a:t>-  h</a:t>
            </a:r>
            <a:endParaRPr lang="en-US" sz="2200" dirty="0" smtClean="0">
              <a:solidFill>
                <a:srgbClr val="00B0F0"/>
              </a:solidFill>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b="1" dirty="0" smtClean="0">
                <a:solidFill>
                  <a:srgbClr val="00B0F0"/>
                </a:solidFill>
                <a:latin typeface="Andalus" pitchFamily="18" charset="-78"/>
                <a:ea typeface="Courier New" pitchFamily="49" charset="0"/>
                <a:cs typeface="Andalus" pitchFamily="18" charset="-78"/>
              </a:rPr>
              <a:t>  #</a:t>
            </a:r>
            <a:r>
              <a:rPr lang="en-US" sz="2200" b="1" dirty="0" err="1" smtClean="0">
                <a:solidFill>
                  <a:srgbClr val="00B0F0"/>
                </a:solidFill>
                <a:latin typeface="Andalus" pitchFamily="18" charset="-78"/>
                <a:ea typeface="Courier New" pitchFamily="49" charset="0"/>
                <a:cs typeface="Andalus" pitchFamily="18" charset="-78"/>
              </a:rPr>
              <a:t>df</a:t>
            </a:r>
            <a:r>
              <a:rPr lang="en-US" sz="2200" b="1" dirty="0" smtClean="0">
                <a:solidFill>
                  <a:srgbClr val="00B0F0"/>
                </a:solidFill>
                <a:latin typeface="Andalus" pitchFamily="18" charset="-78"/>
                <a:ea typeface="Courier New" pitchFamily="49" charset="0"/>
                <a:cs typeface="Andalus" pitchFamily="18" charset="-78"/>
              </a:rPr>
              <a:t>   - </a:t>
            </a:r>
            <a:r>
              <a:rPr lang="en-US" sz="2200" dirty="0" smtClean="0">
                <a:solidFill>
                  <a:srgbClr val="00B0F0"/>
                </a:solidFill>
                <a:latin typeface="Andalus" pitchFamily="18" charset="-78"/>
                <a:ea typeface="Courier New" pitchFamily="49" charset="0"/>
                <a:cs typeface="Andalus" pitchFamily="18" charset="-78"/>
              </a:rPr>
              <a:t> </a:t>
            </a:r>
            <a:r>
              <a:rPr lang="en-US" sz="2200" dirty="0" err="1" smtClean="0">
                <a:solidFill>
                  <a:srgbClr val="00B0F0"/>
                </a:solidFill>
                <a:latin typeface="Andalus" pitchFamily="18" charset="-78"/>
                <a:ea typeface="Courier New" pitchFamily="49" charset="0"/>
                <a:cs typeface="Andalus" pitchFamily="18" charset="-78"/>
              </a:rPr>
              <a:t>Hssssss</a:t>
            </a:r>
            <a:endParaRPr lang="en-US" sz="2200" dirty="0" smtClean="0">
              <a:solidFill>
                <a:srgbClr val="00B0F0"/>
              </a:solidFill>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b="1" dirty="0" smtClean="0">
                <a:solidFill>
                  <a:srgbClr val="00B0F0"/>
                </a:solidFill>
                <a:latin typeface="Andalus" pitchFamily="18" charset="-78"/>
                <a:ea typeface="Courier New" pitchFamily="49" charset="0"/>
                <a:cs typeface="Andalus" pitchFamily="18" charset="-78"/>
              </a:rPr>
              <a:t>  #</a:t>
            </a:r>
            <a:r>
              <a:rPr lang="en-US" sz="2200" b="1" dirty="0" err="1" smtClean="0">
                <a:solidFill>
                  <a:srgbClr val="00B0F0"/>
                </a:solidFill>
                <a:latin typeface="Andalus" pitchFamily="18" charset="-78"/>
                <a:ea typeface="Courier New" pitchFamily="49" charset="0"/>
                <a:cs typeface="Andalus" pitchFamily="18" charset="-78"/>
              </a:rPr>
              <a:t>df</a:t>
            </a:r>
            <a:r>
              <a:rPr lang="en-US" sz="2200" b="1" dirty="0" smtClean="0">
                <a:solidFill>
                  <a:srgbClr val="00B0F0"/>
                </a:solidFill>
                <a:latin typeface="Andalus" pitchFamily="18" charset="-78"/>
                <a:ea typeface="Courier New" pitchFamily="49" charset="0"/>
                <a:cs typeface="Andalus" pitchFamily="18" charset="-78"/>
              </a:rPr>
              <a:t>   -  </a:t>
            </a:r>
            <a:r>
              <a:rPr lang="en-US" sz="2200" dirty="0" smtClean="0">
                <a:solidFill>
                  <a:srgbClr val="00B0F0"/>
                </a:solidFill>
                <a:latin typeface="Andalus" pitchFamily="18" charset="-78"/>
                <a:ea typeface="Courier New" pitchFamily="49" charset="0"/>
                <a:cs typeface="Andalus" pitchFamily="18" charset="-78"/>
              </a:rPr>
              <a:t>H  /dev/sda5</a:t>
            </a:r>
            <a:endParaRPr lang="en-US" sz="2200" dirty="0" smtClean="0">
              <a:solidFill>
                <a:srgbClr val="00B0F0"/>
              </a:solidFill>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b="1" dirty="0" smtClean="0">
                <a:solidFill>
                  <a:srgbClr val="00B0F0"/>
                </a:solidFill>
                <a:latin typeface="Andalus" pitchFamily="18" charset="-78"/>
                <a:ea typeface="Courier New" pitchFamily="49" charset="0"/>
                <a:cs typeface="Andalus" pitchFamily="18" charset="-78"/>
              </a:rPr>
              <a:t>  #</a:t>
            </a:r>
            <a:r>
              <a:rPr lang="en-US" sz="2200" b="1" dirty="0" err="1" smtClean="0">
                <a:solidFill>
                  <a:srgbClr val="00B0F0"/>
                </a:solidFill>
                <a:latin typeface="Andalus" pitchFamily="18" charset="-78"/>
                <a:ea typeface="Courier New" pitchFamily="49" charset="0"/>
                <a:cs typeface="Andalus" pitchFamily="18" charset="-78"/>
              </a:rPr>
              <a:t>df</a:t>
            </a:r>
            <a:r>
              <a:rPr lang="en-US" sz="2200" b="1" dirty="0" smtClean="0">
                <a:solidFill>
                  <a:srgbClr val="00B0F0"/>
                </a:solidFill>
                <a:latin typeface="Andalus" pitchFamily="18" charset="-78"/>
                <a:ea typeface="Courier New" pitchFamily="49" charset="0"/>
                <a:cs typeface="Andalus" pitchFamily="18" charset="-78"/>
              </a:rPr>
              <a:t>   -  </a:t>
            </a:r>
            <a:r>
              <a:rPr lang="en-US" sz="2200" dirty="0" smtClean="0">
                <a:solidFill>
                  <a:srgbClr val="00B0F0"/>
                </a:solidFill>
                <a:latin typeface="Andalus" pitchFamily="18" charset="-78"/>
                <a:ea typeface="Courier New" pitchFamily="49" charset="0"/>
                <a:cs typeface="Andalus" pitchFamily="18" charset="-78"/>
              </a:rPr>
              <a:t>TH</a:t>
            </a:r>
            <a:endParaRPr lang="en-US" sz="2200" dirty="0" smtClean="0">
              <a:solidFill>
                <a:srgbClr val="00B0F0"/>
              </a:solidFill>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b="1" dirty="0" smtClean="0">
                <a:solidFill>
                  <a:srgbClr val="00B0F0"/>
                </a:solidFill>
                <a:latin typeface="Andalus" pitchFamily="18" charset="-78"/>
                <a:ea typeface="Courier New" pitchFamily="49" charset="0"/>
                <a:cs typeface="Andalus" pitchFamily="18" charset="-78"/>
              </a:rPr>
              <a:t>  #</a:t>
            </a:r>
            <a:r>
              <a:rPr lang="en-US" sz="2200" b="1" dirty="0" err="1" smtClean="0">
                <a:solidFill>
                  <a:srgbClr val="00B0F0"/>
                </a:solidFill>
                <a:latin typeface="Andalus" pitchFamily="18" charset="-78"/>
                <a:ea typeface="Courier New" pitchFamily="49" charset="0"/>
                <a:cs typeface="Andalus" pitchFamily="18" charset="-78"/>
              </a:rPr>
              <a:t>df</a:t>
            </a:r>
            <a:r>
              <a:rPr lang="en-US" sz="2200" b="1" dirty="0" smtClean="0">
                <a:solidFill>
                  <a:srgbClr val="00B0F0"/>
                </a:solidFill>
                <a:latin typeface="Andalus" pitchFamily="18" charset="-78"/>
                <a:ea typeface="Courier New" pitchFamily="49" charset="0"/>
                <a:cs typeface="Andalus" pitchFamily="18" charset="-78"/>
              </a:rPr>
              <a:t>   -  </a:t>
            </a:r>
            <a:r>
              <a:rPr lang="en-US" sz="2200" dirty="0" smtClean="0">
                <a:solidFill>
                  <a:srgbClr val="00B0F0"/>
                </a:solidFill>
                <a:latin typeface="Andalus" pitchFamily="18" charset="-78"/>
                <a:ea typeface="Courier New" pitchFamily="49" charset="0"/>
                <a:cs typeface="Andalus" pitchFamily="18" charset="-78"/>
              </a:rPr>
              <a:t>TH  /dev/sda5</a:t>
            </a:r>
            <a:endParaRPr lang="en-US" sz="2200" dirty="0" smtClean="0">
              <a:solidFill>
                <a:srgbClr val="00B0F0"/>
              </a:solidFill>
              <a:latin typeface="Andalus" pitchFamily="18" charset="-78"/>
              <a:cs typeface="Andalus" pitchFamily="18" charset="-7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0" y="609600"/>
            <a:ext cx="9144000"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4000" b="1" i="0" u="sng" strike="noStrike" cap="none" normalizeH="0" baseline="0" dirty="0" smtClean="0">
                <a:ln>
                  <a:noFill/>
                </a:ln>
                <a:solidFill>
                  <a:schemeClr val="accent6">
                    <a:lumMod val="75000"/>
                  </a:schemeClr>
                </a:solidFill>
                <a:effectLst/>
                <a:latin typeface="Andalus" pitchFamily="18" charset="-78"/>
                <a:ea typeface="Courier New" pitchFamily="49" charset="0"/>
                <a:cs typeface="Andalus" pitchFamily="18" charset="-78"/>
              </a:rPr>
              <a:t>How to find any files</a:t>
            </a:r>
          </a:p>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400" b="0" i="0" u="none" strike="noStrike" cap="none" normalizeH="0" baseline="0" dirty="0" smtClean="0">
              <a:ln>
                <a:noFill/>
              </a:ln>
              <a:solidFill>
                <a:schemeClr val="accent6">
                  <a:lumMod val="75000"/>
                </a:schemeClr>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#find  [where to find] – </a:t>
            </a:r>
            <a:r>
              <a:rPr kumimoji="0" lang="en-US" sz="2200"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name [what to find]</a:t>
            </a:r>
          </a:p>
          <a:p>
            <a:pPr marL="0" marR="0" lvl="0" indent="0" algn="l" defTabSz="914400" rtl="0" eaLnBrk="0" fontAlgn="base" latinLnBrk="0" hangingPunct="0">
              <a:lnSpc>
                <a:spcPct val="100000"/>
              </a:lnSpc>
              <a:spcBef>
                <a:spcPct val="0"/>
              </a:spcBef>
              <a:spcAft>
                <a:spcPct val="0"/>
              </a:spcAft>
              <a:buClrTx/>
              <a:buSzTx/>
              <a:buBlip>
                <a:blip r:embed="rId2"/>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find command is used to find any object in </a:t>
            </a:r>
            <a:r>
              <a:rPr kumimoji="0" lang="en-US" sz="2200" b="0" i="0" u="none" strike="noStrike" cap="none" normalizeH="0" baseline="0" dirty="0" err="1" smtClean="0">
                <a:ln>
                  <a:noFill/>
                </a:ln>
                <a:effectLst/>
                <a:latin typeface="Andalus" pitchFamily="18" charset="-78"/>
                <a:ea typeface="Times New Roman" pitchFamily="18" charset="0"/>
                <a:cs typeface="Andalus" pitchFamily="18" charset="-78"/>
              </a:rPr>
              <a:t>linux</a:t>
            </a: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 For searching object you can also use locate command but locate command is based on </a:t>
            </a:r>
            <a:r>
              <a:rPr kumimoji="0" lang="en-US" sz="2200" b="0" i="0" u="none" strike="noStrike" cap="none" normalizeH="0" baseline="0" dirty="0" err="1" smtClean="0">
                <a:ln>
                  <a:noFill/>
                </a:ln>
                <a:effectLst/>
                <a:latin typeface="Andalus" pitchFamily="18" charset="-78"/>
                <a:ea typeface="Times New Roman" pitchFamily="18" charset="0"/>
                <a:cs typeface="Andalus" pitchFamily="18" charset="-78"/>
              </a:rPr>
              <a:t>mlocate</a:t>
            </a: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 database. For example to find </a:t>
            </a:r>
            <a:r>
              <a:rPr kumimoji="0" lang="en-US" sz="2200" b="0" i="0" u="none" strike="noStrike" cap="none" normalizeH="0" baseline="0" dirty="0" err="1" smtClean="0">
                <a:ln>
                  <a:noFill/>
                </a:ln>
                <a:effectLst/>
                <a:latin typeface="Andalus" pitchFamily="18" charset="-78"/>
                <a:ea typeface="Times New Roman" pitchFamily="18" charset="0"/>
                <a:cs typeface="Andalus" pitchFamily="18" charset="-78"/>
              </a:rPr>
              <a:t>vinita</a:t>
            </a: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 directory on entire </a:t>
            </a:r>
            <a:r>
              <a:rPr kumimoji="0" lang="en-US" sz="2200" b="0" i="0" u="none" strike="noStrike" cap="none" normalizeH="0" baseline="0" dirty="0" err="1" smtClean="0">
                <a:ln>
                  <a:noFill/>
                </a:ln>
                <a:effectLst/>
                <a:latin typeface="Andalus" pitchFamily="18" charset="-78"/>
                <a:ea typeface="Times New Roman" pitchFamily="18" charset="0"/>
                <a:cs typeface="Andalus" pitchFamily="18" charset="-78"/>
              </a:rPr>
              <a:t>linux</a:t>
            </a: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 use</a:t>
            </a: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200" b="0"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#find / </a:t>
            </a:r>
            <a:r>
              <a:rPr kumimoji="0" lang="en-US" sz="1800" b="1" i="0" u="none" strike="noStrike" cap="none" normalizeH="0" baseline="0" dirty="0" smtClean="0">
                <a:ln>
                  <a:noFill/>
                </a:ln>
                <a:solidFill>
                  <a:srgbClr val="00B0F0"/>
                </a:solidFill>
                <a:effectLst/>
                <a:latin typeface="Calibri" pitchFamily="34" charset="0"/>
                <a:ea typeface="Courier New" pitchFamily="49" charset="0"/>
                <a:cs typeface="Times New Roman" pitchFamily="18" charset="0"/>
              </a:rPr>
              <a:t>-</a:t>
            </a:r>
            <a:r>
              <a:rPr kumimoji="0" lang="en-US" sz="2200"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name </a:t>
            </a:r>
            <a:r>
              <a:rPr kumimoji="0" lang="en-US" sz="2200" i="0" u="none" strike="noStrike" cap="none" normalizeH="0" baseline="0" dirty="0" err="1" smtClean="0">
                <a:ln>
                  <a:noFill/>
                </a:ln>
                <a:solidFill>
                  <a:srgbClr val="00B0F0"/>
                </a:solidFill>
                <a:effectLst/>
                <a:latin typeface="Andalus" pitchFamily="18" charset="-78"/>
                <a:ea typeface="Courier New" pitchFamily="49" charset="0"/>
                <a:cs typeface="Andalus" pitchFamily="18" charset="-78"/>
              </a:rPr>
              <a:t>vinita</a:t>
            </a:r>
            <a:endParaRPr kumimoji="0" lang="en-US" sz="2200" i="0" u="none" strike="noStrike" cap="none" normalizeH="0" baseline="0" dirty="0" smtClean="0">
              <a:ln>
                <a:noFill/>
              </a:ln>
              <a:solidFill>
                <a:srgbClr val="00B0F0"/>
              </a:solidFill>
              <a:effectLst/>
              <a:latin typeface="Andalus" pitchFamily="18" charset="-78"/>
              <a:ea typeface="Courier New" pitchFamily="49" charset="0"/>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Or to find only in /home partition use</a:t>
            </a: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200" b="0"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#find /home –</a:t>
            </a:r>
            <a:r>
              <a:rPr kumimoji="0" lang="en-US" sz="2200"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name </a:t>
            </a:r>
            <a:r>
              <a:rPr kumimoji="0" lang="en-US" sz="2200" i="0" u="none" strike="noStrike" cap="none" normalizeH="0" baseline="0" dirty="0" err="1" smtClean="0">
                <a:ln>
                  <a:noFill/>
                </a:ln>
                <a:solidFill>
                  <a:srgbClr val="00B0F0"/>
                </a:solidFill>
                <a:effectLst/>
                <a:latin typeface="Andalus" pitchFamily="18" charset="-78"/>
                <a:ea typeface="Courier New" pitchFamily="49" charset="0"/>
                <a:cs typeface="Andalus" pitchFamily="18" charset="-78"/>
              </a:rPr>
              <a:t>vinita</a:t>
            </a:r>
            <a:endParaRPr kumimoji="0" lang="en-US" sz="2200"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noChangeArrowheads="1"/>
          </p:cNvPicPr>
          <p:nvPr/>
        </p:nvPicPr>
        <p:blipFill>
          <a:blip r:embed="rId3"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
        <p:nvSpPr>
          <p:cNvPr id="6" name="Rectangle 5"/>
          <p:cNvSpPr/>
          <p:nvPr/>
        </p:nvSpPr>
        <p:spPr>
          <a:xfrm>
            <a:off x="0" y="533400"/>
            <a:ext cx="9144000" cy="5940088"/>
          </a:xfrm>
          <a:prstGeom prst="rect">
            <a:avLst/>
          </a:prstGeom>
        </p:spPr>
        <p:txBody>
          <a:bodyPr wrap="square">
            <a:spAutoFit/>
          </a:bodyPr>
          <a:lstStyle/>
          <a:p>
            <a:pPr lvl="0" algn="ct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3600" b="1" u="sng" dirty="0" smtClean="0">
                <a:solidFill>
                  <a:schemeClr val="accent6">
                    <a:lumMod val="75000"/>
                  </a:schemeClr>
                </a:solidFill>
                <a:latin typeface="Andalus" pitchFamily="18" charset="-78"/>
                <a:ea typeface="Times New Roman" pitchFamily="18" charset="0"/>
                <a:cs typeface="Andalus" pitchFamily="18" charset="-78"/>
              </a:rPr>
              <a:t>How to abort any command</a:t>
            </a:r>
            <a:endParaRPr lang="en-US" sz="3600" u="sng" dirty="0" smtClean="0">
              <a:solidFill>
                <a:schemeClr val="accent6">
                  <a:lumMod val="75000"/>
                </a:schemeClr>
              </a:solidFill>
              <a:latin typeface="Andalus" pitchFamily="18" charset="-78"/>
              <a:cs typeface="Andalus" pitchFamily="18" charset="-78"/>
            </a:endParaRPr>
          </a:p>
          <a:p>
            <a:pPr lvl="0" eaLnBrk="0" fontAlgn="base" hangingPunct="0">
              <a:lnSpc>
                <a:spcPct val="150000"/>
              </a:lnSpc>
              <a:spcBef>
                <a:spcPct val="0"/>
              </a:spcBef>
              <a:spcAft>
                <a:spcPct val="0"/>
              </a:spcAft>
              <a:buBlip>
                <a:blip r:embed="rId3"/>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dirty="0" smtClean="0">
                <a:latin typeface="Andalus" pitchFamily="18" charset="-78"/>
                <a:ea typeface="Times New Roman" pitchFamily="18" charset="0"/>
                <a:cs typeface="Andalus" pitchFamily="18" charset="-78"/>
              </a:rPr>
              <a:t>Some time you need to abort any command sequences. For example output of ping will not stop by default. Or some type you miss typed any command and press entered now command prompt is hanged in such a situation use </a:t>
            </a:r>
            <a:r>
              <a:rPr lang="en-US" sz="2200" dirty="0" smtClean="0">
                <a:solidFill>
                  <a:srgbClr val="FF0000"/>
                </a:solidFill>
                <a:latin typeface="Andalus" pitchFamily="18" charset="-78"/>
                <a:ea typeface="Times New Roman" pitchFamily="18" charset="0"/>
                <a:cs typeface="Andalus" pitchFamily="18" charset="-78"/>
              </a:rPr>
              <a:t>CTRL+C key </a:t>
            </a:r>
            <a:r>
              <a:rPr lang="en-US" sz="2200" dirty="0" smtClean="0">
                <a:latin typeface="Andalus" pitchFamily="18" charset="-78"/>
                <a:ea typeface="Times New Roman" pitchFamily="18" charset="0"/>
                <a:cs typeface="Andalus" pitchFamily="18" charset="-78"/>
              </a:rPr>
              <a:t>combination to abort the command in mid.</a:t>
            </a:r>
            <a:endParaRPr lang="en-US" sz="2200" dirty="0" smtClean="0">
              <a:latin typeface="Andalus" pitchFamily="18" charset="-78"/>
              <a:cs typeface="Andalus" pitchFamily="18" charset="-78"/>
            </a:endParaRPr>
          </a:p>
          <a:p>
            <a:pPr lvl="0" algn="ct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3600" b="1" u="sng" dirty="0" smtClean="0">
                <a:solidFill>
                  <a:schemeClr val="accent6">
                    <a:lumMod val="75000"/>
                  </a:schemeClr>
                </a:solidFill>
                <a:latin typeface="Andalus" pitchFamily="18" charset="-78"/>
                <a:ea typeface="Times New Roman" pitchFamily="18" charset="0"/>
                <a:cs typeface="Andalus" pitchFamily="18" charset="-78"/>
              </a:rPr>
              <a:t>How to locate any command path</a:t>
            </a:r>
            <a:endParaRPr lang="en-US" sz="3600" u="sng" dirty="0" smtClean="0">
              <a:solidFill>
                <a:schemeClr val="accent6">
                  <a:lumMod val="75000"/>
                </a:schemeClr>
              </a:solidFill>
              <a:latin typeface="Andalus" pitchFamily="18" charset="-78"/>
              <a:cs typeface="Andalus" pitchFamily="18" charset="-78"/>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b="1" dirty="0" smtClean="0">
                <a:solidFill>
                  <a:srgbClr val="00B0F0"/>
                </a:solidFill>
                <a:latin typeface="Andalus" pitchFamily="18" charset="-78"/>
                <a:ea typeface="Courier New" pitchFamily="49" charset="0"/>
                <a:cs typeface="Andalus" pitchFamily="18" charset="-78"/>
              </a:rPr>
              <a:t>#which   [command]</a:t>
            </a:r>
            <a:r>
              <a:rPr lang="en-US" sz="2200" b="1" dirty="0" err="1" smtClean="0">
                <a:solidFill>
                  <a:srgbClr val="00B0F0"/>
                </a:solidFill>
                <a:latin typeface="Andalus" pitchFamily="18" charset="-78"/>
                <a:ea typeface="Courier New" pitchFamily="49" charset="0"/>
                <a:cs typeface="Andalus" pitchFamily="18" charset="-78"/>
              </a:rPr>
              <a:t>ss</a:t>
            </a:r>
            <a:endParaRPr lang="en-US" sz="2200" dirty="0" smtClean="0">
              <a:solidFill>
                <a:srgbClr val="00B0F0"/>
              </a:solidFill>
              <a:latin typeface="Andalus" pitchFamily="18" charset="-78"/>
              <a:cs typeface="Andalus" pitchFamily="18" charset="-78"/>
            </a:endParaRPr>
          </a:p>
          <a:p>
            <a:pPr lvl="0" eaLnBrk="0" fontAlgn="base" hangingPunct="0">
              <a:lnSpc>
                <a:spcPct val="150000"/>
              </a:lnSpc>
              <a:spcBef>
                <a:spcPct val="0"/>
              </a:spcBef>
              <a:spcAft>
                <a:spcPct val="0"/>
              </a:spcAft>
              <a:buBlip>
                <a:blip r:embed="rId3"/>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dirty="0" smtClean="0">
                <a:latin typeface="Andalus" pitchFamily="18" charset="-78"/>
                <a:ea typeface="Times New Roman" pitchFamily="18" charset="0"/>
                <a:cs typeface="Andalus" pitchFamily="18" charset="-78"/>
              </a:rPr>
              <a:t>shows the full path of (shell) </a:t>
            </a:r>
            <a:r>
              <a:rPr lang="en-US" sz="2200" dirty="0" err="1" smtClean="0">
                <a:latin typeface="Andalus" pitchFamily="18" charset="-78"/>
                <a:ea typeface="Times New Roman" pitchFamily="18" charset="0"/>
                <a:cs typeface="Andalus" pitchFamily="18" charset="-78"/>
              </a:rPr>
              <a:t>commands.Which</a:t>
            </a:r>
            <a:r>
              <a:rPr lang="en-US" sz="2200" dirty="0" smtClean="0">
                <a:latin typeface="Andalus" pitchFamily="18" charset="-78"/>
                <a:ea typeface="Times New Roman" pitchFamily="18" charset="0"/>
                <a:cs typeface="Andalus" pitchFamily="18" charset="-78"/>
              </a:rPr>
              <a:t> command will tell you that which command are you using. By default a user use command form the path set in his profile. Its very handy tool specially in shell scripting. </a:t>
            </a:r>
            <a:endParaRPr lang="en-US" sz="2200" dirty="0" smtClean="0">
              <a:latin typeface="Andalus" pitchFamily="18" charset="-78"/>
              <a:cs typeface="Andalus" pitchFamily="18" charset="-78"/>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b="1" dirty="0" smtClean="0">
                <a:solidFill>
                  <a:srgbClr val="00B0F0"/>
                </a:solidFill>
                <a:latin typeface="Andalus" pitchFamily="18" charset="-78"/>
                <a:ea typeface="Courier New" pitchFamily="49" charset="0"/>
                <a:cs typeface="Andalus" pitchFamily="18" charset="-78"/>
              </a:rPr>
              <a:t>#</a:t>
            </a:r>
            <a:r>
              <a:rPr lang="en-US" sz="2200" b="1" dirty="0" err="1" smtClean="0">
                <a:solidFill>
                  <a:srgbClr val="00B0F0"/>
                </a:solidFill>
                <a:latin typeface="Andalus" pitchFamily="18" charset="-78"/>
                <a:ea typeface="Courier New" pitchFamily="49" charset="0"/>
                <a:cs typeface="Andalus" pitchFamily="18" charset="-78"/>
              </a:rPr>
              <a:t>whereis</a:t>
            </a:r>
            <a:r>
              <a:rPr lang="en-US" sz="2200" b="1" dirty="0" smtClean="0">
                <a:solidFill>
                  <a:srgbClr val="00B0F0"/>
                </a:solidFill>
                <a:latin typeface="Andalus" pitchFamily="18" charset="-78"/>
                <a:ea typeface="Courier New" pitchFamily="49" charset="0"/>
                <a:cs typeface="Andalus" pitchFamily="18" charset="-78"/>
              </a:rPr>
              <a:t>   [command]</a:t>
            </a:r>
            <a:endParaRPr lang="en-US" sz="2200" dirty="0" smtClean="0">
              <a:solidFill>
                <a:srgbClr val="00B0F0"/>
              </a:solidFill>
              <a:latin typeface="Andalus" pitchFamily="18" charset="-78"/>
              <a:cs typeface="Andalus" pitchFamily="18" charset="-78"/>
            </a:endParaRPr>
          </a:p>
          <a:p>
            <a:pPr lvl="0" eaLnBrk="0" fontAlgn="base" hangingPunct="0">
              <a:lnSpc>
                <a:spcPct val="150000"/>
              </a:lnSpc>
              <a:spcBef>
                <a:spcPct val="0"/>
              </a:spcBef>
              <a:spcAft>
                <a:spcPct val="0"/>
              </a:spcAft>
              <a:buBlip>
                <a:blip r:embed="rId3"/>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dirty="0" smtClean="0">
                <a:latin typeface="Andalus" pitchFamily="18" charset="-78"/>
                <a:ea typeface="Times New Roman" pitchFamily="18" charset="0"/>
                <a:cs typeface="Andalus" pitchFamily="18" charset="-78"/>
              </a:rPr>
              <a:t>locate the binary, source, and manual page files for a command</a:t>
            </a:r>
            <a:endParaRPr lang="en-US" sz="2200"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0" y="609600"/>
            <a:ext cx="9144000" cy="58785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40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How to use history and clear it</a:t>
            </a:r>
          </a:p>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400" b="1" i="0" u="sng" strike="noStrike" cap="none" normalizeH="0" baseline="0" dirty="0" smtClean="0">
              <a:ln>
                <a:noFill/>
              </a:ln>
              <a:solidFill>
                <a:schemeClr val="accent6">
                  <a:lumMod val="75000"/>
                </a:schemeClr>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history utility keeps a record of the most recent commands you have executed. The commands are numbered starting at 1, and a limit exists to the number of commands remembered—the default is 500. To see the set of your most recent commands, type history on the command line and press ENTER. A list of your most recent commands is then displayed, preceded by a number.</a:t>
            </a: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2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sng" strike="noStrike" cap="none" normalizeH="0" baseline="0" dirty="0" smtClean="0">
                <a:ln>
                  <a:noFill/>
                </a:ln>
                <a:solidFill>
                  <a:srgbClr val="00B0F0"/>
                </a:solidFill>
                <a:effectLst/>
                <a:latin typeface="Andalus" pitchFamily="18" charset="-78"/>
                <a:ea typeface="Courier New" pitchFamily="49" charset="0"/>
                <a:cs typeface="Andalus" pitchFamily="18" charset="-78"/>
              </a:rPr>
              <a:t>#history</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2400" b="1" u="sng" dirty="0" smtClean="0">
              <a:solidFill>
                <a:srgbClr val="FF0000"/>
              </a:solidFill>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000" b="1" i="0" u="sng" strike="noStrike" cap="none" normalizeH="0" baseline="0" dirty="0" err="1" smtClean="0">
                <a:ln>
                  <a:noFill/>
                </a:ln>
                <a:solidFill>
                  <a:srgbClr val="FF0000"/>
                </a:solidFill>
                <a:effectLst/>
                <a:latin typeface="Andalus" pitchFamily="18" charset="-78"/>
                <a:cs typeface="Andalus" pitchFamily="18" charset="-78"/>
              </a:rPr>
              <a:t>sssss</a:t>
            </a:r>
            <a:endParaRPr kumimoji="0" lang="en-US" sz="1000" b="1" i="0" u="sng"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#history –c</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200" b="1" i="0" u="none" strike="noStrike" cap="none" normalizeH="0" baseline="0" dirty="0" smtClean="0">
              <a:ln>
                <a:noFill/>
              </a:ln>
              <a:solidFill>
                <a:srgbClr val="00206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Use –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c switch with history command to clear the history.</a:t>
            </a:r>
            <a:endParaRPr kumimoji="0" lang="en-US" sz="2200" b="0" i="0" u="none" strike="noStrike" cap="none" normalizeH="0" baseline="0" dirty="0" smtClean="0">
              <a:ln>
                <a:noFill/>
              </a:ln>
              <a:solidFill>
                <a:srgbClr val="FF0000"/>
              </a:solidFill>
              <a:effectLst/>
              <a:latin typeface="Andalus" pitchFamily="18" charset="-78"/>
              <a:cs typeface="Andalus" pitchFamily="18" charset="-78"/>
            </a:endParaRPr>
          </a:p>
        </p:txBody>
      </p:sp>
      <p:pic>
        <p:nvPicPr>
          <p:cNvPr id="3" name="Picture 2"/>
          <p:cNvPicPr>
            <a:picLocks noChangeAspect="1" noChangeArrowheads="1"/>
          </p:cNvPicPr>
          <p:nvPr/>
        </p:nvPicPr>
        <p:blipFill>
          <a:blip r:embed="rId3"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
        <p:nvSpPr>
          <p:cNvPr id="6" name="Rectangle 5"/>
          <p:cNvSpPr/>
          <p:nvPr/>
        </p:nvSpPr>
        <p:spPr>
          <a:xfrm>
            <a:off x="0" y="685801"/>
            <a:ext cx="9144000" cy="3416320"/>
          </a:xfrm>
          <a:prstGeom prst="rect">
            <a:avLst/>
          </a:prstGeom>
        </p:spPr>
        <p:txBody>
          <a:bodyPr wrap="square">
            <a:spAutoFit/>
          </a:bodyPr>
          <a:lstStyle/>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800" b="1" u="sng" dirty="0" smtClean="0">
                <a:solidFill>
                  <a:srgbClr val="00B0F0"/>
                </a:solidFill>
                <a:latin typeface="Andalus" pitchFamily="18" charset="-78"/>
                <a:ea typeface="Courier New" pitchFamily="49" charset="0"/>
                <a:cs typeface="Andalus" pitchFamily="18" charset="-78"/>
              </a:rPr>
              <a:t>#</a:t>
            </a:r>
            <a:r>
              <a:rPr lang="en-US" sz="2800" b="1" u="sng" dirty="0" err="1" smtClean="0">
                <a:solidFill>
                  <a:srgbClr val="00B0F0"/>
                </a:solidFill>
                <a:latin typeface="Andalus" pitchFamily="18" charset="-78"/>
                <a:ea typeface="Courier New" pitchFamily="49" charset="0"/>
                <a:cs typeface="Andalus" pitchFamily="18" charset="-78"/>
              </a:rPr>
              <a:t>pstree</a:t>
            </a:r>
            <a:endParaRPr lang="en-US" sz="1050" b="1" u="sng" dirty="0" smtClean="0">
              <a:solidFill>
                <a:srgbClr val="00B0F0"/>
              </a:solidFill>
              <a:latin typeface="Andalus" pitchFamily="18" charset="-78"/>
              <a:cs typeface="Andalus" pitchFamily="18" charset="-78"/>
            </a:endParaRPr>
          </a:p>
          <a:p>
            <a:pPr eaLnBrk="0" fontAlgn="base" hangingPunct="0">
              <a:lnSpc>
                <a:spcPct val="150000"/>
              </a:lnSpc>
              <a:spcBef>
                <a:spcPct val="0"/>
              </a:spcBef>
              <a:spcAft>
                <a:spcPct val="0"/>
              </a:spcAft>
              <a:buBlip>
                <a:blip r:embed="rId3"/>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dirty="0" err="1" smtClean="0">
                <a:latin typeface="Andalus" pitchFamily="18" charset="-78"/>
                <a:ea typeface="Times New Roman" pitchFamily="18" charset="0"/>
                <a:cs typeface="Andalus" pitchFamily="18" charset="-78"/>
              </a:rPr>
              <a:t>pstree</a:t>
            </a:r>
            <a:r>
              <a:rPr lang="en-US" sz="2200" dirty="0" smtClean="0">
                <a:latin typeface="Andalus" pitchFamily="18" charset="-78"/>
                <a:ea typeface="Times New Roman" pitchFamily="18" charset="0"/>
                <a:cs typeface="Andalus" pitchFamily="18" charset="-78"/>
              </a:rPr>
              <a:t> command displays the processes on the system in the form of a tree diagram. It differs from the much more commonly used (and more complex) </a:t>
            </a:r>
            <a:r>
              <a:rPr lang="en-US" sz="2200" dirty="0" err="1" smtClean="0">
                <a:latin typeface="Andalus" pitchFamily="18" charset="-78"/>
                <a:ea typeface="Times New Roman" pitchFamily="18" charset="0"/>
                <a:cs typeface="Andalus" pitchFamily="18" charset="-78"/>
              </a:rPr>
              <a:t>ps</a:t>
            </a:r>
            <a:r>
              <a:rPr lang="en-US" sz="2200" dirty="0" smtClean="0">
                <a:latin typeface="Andalus" pitchFamily="18" charset="-78"/>
                <a:ea typeface="Times New Roman" pitchFamily="18" charset="0"/>
                <a:cs typeface="Andalus" pitchFamily="18" charset="-78"/>
              </a:rPr>
              <a:t> program in a number of respects, including that the latter shows the processes in a list rather than a tree diagram but provides more detailed information about them.</a:t>
            </a:r>
            <a:r>
              <a:rPr lang="en-US" sz="2200" b="1" dirty="0" smtClean="0">
                <a:latin typeface="Andalus" pitchFamily="18" charset="-78"/>
                <a:ea typeface="Courier New" pitchFamily="49" charset="0"/>
                <a:cs typeface="Andalus" pitchFamily="18" charset="-78"/>
              </a:rPr>
              <a:t> </a:t>
            </a:r>
            <a:r>
              <a:rPr lang="en-US" sz="2800" b="1" u="sng" dirty="0" smtClean="0">
                <a:solidFill>
                  <a:srgbClr val="00B0F0"/>
                </a:solidFill>
                <a:latin typeface="Andalus" pitchFamily="18" charset="-78"/>
                <a:ea typeface="Courier New" pitchFamily="49" charset="0"/>
                <a:cs typeface="Andalus" pitchFamily="18" charset="-78"/>
              </a:rPr>
              <a:t>#history</a:t>
            </a:r>
            <a:endParaRPr lang="en-US" sz="600" b="1" u="sng" dirty="0" smtClean="0">
              <a:solidFill>
                <a:srgbClr val="00B0F0"/>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0" y="457200"/>
            <a:ext cx="91440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36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how check user set environment </a:t>
            </a:r>
            <a:endParaRPr kumimoji="0" lang="en-US" sz="1200" b="1" i="0" u="sng" strike="noStrike" cap="none" normalizeH="0" baseline="0" dirty="0" smtClean="0">
              <a:ln>
                <a:noFill/>
              </a:ln>
              <a:solidFill>
                <a:schemeClr val="accent6">
                  <a:lumMod val="75000"/>
                </a:schemeClr>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a:t>
            </a:r>
            <a:r>
              <a:rPr kumimoji="0" lang="en-US" sz="2000" b="1" i="0" u="none" strike="noStrike" cap="none" normalizeH="0" baseline="0" dirty="0" err="1" smtClean="0">
                <a:ln>
                  <a:noFill/>
                </a:ln>
                <a:solidFill>
                  <a:srgbClr val="00B0F0"/>
                </a:solidFill>
                <a:effectLst/>
                <a:latin typeface="Andalus" pitchFamily="18" charset="-78"/>
                <a:ea typeface="Courier New" pitchFamily="49" charset="0"/>
                <a:cs typeface="Andalus" pitchFamily="18" charset="-78"/>
              </a:rPr>
              <a:t>env</a:t>
            </a:r>
            <a:endParaRPr kumimoji="0" lang="en-US" sz="900" b="1"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Blip>
                <a:blip r:embed="rId2"/>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0" i="0" u="none" strike="noStrike" cap="none" normalizeH="0" baseline="0" dirty="0" err="1" smtClean="0">
                <a:ln>
                  <a:noFill/>
                </a:ln>
                <a:effectLst/>
                <a:latin typeface="Andalus" pitchFamily="18" charset="-78"/>
                <a:ea typeface="Times New Roman" pitchFamily="18" charset="0"/>
                <a:cs typeface="Andalus" pitchFamily="18" charset="-78"/>
              </a:rPr>
              <a:t>env</a:t>
            </a: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 command will display the environment set for user. A brief description about this output is</a:t>
            </a:r>
            <a:endParaRPr kumimoji="0" lang="en-US" sz="2200" b="0" i="0" u="none" strike="noStrike" cap="none" normalizeH="0" baseline="0" dirty="0" smtClean="0">
              <a:ln>
                <a:noFill/>
              </a:ln>
              <a:effectLst/>
              <a:latin typeface="Andalus" pitchFamily="18" charset="-78"/>
              <a:cs typeface="Andalus" pitchFamily="18" charset="-78"/>
            </a:endParaRPr>
          </a:p>
        </p:txBody>
      </p:sp>
      <p:graphicFrame>
        <p:nvGraphicFramePr>
          <p:cNvPr id="3" name="Table 2"/>
          <p:cNvGraphicFramePr>
            <a:graphicFrameLocks noGrp="1"/>
          </p:cNvGraphicFramePr>
          <p:nvPr/>
        </p:nvGraphicFramePr>
        <p:xfrm>
          <a:off x="152400" y="1981197"/>
          <a:ext cx="8686800" cy="4592680"/>
        </p:xfrm>
        <a:graphic>
          <a:graphicData uri="http://schemas.openxmlformats.org/drawingml/2006/table">
            <a:tbl>
              <a:tblPr/>
              <a:tblGrid>
                <a:gridCol w="2177427"/>
                <a:gridCol w="6509373"/>
              </a:tblGrid>
              <a:tr h="477692">
                <a:tc>
                  <a:txBody>
                    <a:bodyPr/>
                    <a:lstStyle/>
                    <a:p>
                      <a:pPr marL="0" marR="0">
                        <a:lnSpc>
                          <a:spcPct val="115000"/>
                        </a:lnSpc>
                        <a:spcBef>
                          <a:spcPts val="0"/>
                        </a:spcBef>
                        <a:spcAft>
                          <a:spcPts val="1000"/>
                        </a:spcAft>
                      </a:pPr>
                      <a:r>
                        <a:rPr lang="en-US" sz="2200" b="1" dirty="0">
                          <a:solidFill>
                            <a:srgbClr val="002060"/>
                          </a:solidFill>
                          <a:latin typeface="Andalus" pitchFamily="18" charset="-78"/>
                          <a:ea typeface="Constantia"/>
                          <a:cs typeface="Andalus" pitchFamily="18" charset="-78"/>
                        </a:rPr>
                        <a:t>EDITOR</a:t>
                      </a:r>
                      <a:endParaRPr lang="en-US" sz="2200" b="1" dirty="0">
                        <a:solidFill>
                          <a:srgbClr val="002060"/>
                        </a:solidFill>
                        <a:latin typeface="Andalus" pitchFamily="18" charset="-78"/>
                        <a:ea typeface="Times New Roman"/>
                        <a:cs typeface="Andalus" pitchFamily="18" charset="-78"/>
                      </a:endParaRPr>
                    </a:p>
                  </a:txBody>
                  <a:tcPr marL="4445" marR="4445" marT="0" marB="0" anchor="ctr">
                    <a:lnL w="12700" cap="flat" cmpd="sng" algn="ctr">
                      <a:solidFill>
                        <a:srgbClr val="CCCC00"/>
                      </a:solidFill>
                      <a:prstDash val="solid"/>
                      <a:round/>
                      <a:headEnd type="none" w="med" len="med"/>
                      <a:tailEnd type="none" w="med" len="med"/>
                    </a:lnL>
                    <a:lnR w="12700" cap="flat" cmpd="sng" algn="ctr">
                      <a:solidFill>
                        <a:srgbClr val="CCCC00"/>
                      </a:solidFill>
                      <a:prstDash val="solid"/>
                      <a:round/>
                      <a:headEnd type="none" w="med" len="med"/>
                      <a:tailEnd type="none" w="med" len="med"/>
                    </a:lnR>
                    <a:lnT w="12700" cap="flat" cmpd="sng" algn="ctr">
                      <a:solidFill>
                        <a:srgbClr val="CCCC00"/>
                      </a:solidFill>
                      <a:prstDash val="solid"/>
                      <a:round/>
                      <a:headEnd type="none" w="med" len="med"/>
                      <a:tailEnd type="none" w="med" len="med"/>
                    </a:lnT>
                    <a:lnB w="12700" cap="flat" cmpd="sng" algn="ctr">
                      <a:solidFill>
                        <a:srgbClr val="CCCC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1000"/>
                        </a:spcAft>
                      </a:pPr>
                      <a:r>
                        <a:rPr lang="en-US" sz="2200" dirty="0">
                          <a:solidFill>
                            <a:srgbClr val="FF0000"/>
                          </a:solidFill>
                          <a:latin typeface="Andalus" pitchFamily="18" charset="-78"/>
                          <a:ea typeface="Constantia"/>
                          <a:cs typeface="Andalus" pitchFamily="18" charset="-78"/>
                        </a:rPr>
                        <a:t>Name of editor used.</a:t>
                      </a:r>
                      <a:endParaRPr lang="en-US" sz="2200" dirty="0">
                        <a:solidFill>
                          <a:srgbClr val="FF0000"/>
                        </a:solidFill>
                        <a:latin typeface="Andalus" pitchFamily="18" charset="-78"/>
                        <a:ea typeface="Times New Roman"/>
                        <a:cs typeface="Andalus" pitchFamily="18" charset="-78"/>
                      </a:endParaRPr>
                    </a:p>
                  </a:txBody>
                  <a:tcPr marL="4445" marR="4445" marT="0" marB="0" anchor="ctr">
                    <a:lnL w="12700" cap="flat" cmpd="sng" algn="ctr">
                      <a:solidFill>
                        <a:srgbClr val="CCCC00"/>
                      </a:solidFill>
                      <a:prstDash val="solid"/>
                      <a:round/>
                      <a:headEnd type="none" w="med" len="med"/>
                      <a:tailEnd type="none" w="med" len="med"/>
                    </a:lnL>
                    <a:lnR w="12700" cap="flat" cmpd="sng" algn="ctr">
                      <a:solidFill>
                        <a:srgbClr val="CCCC00"/>
                      </a:solidFill>
                      <a:prstDash val="solid"/>
                      <a:round/>
                      <a:headEnd type="none" w="med" len="med"/>
                      <a:tailEnd type="none" w="med" len="med"/>
                    </a:lnR>
                    <a:lnT w="12700" cap="flat" cmpd="sng" algn="ctr">
                      <a:solidFill>
                        <a:srgbClr val="CCCC00"/>
                      </a:solidFill>
                      <a:prstDash val="solid"/>
                      <a:round/>
                      <a:headEnd type="none" w="med" len="med"/>
                      <a:tailEnd type="none" w="med" len="med"/>
                    </a:lnT>
                    <a:lnB w="12700" cap="flat" cmpd="sng" algn="ctr">
                      <a:solidFill>
                        <a:srgbClr val="CCCC00"/>
                      </a:solidFill>
                      <a:prstDash val="solid"/>
                      <a:round/>
                      <a:headEnd type="none" w="med" len="med"/>
                      <a:tailEnd type="none" w="med" len="med"/>
                    </a:lnB>
                    <a:solidFill>
                      <a:srgbClr val="FFFFFF"/>
                    </a:solidFill>
                  </a:tcPr>
                </a:tc>
              </a:tr>
              <a:tr h="477692">
                <a:tc>
                  <a:txBody>
                    <a:bodyPr/>
                    <a:lstStyle/>
                    <a:p>
                      <a:pPr marL="0" marR="0" algn="l">
                        <a:lnSpc>
                          <a:spcPct val="115000"/>
                        </a:lnSpc>
                        <a:spcBef>
                          <a:spcPts val="0"/>
                        </a:spcBef>
                        <a:spcAft>
                          <a:spcPts val="1000"/>
                        </a:spcAft>
                      </a:pPr>
                      <a:r>
                        <a:rPr lang="en-US" sz="2200" b="1" dirty="0">
                          <a:solidFill>
                            <a:srgbClr val="002060"/>
                          </a:solidFill>
                          <a:latin typeface="Andalus" pitchFamily="18" charset="-78"/>
                          <a:ea typeface="Constantia"/>
                          <a:cs typeface="Andalus" pitchFamily="18" charset="-78"/>
                        </a:rPr>
                        <a:t>HOME</a:t>
                      </a:r>
                      <a:endParaRPr lang="en-US" sz="2200" b="1" dirty="0">
                        <a:solidFill>
                          <a:srgbClr val="002060"/>
                        </a:solidFill>
                        <a:latin typeface="Andalus" pitchFamily="18" charset="-78"/>
                        <a:ea typeface="Times New Roman"/>
                        <a:cs typeface="Andalus" pitchFamily="18" charset="-78"/>
                      </a:endParaRPr>
                    </a:p>
                  </a:txBody>
                  <a:tcPr marL="4445" marR="4445" marT="0" marB="0" anchor="ctr">
                    <a:lnL w="12700" cap="flat" cmpd="sng" algn="ctr">
                      <a:solidFill>
                        <a:srgbClr val="CCCC00"/>
                      </a:solidFill>
                      <a:prstDash val="solid"/>
                      <a:round/>
                      <a:headEnd type="none" w="med" len="med"/>
                      <a:tailEnd type="none" w="med" len="med"/>
                    </a:lnL>
                    <a:lnR w="12700" cap="flat" cmpd="sng" algn="ctr">
                      <a:solidFill>
                        <a:srgbClr val="CCCC00"/>
                      </a:solidFill>
                      <a:prstDash val="solid"/>
                      <a:round/>
                      <a:headEnd type="none" w="med" len="med"/>
                      <a:tailEnd type="none" w="med" len="med"/>
                    </a:lnR>
                    <a:lnT w="12700" cap="flat" cmpd="sng" algn="ctr">
                      <a:solidFill>
                        <a:srgbClr val="CCCC00"/>
                      </a:solidFill>
                      <a:prstDash val="solid"/>
                      <a:round/>
                      <a:headEnd type="none" w="med" len="med"/>
                      <a:tailEnd type="none" w="med" len="med"/>
                    </a:lnT>
                    <a:lnB w="12700" cap="flat" cmpd="sng" algn="ctr">
                      <a:solidFill>
                        <a:srgbClr val="CCCC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1000"/>
                        </a:spcAft>
                      </a:pPr>
                      <a:r>
                        <a:rPr lang="en-US" sz="2200">
                          <a:solidFill>
                            <a:srgbClr val="FF0000"/>
                          </a:solidFill>
                          <a:latin typeface="Andalus" pitchFamily="18" charset="-78"/>
                          <a:ea typeface="Constantia"/>
                          <a:cs typeface="Andalus" pitchFamily="18" charset="-78"/>
                        </a:rPr>
                        <a:t>The directory that you are first logged into</a:t>
                      </a:r>
                      <a:endParaRPr lang="en-US" sz="2200">
                        <a:solidFill>
                          <a:srgbClr val="FF0000"/>
                        </a:solidFill>
                        <a:latin typeface="Andalus" pitchFamily="18" charset="-78"/>
                        <a:ea typeface="Times New Roman"/>
                        <a:cs typeface="Andalus" pitchFamily="18" charset="-78"/>
                      </a:endParaRPr>
                    </a:p>
                  </a:txBody>
                  <a:tcPr marL="4445" marR="4445" marT="0" marB="0" anchor="ctr">
                    <a:lnL w="12700" cap="flat" cmpd="sng" algn="ctr">
                      <a:solidFill>
                        <a:srgbClr val="CCCC00"/>
                      </a:solidFill>
                      <a:prstDash val="solid"/>
                      <a:round/>
                      <a:headEnd type="none" w="med" len="med"/>
                      <a:tailEnd type="none" w="med" len="med"/>
                    </a:lnL>
                    <a:lnR w="12700" cap="flat" cmpd="sng" algn="ctr">
                      <a:solidFill>
                        <a:srgbClr val="CCCC00"/>
                      </a:solidFill>
                      <a:prstDash val="solid"/>
                      <a:round/>
                      <a:headEnd type="none" w="med" len="med"/>
                      <a:tailEnd type="none" w="med" len="med"/>
                    </a:lnR>
                    <a:lnT w="12700" cap="flat" cmpd="sng" algn="ctr">
                      <a:solidFill>
                        <a:srgbClr val="CCCC00"/>
                      </a:solidFill>
                      <a:prstDash val="solid"/>
                      <a:round/>
                      <a:headEnd type="none" w="med" len="med"/>
                      <a:tailEnd type="none" w="med" len="med"/>
                    </a:lnT>
                    <a:lnB w="12700" cap="flat" cmpd="sng" algn="ctr">
                      <a:solidFill>
                        <a:srgbClr val="CCCC00"/>
                      </a:solidFill>
                      <a:prstDash val="solid"/>
                      <a:round/>
                      <a:headEnd type="none" w="med" len="med"/>
                      <a:tailEnd type="none" w="med" len="med"/>
                    </a:lnB>
                    <a:solidFill>
                      <a:srgbClr val="FFFFFF"/>
                    </a:solidFill>
                  </a:tcPr>
                </a:tc>
              </a:tr>
              <a:tr h="750466">
                <a:tc>
                  <a:txBody>
                    <a:bodyPr/>
                    <a:lstStyle/>
                    <a:p>
                      <a:pPr marL="0" marR="0">
                        <a:lnSpc>
                          <a:spcPct val="115000"/>
                        </a:lnSpc>
                        <a:spcBef>
                          <a:spcPts val="0"/>
                        </a:spcBef>
                        <a:spcAft>
                          <a:spcPts val="1000"/>
                        </a:spcAft>
                      </a:pPr>
                      <a:r>
                        <a:rPr lang="en-US" sz="2200" b="1" dirty="0">
                          <a:solidFill>
                            <a:srgbClr val="002060"/>
                          </a:solidFill>
                          <a:latin typeface="Andalus" pitchFamily="18" charset="-78"/>
                          <a:ea typeface="Constantia"/>
                          <a:cs typeface="Andalus" pitchFamily="18" charset="-78"/>
                        </a:rPr>
                        <a:t>SHELL</a:t>
                      </a:r>
                      <a:endParaRPr lang="en-US" sz="2200" b="1" dirty="0">
                        <a:solidFill>
                          <a:srgbClr val="002060"/>
                        </a:solidFill>
                        <a:latin typeface="Andalus" pitchFamily="18" charset="-78"/>
                        <a:ea typeface="Times New Roman"/>
                        <a:cs typeface="Andalus" pitchFamily="18" charset="-78"/>
                      </a:endParaRPr>
                    </a:p>
                  </a:txBody>
                  <a:tcPr marL="4445" marR="4445" marT="0" marB="0" anchor="ctr">
                    <a:lnL w="12700" cap="flat" cmpd="sng" algn="ctr">
                      <a:solidFill>
                        <a:srgbClr val="CCCC00"/>
                      </a:solidFill>
                      <a:prstDash val="solid"/>
                      <a:round/>
                      <a:headEnd type="none" w="med" len="med"/>
                      <a:tailEnd type="none" w="med" len="med"/>
                    </a:lnL>
                    <a:lnR w="12700" cap="flat" cmpd="sng" algn="ctr">
                      <a:solidFill>
                        <a:srgbClr val="CCCC00"/>
                      </a:solidFill>
                      <a:prstDash val="solid"/>
                      <a:round/>
                      <a:headEnd type="none" w="med" len="med"/>
                      <a:tailEnd type="none" w="med" len="med"/>
                    </a:lnR>
                    <a:lnT w="12700" cap="flat" cmpd="sng" algn="ctr">
                      <a:solidFill>
                        <a:srgbClr val="CCCC00"/>
                      </a:solidFill>
                      <a:prstDash val="solid"/>
                      <a:round/>
                      <a:headEnd type="none" w="med" len="med"/>
                      <a:tailEnd type="none" w="med" len="med"/>
                    </a:lnT>
                    <a:lnB w="12700" cap="flat" cmpd="sng" algn="ctr">
                      <a:solidFill>
                        <a:srgbClr val="CCCC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1000"/>
                        </a:spcAft>
                      </a:pPr>
                      <a:r>
                        <a:rPr lang="en-US" sz="2200" dirty="0">
                          <a:solidFill>
                            <a:srgbClr val="FF0000"/>
                          </a:solidFill>
                          <a:latin typeface="Andalus" pitchFamily="18" charset="-78"/>
                          <a:ea typeface="Constantia"/>
                          <a:cs typeface="Andalus" pitchFamily="18" charset="-78"/>
                        </a:rPr>
                        <a:t>The program you run as your command-line interpreter.</a:t>
                      </a:r>
                      <a:endParaRPr lang="en-US" sz="2200" dirty="0">
                        <a:solidFill>
                          <a:srgbClr val="FF0000"/>
                        </a:solidFill>
                        <a:latin typeface="Andalus" pitchFamily="18" charset="-78"/>
                        <a:ea typeface="Times New Roman"/>
                        <a:cs typeface="Andalus" pitchFamily="18" charset="-78"/>
                      </a:endParaRPr>
                    </a:p>
                  </a:txBody>
                  <a:tcPr marL="4445" marR="4445" marT="0" marB="0" anchor="ctr">
                    <a:lnL w="12700" cap="flat" cmpd="sng" algn="ctr">
                      <a:solidFill>
                        <a:srgbClr val="CCCC00"/>
                      </a:solidFill>
                      <a:prstDash val="solid"/>
                      <a:round/>
                      <a:headEnd type="none" w="med" len="med"/>
                      <a:tailEnd type="none" w="med" len="med"/>
                    </a:lnL>
                    <a:lnR w="12700" cap="flat" cmpd="sng" algn="ctr">
                      <a:solidFill>
                        <a:srgbClr val="CCCC00"/>
                      </a:solidFill>
                      <a:prstDash val="solid"/>
                      <a:round/>
                      <a:headEnd type="none" w="med" len="med"/>
                      <a:tailEnd type="none" w="med" len="med"/>
                    </a:lnR>
                    <a:lnT w="12700" cap="flat" cmpd="sng" algn="ctr">
                      <a:solidFill>
                        <a:srgbClr val="CCCC00"/>
                      </a:solidFill>
                      <a:prstDash val="solid"/>
                      <a:round/>
                      <a:headEnd type="none" w="med" len="med"/>
                      <a:tailEnd type="none" w="med" len="med"/>
                    </a:lnT>
                    <a:lnB w="12700" cap="flat" cmpd="sng" algn="ctr">
                      <a:solidFill>
                        <a:srgbClr val="CCCC00"/>
                      </a:solidFill>
                      <a:prstDash val="solid"/>
                      <a:round/>
                      <a:headEnd type="none" w="med" len="med"/>
                      <a:tailEnd type="none" w="med" len="med"/>
                    </a:lnB>
                    <a:solidFill>
                      <a:srgbClr val="FFFFFF"/>
                    </a:solidFill>
                  </a:tcPr>
                </a:tc>
              </a:tr>
              <a:tr h="477692">
                <a:tc>
                  <a:txBody>
                    <a:bodyPr/>
                    <a:lstStyle/>
                    <a:p>
                      <a:pPr marL="0" marR="0">
                        <a:lnSpc>
                          <a:spcPct val="115000"/>
                        </a:lnSpc>
                        <a:spcBef>
                          <a:spcPts val="0"/>
                        </a:spcBef>
                        <a:spcAft>
                          <a:spcPts val="1000"/>
                        </a:spcAft>
                      </a:pPr>
                      <a:r>
                        <a:rPr lang="en-US" sz="2200" b="1">
                          <a:solidFill>
                            <a:srgbClr val="002060"/>
                          </a:solidFill>
                          <a:latin typeface="Andalus" pitchFamily="18" charset="-78"/>
                          <a:ea typeface="Constantia"/>
                          <a:cs typeface="Andalus" pitchFamily="18" charset="-78"/>
                        </a:rPr>
                        <a:t>TERM</a:t>
                      </a:r>
                      <a:endParaRPr lang="en-US" sz="2200" b="1">
                        <a:solidFill>
                          <a:srgbClr val="002060"/>
                        </a:solidFill>
                        <a:latin typeface="Andalus" pitchFamily="18" charset="-78"/>
                        <a:ea typeface="Times New Roman"/>
                        <a:cs typeface="Andalus" pitchFamily="18" charset="-78"/>
                      </a:endParaRPr>
                    </a:p>
                  </a:txBody>
                  <a:tcPr marL="4445" marR="4445" marT="0" marB="0" anchor="ctr">
                    <a:lnL w="12700" cap="flat" cmpd="sng" algn="ctr">
                      <a:solidFill>
                        <a:srgbClr val="CCCC00"/>
                      </a:solidFill>
                      <a:prstDash val="solid"/>
                      <a:round/>
                      <a:headEnd type="none" w="med" len="med"/>
                      <a:tailEnd type="none" w="med" len="med"/>
                    </a:lnL>
                    <a:lnR w="12700" cap="flat" cmpd="sng" algn="ctr">
                      <a:solidFill>
                        <a:srgbClr val="CCCC00"/>
                      </a:solidFill>
                      <a:prstDash val="solid"/>
                      <a:round/>
                      <a:headEnd type="none" w="med" len="med"/>
                      <a:tailEnd type="none" w="med" len="med"/>
                    </a:lnR>
                    <a:lnT w="12700" cap="flat" cmpd="sng" algn="ctr">
                      <a:solidFill>
                        <a:srgbClr val="CCCC00"/>
                      </a:solidFill>
                      <a:prstDash val="solid"/>
                      <a:round/>
                      <a:headEnd type="none" w="med" len="med"/>
                      <a:tailEnd type="none" w="med" len="med"/>
                    </a:lnT>
                    <a:lnB w="12700" cap="flat" cmpd="sng" algn="ctr">
                      <a:solidFill>
                        <a:srgbClr val="CCCC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1000"/>
                        </a:spcAft>
                      </a:pPr>
                      <a:r>
                        <a:rPr lang="en-US" sz="2200">
                          <a:solidFill>
                            <a:srgbClr val="FF0000"/>
                          </a:solidFill>
                          <a:latin typeface="Andalus" pitchFamily="18" charset="-78"/>
                          <a:ea typeface="Constantia"/>
                          <a:cs typeface="Andalus" pitchFamily="18" charset="-78"/>
                        </a:rPr>
                        <a:t>The type of terminal emulation used</a:t>
                      </a:r>
                      <a:endParaRPr lang="en-US" sz="2200">
                        <a:solidFill>
                          <a:srgbClr val="FF0000"/>
                        </a:solidFill>
                        <a:latin typeface="Andalus" pitchFamily="18" charset="-78"/>
                        <a:ea typeface="Times New Roman"/>
                        <a:cs typeface="Andalus" pitchFamily="18" charset="-78"/>
                      </a:endParaRPr>
                    </a:p>
                  </a:txBody>
                  <a:tcPr marL="4445" marR="4445" marT="0" marB="0" anchor="ctr">
                    <a:lnL w="12700" cap="flat" cmpd="sng" algn="ctr">
                      <a:solidFill>
                        <a:srgbClr val="CCCC00"/>
                      </a:solidFill>
                      <a:prstDash val="solid"/>
                      <a:round/>
                      <a:headEnd type="none" w="med" len="med"/>
                      <a:tailEnd type="none" w="med" len="med"/>
                    </a:lnL>
                    <a:lnR w="12700" cap="flat" cmpd="sng" algn="ctr">
                      <a:solidFill>
                        <a:srgbClr val="CCCC00"/>
                      </a:solidFill>
                      <a:prstDash val="solid"/>
                      <a:round/>
                      <a:headEnd type="none" w="med" len="med"/>
                      <a:tailEnd type="none" w="med" len="med"/>
                    </a:lnR>
                    <a:lnT w="12700" cap="flat" cmpd="sng" algn="ctr">
                      <a:solidFill>
                        <a:srgbClr val="CCCC00"/>
                      </a:solidFill>
                      <a:prstDash val="solid"/>
                      <a:round/>
                      <a:headEnd type="none" w="med" len="med"/>
                      <a:tailEnd type="none" w="med" len="med"/>
                    </a:lnT>
                    <a:lnB w="12700" cap="flat" cmpd="sng" algn="ctr">
                      <a:solidFill>
                        <a:srgbClr val="CCCC00"/>
                      </a:solidFill>
                      <a:prstDash val="solid"/>
                      <a:round/>
                      <a:headEnd type="none" w="med" len="med"/>
                      <a:tailEnd type="none" w="med" len="med"/>
                    </a:lnB>
                    <a:solidFill>
                      <a:srgbClr val="FFFFFF"/>
                    </a:solidFill>
                  </a:tcPr>
                </a:tc>
              </a:tr>
              <a:tr h="477692">
                <a:tc>
                  <a:txBody>
                    <a:bodyPr/>
                    <a:lstStyle/>
                    <a:p>
                      <a:pPr marL="0" marR="0">
                        <a:lnSpc>
                          <a:spcPct val="115000"/>
                        </a:lnSpc>
                        <a:spcBef>
                          <a:spcPts val="0"/>
                        </a:spcBef>
                        <a:spcAft>
                          <a:spcPts val="1000"/>
                        </a:spcAft>
                      </a:pPr>
                      <a:r>
                        <a:rPr lang="en-US" sz="2200" b="1" dirty="0">
                          <a:solidFill>
                            <a:srgbClr val="002060"/>
                          </a:solidFill>
                          <a:latin typeface="Andalus" pitchFamily="18" charset="-78"/>
                          <a:ea typeface="Constantia"/>
                          <a:cs typeface="Andalus" pitchFamily="18" charset="-78"/>
                        </a:rPr>
                        <a:t>PATH</a:t>
                      </a:r>
                      <a:endParaRPr lang="en-US" sz="2200" b="1" dirty="0">
                        <a:solidFill>
                          <a:srgbClr val="002060"/>
                        </a:solidFill>
                        <a:latin typeface="Andalus" pitchFamily="18" charset="-78"/>
                        <a:ea typeface="Times New Roman"/>
                        <a:cs typeface="Andalus" pitchFamily="18" charset="-78"/>
                      </a:endParaRPr>
                    </a:p>
                  </a:txBody>
                  <a:tcPr marL="4445" marR="4445" marT="0" marB="0" anchor="ctr">
                    <a:lnL w="12700" cap="flat" cmpd="sng" algn="ctr">
                      <a:solidFill>
                        <a:srgbClr val="CCCC00"/>
                      </a:solidFill>
                      <a:prstDash val="solid"/>
                      <a:round/>
                      <a:headEnd type="none" w="med" len="med"/>
                      <a:tailEnd type="none" w="med" len="med"/>
                    </a:lnL>
                    <a:lnR w="12700" cap="flat" cmpd="sng" algn="ctr">
                      <a:solidFill>
                        <a:srgbClr val="CCCC00"/>
                      </a:solidFill>
                      <a:prstDash val="solid"/>
                      <a:round/>
                      <a:headEnd type="none" w="med" len="med"/>
                      <a:tailEnd type="none" w="med" len="med"/>
                    </a:lnR>
                    <a:lnT w="12700" cap="flat" cmpd="sng" algn="ctr">
                      <a:solidFill>
                        <a:srgbClr val="CCCC00"/>
                      </a:solidFill>
                      <a:prstDash val="solid"/>
                      <a:round/>
                      <a:headEnd type="none" w="med" len="med"/>
                      <a:tailEnd type="none" w="med" len="med"/>
                    </a:lnT>
                    <a:lnB w="12700" cap="flat" cmpd="sng" algn="ctr">
                      <a:solidFill>
                        <a:srgbClr val="CCCC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1000"/>
                        </a:spcAft>
                      </a:pPr>
                      <a:r>
                        <a:rPr lang="en-US" sz="2200">
                          <a:solidFill>
                            <a:srgbClr val="FF0000"/>
                          </a:solidFill>
                          <a:latin typeface="Andalus" pitchFamily="18" charset="-78"/>
                          <a:ea typeface="Constantia"/>
                          <a:cs typeface="Andalus" pitchFamily="18" charset="-78"/>
                        </a:rPr>
                        <a:t>Listing of directories searched when logging on</a:t>
                      </a:r>
                      <a:endParaRPr lang="en-US" sz="2200">
                        <a:solidFill>
                          <a:srgbClr val="FF0000"/>
                        </a:solidFill>
                        <a:latin typeface="Andalus" pitchFamily="18" charset="-78"/>
                        <a:ea typeface="Times New Roman"/>
                        <a:cs typeface="Andalus" pitchFamily="18" charset="-78"/>
                      </a:endParaRPr>
                    </a:p>
                  </a:txBody>
                  <a:tcPr marL="4445" marR="4445" marT="0" marB="0" anchor="ctr">
                    <a:lnL w="12700" cap="flat" cmpd="sng" algn="ctr">
                      <a:solidFill>
                        <a:srgbClr val="CCCC00"/>
                      </a:solidFill>
                      <a:prstDash val="solid"/>
                      <a:round/>
                      <a:headEnd type="none" w="med" len="med"/>
                      <a:tailEnd type="none" w="med" len="med"/>
                    </a:lnL>
                    <a:lnR w="12700" cap="flat" cmpd="sng" algn="ctr">
                      <a:solidFill>
                        <a:srgbClr val="CCCC00"/>
                      </a:solidFill>
                      <a:prstDash val="solid"/>
                      <a:round/>
                      <a:headEnd type="none" w="med" len="med"/>
                      <a:tailEnd type="none" w="med" len="med"/>
                    </a:lnR>
                    <a:lnT w="12700" cap="flat" cmpd="sng" algn="ctr">
                      <a:solidFill>
                        <a:srgbClr val="CCCC00"/>
                      </a:solidFill>
                      <a:prstDash val="solid"/>
                      <a:round/>
                      <a:headEnd type="none" w="med" len="med"/>
                      <a:tailEnd type="none" w="med" len="med"/>
                    </a:lnT>
                    <a:lnB w="12700" cap="flat" cmpd="sng" algn="ctr">
                      <a:solidFill>
                        <a:srgbClr val="CCCC00"/>
                      </a:solidFill>
                      <a:prstDash val="solid"/>
                      <a:round/>
                      <a:headEnd type="none" w="med" len="med"/>
                      <a:tailEnd type="none" w="med" len="med"/>
                    </a:lnB>
                    <a:solidFill>
                      <a:srgbClr val="FFFFFF"/>
                    </a:solidFill>
                  </a:tcPr>
                </a:tc>
              </a:tr>
              <a:tr h="477692">
                <a:tc>
                  <a:txBody>
                    <a:bodyPr/>
                    <a:lstStyle/>
                    <a:p>
                      <a:pPr marL="0" marR="0">
                        <a:lnSpc>
                          <a:spcPct val="115000"/>
                        </a:lnSpc>
                        <a:spcBef>
                          <a:spcPts val="0"/>
                        </a:spcBef>
                        <a:spcAft>
                          <a:spcPts val="1000"/>
                        </a:spcAft>
                      </a:pPr>
                      <a:r>
                        <a:rPr lang="en-US" sz="2200" b="1">
                          <a:solidFill>
                            <a:srgbClr val="002060"/>
                          </a:solidFill>
                          <a:latin typeface="Andalus" pitchFamily="18" charset="-78"/>
                          <a:ea typeface="Constantia"/>
                          <a:cs typeface="Andalus" pitchFamily="18" charset="-78"/>
                        </a:rPr>
                        <a:t>MAIL</a:t>
                      </a:r>
                      <a:endParaRPr lang="en-US" sz="2200" b="1">
                        <a:solidFill>
                          <a:srgbClr val="002060"/>
                        </a:solidFill>
                        <a:latin typeface="Andalus" pitchFamily="18" charset="-78"/>
                        <a:ea typeface="Times New Roman"/>
                        <a:cs typeface="Andalus" pitchFamily="18" charset="-78"/>
                      </a:endParaRPr>
                    </a:p>
                  </a:txBody>
                  <a:tcPr marL="4445" marR="4445" marT="0" marB="0" anchor="ctr">
                    <a:lnL w="12700" cap="flat" cmpd="sng" algn="ctr">
                      <a:solidFill>
                        <a:srgbClr val="CCCC00"/>
                      </a:solidFill>
                      <a:prstDash val="solid"/>
                      <a:round/>
                      <a:headEnd type="none" w="med" len="med"/>
                      <a:tailEnd type="none" w="med" len="med"/>
                    </a:lnL>
                    <a:lnR w="12700" cap="flat" cmpd="sng" algn="ctr">
                      <a:solidFill>
                        <a:srgbClr val="CCCC00"/>
                      </a:solidFill>
                      <a:prstDash val="solid"/>
                      <a:round/>
                      <a:headEnd type="none" w="med" len="med"/>
                      <a:tailEnd type="none" w="med" len="med"/>
                    </a:lnR>
                    <a:lnT w="12700" cap="flat" cmpd="sng" algn="ctr">
                      <a:solidFill>
                        <a:srgbClr val="CCCC00"/>
                      </a:solidFill>
                      <a:prstDash val="solid"/>
                      <a:round/>
                      <a:headEnd type="none" w="med" len="med"/>
                      <a:tailEnd type="none" w="med" len="med"/>
                    </a:lnT>
                    <a:lnB w="12700" cap="flat" cmpd="sng" algn="ctr">
                      <a:solidFill>
                        <a:srgbClr val="CCCC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1000"/>
                        </a:spcAft>
                      </a:pPr>
                      <a:r>
                        <a:rPr lang="en-US" sz="2200">
                          <a:solidFill>
                            <a:srgbClr val="FF0000"/>
                          </a:solidFill>
                          <a:latin typeface="Andalus" pitchFamily="18" charset="-78"/>
                          <a:ea typeface="Constantia"/>
                          <a:cs typeface="Andalus" pitchFamily="18" charset="-78"/>
                        </a:rPr>
                        <a:t>Location of where the mail is stored</a:t>
                      </a:r>
                      <a:endParaRPr lang="en-US" sz="2200">
                        <a:solidFill>
                          <a:srgbClr val="FF0000"/>
                        </a:solidFill>
                        <a:latin typeface="Andalus" pitchFamily="18" charset="-78"/>
                        <a:ea typeface="Times New Roman"/>
                        <a:cs typeface="Andalus" pitchFamily="18" charset="-78"/>
                      </a:endParaRPr>
                    </a:p>
                  </a:txBody>
                  <a:tcPr marL="4445" marR="4445" marT="0" marB="0" anchor="ctr">
                    <a:lnL w="12700" cap="flat" cmpd="sng" algn="ctr">
                      <a:solidFill>
                        <a:srgbClr val="CCCC00"/>
                      </a:solidFill>
                      <a:prstDash val="solid"/>
                      <a:round/>
                      <a:headEnd type="none" w="med" len="med"/>
                      <a:tailEnd type="none" w="med" len="med"/>
                    </a:lnL>
                    <a:lnR w="12700" cap="flat" cmpd="sng" algn="ctr">
                      <a:solidFill>
                        <a:srgbClr val="CCCC00"/>
                      </a:solidFill>
                      <a:prstDash val="solid"/>
                      <a:round/>
                      <a:headEnd type="none" w="med" len="med"/>
                      <a:tailEnd type="none" w="med" len="med"/>
                    </a:lnR>
                    <a:lnT w="12700" cap="flat" cmpd="sng" algn="ctr">
                      <a:solidFill>
                        <a:srgbClr val="CCCC00"/>
                      </a:solidFill>
                      <a:prstDash val="solid"/>
                      <a:round/>
                      <a:headEnd type="none" w="med" len="med"/>
                      <a:tailEnd type="none" w="med" len="med"/>
                    </a:lnT>
                    <a:lnB w="12700" cap="flat" cmpd="sng" algn="ctr">
                      <a:solidFill>
                        <a:srgbClr val="CCCC00"/>
                      </a:solidFill>
                      <a:prstDash val="solid"/>
                      <a:round/>
                      <a:headEnd type="none" w="med" len="med"/>
                      <a:tailEnd type="none" w="med" len="med"/>
                    </a:lnB>
                    <a:solidFill>
                      <a:srgbClr val="FFFFFF"/>
                    </a:solidFill>
                  </a:tcPr>
                </a:tc>
              </a:tr>
              <a:tr h="477692">
                <a:tc>
                  <a:txBody>
                    <a:bodyPr/>
                    <a:lstStyle/>
                    <a:p>
                      <a:pPr marL="0" marR="0">
                        <a:lnSpc>
                          <a:spcPct val="115000"/>
                        </a:lnSpc>
                        <a:spcBef>
                          <a:spcPts val="0"/>
                        </a:spcBef>
                        <a:spcAft>
                          <a:spcPts val="1000"/>
                        </a:spcAft>
                      </a:pPr>
                      <a:r>
                        <a:rPr lang="en-US" sz="2200" b="1">
                          <a:solidFill>
                            <a:srgbClr val="002060"/>
                          </a:solidFill>
                          <a:latin typeface="Andalus" pitchFamily="18" charset="-78"/>
                          <a:ea typeface="Constantia"/>
                          <a:cs typeface="Andalus" pitchFamily="18" charset="-78"/>
                        </a:rPr>
                        <a:t>MANPATH</a:t>
                      </a:r>
                      <a:endParaRPr lang="en-US" sz="2200" b="1">
                        <a:solidFill>
                          <a:srgbClr val="002060"/>
                        </a:solidFill>
                        <a:latin typeface="Andalus" pitchFamily="18" charset="-78"/>
                        <a:ea typeface="Times New Roman"/>
                        <a:cs typeface="Andalus" pitchFamily="18" charset="-78"/>
                      </a:endParaRPr>
                    </a:p>
                  </a:txBody>
                  <a:tcPr marL="4445" marR="4445" marT="0" marB="0" anchor="ctr">
                    <a:lnL w="12700" cap="flat" cmpd="sng" algn="ctr">
                      <a:solidFill>
                        <a:srgbClr val="CCCC00"/>
                      </a:solidFill>
                      <a:prstDash val="solid"/>
                      <a:round/>
                      <a:headEnd type="none" w="med" len="med"/>
                      <a:tailEnd type="none" w="med" len="med"/>
                    </a:lnL>
                    <a:lnR w="12700" cap="flat" cmpd="sng" algn="ctr">
                      <a:solidFill>
                        <a:srgbClr val="CCCC00"/>
                      </a:solidFill>
                      <a:prstDash val="solid"/>
                      <a:round/>
                      <a:headEnd type="none" w="med" len="med"/>
                      <a:tailEnd type="none" w="med" len="med"/>
                    </a:lnR>
                    <a:lnT w="12700" cap="flat" cmpd="sng" algn="ctr">
                      <a:solidFill>
                        <a:srgbClr val="CCCC00"/>
                      </a:solidFill>
                      <a:prstDash val="solid"/>
                      <a:round/>
                      <a:headEnd type="none" w="med" len="med"/>
                      <a:tailEnd type="none" w="med" len="med"/>
                    </a:lnT>
                    <a:lnB w="12700" cap="flat" cmpd="sng" algn="ctr">
                      <a:solidFill>
                        <a:srgbClr val="CCCC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1000"/>
                        </a:spcAft>
                      </a:pPr>
                      <a:r>
                        <a:rPr lang="en-US" sz="2200">
                          <a:solidFill>
                            <a:srgbClr val="FF0000"/>
                          </a:solidFill>
                          <a:latin typeface="Andalus" pitchFamily="18" charset="-78"/>
                          <a:ea typeface="Constantia"/>
                          <a:cs typeface="Andalus" pitchFamily="18" charset="-78"/>
                        </a:rPr>
                        <a:t>Location of your Manuals.</a:t>
                      </a:r>
                      <a:endParaRPr lang="en-US" sz="2200">
                        <a:solidFill>
                          <a:srgbClr val="FF0000"/>
                        </a:solidFill>
                        <a:latin typeface="Andalus" pitchFamily="18" charset="-78"/>
                        <a:ea typeface="Times New Roman"/>
                        <a:cs typeface="Andalus" pitchFamily="18" charset="-78"/>
                      </a:endParaRPr>
                    </a:p>
                  </a:txBody>
                  <a:tcPr marL="4445" marR="4445" marT="0" marB="0" anchor="ctr">
                    <a:lnL w="12700" cap="flat" cmpd="sng" algn="ctr">
                      <a:solidFill>
                        <a:srgbClr val="CCCC00"/>
                      </a:solidFill>
                      <a:prstDash val="solid"/>
                      <a:round/>
                      <a:headEnd type="none" w="med" len="med"/>
                      <a:tailEnd type="none" w="med" len="med"/>
                    </a:lnL>
                    <a:lnR w="12700" cap="flat" cmpd="sng" algn="ctr">
                      <a:solidFill>
                        <a:srgbClr val="CCCC00"/>
                      </a:solidFill>
                      <a:prstDash val="solid"/>
                      <a:round/>
                      <a:headEnd type="none" w="med" len="med"/>
                      <a:tailEnd type="none" w="med" len="med"/>
                    </a:lnR>
                    <a:lnT w="12700" cap="flat" cmpd="sng" algn="ctr">
                      <a:solidFill>
                        <a:srgbClr val="CCCC00"/>
                      </a:solidFill>
                      <a:prstDash val="solid"/>
                      <a:round/>
                      <a:headEnd type="none" w="med" len="med"/>
                      <a:tailEnd type="none" w="med" len="med"/>
                    </a:lnT>
                    <a:lnB w="12700" cap="flat" cmpd="sng" algn="ctr">
                      <a:solidFill>
                        <a:srgbClr val="CCCC00"/>
                      </a:solidFill>
                      <a:prstDash val="solid"/>
                      <a:round/>
                      <a:headEnd type="none" w="med" len="med"/>
                      <a:tailEnd type="none" w="med" len="med"/>
                    </a:lnB>
                    <a:solidFill>
                      <a:srgbClr val="FFFFFF"/>
                    </a:solidFill>
                  </a:tcPr>
                </a:tc>
              </a:tr>
              <a:tr h="477692">
                <a:tc>
                  <a:txBody>
                    <a:bodyPr/>
                    <a:lstStyle/>
                    <a:p>
                      <a:pPr marL="0" marR="0">
                        <a:lnSpc>
                          <a:spcPct val="115000"/>
                        </a:lnSpc>
                        <a:spcBef>
                          <a:spcPts val="0"/>
                        </a:spcBef>
                        <a:spcAft>
                          <a:spcPts val="1000"/>
                        </a:spcAft>
                      </a:pPr>
                      <a:r>
                        <a:rPr lang="en-US" sz="2200" b="1">
                          <a:solidFill>
                            <a:srgbClr val="002060"/>
                          </a:solidFill>
                          <a:latin typeface="Andalus" pitchFamily="18" charset="-78"/>
                          <a:ea typeface="Constantia"/>
                          <a:cs typeface="Andalus" pitchFamily="18" charset="-78"/>
                        </a:rPr>
                        <a:t>LOGNAME</a:t>
                      </a:r>
                      <a:endParaRPr lang="en-US" sz="2200" b="1">
                        <a:solidFill>
                          <a:srgbClr val="002060"/>
                        </a:solidFill>
                        <a:latin typeface="Andalus" pitchFamily="18" charset="-78"/>
                        <a:ea typeface="Times New Roman"/>
                        <a:cs typeface="Andalus" pitchFamily="18" charset="-78"/>
                      </a:endParaRPr>
                    </a:p>
                  </a:txBody>
                  <a:tcPr marL="4445" marR="4445" marT="0" marB="0" anchor="ctr">
                    <a:lnL w="12700" cap="flat" cmpd="sng" algn="ctr">
                      <a:solidFill>
                        <a:srgbClr val="CCCC00"/>
                      </a:solidFill>
                      <a:prstDash val="solid"/>
                      <a:round/>
                      <a:headEnd type="none" w="med" len="med"/>
                      <a:tailEnd type="none" w="med" len="med"/>
                    </a:lnL>
                    <a:lnR w="12700" cap="flat" cmpd="sng" algn="ctr">
                      <a:solidFill>
                        <a:srgbClr val="CCCC00"/>
                      </a:solidFill>
                      <a:prstDash val="solid"/>
                      <a:round/>
                      <a:headEnd type="none" w="med" len="med"/>
                      <a:tailEnd type="none" w="med" len="med"/>
                    </a:lnR>
                    <a:lnT w="12700" cap="flat" cmpd="sng" algn="ctr">
                      <a:solidFill>
                        <a:srgbClr val="CCCC00"/>
                      </a:solidFill>
                      <a:prstDash val="solid"/>
                      <a:round/>
                      <a:headEnd type="none" w="med" len="med"/>
                      <a:tailEnd type="none" w="med" len="med"/>
                    </a:lnT>
                    <a:lnB w="12700" cap="flat" cmpd="sng" algn="ctr">
                      <a:solidFill>
                        <a:srgbClr val="CCCC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1000"/>
                        </a:spcAft>
                      </a:pPr>
                      <a:r>
                        <a:rPr lang="en-US" sz="2200">
                          <a:solidFill>
                            <a:srgbClr val="FF0000"/>
                          </a:solidFill>
                          <a:latin typeface="Andalus" pitchFamily="18" charset="-78"/>
                          <a:ea typeface="Constantia"/>
                          <a:cs typeface="Andalus" pitchFamily="18" charset="-78"/>
                        </a:rPr>
                        <a:t>The login name</a:t>
                      </a:r>
                      <a:endParaRPr lang="en-US" sz="2200">
                        <a:solidFill>
                          <a:srgbClr val="FF0000"/>
                        </a:solidFill>
                        <a:latin typeface="Andalus" pitchFamily="18" charset="-78"/>
                        <a:ea typeface="Times New Roman"/>
                        <a:cs typeface="Andalus" pitchFamily="18" charset="-78"/>
                      </a:endParaRPr>
                    </a:p>
                  </a:txBody>
                  <a:tcPr marL="4445" marR="4445" marT="0" marB="0" anchor="ctr">
                    <a:lnL w="12700" cap="flat" cmpd="sng" algn="ctr">
                      <a:solidFill>
                        <a:srgbClr val="CCCC00"/>
                      </a:solidFill>
                      <a:prstDash val="solid"/>
                      <a:round/>
                      <a:headEnd type="none" w="med" len="med"/>
                      <a:tailEnd type="none" w="med" len="med"/>
                    </a:lnL>
                    <a:lnR w="12700" cap="flat" cmpd="sng" algn="ctr">
                      <a:solidFill>
                        <a:srgbClr val="CCCC00"/>
                      </a:solidFill>
                      <a:prstDash val="solid"/>
                      <a:round/>
                      <a:headEnd type="none" w="med" len="med"/>
                      <a:tailEnd type="none" w="med" len="med"/>
                    </a:lnR>
                    <a:lnT w="12700" cap="flat" cmpd="sng" algn="ctr">
                      <a:solidFill>
                        <a:srgbClr val="CCCC00"/>
                      </a:solidFill>
                      <a:prstDash val="solid"/>
                      <a:round/>
                      <a:headEnd type="none" w="med" len="med"/>
                      <a:tailEnd type="none" w="med" len="med"/>
                    </a:lnT>
                    <a:lnB w="12700" cap="flat" cmpd="sng" algn="ctr">
                      <a:solidFill>
                        <a:srgbClr val="CCCC00"/>
                      </a:solidFill>
                      <a:prstDash val="solid"/>
                      <a:round/>
                      <a:headEnd type="none" w="med" len="med"/>
                      <a:tailEnd type="none" w="med" len="med"/>
                    </a:lnB>
                    <a:solidFill>
                      <a:srgbClr val="FFFFFF"/>
                    </a:solidFill>
                  </a:tcPr>
                </a:tc>
              </a:tr>
              <a:tr h="477692">
                <a:tc>
                  <a:txBody>
                    <a:bodyPr/>
                    <a:lstStyle/>
                    <a:p>
                      <a:pPr marL="0" marR="0">
                        <a:lnSpc>
                          <a:spcPct val="115000"/>
                        </a:lnSpc>
                        <a:spcBef>
                          <a:spcPts val="0"/>
                        </a:spcBef>
                        <a:spcAft>
                          <a:spcPts val="1000"/>
                        </a:spcAft>
                      </a:pPr>
                      <a:r>
                        <a:rPr lang="en-US" sz="2200" b="1" dirty="0">
                          <a:solidFill>
                            <a:srgbClr val="002060"/>
                          </a:solidFill>
                          <a:latin typeface="Andalus" pitchFamily="18" charset="-78"/>
                          <a:ea typeface="Constantia"/>
                          <a:cs typeface="Andalus" pitchFamily="18" charset="-78"/>
                        </a:rPr>
                        <a:t>TZ</a:t>
                      </a:r>
                      <a:endParaRPr lang="en-US" sz="2200" b="1" dirty="0">
                        <a:solidFill>
                          <a:srgbClr val="002060"/>
                        </a:solidFill>
                        <a:latin typeface="Andalus" pitchFamily="18" charset="-78"/>
                        <a:ea typeface="Times New Roman"/>
                        <a:cs typeface="Andalus" pitchFamily="18" charset="-78"/>
                      </a:endParaRPr>
                    </a:p>
                  </a:txBody>
                  <a:tcPr marL="4445" marR="4445" marT="0" marB="0" anchor="ctr">
                    <a:lnL w="12700" cap="flat" cmpd="sng" algn="ctr">
                      <a:solidFill>
                        <a:srgbClr val="CCCC00"/>
                      </a:solidFill>
                      <a:prstDash val="solid"/>
                      <a:round/>
                      <a:headEnd type="none" w="med" len="med"/>
                      <a:tailEnd type="none" w="med" len="med"/>
                    </a:lnL>
                    <a:lnR w="12700" cap="flat" cmpd="sng" algn="ctr">
                      <a:solidFill>
                        <a:srgbClr val="CCCC00"/>
                      </a:solidFill>
                      <a:prstDash val="solid"/>
                      <a:round/>
                      <a:headEnd type="none" w="med" len="med"/>
                      <a:tailEnd type="none" w="med" len="med"/>
                    </a:lnR>
                    <a:lnT w="12700" cap="flat" cmpd="sng" algn="ctr">
                      <a:solidFill>
                        <a:srgbClr val="CCCC00"/>
                      </a:solidFill>
                      <a:prstDash val="solid"/>
                      <a:round/>
                      <a:headEnd type="none" w="med" len="med"/>
                      <a:tailEnd type="none" w="med" len="med"/>
                    </a:lnT>
                    <a:lnB w="12700" cap="flat" cmpd="sng" algn="ctr">
                      <a:solidFill>
                        <a:srgbClr val="CCCC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1000"/>
                        </a:spcAft>
                      </a:pPr>
                      <a:r>
                        <a:rPr lang="en-US" sz="2200" dirty="0">
                          <a:solidFill>
                            <a:srgbClr val="FF0000"/>
                          </a:solidFill>
                          <a:latin typeface="Andalus" pitchFamily="18" charset="-78"/>
                          <a:ea typeface="Constantia"/>
                          <a:cs typeface="Andalus" pitchFamily="18" charset="-78"/>
                        </a:rPr>
                        <a:t>Time zone of computer</a:t>
                      </a:r>
                      <a:endParaRPr lang="en-US" sz="2200" dirty="0">
                        <a:solidFill>
                          <a:srgbClr val="FF0000"/>
                        </a:solidFill>
                        <a:latin typeface="Andalus" pitchFamily="18" charset="-78"/>
                        <a:ea typeface="Times New Roman"/>
                        <a:cs typeface="Andalus" pitchFamily="18" charset="-78"/>
                      </a:endParaRPr>
                    </a:p>
                  </a:txBody>
                  <a:tcPr marL="4445" marR="4445" marT="0" marB="0" anchor="ctr">
                    <a:lnL w="12700" cap="flat" cmpd="sng" algn="ctr">
                      <a:solidFill>
                        <a:srgbClr val="CCCC00"/>
                      </a:solidFill>
                      <a:prstDash val="solid"/>
                      <a:round/>
                      <a:headEnd type="none" w="med" len="med"/>
                      <a:tailEnd type="none" w="med" len="med"/>
                    </a:lnL>
                    <a:lnR w="12700" cap="flat" cmpd="sng" algn="ctr">
                      <a:solidFill>
                        <a:srgbClr val="CCCC00"/>
                      </a:solidFill>
                      <a:prstDash val="solid"/>
                      <a:round/>
                      <a:headEnd type="none" w="med" len="med"/>
                      <a:tailEnd type="none" w="med" len="med"/>
                    </a:lnR>
                    <a:lnT w="12700" cap="flat" cmpd="sng" algn="ctr">
                      <a:solidFill>
                        <a:srgbClr val="CCCC00"/>
                      </a:solidFill>
                      <a:prstDash val="solid"/>
                      <a:round/>
                      <a:headEnd type="none" w="med" len="med"/>
                      <a:tailEnd type="none" w="med" len="med"/>
                    </a:lnT>
                    <a:lnB w="12700" cap="flat" cmpd="sng" algn="ctr">
                      <a:solidFill>
                        <a:srgbClr val="CCCC00"/>
                      </a:solidFill>
                      <a:prstDash val="solid"/>
                      <a:round/>
                      <a:headEnd type="none" w="med" len="med"/>
                      <a:tailEnd type="none" w="med" len="med"/>
                    </a:lnB>
                    <a:solidFill>
                      <a:srgbClr val="FFFFFF"/>
                    </a:solidFill>
                  </a:tcPr>
                </a:tc>
              </a:tr>
            </a:tbl>
          </a:graphicData>
        </a:graphic>
      </p:graphicFrame>
      <p:pic>
        <p:nvPicPr>
          <p:cNvPr id="4" name="Picture 3"/>
          <p:cNvPicPr>
            <a:picLocks noChangeAspect="1" noChangeArrowheads="1"/>
          </p:cNvPicPr>
          <p:nvPr/>
        </p:nvPicPr>
        <p:blipFill>
          <a:blip r:embed="rId3"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5" name="Picture 4"/>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6"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0" y="493216"/>
            <a:ext cx="9144000" cy="58785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40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how to set alias for commands </a:t>
            </a:r>
            <a:endParaRPr kumimoji="0" lang="en-US" sz="4000" b="0" i="0" u="sng" strike="noStrike" cap="none" normalizeH="0" baseline="0" dirty="0" smtClean="0">
              <a:ln>
                <a:noFill/>
              </a:ln>
              <a:solidFill>
                <a:schemeClr val="accent6">
                  <a:lumMod val="75000"/>
                </a:schemeClr>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#alias san=clear</a:t>
            </a:r>
            <a:endParaRPr kumimoji="0" lang="en-US" sz="2400" b="1"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alias command is used to set alias with any command. Mostly alias is used in shell scripting. In our example we set an alias for clear command. Now whenever you need to clear the screen type san instead of clear command. This will work till only you are logged in if want to set alias permanently then do editing in user profile files.</a:t>
            </a:r>
            <a:endParaRPr kumimoji="0" lang="en-US" sz="22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a:t>
            </a:r>
            <a:r>
              <a:rPr kumimoji="0" lang="en-US" sz="2400" b="1" i="0" u="none" strike="noStrike" cap="none" normalizeH="0" baseline="0" dirty="0" err="1" smtClean="0">
                <a:ln>
                  <a:noFill/>
                </a:ln>
                <a:solidFill>
                  <a:srgbClr val="00B0F0"/>
                </a:solidFill>
                <a:effectLst/>
                <a:latin typeface="Andalus" pitchFamily="18" charset="-78"/>
                <a:ea typeface="Courier New" pitchFamily="49" charset="0"/>
                <a:cs typeface="Andalus" pitchFamily="18" charset="-78"/>
              </a:rPr>
              <a:t>uname</a:t>
            </a:r>
            <a:r>
              <a:rPr kumimoji="0" lang="en-US" sz="24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 –a</a:t>
            </a:r>
            <a:endParaRPr kumimoji="0" lang="en-US" sz="2400" b="1"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0" i="0" u="none" strike="noStrike" cap="none" normalizeH="0" baseline="0" dirty="0" err="1" smtClean="0">
                <a:ln>
                  <a:noFill/>
                </a:ln>
                <a:effectLst/>
                <a:latin typeface="Andalus" pitchFamily="18" charset="-78"/>
                <a:ea typeface="Times New Roman" pitchFamily="18" charset="0"/>
                <a:cs typeface="Andalus" pitchFamily="18" charset="-78"/>
              </a:rPr>
              <a:t>uname</a:t>
            </a: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 command is used to </a:t>
            </a:r>
            <a:r>
              <a:rPr kumimoji="0" lang="en-US" sz="2200" b="0" i="0" u="none" strike="noStrike" cap="none" normalizeH="0" baseline="0" dirty="0" err="1" smtClean="0">
                <a:ln>
                  <a:noFill/>
                </a:ln>
                <a:effectLst/>
                <a:latin typeface="Andalus" pitchFamily="18" charset="-78"/>
                <a:ea typeface="Times New Roman" pitchFamily="18" charset="0"/>
                <a:cs typeface="Andalus" pitchFamily="18" charset="-78"/>
              </a:rPr>
              <a:t>gatsssher</a:t>
            </a: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 the system information’s. you can use several switches with commands. Few of them are.</a:t>
            </a:r>
            <a:endParaRPr kumimoji="0" lang="en-US" sz="22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a:t>
            </a:r>
            <a:r>
              <a:rPr kumimoji="0" lang="en-US" sz="2400" b="1" i="0" u="none" strike="noStrike" cap="none" normalizeH="0" baseline="0" dirty="0" err="1" smtClean="0">
                <a:ln>
                  <a:noFill/>
                </a:ln>
                <a:solidFill>
                  <a:srgbClr val="FF0000"/>
                </a:solidFill>
                <a:effectLst/>
                <a:latin typeface="Andalus" pitchFamily="18" charset="-78"/>
                <a:ea typeface="Courier New" pitchFamily="49" charset="0"/>
                <a:cs typeface="Andalus" pitchFamily="18" charset="-78"/>
              </a:rPr>
              <a:t>nformation</a:t>
            </a:r>
            <a:r>
              <a:rPr kumimoji="0" lang="en-US" sz="2400" b="1"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 and exit</a:t>
            </a:r>
            <a:endParaRPr kumimoji="0" lang="en-US" sz="2400" b="1" i="0" u="none" strike="noStrike" cap="none" normalizeH="0" baseline="0" dirty="0" smtClean="0">
              <a:ln>
                <a:noFill/>
              </a:ln>
              <a:solidFill>
                <a:srgbClr val="FF0000"/>
              </a:solidFill>
              <a:effectLst/>
              <a:latin typeface="Andalus" pitchFamily="18" charset="-78"/>
              <a:cs typeface="Andalus" pitchFamily="18" charset="-78"/>
            </a:endParaRPr>
          </a:p>
        </p:txBody>
      </p:sp>
      <p:pic>
        <p:nvPicPr>
          <p:cNvPr id="3" name="Picture 2"/>
          <p:cNvPicPr>
            <a:picLocks noChangeAspect="1" noChangeArrowheads="1"/>
          </p:cNvPicPr>
          <p:nvPr/>
        </p:nvPicPr>
        <p:blipFill>
          <a:blip r:embed="rId3"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533400" y="304800"/>
            <a:ext cx="8610600" cy="68788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2060"/>
                </a:solidFill>
                <a:effectLst/>
                <a:latin typeface="Andalus" pitchFamily="18" charset="-78"/>
                <a:ea typeface="Courier New" pitchFamily="49" charset="0"/>
                <a:cs typeface="Andalus" pitchFamily="18" charset="-78"/>
              </a:rPr>
              <a:t>-a, --  </a:t>
            </a:r>
            <a:r>
              <a:rPr kumimoji="0" lang="en-US" sz="220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all</a:t>
            </a: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chemeClr val="tx1"/>
                </a:solidFill>
                <a:effectLst/>
                <a:latin typeface="Andalus" pitchFamily="18" charset="-78"/>
                <a:ea typeface="Courier New" pitchFamily="49" charset="0"/>
                <a:cs typeface="Andalus" pitchFamily="18" charset="-78"/>
              </a:rPr>
              <a:t>     </a:t>
            </a:r>
            <a:r>
              <a:rPr kumimoji="0" lang="en-US" sz="220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print all information, in the following order:</a:t>
            </a: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2060"/>
                </a:solidFill>
                <a:effectLst/>
                <a:latin typeface="Andalus" pitchFamily="18" charset="-78"/>
                <a:ea typeface="Courier New" pitchFamily="49" charset="0"/>
                <a:cs typeface="Andalus" pitchFamily="18" charset="-78"/>
              </a:rPr>
              <a:t>-s, --  </a:t>
            </a:r>
            <a:r>
              <a:rPr kumimoji="0" lang="en-US" sz="220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kernel-name</a:t>
            </a: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    print the kernel name</a:t>
            </a: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2060"/>
                </a:solidFill>
                <a:effectLst/>
                <a:latin typeface="Andalus" pitchFamily="18" charset="-78"/>
                <a:ea typeface="Courier New" pitchFamily="49" charset="0"/>
                <a:cs typeface="Andalus" pitchFamily="18" charset="-78"/>
              </a:rPr>
              <a:t>-n, </a:t>
            </a:r>
            <a:r>
              <a:rPr kumimoji="0" lang="en-US" sz="2200" b="1" i="0" u="none" strike="noStrike" cap="none" normalizeH="0" baseline="0" dirty="0" smtClean="0">
                <a:ln>
                  <a:noFill/>
                </a:ln>
                <a:solidFill>
                  <a:srgbClr val="002060"/>
                </a:solidFill>
                <a:effectLst/>
                <a:latin typeface="Andalus" pitchFamily="18" charset="-78"/>
                <a:ea typeface="Courier New" pitchFamily="49" charset="0"/>
                <a:cs typeface="Andalus" pitchFamily="18" charset="-78"/>
              </a:rPr>
              <a:t>--  </a:t>
            </a:r>
            <a:r>
              <a:rPr kumimoji="0" lang="en-US" sz="2200" i="0" u="none" strike="noStrike" cap="none" normalizeH="0" baseline="0" dirty="0" err="1" smtClean="0">
                <a:ln>
                  <a:noFill/>
                </a:ln>
                <a:solidFill>
                  <a:srgbClr val="FF0000"/>
                </a:solidFill>
                <a:effectLst/>
                <a:latin typeface="Andalus" pitchFamily="18" charset="-78"/>
                <a:ea typeface="Courier New" pitchFamily="49" charset="0"/>
                <a:cs typeface="Andalus" pitchFamily="18" charset="-78"/>
              </a:rPr>
              <a:t>nodename</a:t>
            </a: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    print the network node hostname</a:t>
            </a: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2060"/>
                </a:solidFill>
                <a:effectLst/>
                <a:latin typeface="Andalus" pitchFamily="18" charset="-78"/>
                <a:ea typeface="Courier New" pitchFamily="49" charset="0"/>
                <a:cs typeface="Andalus" pitchFamily="18" charset="-78"/>
              </a:rPr>
              <a:t>-r, </a:t>
            </a:r>
            <a:r>
              <a:rPr kumimoji="0" lang="en-US" sz="2200" b="1" i="0" u="none" strike="noStrike" cap="none" normalizeH="0" baseline="0" dirty="0" smtClean="0">
                <a:ln>
                  <a:noFill/>
                </a:ln>
                <a:solidFill>
                  <a:srgbClr val="002060"/>
                </a:solidFill>
                <a:effectLst/>
                <a:latin typeface="Andalus" pitchFamily="18" charset="-78"/>
                <a:ea typeface="Courier New" pitchFamily="49" charset="0"/>
                <a:cs typeface="Andalus" pitchFamily="18" charset="-78"/>
              </a:rPr>
              <a:t>--</a:t>
            </a:r>
            <a:r>
              <a:rPr kumimoji="0" lang="en-US" sz="220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  kernel-release</a:t>
            </a: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    print the kernel release</a:t>
            </a: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2060"/>
                </a:solidFill>
                <a:effectLst/>
                <a:latin typeface="Andalus" pitchFamily="18" charset="-78"/>
                <a:ea typeface="Courier New" pitchFamily="49" charset="0"/>
                <a:cs typeface="Andalus" pitchFamily="18" charset="-78"/>
              </a:rPr>
              <a:t>-v, --  </a:t>
            </a:r>
            <a:r>
              <a:rPr kumimoji="0" lang="en-US" sz="220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kernel-version</a:t>
            </a: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    print the kernel version</a:t>
            </a: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2060"/>
                </a:solidFill>
                <a:effectLst/>
                <a:latin typeface="Andalus" pitchFamily="18" charset="-78"/>
                <a:ea typeface="Courier New" pitchFamily="49" charset="0"/>
                <a:cs typeface="Andalus" pitchFamily="18" charset="-78"/>
              </a:rPr>
              <a:t>-m, --  </a:t>
            </a:r>
            <a:r>
              <a:rPr kumimoji="0" lang="en-US" sz="220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machine</a:t>
            </a: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    print the machine hardware name</a:t>
            </a: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p:txBody>
      </p:sp>
      <p:pic>
        <p:nvPicPr>
          <p:cNvPr id="3" name="Picture 2"/>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862548"/>
            <a:ext cx="8686800"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2060"/>
                </a:solidFill>
                <a:effectLst/>
                <a:latin typeface="Andalus" pitchFamily="18" charset="-78"/>
                <a:ea typeface="Courier New" pitchFamily="49" charset="0"/>
                <a:cs typeface="Andalus" pitchFamily="18" charset="-78"/>
              </a:rPr>
              <a:t>-p, --  </a:t>
            </a:r>
            <a:r>
              <a:rPr kumimoji="0" lang="en-US" sz="220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processor</a:t>
            </a: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    print the processor type</a:t>
            </a: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2060"/>
                </a:solidFill>
                <a:effectLst/>
                <a:latin typeface="Andalus" pitchFamily="18" charset="-78"/>
                <a:ea typeface="Courier New" pitchFamily="49" charset="0"/>
                <a:cs typeface="Andalus" pitchFamily="18" charset="-78"/>
              </a:rPr>
              <a:t>-</a:t>
            </a:r>
            <a:r>
              <a:rPr kumimoji="0" lang="en-US" sz="2400" b="1" i="0" u="none" strike="noStrike" cap="none" normalizeH="0" baseline="0" dirty="0" err="1" smtClean="0">
                <a:ln>
                  <a:noFill/>
                </a:ln>
                <a:solidFill>
                  <a:srgbClr val="002060"/>
                </a:solidFill>
                <a:effectLst/>
                <a:latin typeface="Andalus" pitchFamily="18" charset="-78"/>
                <a:ea typeface="Courier New" pitchFamily="49" charset="0"/>
                <a:cs typeface="Andalus" pitchFamily="18" charset="-78"/>
              </a:rPr>
              <a:t>i</a:t>
            </a:r>
            <a:r>
              <a:rPr kumimoji="0" lang="en-US" sz="2400" b="1" i="0" u="none" strike="noStrike" cap="none" normalizeH="0" baseline="0" dirty="0" smtClean="0">
                <a:ln>
                  <a:noFill/>
                </a:ln>
                <a:solidFill>
                  <a:srgbClr val="002060"/>
                </a:solidFill>
                <a:effectLst/>
                <a:latin typeface="Andalus" pitchFamily="18" charset="-78"/>
                <a:ea typeface="Courier New" pitchFamily="49" charset="0"/>
                <a:cs typeface="Andalus" pitchFamily="18" charset="-78"/>
              </a:rPr>
              <a:t>, --  </a:t>
            </a:r>
            <a:r>
              <a:rPr kumimoji="0" lang="en-US" sz="220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hardware-platform</a:t>
            </a: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    print the hardware platform</a:t>
            </a: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2060"/>
                </a:solidFill>
                <a:effectLst/>
                <a:latin typeface="Andalus" pitchFamily="18" charset="-78"/>
                <a:ea typeface="Courier New" pitchFamily="49" charset="0"/>
                <a:cs typeface="Andalus" pitchFamily="18" charset="-78"/>
              </a:rPr>
              <a:t>-o, --  </a:t>
            </a:r>
            <a:r>
              <a:rPr kumimoji="0" lang="en-US" sz="220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operating-system</a:t>
            </a: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    print the operating system</a:t>
            </a: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2060"/>
                </a:solidFill>
                <a:effectLst/>
                <a:latin typeface="Andalus" pitchFamily="18" charset="-78"/>
                <a:ea typeface="Courier New" pitchFamily="49" charset="0"/>
                <a:cs typeface="Andalus" pitchFamily="18" charset="-78"/>
              </a:rPr>
              <a:t>-- </a:t>
            </a:r>
            <a:r>
              <a:rPr kumimoji="0" lang="en-US" sz="220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 help</a:t>
            </a: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    display this help and exit</a:t>
            </a: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2060"/>
                </a:solidFill>
                <a:effectLst/>
                <a:latin typeface="Andalus" pitchFamily="18" charset="-78"/>
                <a:ea typeface="Courier New" pitchFamily="49" charset="0"/>
                <a:cs typeface="Andalus" pitchFamily="18" charset="-78"/>
              </a:rPr>
              <a:t>-- </a:t>
            </a:r>
            <a:r>
              <a:rPr kumimoji="0" lang="en-US" sz="220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 version</a:t>
            </a: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    output version information and exit</a:t>
            </a:r>
            <a:endParaRPr kumimoji="0" lang="en-US" sz="2200" i="0" u="none" strike="noStrike" cap="none" normalizeH="0" baseline="0" dirty="0" smtClean="0">
              <a:ln>
                <a:noFill/>
              </a:ln>
              <a:solidFill>
                <a:srgbClr val="FF0000"/>
              </a:solidFill>
              <a:effectLst/>
              <a:latin typeface="Andalus" pitchFamily="18" charset="-78"/>
              <a:cs typeface="Andalus" pitchFamily="18" charset="-78"/>
            </a:endParaRPr>
          </a:p>
        </p:txBody>
      </p:sp>
      <p:pic>
        <p:nvPicPr>
          <p:cNvPr id="3" name="Picture 2"/>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14337" name="Rectangle 1"/>
          <p:cNvSpPr>
            <a:spLocks noChangeArrowheads="1"/>
          </p:cNvSpPr>
          <p:nvPr/>
        </p:nvSpPr>
        <p:spPr bwMode="auto">
          <a:xfrm>
            <a:off x="0" y="609600"/>
            <a:ext cx="9144000" cy="64786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Useful commands or Navigating text with less:::</a:t>
            </a:r>
            <a:endParaRPr kumimoji="0" lang="en-US" sz="3000" b="1" i="0" u="sng" strike="noStrike" cap="none" normalizeH="0" baseline="0" dirty="0" smtClean="0">
              <a:ln>
                <a:noFill/>
              </a:ln>
              <a:solidFill>
                <a:schemeClr val="accent6">
                  <a:lumMod val="75000"/>
                </a:schemeClr>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Space  ----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moves ahead one full screen.</a:t>
            </a:r>
            <a:endParaRPr kumimoji="0" lang="en-US" sz="8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b          ---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moves back one full screen.</a:t>
            </a:r>
            <a:endParaRPr kumimoji="0" lang="en-US" sz="8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Enter   ---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moves ahead one line.</a:t>
            </a:r>
            <a:endParaRPr kumimoji="0" lang="en-US" sz="8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k          ---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moves back one line.</a:t>
            </a:r>
            <a:endParaRPr kumimoji="0" lang="en-US" sz="8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g          ---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moves to the top of the file.</a:t>
            </a:r>
            <a:endParaRPr kumimoji="0" lang="en-US" sz="8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G         ---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moves to the bottom of the file.</a:t>
            </a:r>
            <a:endParaRPr kumimoji="0" lang="en-US" sz="8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/text     ---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searches for text.</a:t>
            </a:r>
            <a:endParaRPr kumimoji="0" lang="en-US" sz="8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n          ---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repeats the last search.</a:t>
            </a:r>
            <a:endParaRPr kumimoji="0" lang="en-US" sz="8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N         ---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repeats last search, but in the opposite direction.</a:t>
            </a:r>
            <a:endParaRPr kumimoji="0" lang="en-US" sz="8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q          ---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quits from  less.</a:t>
            </a:r>
            <a:endParaRPr kumimoji="0" lang="en-US" sz="8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v          ---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opens the file in ( vi by default)</a:t>
            </a:r>
            <a:endParaRPr kumimoji="0" lang="en-US" sz="8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B0F0"/>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pic>
        <p:nvPicPr>
          <p:cNvPr id="5" name="Picture 4"/>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0" y="685800"/>
            <a:ext cx="9144000" cy="61555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3600"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how to send message to all logged in user</a:t>
            </a:r>
            <a:endParaRPr kumimoji="0" lang="en-US" i="0" u="sng" strike="noStrike" cap="none" normalizeH="0" baseline="0" dirty="0" smtClean="0">
              <a:ln>
                <a:noFill/>
              </a:ln>
              <a:solidFill>
                <a:schemeClr val="accent6">
                  <a:lumMod val="75000"/>
                </a:schemeClr>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#wall</a:t>
            </a:r>
            <a:endParaRPr kumimoji="0" lang="en-US" sz="2400" b="1"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wall sends a message to everybody logged in . The message can be given as an argument to wall, or it can be sent to wall's standard input. When using the standard input from a terminal, the message should be terminated with the EOF key (usually Control-D). The length of the message is limited to 20 lines.</a:t>
            </a:r>
            <a:endParaRPr kumimoji="0" lang="en-US" sz="22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To shutdown the system</a:t>
            </a:r>
            <a:endParaRPr kumimoji="0" lang="en-US" sz="1200" b="0" i="0" u="sng"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#halt –p</a:t>
            </a:r>
            <a:endParaRPr kumimoji="0" lang="en-US" sz="2400" b="1"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#init 0</a:t>
            </a:r>
            <a:endParaRPr kumimoji="0" lang="en-US" sz="2400" b="1"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To reboot system</a:t>
            </a:r>
            <a:endParaRPr kumimoji="0" lang="en-US" sz="1200" b="0" i="0" u="sng"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#reboot –f</a:t>
            </a:r>
            <a:endParaRPr kumimoji="0" lang="en-US" sz="2400" b="1"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#init 6</a:t>
            </a:r>
            <a:endParaRPr kumimoji="0" lang="en-US" sz="2400" b="1"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#reboot</a:t>
            </a:r>
            <a:endParaRPr kumimoji="0" lang="en-US" sz="2400" b="1"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In such a situations you need to copy these file manually. These file are hidden and can be seen by –a switch with </a:t>
            </a:r>
            <a:r>
              <a:rPr kumimoji="0" lang="en-US" sz="2200" b="0" i="0" u="none" strike="noStrike" cap="none" normalizeH="0" baseline="0" dirty="0" err="1" smtClean="0">
                <a:ln>
                  <a:noFill/>
                </a:ln>
                <a:effectLst/>
                <a:latin typeface="Andalus" pitchFamily="18" charset="-78"/>
                <a:ea typeface="Times New Roman" pitchFamily="18" charset="0"/>
                <a:cs typeface="Andalus" pitchFamily="18" charset="-78"/>
              </a:rPr>
              <a:t>ls</a:t>
            </a: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 commands.</a:t>
            </a:r>
            <a:endParaRPr kumimoji="0" lang="en-US" sz="22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a:t>
            </a:r>
            <a:r>
              <a:rPr kumimoji="0" lang="en-US" sz="1000" b="1" i="0" u="none" strike="noStrike" cap="none" normalizeH="0" baseline="0" dirty="0" err="1" smtClean="0">
                <a:ln>
                  <a:noFill/>
                </a:ln>
                <a:solidFill>
                  <a:schemeClr val="tx1"/>
                </a:solidFill>
                <a:effectLst/>
                <a:latin typeface="Calibri" pitchFamily="34" charset="0"/>
                <a:ea typeface="Courier New" pitchFamily="49" charset="0"/>
                <a:cs typeface="Times New Roman" pitchFamily="18" charset="0"/>
              </a:rPr>
              <a:t>ls</a:t>
            </a: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 –a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0" y="0"/>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300" b="1" i="0" u="none" strike="noStrike" cap="none" normalizeH="0" baseline="0" dirty="0" smtClean="0">
                <a:ln>
                  <a:noFill/>
                </a:ln>
                <a:solidFill>
                  <a:srgbClr val="89892E"/>
                </a:solidFill>
                <a:effectLst/>
                <a:latin typeface="Calibri" pitchFamily="34" charset="0"/>
                <a:ea typeface="Verdana" pitchFamily="34" charset="0"/>
                <a:cs typeface="Verdana" pitchFamily="34" charset="0"/>
              </a:rPr>
              <a:t>.</a:t>
            </a:r>
            <a:r>
              <a:rPr kumimoji="0" lang="en-US" sz="1300" b="1" i="0" u="none" strike="noStrike" cap="none" normalizeH="0" baseline="0" dirty="0" err="1" smtClean="0">
                <a:ln>
                  <a:noFill/>
                </a:ln>
                <a:solidFill>
                  <a:srgbClr val="89892E"/>
                </a:solidFill>
                <a:effectLst/>
                <a:latin typeface="Calibri" pitchFamily="34" charset="0"/>
                <a:ea typeface="Verdana" pitchFamily="34" charset="0"/>
                <a:cs typeface="Verdana" pitchFamily="34" charset="0"/>
              </a:rPr>
              <a:t>bash_profile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This script file instructs user session to check .</a:t>
            </a: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bashrc</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file for user aliases and functions. Further its set user command path . if you want add your own directory to your command path. Edit this file. For example user </a:t>
            </a: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vinita</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wants her home directory should be check while </a:t>
            </a: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excuting</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commands she can add this line in her .</a:t>
            </a: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bash_profile</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files.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$vi .</a:t>
            </a:r>
            <a:r>
              <a:rPr kumimoji="0" lang="en-US" sz="1000" b="1" i="0" u="none" strike="noStrike" cap="none" normalizeH="0" baseline="0" dirty="0" err="1" smtClean="0">
                <a:ln>
                  <a:noFill/>
                </a:ln>
                <a:solidFill>
                  <a:schemeClr val="tx1"/>
                </a:solidFill>
                <a:effectLst/>
                <a:latin typeface="Calibri" pitchFamily="34" charset="0"/>
                <a:ea typeface="Courier New" pitchFamily="49" charset="0"/>
                <a:cs typeface="Times New Roman" pitchFamily="18" charset="0"/>
              </a:rPr>
              <a:t>bash_profile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PATH=$PATH:$HOME/BIN:/home/</a:t>
            </a:r>
            <a:r>
              <a:rPr kumimoji="0" lang="en-US" sz="1000" b="1" i="0" u="none" strike="noStrike" cap="none" normalizeH="0" baseline="0" dirty="0" err="1" smtClean="0">
                <a:ln>
                  <a:noFill/>
                </a:ln>
                <a:solidFill>
                  <a:schemeClr val="tx1"/>
                </a:solidFill>
                <a:effectLst/>
                <a:latin typeface="Calibri" pitchFamily="34" charset="0"/>
                <a:ea typeface="Courier New" pitchFamily="49" charset="0"/>
                <a:cs typeface="Times New Roman" pitchFamily="18" charset="0"/>
              </a:rPr>
              <a:t>vinita</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300" b="1" i="0" u="none" strike="noStrike" cap="none" normalizeH="0" baseline="0" dirty="0" smtClean="0">
                <a:ln>
                  <a:noFill/>
                </a:ln>
                <a:solidFill>
                  <a:srgbClr val="89892E"/>
                </a:solidFill>
                <a:effectLst/>
                <a:latin typeface="Calibri" pitchFamily="34" charset="0"/>
                <a:ea typeface="Verdana" pitchFamily="34" charset="0"/>
                <a:cs typeface="Verdana" pitchFamily="34" charset="0"/>
              </a:rPr>
              <a:t>.</a:t>
            </a:r>
            <a:r>
              <a:rPr kumimoji="0" lang="en-US" sz="1300" b="1" i="0" u="none" strike="noStrike" cap="none" normalizeH="0" baseline="0" dirty="0" err="1" smtClean="0">
                <a:ln>
                  <a:noFill/>
                </a:ln>
                <a:solidFill>
                  <a:srgbClr val="89892E"/>
                </a:solidFill>
                <a:effectLst/>
                <a:latin typeface="Calibri" pitchFamily="34" charset="0"/>
                <a:ea typeface="Verdana" pitchFamily="34" charset="0"/>
                <a:cs typeface="Verdana" pitchFamily="34" charset="0"/>
              </a:rPr>
              <a:t>bashrc</a:t>
            </a:r>
            <a:r>
              <a:rPr kumimoji="0" lang="en-US" sz="1300" b="1" i="0" u="none" strike="noStrike" cap="none" normalizeH="0" baseline="0" dirty="0" smtClean="0">
                <a:ln>
                  <a:noFill/>
                </a:ln>
                <a:solidFill>
                  <a:srgbClr val="89892E"/>
                </a:solidFill>
                <a:effectLst/>
                <a:latin typeface="Calibri" pitchFamily="34" charset="0"/>
                <a:ea typeface="Verdana" pitchFamily="34" charset="0"/>
                <a:cs typeface="Verdana"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This file is used to controls user variable and other profile during his login session. If you want to execute any command automatically on user logon set that command in this file. For example if user </a:t>
            </a: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vinita</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wants to clear screen immediately after her login. She need to add clear command at end of this file.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$vi .</a:t>
            </a:r>
            <a:r>
              <a:rPr kumimoji="0" lang="en-US" sz="1000" b="1" i="0" u="none" strike="noStrike" cap="none" normalizeH="0" baseline="0" dirty="0" err="1" smtClean="0">
                <a:ln>
                  <a:noFill/>
                </a:ln>
                <a:solidFill>
                  <a:schemeClr val="tx1"/>
                </a:solidFill>
                <a:effectLst/>
                <a:latin typeface="Calibri" pitchFamily="34" charset="0"/>
                <a:ea typeface="Courier New" pitchFamily="49" charset="0"/>
                <a:cs typeface="Times New Roman" pitchFamily="18" charset="0"/>
              </a:rPr>
              <a:t>bashrc</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 add your command only in the end of file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clear</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With this file you can play a funny trick with your friends. Create a user and set exit command in his .</a:t>
            </a: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bashrc</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files. Now ask your friends to login with this user. exit command will logout the user as soon as user will login and user will never will be able to login.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300" b="1" i="0" u="none" strike="noStrike" cap="none" normalizeH="0" baseline="0" dirty="0" smtClean="0">
                <a:ln>
                  <a:noFill/>
                </a:ln>
                <a:solidFill>
                  <a:srgbClr val="89892E"/>
                </a:solidFill>
                <a:effectLst/>
                <a:latin typeface="Calibri" pitchFamily="34" charset="0"/>
                <a:ea typeface="Verdana" pitchFamily="34" charset="0"/>
                <a:cs typeface="Verdana" pitchFamily="34" charset="0"/>
              </a:rPr>
              <a:t>.</a:t>
            </a:r>
            <a:r>
              <a:rPr kumimoji="0" lang="en-US" sz="1300" b="1" i="0" u="none" strike="noStrike" cap="none" normalizeH="0" baseline="0" dirty="0" err="1" smtClean="0">
                <a:ln>
                  <a:noFill/>
                </a:ln>
                <a:solidFill>
                  <a:srgbClr val="89892E"/>
                </a:solidFill>
                <a:effectLst/>
                <a:latin typeface="Calibri" pitchFamily="34" charset="0"/>
                <a:ea typeface="Verdana" pitchFamily="34" charset="0"/>
                <a:cs typeface="Verdana" pitchFamily="34" charset="0"/>
              </a:rPr>
              <a:t>bash_logout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This file is used to clear the terminals after the exit of current user.</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900" b="1" i="0" u="none" strike="noStrike" cap="none" normalizeH="0" baseline="0" dirty="0" smtClean="0">
                <a:ln>
                  <a:noFill/>
                </a:ln>
                <a:solidFill>
                  <a:srgbClr val="006633"/>
                </a:solidFill>
                <a:effectLst/>
                <a:latin typeface="Calibri" pitchFamily="34" charset="0"/>
                <a:ea typeface="Verdana" pitchFamily="34" charset="0"/>
                <a:cs typeface="Verdana" pitchFamily="34" charset="0"/>
              </a:rPr>
              <a:t>ALIASES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The </a:t>
            </a:r>
            <a:r>
              <a:rPr kumimoji="0" lang="en-US" sz="12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alias</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command is used to create another name for a command. The alias does not exactly replace the name of the command; it simply gives another name to that command. An alias command begins with the keyword alias and the new name for the command, followed by an equal sign and the command the alias will reference. </a:t>
            </a:r>
            <a:r>
              <a:rPr kumimoji="0" lang="en-US" sz="1200" b="0" i="1" u="none" strike="noStrike" cap="none" normalizeH="0" baseline="0" dirty="0" smtClean="0">
                <a:ln>
                  <a:noFill/>
                </a:ln>
                <a:solidFill>
                  <a:srgbClr val="006633"/>
                </a:solidFill>
                <a:effectLst/>
                <a:latin typeface="Calibri" pitchFamily="34" charset="0"/>
                <a:ea typeface="Times New Roman" pitchFamily="18" charset="0"/>
                <a:cs typeface="Times New Roman" pitchFamily="18" charset="0"/>
              </a:rPr>
              <a:t>No spaces can be around the equal sign used in the alias command.</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In the next example, list becomes another name for the </a:t>
            </a: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ls</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command:</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 alias list=</a:t>
            </a:r>
            <a:r>
              <a:rPr kumimoji="0" lang="en-US" sz="1000" b="1" i="0" u="none" strike="noStrike" cap="none" normalizeH="0" baseline="0" dirty="0" err="1" smtClean="0">
                <a:ln>
                  <a:noFill/>
                </a:ln>
                <a:solidFill>
                  <a:schemeClr val="tx1"/>
                </a:solidFill>
                <a:effectLst/>
                <a:latin typeface="Calibri" pitchFamily="34" charset="0"/>
                <a:ea typeface="Courier New" pitchFamily="49" charset="0"/>
                <a:cs typeface="Times New Roman" pitchFamily="18" charset="0"/>
              </a:rPr>
              <a:t>ls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 </a:t>
            </a:r>
            <a:r>
              <a:rPr kumimoji="0" lang="en-US" sz="1000" b="1" i="0" u="none" strike="noStrike" cap="none" normalizeH="0" baseline="0" dirty="0" err="1" smtClean="0">
                <a:ln>
                  <a:noFill/>
                </a:ln>
                <a:solidFill>
                  <a:schemeClr val="tx1"/>
                </a:solidFill>
                <a:effectLst/>
                <a:latin typeface="Calibri" pitchFamily="34" charset="0"/>
                <a:ea typeface="Courier New" pitchFamily="49" charset="0"/>
                <a:cs typeface="Times New Roman" pitchFamily="18" charset="0"/>
              </a:rPr>
              <a:t>ls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Report </a:t>
            </a:r>
            <a:r>
              <a:rPr kumimoji="0" lang="en-US" sz="1000" b="1" i="0" u="none" strike="noStrike" cap="none" normalizeH="0" baseline="0" dirty="0" err="1" smtClean="0">
                <a:ln>
                  <a:noFill/>
                </a:ln>
                <a:solidFill>
                  <a:schemeClr val="tx1"/>
                </a:solidFill>
                <a:effectLst/>
                <a:latin typeface="Calibri" pitchFamily="34" charset="0"/>
                <a:ea typeface="Courier New" pitchFamily="49" charset="0"/>
                <a:cs typeface="Times New Roman" pitchFamily="18" charset="0"/>
              </a:rPr>
              <a:t>vickey</a:t>
            </a: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 </a:t>
            </a:r>
            <a:r>
              <a:rPr kumimoji="0" lang="en-US" sz="1000" b="1" i="0" u="none" strike="noStrike" cap="none" normalizeH="0" baseline="0" dirty="0" err="1" smtClean="0">
                <a:ln>
                  <a:noFill/>
                </a:ln>
                <a:solidFill>
                  <a:schemeClr val="tx1"/>
                </a:solidFill>
                <a:effectLst/>
                <a:latin typeface="Calibri" pitchFamily="34" charset="0"/>
                <a:ea typeface="Courier New" pitchFamily="49" charset="0"/>
                <a:cs typeface="Times New Roman" pitchFamily="18" charset="0"/>
              </a:rPr>
              <a:t>nikki</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 list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Report </a:t>
            </a:r>
            <a:r>
              <a:rPr kumimoji="0" lang="en-US" sz="1000" b="1" i="0" u="none" strike="noStrike" cap="none" normalizeH="0" baseline="0" dirty="0" err="1" smtClean="0">
                <a:ln>
                  <a:noFill/>
                </a:ln>
                <a:solidFill>
                  <a:schemeClr val="tx1"/>
                </a:solidFill>
                <a:effectLst/>
                <a:latin typeface="Calibri" pitchFamily="34" charset="0"/>
                <a:ea typeface="Courier New" pitchFamily="49" charset="0"/>
                <a:cs typeface="Times New Roman" pitchFamily="18" charset="0"/>
              </a:rPr>
              <a:t>vickey</a:t>
            </a: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 </a:t>
            </a:r>
            <a:r>
              <a:rPr kumimoji="0" lang="en-US" sz="1000" b="1" i="0" u="none" strike="noStrike" cap="none" normalizeH="0" baseline="0" dirty="0" err="1" smtClean="0">
                <a:ln>
                  <a:noFill/>
                </a:ln>
                <a:solidFill>
                  <a:schemeClr val="tx1"/>
                </a:solidFill>
                <a:effectLst/>
                <a:latin typeface="Calibri" pitchFamily="34" charset="0"/>
                <a:ea typeface="Courier New" pitchFamily="49" charset="0"/>
                <a:cs typeface="Times New Roman" pitchFamily="18" charset="0"/>
              </a:rPr>
              <a:t>nikki</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You can also use an alias to alternate for a command and its option, but you need to enclose both the command and the option within single quotes. Any command you alias that contains spaces must be enclosed in single quotes as well. In the next example, the alias </a:t>
            </a: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longlist</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is set for command </a:t>
            </a:r>
            <a:r>
              <a:rPr kumimoji="0" lang="en-US" sz="1200" b="1" i="0" u="none" strike="noStrike" cap="none" normalizeH="0" baseline="0" dirty="0" err="1" smtClean="0">
                <a:ln>
                  <a:noFill/>
                </a:ln>
                <a:solidFill>
                  <a:srgbClr val="89892E"/>
                </a:solidFill>
                <a:effectLst/>
                <a:latin typeface="Calibri" pitchFamily="34" charset="0"/>
                <a:ea typeface="Times New Roman" pitchFamily="18" charset="0"/>
                <a:cs typeface="Times New Roman" pitchFamily="18" charset="0"/>
              </a:rPr>
              <a:t>ls</a:t>
            </a:r>
            <a:r>
              <a:rPr kumimoji="0" lang="en-US" sz="1200" b="1" i="0" u="none" strike="noStrike" cap="none" normalizeH="0" baseline="0" dirty="0" smtClean="0">
                <a:ln>
                  <a:noFill/>
                </a:ln>
                <a:solidFill>
                  <a:srgbClr val="89892E"/>
                </a:solidFill>
                <a:effectLst/>
                <a:latin typeface="Calibri" pitchFamily="34" charset="0"/>
                <a:ea typeface="Times New Roman" pitchFamily="18" charset="0"/>
                <a:cs typeface="Times New Roman" pitchFamily="18" charset="0"/>
              </a:rPr>
              <a:t> -l</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 alias </a:t>
            </a:r>
            <a:r>
              <a:rPr kumimoji="0" lang="en-US" sz="1000" b="1" i="0" u="none" strike="noStrike" cap="none" normalizeH="0" baseline="0" dirty="0" err="1" smtClean="0">
                <a:ln>
                  <a:noFill/>
                </a:ln>
                <a:solidFill>
                  <a:schemeClr val="tx1"/>
                </a:solidFill>
                <a:effectLst/>
                <a:latin typeface="Calibri" pitchFamily="34" charset="0"/>
                <a:ea typeface="Courier New" pitchFamily="49" charset="0"/>
                <a:cs typeface="Times New Roman" pitchFamily="18" charset="0"/>
              </a:rPr>
              <a:t>longlist</a:t>
            </a: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a:t>
            </a:r>
            <a:r>
              <a:rPr kumimoji="0" lang="en-US" sz="1000" b="1" i="0" u="none" strike="noStrike" cap="none" normalizeH="0" baseline="0" dirty="0" err="1" smtClean="0">
                <a:ln>
                  <a:noFill/>
                </a:ln>
                <a:solidFill>
                  <a:schemeClr val="tx1"/>
                </a:solidFill>
                <a:effectLst/>
                <a:latin typeface="Calibri" pitchFamily="34" charset="0"/>
                <a:ea typeface="Courier New" pitchFamily="49" charset="0"/>
                <a:cs typeface="Times New Roman" pitchFamily="18" charset="0"/>
              </a:rPr>
              <a:t>ls</a:t>
            </a: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 -l'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0" y="533400"/>
            <a:ext cx="91440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sng" strike="noStrike" cap="none" normalizeH="0" baseline="0" dirty="0" smtClean="0">
                <a:ln>
                  <a:noFill/>
                </a:ln>
                <a:solidFill>
                  <a:srgbClr val="FF0000"/>
                </a:solidFill>
                <a:effectLst/>
                <a:latin typeface="Calibri" pitchFamily="34" charset="0"/>
                <a:ea typeface="Verdana" pitchFamily="34" charset="0"/>
                <a:cs typeface="Verdana" pitchFamily="34" charset="0"/>
              </a:rPr>
              <a:t>CONTROLLING SOME IMPORTANT SHELL OPERATIONS</a:t>
            </a: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sng" strike="noStrike" cap="none" normalizeH="0" baseline="0" dirty="0" smtClean="0">
                <a:ln>
                  <a:noFill/>
                </a:ln>
                <a:solidFill>
                  <a:srgbClr val="FF0000"/>
                </a:solidFill>
                <a:effectLst/>
                <a:latin typeface="Calibri" pitchFamily="34" charset="0"/>
                <a:ea typeface="Verdana" pitchFamily="34" charset="0"/>
                <a:cs typeface="Verdana" pitchFamily="34" charset="0"/>
              </a:rPr>
              <a:t> </a:t>
            </a:r>
            <a:endParaRPr kumimoji="0" lang="en-US" sz="2000" b="1" i="0" u="sng" strike="noStrike" cap="none" normalizeH="0" baseline="0" dirty="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The BASH shell has several features that enable you to control the way different shell operations work. You need not know all these options for exam. But some hand operations you should always try in exam</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800" b="1" i="0" u="sng" strike="noStrike" cap="none" normalizeH="0" baseline="0" dirty="0" smtClean="0">
                <a:ln>
                  <a:noFill/>
                </a:ln>
                <a:solidFill>
                  <a:srgbClr val="FF0000"/>
                </a:solidFill>
                <a:effectLst/>
                <a:latin typeface="Calibri" pitchFamily="34" charset="0"/>
                <a:ea typeface="Verdana" pitchFamily="34" charset="0"/>
                <a:cs typeface="Verdana" pitchFamily="34" charset="0"/>
              </a:rPr>
              <a:t>To stop logout form CTRL+D</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400" i="0" u="sng" strike="noStrike" cap="none" normalizeH="0" baseline="0" dirty="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Several commands in Linux are completed with CTRL+D. for example if you are making file form cat command the CTRL+D is used to save the files. And if you are using calculator on command prompt then CTRL+D is used to exit form calculators. But what if you pressed accidently CTRL+D two times, it will logout you from current session and you have login again.</a:t>
            </a:r>
            <a:endParaRPr kumimoji="0" lang="en-US" sz="22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sng" strike="noStrike" cap="none" normalizeH="0" baseline="0" dirty="0" smtClean="0">
                <a:ln>
                  <a:noFill/>
                </a:ln>
                <a:solidFill>
                  <a:srgbClr val="FF0000"/>
                </a:solidFill>
                <a:effectLst/>
                <a:latin typeface="Andalus" pitchFamily="18" charset="-78"/>
                <a:ea typeface="Courier New" pitchFamily="49" charset="0"/>
                <a:cs typeface="Andalus" pitchFamily="18" charset="-78"/>
              </a:rPr>
              <a:t>$set –o </a:t>
            </a:r>
            <a:r>
              <a:rPr kumimoji="0" lang="en-US" sz="2400" b="1" i="0" u="sng" strike="noStrike" cap="none" normalizeH="0" baseline="0" dirty="0" err="1" smtClean="0">
                <a:ln>
                  <a:noFill/>
                </a:ln>
                <a:solidFill>
                  <a:srgbClr val="FF0000"/>
                </a:solidFill>
                <a:effectLst/>
                <a:latin typeface="Andalus" pitchFamily="18" charset="-78"/>
                <a:ea typeface="Courier New" pitchFamily="49" charset="0"/>
                <a:cs typeface="Andalus" pitchFamily="18" charset="-78"/>
              </a:rPr>
              <a:t>ignoreeof</a:t>
            </a:r>
            <a:endParaRPr kumimoji="0" lang="en-US" sz="2400" b="1" i="0" u="sng"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Now press CTRL+D and you will get a message “Use “logout” to leave the shell</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0" y="971520"/>
            <a:ext cx="9144000" cy="553997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4000" i="0" u="sng" strike="noStrike" cap="none" normalizeH="0" baseline="0" dirty="0" smtClean="0">
                <a:ln>
                  <a:noFill/>
                </a:ln>
                <a:solidFill>
                  <a:schemeClr val="accent6">
                    <a:lumMod val="75000"/>
                  </a:schemeClr>
                </a:solidFill>
                <a:effectLst/>
                <a:latin typeface="Andalus" pitchFamily="18" charset="-78"/>
                <a:ea typeface="Verdana" pitchFamily="34" charset="0"/>
                <a:cs typeface="Andalus" pitchFamily="18" charset="-78"/>
              </a:rPr>
              <a:t>To stop overwriting of files</a:t>
            </a:r>
            <a:endParaRPr kumimoji="0" lang="en-US" sz="2000" i="0" u="sng" strike="noStrike" cap="none" normalizeH="0" baseline="0" dirty="0" smtClean="0">
              <a:ln>
                <a:noFill/>
              </a:ln>
              <a:solidFill>
                <a:schemeClr val="accent6">
                  <a:lumMod val="75000"/>
                </a:schemeClr>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Other important shell operations are overwriting. How many times you have overwritten files. For example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$cat &gt; test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Testing file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 $</a:t>
            </a:r>
            <a:r>
              <a:rPr kumimoji="0" lang="en-US" sz="1400" b="1" i="0" u="none" strike="noStrike" cap="none" normalizeH="0" baseline="0" dirty="0" err="1" smtClean="0">
                <a:ln>
                  <a:noFill/>
                </a:ln>
                <a:solidFill>
                  <a:schemeClr val="tx1"/>
                </a:solidFill>
                <a:effectLst/>
                <a:latin typeface="Calibri" pitchFamily="34" charset="0"/>
                <a:ea typeface="Courier New" pitchFamily="49" charset="0"/>
                <a:cs typeface="Times New Roman" pitchFamily="18" charset="0"/>
              </a:rPr>
              <a:t>ls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test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now run this command once again</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$cat &gt; test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Old matter will overwrite without any message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a:t>
            </a:r>
            <a:r>
              <a:rPr kumimoji="0" lang="en-US" sz="1400" b="1" i="0" u="none" strike="noStrike" cap="none" normalizeH="0" baseline="0" dirty="0" err="1" smtClean="0">
                <a:ln>
                  <a:noFill/>
                </a:ln>
                <a:solidFill>
                  <a:schemeClr val="tx1"/>
                </a:solidFill>
                <a:effectLst/>
                <a:latin typeface="Calibri" pitchFamily="34" charset="0"/>
                <a:ea typeface="Courier New" pitchFamily="49" charset="0"/>
                <a:cs typeface="Times New Roman" pitchFamily="18" charset="0"/>
              </a:rPr>
              <a:t>ls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$cat test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Old matter will overwrite without any message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Notice how easily Linux can overwrite file. To turnoff this shell feature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$set –o </a:t>
            </a:r>
            <a:r>
              <a:rPr kumimoji="0" lang="en-US" sz="1400" b="1" i="0" u="none" strike="noStrike" cap="none" normalizeH="0" baseline="0" dirty="0" err="1" smtClean="0">
                <a:ln>
                  <a:noFill/>
                </a:ln>
                <a:solidFill>
                  <a:schemeClr val="tx1"/>
                </a:solidFill>
                <a:effectLst/>
                <a:latin typeface="Calibri" pitchFamily="34" charset="0"/>
                <a:ea typeface="Courier New" pitchFamily="49" charset="0"/>
                <a:cs typeface="Times New Roman" pitchFamily="18" charset="0"/>
              </a:rPr>
              <a:t>noclobber</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Now whenever you will try to overwrite it will stop you with error message.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Whatever you set with –o option can be correct with + sign.</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$set +o </a:t>
            </a:r>
            <a:r>
              <a:rPr kumimoji="0" lang="en-US" sz="1400" b="1" i="0" u="none" strike="noStrike" cap="none" normalizeH="0" baseline="0" dirty="0" err="1" smtClean="0">
                <a:ln>
                  <a:noFill/>
                </a:ln>
                <a:solidFill>
                  <a:schemeClr val="tx1"/>
                </a:solidFill>
                <a:effectLst/>
                <a:latin typeface="Calibri" pitchFamily="34" charset="0"/>
                <a:ea typeface="Courier New" pitchFamily="49" charset="0"/>
                <a:cs typeface="Times New Roman" pitchFamily="18" charset="0"/>
              </a:rPr>
              <a:t>ignoreeof</a:t>
            </a:r>
            <a:endParaRPr kumimoji="0" lang="en-US" sz="1400" b="1" i="0" u="none" strike="noStrike" cap="none" normalizeH="0" baseline="0" dirty="0" smtClean="0">
              <a:ln>
                <a:noFill/>
              </a:ln>
              <a:solidFill>
                <a:schemeClr val="tx1"/>
              </a:solidFill>
              <a:effectLst/>
              <a:latin typeface="Arial" pitchFamily="34" charset="0"/>
              <a:ea typeface="Courier New"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smtClean="0">
                <a:ln>
                  <a:noFill/>
                </a:ln>
                <a:solidFill>
                  <a:schemeClr val="tx1"/>
                </a:solidFill>
                <a:effectLst/>
                <a:latin typeface="Arial" pitchFamily="34" charset="0"/>
                <a:ea typeface="Courier New" pitchFamily="49" charset="0"/>
                <a:cs typeface="Arial" pitchFamily="34" charset="0"/>
              </a:rPr>
              <a:t>Now again you can logout with CTRL+D</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1000" b="1"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1000" b="1"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1000" b="1"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nvSpPr>
        <p:spPr bwMode="auto">
          <a:xfrm>
            <a:off x="0" y="609600"/>
            <a:ext cx="9144000" cy="7078861"/>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3600" b="1" i="0" u="sng" strike="noStrike" cap="none" normalizeH="0" baseline="0" dirty="0" smtClean="0">
                <a:ln>
                  <a:noFill/>
                </a:ln>
                <a:solidFill>
                  <a:schemeClr val="accent6">
                    <a:lumMod val="75000"/>
                  </a:schemeClr>
                </a:solidFill>
                <a:effectLst/>
                <a:latin typeface="Andalus" pitchFamily="18" charset="-78"/>
                <a:ea typeface="Verdana" pitchFamily="34" charset="0"/>
                <a:cs typeface="Andalus" pitchFamily="18" charset="-78"/>
              </a:rPr>
              <a:t>Changing shell prompt</a:t>
            </a:r>
            <a:endParaRPr kumimoji="0" lang="en-US" b="1" i="0" u="sng" strike="noStrike" cap="none" normalizeH="0" baseline="0" dirty="0" smtClean="0">
              <a:ln>
                <a:noFill/>
              </a:ln>
              <a:solidFill>
                <a:schemeClr val="accent6">
                  <a:lumMod val="75000"/>
                </a:schemeClr>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Blip>
                <a:blip r:embed="rId2"/>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By default shell prompt show user name hostname and current working directory. You can change this prompt to following variable.</a:t>
            </a:r>
            <a:endParaRPr kumimoji="0" lang="en-US" sz="22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Blip>
                <a:blip r:embed="rId2"/>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1" i="0" u="none" strike="noStrike" cap="none" normalizeH="0" baseline="0" dirty="0" smtClean="0">
                <a:ln>
                  <a:noFill/>
                </a:ln>
                <a:effectLst/>
                <a:latin typeface="Andalus" pitchFamily="18" charset="-78"/>
                <a:ea typeface="Times New Roman" pitchFamily="18" charset="0"/>
                <a:cs typeface="Andalus" pitchFamily="18" charset="-78"/>
              </a:rPr>
              <a:t>The following table lists the codes for configuring your prompt:</a:t>
            </a:r>
            <a:endParaRPr kumimoji="0" lang="en-US" sz="22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1" i="0" u="none" strike="noStrike" cap="none" normalizeH="0" baseline="0" dirty="0" smtClean="0">
                <a:ln>
                  <a:noFill/>
                </a:ln>
                <a:effectLst/>
                <a:latin typeface="Andalus" pitchFamily="18" charset="-78"/>
                <a:ea typeface="Courier New" pitchFamily="49" charset="0"/>
                <a:cs typeface="Andalus" pitchFamily="18" charset="-78"/>
              </a:rPr>
              <a:t>Prompt     Codes Description </a:t>
            </a:r>
            <a:endParaRPr kumimoji="0" lang="en-US" sz="22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2060"/>
                </a:solidFill>
                <a:effectLst/>
                <a:latin typeface="Andalus" pitchFamily="18" charset="-78"/>
                <a:ea typeface="Courier New" pitchFamily="49" charset="0"/>
                <a:cs typeface="Andalus" pitchFamily="18" charset="-78"/>
              </a:rPr>
              <a:t>\! </a:t>
            </a:r>
            <a:r>
              <a:rPr kumimoji="0" lang="en-US" sz="2200" b="0" i="0" u="none" strike="noStrike" cap="none" normalizeH="0" baseline="0" dirty="0" smtClean="0">
                <a:ln>
                  <a:noFill/>
                </a:ln>
                <a:effectLst/>
                <a:latin typeface="Andalus" pitchFamily="18" charset="-78"/>
                <a:ea typeface="Courier New" pitchFamily="49" charset="0"/>
                <a:cs typeface="Andalus" pitchFamily="18" charset="-78"/>
              </a:rPr>
              <a:t>        </a:t>
            </a:r>
            <a:r>
              <a:rPr kumimoji="0" lang="en-US" sz="2200" b="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Current history number</a:t>
            </a:r>
            <a:endParaRPr kumimoji="0" lang="en-US" sz="22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2060"/>
                </a:solidFill>
                <a:effectLst/>
                <a:latin typeface="Andalus" pitchFamily="18" charset="-78"/>
                <a:ea typeface="Courier New" pitchFamily="49" charset="0"/>
                <a:cs typeface="Andalus" pitchFamily="18" charset="-78"/>
              </a:rPr>
              <a:t>\$  </a:t>
            </a:r>
            <a:r>
              <a:rPr kumimoji="0" lang="en-US" sz="2200" b="0" i="0" u="none" strike="noStrike" cap="none" normalizeH="0" baseline="0" dirty="0" smtClean="0">
                <a:ln>
                  <a:noFill/>
                </a:ln>
                <a:effectLst/>
                <a:latin typeface="Andalus" pitchFamily="18" charset="-78"/>
                <a:ea typeface="Courier New" pitchFamily="49" charset="0"/>
                <a:cs typeface="Andalus" pitchFamily="18" charset="-78"/>
              </a:rPr>
              <a:t>       </a:t>
            </a:r>
            <a:r>
              <a:rPr kumimoji="0" lang="en-US" sz="2200" b="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Use $ as prompt for all users except</a:t>
            </a:r>
            <a:endParaRPr kumimoji="0" lang="en-US" sz="22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0" i="0" u="none" strike="noStrike" cap="none" normalizeH="0" baseline="0" dirty="0" smtClean="0">
                <a:ln>
                  <a:noFill/>
                </a:ln>
                <a:effectLst/>
                <a:latin typeface="Andalus" pitchFamily="18" charset="-78"/>
                <a:ea typeface="Courier New" pitchFamily="49" charset="0"/>
                <a:cs typeface="Andalus" pitchFamily="18" charset="-78"/>
              </a:rPr>
              <a:t>           </a:t>
            </a:r>
            <a:r>
              <a:rPr kumimoji="0" lang="en-US" sz="2200" b="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the root user, which has the # as its prompt</a:t>
            </a:r>
            <a:endParaRPr kumimoji="0" lang="en-US" sz="22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2060"/>
                </a:solidFill>
                <a:effectLst/>
                <a:latin typeface="Andalus" pitchFamily="18" charset="-78"/>
                <a:ea typeface="Courier New" pitchFamily="49" charset="0"/>
                <a:cs typeface="Andalus" pitchFamily="18" charset="-78"/>
              </a:rPr>
              <a:t>\d         </a:t>
            </a:r>
            <a:r>
              <a:rPr kumimoji="0" lang="en-US" sz="2200" b="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Current date</a:t>
            </a:r>
            <a:endParaRPr kumimoji="0" lang="en-US" sz="22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a:t>
            </a:r>
            <a:r>
              <a:rPr kumimoji="0" lang="en-US" sz="2200" b="0" i="0" u="none" strike="noStrike" cap="none" normalizeH="0" baseline="0" dirty="0" smtClean="0">
                <a:ln>
                  <a:noFill/>
                </a:ln>
                <a:solidFill>
                  <a:srgbClr val="00B0F0"/>
                </a:solidFill>
                <a:effectLst/>
                <a:latin typeface="Andalus" pitchFamily="18" charset="-78"/>
                <a:ea typeface="Courier New" pitchFamily="49" charset="0"/>
                <a:cs typeface="Andalus" pitchFamily="18" charset="-78"/>
              </a:rPr>
              <a:t>         History command number for just the current shell</a:t>
            </a:r>
            <a:endParaRPr kumimoji="0" lang="en-US" sz="2200" b="0" i="0" u="none"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2060"/>
                </a:solidFill>
                <a:effectLst/>
                <a:latin typeface="Andalus" pitchFamily="18" charset="-78"/>
                <a:ea typeface="Courier New" pitchFamily="49" charset="0"/>
                <a:cs typeface="Andalus" pitchFamily="18" charset="-78"/>
              </a:rPr>
              <a:t>\h         </a:t>
            </a:r>
            <a:r>
              <a:rPr kumimoji="0" lang="en-US" sz="2200" b="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Hostname</a:t>
            </a:r>
            <a:endParaRPr kumimoji="0" lang="en-US" sz="22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2060"/>
                </a:solidFill>
                <a:effectLst/>
                <a:latin typeface="Andalus" pitchFamily="18" charset="-78"/>
                <a:ea typeface="Courier New" pitchFamily="49" charset="0"/>
                <a:cs typeface="Andalus" pitchFamily="18" charset="-78"/>
              </a:rPr>
              <a:t>\s         </a:t>
            </a:r>
            <a:r>
              <a:rPr kumimoji="0" lang="en-US" sz="2200" b="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Shell type currently active</a:t>
            </a:r>
            <a:endParaRPr kumimoji="0" lang="en-US" sz="2200" b="0" i="0" u="none"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1" i="0" u="none" strike="noStrike" cap="none" normalizeH="0" baseline="0" dirty="0" smtClean="0">
                <a:ln>
                  <a:noFill/>
                </a:ln>
                <a:solidFill>
                  <a:srgbClr val="002060"/>
                </a:solidFill>
                <a:effectLst/>
                <a:latin typeface="Andalus" pitchFamily="18" charset="-78"/>
                <a:ea typeface="Courier New" pitchFamily="49" charset="0"/>
                <a:cs typeface="Andalus" pitchFamily="18" charset="-78"/>
              </a:rPr>
              <a:t>\t</a:t>
            </a:r>
            <a:r>
              <a:rPr kumimoji="0" lang="en-US" sz="2400" b="1"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         </a:t>
            </a:r>
            <a:r>
              <a:rPr kumimoji="0" lang="en-US" sz="2200" b="0" i="0" u="none" strike="noStrike" cap="none" normalizeH="0" baseline="0" dirty="0" smtClean="0">
                <a:ln>
                  <a:noFill/>
                </a:ln>
                <a:solidFill>
                  <a:srgbClr val="FF0000"/>
                </a:solidFill>
                <a:effectLst/>
                <a:latin typeface="Andalus" pitchFamily="18" charset="-78"/>
                <a:ea typeface="Courier New" pitchFamily="49" charset="0"/>
                <a:cs typeface="Andalus" pitchFamily="18" charset="-78"/>
              </a:rPr>
              <a:t>Time of day in hours, minutes, and seconds</a:t>
            </a:r>
            <a:endParaRPr kumimoji="0" lang="en-US" sz="2200" b="0" i="0" u="none" strike="noStrike" cap="none" normalizeH="0" baseline="0" dirty="0" smtClean="0">
              <a:ln>
                <a:noFill/>
              </a:ln>
              <a:solidFill>
                <a:srgbClr val="FF0000"/>
              </a:solidFill>
              <a:effectLst/>
              <a:latin typeface="Andalus" pitchFamily="18" charset="-78"/>
              <a:cs typeface="Andalus" pitchFamily="18" charset="-78"/>
            </a:endParaRPr>
          </a:p>
          <a:p>
            <a:r>
              <a:rPr lang="en-US" sz="2400" b="1" dirty="0" smtClean="0">
                <a:solidFill>
                  <a:srgbClr val="002060"/>
                </a:solidFill>
                <a:latin typeface="Andalus" pitchFamily="18" charset="-78"/>
                <a:ea typeface="Courier New" pitchFamily="49" charset="0"/>
                <a:cs typeface="Andalus" pitchFamily="18" charset="-78"/>
              </a:rPr>
              <a:t>\!</a:t>
            </a:r>
            <a:r>
              <a:rPr lang="en-US" sz="2200" dirty="0" smtClean="0">
                <a:latin typeface="Andalus" pitchFamily="18" charset="-78"/>
                <a:ea typeface="Courier New" pitchFamily="49" charset="0"/>
                <a:cs typeface="Andalus" pitchFamily="18" charset="-78"/>
              </a:rPr>
              <a:t>   </a:t>
            </a:r>
          </a:p>
          <a:p>
            <a:r>
              <a:rPr lang="en-US" sz="2400" b="1" dirty="0" smtClean="0">
                <a:solidFill>
                  <a:srgbClr val="002060"/>
                </a:solidFill>
                <a:latin typeface="Andalus" pitchFamily="18" charset="-78"/>
                <a:ea typeface="Courier New" pitchFamily="49" charset="0"/>
                <a:cs typeface="Andalus" pitchFamily="18" charset="-78"/>
              </a:rPr>
              <a:t>\$ </a:t>
            </a:r>
          </a:p>
          <a:p>
            <a:r>
              <a:rPr lang="en-US" sz="2400" b="1" dirty="0" smtClean="0">
                <a:solidFill>
                  <a:srgbClr val="002060"/>
                </a:solidFill>
                <a:latin typeface="Andalus" pitchFamily="18" charset="-78"/>
                <a:ea typeface="Courier New" pitchFamily="49" charset="0"/>
                <a:cs typeface="Andalus" pitchFamily="18" charset="-78"/>
              </a:rPr>
              <a:t>\d         </a:t>
            </a:r>
          </a:p>
          <a:p>
            <a:r>
              <a:rPr lang="en-US" sz="2400" b="1" dirty="0" smtClean="0">
                <a:solidFill>
                  <a:srgbClr val="002060"/>
                </a:solidFill>
                <a:latin typeface="Andalus" pitchFamily="18" charset="-78"/>
                <a:ea typeface="Courier New" pitchFamily="49" charset="0"/>
                <a:cs typeface="Andalus" pitchFamily="18" charset="-78"/>
              </a:rPr>
              <a:t>22</a:t>
            </a:r>
          </a:p>
          <a:p>
            <a:r>
              <a:rPr lang="en-US" sz="2200" dirty="0" smtClean="0">
                <a:latin typeface="Andalus" pitchFamily="18" charset="-78"/>
                <a:ea typeface="Courier New" pitchFamily="49" charset="0"/>
                <a:cs typeface="Andalus" pitchFamily="18" charset="-78"/>
              </a:rPr>
              <a:t>  </a:t>
            </a:r>
          </a:p>
          <a:p>
            <a:r>
              <a:rPr lang="en-US" sz="2200" dirty="0" smtClean="0">
                <a:latin typeface="Andalus" pitchFamily="18" charset="-78"/>
                <a:ea typeface="Courier New" pitchFamily="49" charset="0"/>
                <a:cs typeface="Andalus" pitchFamily="18" charset="-78"/>
              </a:rPr>
              <a:t>\h         </a:t>
            </a:r>
          </a:p>
        </p:txBody>
      </p:sp>
      <p:pic>
        <p:nvPicPr>
          <p:cNvPr id="3" name="Picture 2"/>
          <p:cNvPicPr>
            <a:picLocks noChangeAspect="1" noChangeArrowheads="1"/>
          </p:cNvPicPr>
          <p:nvPr/>
        </p:nvPicPr>
        <p:blipFill>
          <a:blip r:embed="rId3"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
        <p:nvSpPr>
          <p:cNvPr id="6" name="Rectangle 5"/>
          <p:cNvSpPr/>
          <p:nvPr/>
        </p:nvSpPr>
        <p:spPr>
          <a:xfrm>
            <a:off x="0" y="975479"/>
            <a:ext cx="9144000" cy="5447645"/>
          </a:xfrm>
          <a:prstGeom prst="rect">
            <a:avLst/>
          </a:prstGeom>
        </p:spPr>
        <p:txBody>
          <a:bodyPr wrap="square">
            <a:spAutoFit/>
          </a:bodyPr>
          <a:lstStyle/>
          <a:p>
            <a:pPr>
              <a:lnSpc>
                <a:spcPct val="150000"/>
              </a:lnSpc>
            </a:pPr>
            <a:r>
              <a:rPr lang="en-US" sz="2200" b="1" dirty="0" smtClean="0">
                <a:solidFill>
                  <a:srgbClr val="00B0F0"/>
                </a:solidFill>
                <a:latin typeface="Andalus" pitchFamily="18" charset="-78"/>
                <a:ea typeface="Courier New" pitchFamily="49" charset="0"/>
                <a:cs typeface="Andalus" pitchFamily="18" charset="-78"/>
              </a:rPr>
              <a:t>\# \s         </a:t>
            </a:r>
          </a:p>
          <a:p>
            <a:pPr>
              <a:lnSpc>
                <a:spcPct val="150000"/>
              </a:lnSpc>
            </a:pPr>
            <a:r>
              <a:rPr lang="en-US" sz="2200" b="1" dirty="0" smtClean="0">
                <a:solidFill>
                  <a:srgbClr val="002060"/>
                </a:solidFill>
                <a:latin typeface="Andalus" pitchFamily="18" charset="-78"/>
                <a:ea typeface="Courier New" pitchFamily="49" charset="0"/>
                <a:cs typeface="Andalus" pitchFamily="18" charset="-78"/>
              </a:rPr>
              <a:t>\t \u         </a:t>
            </a:r>
            <a:r>
              <a:rPr lang="en-US" sz="2200" dirty="0" smtClean="0">
                <a:solidFill>
                  <a:srgbClr val="FF0000"/>
                </a:solidFill>
                <a:latin typeface="Andalus" pitchFamily="18" charset="-78"/>
                <a:ea typeface="Courier New" pitchFamily="49" charset="0"/>
                <a:cs typeface="Andalus" pitchFamily="18" charset="-78"/>
              </a:rPr>
              <a:t>Username</a:t>
            </a:r>
            <a:endParaRPr lang="en-US" sz="2200" dirty="0" smtClean="0">
              <a:solidFill>
                <a:srgbClr val="FF0000"/>
              </a:solidFill>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b="1" dirty="0" smtClean="0">
                <a:solidFill>
                  <a:srgbClr val="002060"/>
                </a:solidFill>
                <a:latin typeface="Andalus" pitchFamily="18" charset="-78"/>
                <a:ea typeface="Courier New" pitchFamily="49" charset="0"/>
                <a:cs typeface="Andalus" pitchFamily="18" charset="-78"/>
              </a:rPr>
              <a:t>\v         </a:t>
            </a:r>
            <a:r>
              <a:rPr lang="en-US" sz="2200" dirty="0" smtClean="0">
                <a:solidFill>
                  <a:srgbClr val="FF0000"/>
                </a:solidFill>
                <a:latin typeface="Andalus" pitchFamily="18" charset="-78"/>
                <a:ea typeface="Courier New" pitchFamily="49" charset="0"/>
                <a:cs typeface="Andalus" pitchFamily="18" charset="-78"/>
              </a:rPr>
              <a:t>Shell version</a:t>
            </a:r>
            <a:endParaRPr lang="en-US" sz="2200" dirty="0" smtClean="0">
              <a:solidFill>
                <a:srgbClr val="FF0000"/>
              </a:solidFill>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b="1" dirty="0" smtClean="0">
                <a:solidFill>
                  <a:srgbClr val="002060"/>
                </a:solidFill>
                <a:latin typeface="Andalus" pitchFamily="18" charset="-78"/>
                <a:ea typeface="Courier New" pitchFamily="49" charset="0"/>
                <a:cs typeface="Andalus" pitchFamily="18" charset="-78"/>
              </a:rPr>
              <a:t>\w        </a:t>
            </a:r>
            <a:r>
              <a:rPr lang="en-US" sz="2200" b="1" dirty="0" smtClean="0">
                <a:solidFill>
                  <a:srgbClr val="FF0000"/>
                </a:solidFill>
                <a:latin typeface="Andalus" pitchFamily="18" charset="-78"/>
                <a:ea typeface="Courier New" pitchFamily="49" charset="0"/>
                <a:cs typeface="Andalus" pitchFamily="18" charset="-78"/>
              </a:rPr>
              <a:t> </a:t>
            </a:r>
            <a:r>
              <a:rPr lang="en-US" sz="2200" dirty="0" smtClean="0">
                <a:solidFill>
                  <a:srgbClr val="FF0000"/>
                </a:solidFill>
                <a:latin typeface="Andalus" pitchFamily="18" charset="-78"/>
                <a:ea typeface="Courier New" pitchFamily="49" charset="0"/>
                <a:cs typeface="Andalus" pitchFamily="18" charset="-78"/>
              </a:rPr>
              <a:t>Full pathname of the current working directory</a:t>
            </a:r>
            <a:endParaRPr lang="en-US" sz="2200" dirty="0" smtClean="0">
              <a:solidFill>
                <a:srgbClr val="FF0000"/>
              </a:solidFill>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b="1" dirty="0" smtClean="0">
                <a:solidFill>
                  <a:srgbClr val="002060"/>
                </a:solidFill>
                <a:latin typeface="Andalus" pitchFamily="18" charset="-78"/>
                <a:ea typeface="Courier New" pitchFamily="49" charset="0"/>
                <a:cs typeface="Andalus" pitchFamily="18" charset="-78"/>
              </a:rPr>
              <a:t>\W         </a:t>
            </a:r>
            <a:r>
              <a:rPr lang="en-US" sz="2200" dirty="0" smtClean="0">
                <a:solidFill>
                  <a:srgbClr val="FF0000"/>
                </a:solidFill>
                <a:latin typeface="Andalus" pitchFamily="18" charset="-78"/>
                <a:ea typeface="Courier New" pitchFamily="49" charset="0"/>
                <a:cs typeface="Andalus" pitchFamily="18" charset="-78"/>
              </a:rPr>
              <a:t>Name of the current working directory</a:t>
            </a:r>
            <a:endParaRPr lang="en-US" sz="2200" dirty="0" smtClean="0">
              <a:solidFill>
                <a:srgbClr val="FF0000"/>
              </a:solidFill>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b="1" dirty="0" smtClean="0">
                <a:solidFill>
                  <a:srgbClr val="002060"/>
                </a:solidFill>
                <a:latin typeface="Andalus" pitchFamily="18" charset="-78"/>
                <a:ea typeface="Courier New" pitchFamily="49" charset="0"/>
                <a:cs typeface="Andalus" pitchFamily="18" charset="-78"/>
              </a:rPr>
              <a:t>\\  </a:t>
            </a:r>
            <a:r>
              <a:rPr lang="en-US" sz="2200" dirty="0" smtClean="0">
                <a:latin typeface="Andalus" pitchFamily="18" charset="-78"/>
                <a:ea typeface="Courier New" pitchFamily="49" charset="0"/>
                <a:cs typeface="Andalus" pitchFamily="18" charset="-78"/>
              </a:rPr>
              <a:t>       </a:t>
            </a:r>
            <a:r>
              <a:rPr lang="en-US" sz="2200" dirty="0" smtClean="0">
                <a:solidFill>
                  <a:srgbClr val="FF0000"/>
                </a:solidFill>
                <a:latin typeface="Andalus" pitchFamily="18" charset="-78"/>
                <a:ea typeface="Courier New" pitchFamily="49" charset="0"/>
                <a:cs typeface="Andalus" pitchFamily="18" charset="-78"/>
              </a:rPr>
              <a:t>Displays a backslash character</a:t>
            </a:r>
            <a:endParaRPr lang="en-US" sz="2200" dirty="0" smtClean="0">
              <a:solidFill>
                <a:srgbClr val="FF0000"/>
              </a:solidFill>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b="1" dirty="0" smtClean="0">
                <a:solidFill>
                  <a:srgbClr val="002060"/>
                </a:solidFill>
                <a:latin typeface="Andalus" pitchFamily="18" charset="-78"/>
                <a:ea typeface="Courier New" pitchFamily="49" charset="0"/>
                <a:cs typeface="Andalus" pitchFamily="18" charset="-78"/>
              </a:rPr>
              <a:t>\n         </a:t>
            </a:r>
            <a:r>
              <a:rPr lang="en-US" sz="2200" dirty="0" smtClean="0">
                <a:solidFill>
                  <a:srgbClr val="FF0000"/>
                </a:solidFill>
                <a:latin typeface="Andalus" pitchFamily="18" charset="-78"/>
                <a:ea typeface="Courier New" pitchFamily="49" charset="0"/>
                <a:cs typeface="Andalus" pitchFamily="18" charset="-78"/>
              </a:rPr>
              <a:t>Inserts a newline</a:t>
            </a:r>
            <a:endParaRPr lang="en-US" sz="2200" dirty="0" smtClean="0">
              <a:solidFill>
                <a:srgbClr val="FF0000"/>
              </a:solidFill>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b="1" dirty="0" smtClean="0">
                <a:solidFill>
                  <a:srgbClr val="002060"/>
                </a:solidFill>
                <a:latin typeface="Andalus" pitchFamily="18" charset="-78"/>
                <a:ea typeface="Courier New" pitchFamily="49" charset="0"/>
                <a:cs typeface="Andalus" pitchFamily="18" charset="-78"/>
              </a:rPr>
              <a:t>\[ \]      </a:t>
            </a:r>
            <a:r>
              <a:rPr lang="en-US" sz="2200" dirty="0" smtClean="0">
                <a:solidFill>
                  <a:srgbClr val="FF0000"/>
                </a:solidFill>
                <a:latin typeface="Andalus" pitchFamily="18" charset="-78"/>
                <a:ea typeface="Courier New" pitchFamily="49" charset="0"/>
                <a:cs typeface="Andalus" pitchFamily="18" charset="-78"/>
              </a:rPr>
              <a:t>Allows entry of terminal-specific display characters</a:t>
            </a:r>
            <a:endParaRPr lang="en-US" sz="2200" dirty="0" smtClean="0">
              <a:solidFill>
                <a:srgbClr val="FF0000"/>
              </a:solidFill>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b="1" dirty="0" smtClean="0">
                <a:solidFill>
                  <a:srgbClr val="002060"/>
                </a:solidFill>
                <a:latin typeface="Andalus" pitchFamily="18" charset="-78"/>
                <a:ea typeface="Courier New" pitchFamily="49" charset="0"/>
                <a:cs typeface="Andalus" pitchFamily="18" charset="-78"/>
              </a:rPr>
              <a:t>           </a:t>
            </a:r>
            <a:r>
              <a:rPr lang="en-US" sz="2200" dirty="0" smtClean="0">
                <a:solidFill>
                  <a:srgbClr val="FF0000"/>
                </a:solidFill>
                <a:latin typeface="Andalus" pitchFamily="18" charset="-78"/>
                <a:ea typeface="Courier New" pitchFamily="49" charset="0"/>
                <a:cs typeface="Andalus" pitchFamily="18" charset="-78"/>
              </a:rPr>
              <a:t>for features like color or bold font</a:t>
            </a:r>
            <a:endParaRPr lang="en-US" sz="2200" dirty="0" smtClean="0">
              <a:solidFill>
                <a:srgbClr val="FF0000"/>
              </a:solidFill>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b="1" dirty="0" smtClean="0">
                <a:solidFill>
                  <a:srgbClr val="002060"/>
                </a:solidFill>
                <a:latin typeface="Andalus" pitchFamily="18" charset="-78"/>
                <a:ea typeface="Courier New" pitchFamily="49" charset="0"/>
                <a:cs typeface="Andalus" pitchFamily="18" charset="-78"/>
              </a:rPr>
              <a:t>\</a:t>
            </a:r>
            <a:r>
              <a:rPr lang="en-US" sz="2200" b="1" dirty="0" err="1" smtClean="0">
                <a:solidFill>
                  <a:srgbClr val="002060"/>
                </a:solidFill>
                <a:latin typeface="Andalus" pitchFamily="18" charset="-78"/>
                <a:ea typeface="Courier New" pitchFamily="49" charset="0"/>
                <a:cs typeface="Andalus" pitchFamily="18" charset="-78"/>
              </a:rPr>
              <a:t>nnn</a:t>
            </a:r>
            <a:r>
              <a:rPr lang="en-US" sz="2200" b="1" dirty="0" smtClean="0">
                <a:solidFill>
                  <a:srgbClr val="002060"/>
                </a:solidFill>
                <a:latin typeface="Andalus" pitchFamily="18" charset="-78"/>
                <a:ea typeface="Courier New" pitchFamily="49" charset="0"/>
                <a:cs typeface="Andalus" pitchFamily="18" charset="-78"/>
              </a:rPr>
              <a:t>       </a:t>
            </a:r>
            <a:r>
              <a:rPr lang="en-US" sz="2200" dirty="0" smtClean="0">
                <a:solidFill>
                  <a:srgbClr val="FF0000"/>
                </a:solidFill>
                <a:latin typeface="Andalus" pitchFamily="18" charset="-78"/>
                <a:ea typeface="Courier New" pitchFamily="49" charset="0"/>
                <a:cs typeface="Andalus" pitchFamily="18" charset="-78"/>
              </a:rPr>
              <a:t>Character specified in octal format</a:t>
            </a:r>
            <a:endParaRPr lang="en-US" sz="2200" dirty="0" smtClean="0">
              <a:solidFill>
                <a:srgbClr val="FF0000"/>
              </a:solidFill>
              <a:latin typeface="Andalus" pitchFamily="18" charset="-78"/>
              <a:cs typeface="Andalus" pitchFamily="18" charset="-78"/>
            </a:endParaRPr>
          </a:p>
          <a:p>
            <a:r>
              <a:rPr lang="en-US" dirty="0" smtClean="0">
                <a:latin typeface="Calibri" pitchFamily="34" charset="0"/>
                <a:ea typeface="Courier New" pitchFamily="49" charset="0"/>
                <a:cs typeface="Times New Roman" pitchFamily="18" charset="0"/>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
        <p:nvSpPr>
          <p:cNvPr id="7" name="Rectangle 6"/>
          <p:cNvSpPr/>
          <p:nvPr/>
        </p:nvSpPr>
        <p:spPr>
          <a:xfrm>
            <a:off x="304800" y="457200"/>
            <a:ext cx="8610600" cy="6093976"/>
          </a:xfrm>
          <a:prstGeom prst="rect">
            <a:avLst/>
          </a:prstGeom>
        </p:spPr>
        <p:txBody>
          <a:bodyPr wrap="square">
            <a:spAutoFit/>
          </a:bodyPr>
          <a:lstStyle/>
          <a:p>
            <a:pPr>
              <a:lnSpc>
                <a:spcPct val="150000"/>
              </a:lnSpc>
            </a:pPr>
            <a:r>
              <a:rPr lang="en-US" sz="2400" b="1" dirty="0" smtClean="0">
                <a:solidFill>
                  <a:srgbClr val="002060"/>
                </a:solidFill>
                <a:latin typeface="Andalus" pitchFamily="18" charset="-78"/>
                <a:ea typeface="Courier New" pitchFamily="49" charset="0"/>
                <a:cs typeface="Andalus" pitchFamily="18" charset="-78"/>
              </a:rPr>
              <a:t>\h         </a:t>
            </a:r>
          </a:p>
          <a:p>
            <a:pPr>
              <a:lnSpc>
                <a:spcPct val="150000"/>
              </a:lnSpc>
            </a:pPr>
            <a:r>
              <a:rPr lang="en-US" sz="2400" b="1" dirty="0" smtClean="0">
                <a:solidFill>
                  <a:srgbClr val="002060"/>
                </a:solidFill>
                <a:latin typeface="Andalus" pitchFamily="18" charset="-78"/>
                <a:ea typeface="Courier New" pitchFamily="49" charset="0"/>
                <a:cs typeface="Andalus" pitchFamily="18" charset="-78"/>
              </a:rPr>
              <a:t>\s         </a:t>
            </a:r>
          </a:p>
          <a:p>
            <a:pPr>
              <a:lnSpc>
                <a:spcPct val="150000"/>
              </a:lnSpc>
            </a:pPr>
            <a:r>
              <a:rPr lang="en-US" sz="2400" b="1" dirty="0" smtClean="0">
                <a:solidFill>
                  <a:srgbClr val="002060"/>
                </a:solidFill>
                <a:latin typeface="Andalus" pitchFamily="18" charset="-78"/>
                <a:ea typeface="Courier New" pitchFamily="49" charset="0"/>
                <a:cs typeface="Andalus" pitchFamily="18" charset="-78"/>
              </a:rPr>
              <a:t>\t \u </a:t>
            </a:r>
            <a:r>
              <a:rPr lang="en-US" sz="2400" b="1" dirty="0" smtClean="0">
                <a:solidFill>
                  <a:srgbClr val="FF0000"/>
                </a:solidFill>
                <a:latin typeface="Andalus" pitchFamily="18" charset="-78"/>
                <a:ea typeface="Courier New" pitchFamily="49" charset="0"/>
                <a:cs typeface="Andalus" pitchFamily="18" charset="-78"/>
              </a:rPr>
              <a:t>        </a:t>
            </a:r>
            <a:r>
              <a:rPr lang="en-US" sz="2200" dirty="0" smtClean="0">
                <a:solidFill>
                  <a:srgbClr val="FF0000"/>
                </a:solidFill>
                <a:latin typeface="Andalus" pitchFamily="18" charset="-78"/>
                <a:ea typeface="Courier New" pitchFamily="49" charset="0"/>
                <a:cs typeface="Andalus" pitchFamily="18" charset="-78"/>
              </a:rPr>
              <a:t>Username</a:t>
            </a:r>
            <a:endParaRPr lang="en-US" sz="2200" dirty="0" smtClean="0">
              <a:solidFill>
                <a:srgbClr val="FF0000"/>
              </a:solidFill>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b="1" dirty="0" smtClean="0">
                <a:solidFill>
                  <a:srgbClr val="002060"/>
                </a:solidFill>
                <a:latin typeface="Andalus" pitchFamily="18" charset="-78"/>
                <a:ea typeface="Courier New" pitchFamily="49" charset="0"/>
                <a:cs typeface="Andalus" pitchFamily="18" charset="-78"/>
              </a:rPr>
              <a:t>\v         </a:t>
            </a:r>
            <a:r>
              <a:rPr lang="en-US" sz="2200" dirty="0" smtClean="0">
                <a:solidFill>
                  <a:srgbClr val="FF0000"/>
                </a:solidFill>
                <a:latin typeface="Andalus" pitchFamily="18" charset="-78"/>
                <a:ea typeface="Courier New" pitchFamily="49" charset="0"/>
                <a:cs typeface="Andalus" pitchFamily="18" charset="-78"/>
              </a:rPr>
              <a:t>Shell version</a:t>
            </a:r>
            <a:endParaRPr lang="en-US" sz="2200" dirty="0" smtClean="0">
              <a:solidFill>
                <a:srgbClr val="FF0000"/>
              </a:solidFill>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b="1" dirty="0" smtClean="0">
                <a:solidFill>
                  <a:srgbClr val="002060"/>
                </a:solidFill>
                <a:latin typeface="Andalus" pitchFamily="18" charset="-78"/>
                <a:ea typeface="Courier New" pitchFamily="49" charset="0"/>
                <a:cs typeface="Andalus" pitchFamily="18" charset="-78"/>
              </a:rPr>
              <a:t>\w         </a:t>
            </a:r>
            <a:r>
              <a:rPr lang="en-US" sz="2200" dirty="0" smtClean="0">
                <a:solidFill>
                  <a:srgbClr val="FF0000"/>
                </a:solidFill>
                <a:latin typeface="Andalus" pitchFamily="18" charset="-78"/>
                <a:ea typeface="Courier New" pitchFamily="49" charset="0"/>
                <a:cs typeface="Andalus" pitchFamily="18" charset="-78"/>
              </a:rPr>
              <a:t>Full pathname of the current working directory</a:t>
            </a:r>
            <a:endParaRPr lang="en-US" sz="2200" dirty="0" smtClean="0">
              <a:solidFill>
                <a:srgbClr val="FF0000"/>
              </a:solidFill>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b="1" dirty="0" smtClean="0">
                <a:solidFill>
                  <a:srgbClr val="002060"/>
                </a:solidFill>
                <a:latin typeface="Andalus" pitchFamily="18" charset="-78"/>
                <a:ea typeface="Courier New" pitchFamily="49" charset="0"/>
                <a:cs typeface="Andalus" pitchFamily="18" charset="-78"/>
              </a:rPr>
              <a:t>\W         </a:t>
            </a:r>
            <a:r>
              <a:rPr lang="en-US" sz="2200" dirty="0" smtClean="0">
                <a:solidFill>
                  <a:srgbClr val="FF0000"/>
                </a:solidFill>
                <a:latin typeface="Andalus" pitchFamily="18" charset="-78"/>
                <a:ea typeface="Courier New" pitchFamily="49" charset="0"/>
                <a:cs typeface="Andalus" pitchFamily="18" charset="-78"/>
              </a:rPr>
              <a:t>Name of the current working directory</a:t>
            </a:r>
            <a:endParaRPr lang="en-US" sz="2200" dirty="0" smtClean="0">
              <a:solidFill>
                <a:srgbClr val="FF0000"/>
              </a:solidFill>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b="1" dirty="0" smtClean="0">
                <a:solidFill>
                  <a:srgbClr val="002060"/>
                </a:solidFill>
                <a:latin typeface="Andalus" pitchFamily="18" charset="-78"/>
                <a:ea typeface="Courier New" pitchFamily="49" charset="0"/>
                <a:cs typeface="Andalus" pitchFamily="18" charset="-78"/>
              </a:rPr>
              <a:t>\\ </a:t>
            </a:r>
            <a:r>
              <a:rPr lang="en-US" sz="2400" b="1" dirty="0" smtClean="0">
                <a:solidFill>
                  <a:srgbClr val="FF0000"/>
                </a:solidFill>
                <a:latin typeface="Andalus" pitchFamily="18" charset="-78"/>
                <a:ea typeface="Courier New" pitchFamily="49" charset="0"/>
                <a:cs typeface="Andalus" pitchFamily="18" charset="-78"/>
              </a:rPr>
              <a:t> </a:t>
            </a:r>
            <a:r>
              <a:rPr lang="en-US" sz="2200" dirty="0" smtClean="0">
                <a:solidFill>
                  <a:srgbClr val="FF0000"/>
                </a:solidFill>
                <a:latin typeface="Andalus" pitchFamily="18" charset="-78"/>
                <a:ea typeface="Courier New" pitchFamily="49" charset="0"/>
                <a:cs typeface="Andalus" pitchFamily="18" charset="-78"/>
              </a:rPr>
              <a:t>       Displays a backslash character</a:t>
            </a:r>
            <a:endParaRPr lang="en-US" sz="2200" dirty="0" smtClean="0">
              <a:solidFill>
                <a:srgbClr val="FF0000"/>
              </a:solidFill>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b="1" dirty="0" smtClean="0">
                <a:solidFill>
                  <a:srgbClr val="002060"/>
                </a:solidFill>
                <a:latin typeface="Andalus" pitchFamily="18" charset="-78"/>
                <a:ea typeface="Courier New" pitchFamily="49" charset="0"/>
                <a:cs typeface="Andalus" pitchFamily="18" charset="-78"/>
              </a:rPr>
              <a:t>\n         </a:t>
            </a:r>
            <a:r>
              <a:rPr lang="en-US" sz="2200" dirty="0" smtClean="0">
                <a:solidFill>
                  <a:srgbClr val="FF0000"/>
                </a:solidFill>
                <a:latin typeface="Andalus" pitchFamily="18" charset="-78"/>
                <a:ea typeface="Courier New" pitchFamily="49" charset="0"/>
                <a:cs typeface="Andalus" pitchFamily="18" charset="-78"/>
              </a:rPr>
              <a:t>Inserts a newline</a:t>
            </a:r>
            <a:endParaRPr lang="en-US" sz="2200" dirty="0" smtClean="0">
              <a:solidFill>
                <a:srgbClr val="FF0000"/>
              </a:solidFill>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b="1" dirty="0" smtClean="0">
                <a:solidFill>
                  <a:srgbClr val="002060"/>
                </a:solidFill>
                <a:latin typeface="Andalus" pitchFamily="18" charset="-78"/>
                <a:ea typeface="Courier New" pitchFamily="49" charset="0"/>
                <a:cs typeface="Andalus" pitchFamily="18" charset="-78"/>
              </a:rPr>
              <a:t>\[ \]      </a:t>
            </a:r>
            <a:r>
              <a:rPr lang="en-US" sz="2200" dirty="0" smtClean="0">
                <a:solidFill>
                  <a:srgbClr val="FF0000"/>
                </a:solidFill>
                <a:latin typeface="Andalus" pitchFamily="18" charset="-78"/>
                <a:ea typeface="Courier New" pitchFamily="49" charset="0"/>
                <a:cs typeface="Andalus" pitchFamily="18" charset="-78"/>
              </a:rPr>
              <a:t>Allows entry of terminal-specific display characters</a:t>
            </a:r>
            <a:endParaRPr lang="en-US" sz="2200" dirty="0" smtClean="0">
              <a:solidFill>
                <a:srgbClr val="FF0000"/>
              </a:solidFill>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200" dirty="0" smtClean="0">
                <a:solidFill>
                  <a:srgbClr val="FF0000"/>
                </a:solidFill>
                <a:latin typeface="Andalus" pitchFamily="18" charset="-78"/>
                <a:ea typeface="Courier New" pitchFamily="49" charset="0"/>
                <a:cs typeface="Andalus" pitchFamily="18" charset="-78"/>
              </a:rPr>
              <a:t>           for features like color or bold font</a:t>
            </a:r>
            <a:endParaRPr lang="en-US" sz="2200" dirty="0" smtClean="0">
              <a:solidFill>
                <a:srgbClr val="FF0000"/>
              </a:solidFill>
              <a:latin typeface="Andalus" pitchFamily="18" charset="-78"/>
              <a:cs typeface="Andalus" pitchFamily="18" charset="-78"/>
            </a:endParaRPr>
          </a:p>
          <a:p>
            <a:pPr lvl="0" eaLnBrk="0" fontAlgn="base" hangingPunct="0">
              <a:lnSpc>
                <a:spcPct val="150000"/>
              </a:lnSpc>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b="1" dirty="0" smtClean="0">
                <a:solidFill>
                  <a:srgbClr val="002060"/>
                </a:solidFill>
                <a:latin typeface="Andalus" pitchFamily="18" charset="-78"/>
                <a:ea typeface="Courier New" pitchFamily="49" charset="0"/>
                <a:cs typeface="Andalus" pitchFamily="18" charset="-78"/>
              </a:rPr>
              <a:t>\</a:t>
            </a:r>
            <a:r>
              <a:rPr lang="en-US" sz="2400" b="1" dirty="0" err="1" smtClean="0">
                <a:solidFill>
                  <a:srgbClr val="002060"/>
                </a:solidFill>
                <a:latin typeface="Andalus" pitchFamily="18" charset="-78"/>
                <a:ea typeface="Courier New" pitchFamily="49" charset="0"/>
                <a:cs typeface="Andalus" pitchFamily="18" charset="-78"/>
              </a:rPr>
              <a:t>nnn</a:t>
            </a:r>
            <a:r>
              <a:rPr lang="en-US" sz="2400" b="1" dirty="0" smtClean="0">
                <a:solidFill>
                  <a:srgbClr val="002060"/>
                </a:solidFill>
                <a:latin typeface="Andalus" pitchFamily="18" charset="-78"/>
                <a:ea typeface="Courier New" pitchFamily="49" charset="0"/>
                <a:cs typeface="Andalus" pitchFamily="18" charset="-78"/>
              </a:rPr>
              <a:t>       </a:t>
            </a:r>
            <a:r>
              <a:rPr lang="en-US" sz="2200" dirty="0" smtClean="0">
                <a:latin typeface="Andalus" pitchFamily="18" charset="-78"/>
                <a:ea typeface="Courier New" pitchFamily="49" charset="0"/>
                <a:cs typeface="Andalus" pitchFamily="18" charset="-78"/>
              </a:rPr>
              <a:t>C</a:t>
            </a:r>
            <a:r>
              <a:rPr lang="en-US" sz="2200" dirty="0" smtClean="0">
                <a:solidFill>
                  <a:srgbClr val="FF0000"/>
                </a:solidFill>
                <a:latin typeface="Andalus" pitchFamily="18" charset="-78"/>
                <a:ea typeface="Courier New" pitchFamily="49" charset="0"/>
                <a:cs typeface="Andalus" pitchFamily="18" charset="-78"/>
              </a:rPr>
              <a:t>haracter specified in octal format</a:t>
            </a:r>
            <a:endParaRPr lang="en-US" sz="2200" dirty="0" smtClean="0">
              <a:solidFill>
                <a:srgbClr val="FF0000"/>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0" y="609600"/>
            <a:ext cx="9144000" cy="80945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sng" strike="noStrike" cap="none" normalizeH="0" baseline="0" dirty="0" smtClean="0">
                <a:ln>
                  <a:noFill/>
                </a:ln>
                <a:solidFill>
                  <a:schemeClr val="accent2"/>
                </a:solidFill>
                <a:effectLst/>
                <a:latin typeface="Calibri" pitchFamily="34" charset="0"/>
                <a:ea typeface="Verdana" pitchFamily="34" charset="0"/>
                <a:cs typeface="Verdana" pitchFamily="34" charset="0"/>
              </a:rPr>
              <a:t>GRANTING ROOT PRIVILEGE TO NORMAL USER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i="0" u="sng" strike="noStrike" cap="none" normalizeH="0" baseline="0" dirty="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Generally in Linux, a system administrator does everything possible as a normal user. It's a good practice to use </a:t>
            </a:r>
            <a:r>
              <a:rPr kumimoji="0" lang="en-US" sz="24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superuser</a:t>
            </a:r>
            <a:r>
              <a:rPr kumimoji="0" lang="en-US" sz="24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privileges only when absolutely necessary. But one time when it's appropriate is during the Red Hat exams. Good administrators will return to being normal users when they're done with their tasks. Mistakes as the root user can disable your Linux system. There are two basic ways to make this work:</a:t>
            </a:r>
            <a:endParaRPr kumimoji="0" lang="en-US" sz="24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200" dirty="0" smtClean="0">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200" dirty="0" smtClean="0">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dirty="0" smtClean="0">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dirty="0" smtClean="0">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dirty="0" smtClean="0">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dirty="0" smtClean="0">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dirty="0" smtClean="0">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noChangeArrowheads="1"/>
          </p:cNvPicPr>
          <p:nvPr/>
        </p:nvPicPr>
        <p:blipFill>
          <a:blip r:embed="rId3"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
        <p:nvSpPr>
          <p:cNvPr id="6" name="Rectangle 5"/>
          <p:cNvSpPr/>
          <p:nvPr/>
        </p:nvSpPr>
        <p:spPr>
          <a:xfrm>
            <a:off x="0" y="685800"/>
            <a:ext cx="8915400" cy="6447919"/>
          </a:xfrm>
          <a:prstGeom prst="rect">
            <a:avLst/>
          </a:prstGeom>
        </p:spPr>
        <p:txBody>
          <a:bodyPr wrap="square">
            <a:spAutoFit/>
          </a:bodyPr>
          <a:lstStyle/>
          <a:p>
            <a:pPr lvl="0" eaLnBrk="0" fontAlgn="base" hangingPunct="0">
              <a:spcBef>
                <a:spcPct val="0"/>
              </a:spcBef>
              <a:spcAft>
                <a:spcPct val="0"/>
              </a:spcAft>
            </a:pPr>
            <a:r>
              <a:rPr lang="en-US" sz="4400" b="1" u="sng" dirty="0" smtClean="0">
                <a:solidFill>
                  <a:srgbClr val="FF0000"/>
                </a:solidFill>
                <a:latin typeface="Andalus" pitchFamily="18" charset="-78"/>
                <a:ea typeface="Times New Roman" pitchFamily="18" charset="0"/>
                <a:cs typeface="Andalus" pitchFamily="18" charset="-78"/>
              </a:rPr>
              <a:t>Su</a:t>
            </a:r>
          </a:p>
          <a:p>
            <a:pPr lvl="0" eaLnBrk="0" fontAlgn="base" hangingPunct="0">
              <a:lnSpc>
                <a:spcPct val="150000"/>
              </a:lnSpc>
              <a:spcBef>
                <a:spcPct val="0"/>
              </a:spcBef>
              <a:spcAft>
                <a:spcPct val="0"/>
              </a:spcAft>
            </a:pPr>
            <a:r>
              <a:rPr lang="en-US" dirty="0" smtClean="0">
                <a:latin typeface="Andalus" pitchFamily="18" charset="-78"/>
                <a:ea typeface="Times New Roman" pitchFamily="18" charset="0"/>
                <a:cs typeface="Andalus" pitchFamily="18" charset="-78"/>
              </a:rPr>
              <a:t/>
            </a:r>
            <a:br>
              <a:rPr lang="en-US" dirty="0" smtClean="0">
                <a:latin typeface="Andalus" pitchFamily="18" charset="-78"/>
                <a:ea typeface="Times New Roman" pitchFamily="18" charset="0"/>
                <a:cs typeface="Andalus" pitchFamily="18" charset="-78"/>
              </a:rPr>
            </a:br>
            <a:r>
              <a:rPr lang="en-US" sz="2400" dirty="0" smtClean="0">
                <a:latin typeface="Andalus" pitchFamily="18" charset="-78"/>
                <a:ea typeface="Times New Roman" pitchFamily="18" charset="0"/>
                <a:cs typeface="Andalus" pitchFamily="18" charset="-78"/>
              </a:rPr>
              <a:t>The </a:t>
            </a:r>
            <a:r>
              <a:rPr lang="en-US" sz="2400" dirty="0" err="1" smtClean="0">
                <a:latin typeface="Andalus" pitchFamily="18" charset="-78"/>
                <a:ea typeface="Times New Roman" pitchFamily="18" charset="0"/>
                <a:cs typeface="Andalus" pitchFamily="18" charset="-78"/>
              </a:rPr>
              <a:t>superuser</a:t>
            </a:r>
            <a:r>
              <a:rPr lang="en-US" sz="2400" dirty="0" smtClean="0">
                <a:latin typeface="Andalus" pitchFamily="18" charset="-78"/>
                <a:ea typeface="Times New Roman" pitchFamily="18" charset="0"/>
                <a:cs typeface="Andalus" pitchFamily="18" charset="-78"/>
              </a:rPr>
              <a:t> command, </a:t>
            </a:r>
            <a:r>
              <a:rPr lang="en-US" sz="2400" dirty="0" err="1" smtClean="0">
                <a:latin typeface="Andalus" pitchFamily="18" charset="-78"/>
                <a:ea typeface="Times New Roman" pitchFamily="18" charset="0"/>
                <a:cs typeface="Andalus" pitchFamily="18" charset="-78"/>
              </a:rPr>
              <a:t>su</a:t>
            </a:r>
            <a:r>
              <a:rPr lang="en-US" sz="2400" dirty="0" smtClean="0">
                <a:latin typeface="Andalus" pitchFamily="18" charset="-78"/>
                <a:ea typeface="Times New Roman" pitchFamily="18" charset="0"/>
                <a:cs typeface="Andalus" pitchFamily="18" charset="-78"/>
              </a:rPr>
              <a:t>, prompts you for the root password before logging you in with root privileges.</a:t>
            </a:r>
            <a:endParaRPr lang="en-US" sz="2400" dirty="0" smtClean="0">
              <a:latin typeface="Andalus" pitchFamily="18" charset="-78"/>
              <a:cs typeface="Andalus" pitchFamily="18" charset="-78"/>
            </a:endParaRPr>
          </a:p>
          <a:p>
            <a:pPr lvl="0" eaLnBrk="0" fontAlgn="base" hangingPunct="0">
              <a:lnSpc>
                <a:spcPct val="150000"/>
              </a:lnSpc>
              <a:spcBef>
                <a:spcPct val="0"/>
              </a:spcBef>
              <a:spcAft>
                <a:spcPct val="0"/>
              </a:spcAft>
              <a:buBlip>
                <a:blip r:embed="rId3"/>
              </a:buBlip>
            </a:pPr>
            <a:r>
              <a:rPr lang="en-US" sz="2400" dirty="0" err="1" smtClean="0">
                <a:latin typeface="Andalus" pitchFamily="18" charset="-78"/>
                <a:ea typeface="Times New Roman" pitchFamily="18" charset="0"/>
                <a:cs typeface="Andalus" pitchFamily="18" charset="-78"/>
              </a:rPr>
              <a:t>su</a:t>
            </a:r>
            <a:r>
              <a:rPr lang="en-US" sz="2400" dirty="0" smtClean="0">
                <a:latin typeface="Andalus" pitchFamily="18" charset="-78"/>
                <a:ea typeface="Times New Roman" pitchFamily="18" charset="0"/>
                <a:cs typeface="Andalus" pitchFamily="18" charset="-78"/>
              </a:rPr>
              <a:t> command without any arguments will ask for root password. By giving root password you will get root privilege. To execute any command you should know the exact path of command otherwise you get command not found error. Because you will not get root’s command path. To get root’s environments and command paths and home directory use – hyphen sign with </a:t>
            </a:r>
            <a:r>
              <a:rPr lang="en-US" sz="2400" dirty="0" err="1" smtClean="0">
                <a:latin typeface="Andalus" pitchFamily="18" charset="-78"/>
                <a:ea typeface="Times New Roman" pitchFamily="18" charset="0"/>
                <a:cs typeface="Andalus" pitchFamily="18" charset="-78"/>
              </a:rPr>
              <a:t>su</a:t>
            </a:r>
            <a:r>
              <a:rPr lang="en-US" sz="2400" dirty="0" smtClean="0">
                <a:latin typeface="Andalus" pitchFamily="18" charset="-78"/>
                <a:ea typeface="Times New Roman" pitchFamily="18" charset="0"/>
                <a:cs typeface="Andalus" pitchFamily="18" charset="-78"/>
              </a:rPr>
              <a:t> commands</a:t>
            </a:r>
          </a:p>
          <a:p>
            <a:pPr lvl="0" eaLnBrk="0" fontAlgn="base" hangingPunct="0">
              <a:spcBef>
                <a:spcPct val="0"/>
              </a:spcBef>
              <a:spcAft>
                <a:spcPct val="0"/>
              </a:spcAft>
            </a:pPr>
            <a:endParaRPr lang="en-US" dirty="0" smtClean="0">
              <a:latin typeface="Andalus" pitchFamily="18" charset="-78"/>
              <a:ea typeface="Times New Roman" pitchFamily="18" charset="0"/>
              <a:cs typeface="Andalus" pitchFamily="18" charset="-78"/>
            </a:endParaRPr>
          </a:p>
          <a:p>
            <a:pPr lvl="0" eaLnBrk="0" fontAlgn="base" hangingPunct="0">
              <a:spcBef>
                <a:spcPct val="0"/>
              </a:spcBef>
              <a:spcAft>
                <a:spcPct val="0"/>
              </a:spcAft>
            </a:pPr>
            <a:endParaRPr lang="en-US" dirty="0" smtClean="0">
              <a:latin typeface="Andalus" pitchFamily="18" charset="-78"/>
              <a:ea typeface="Times New Roman" pitchFamily="18" charset="0"/>
              <a:cs typeface="Andalus" pitchFamily="18" charset="-78"/>
            </a:endParaRPr>
          </a:p>
          <a:p>
            <a:pPr lvl="0" eaLnBrk="0" fontAlgn="base" hangingPunct="0">
              <a:spcBef>
                <a:spcPct val="0"/>
              </a:spcBef>
              <a:spcAft>
                <a:spcPct val="0"/>
              </a:spcAft>
            </a:pPr>
            <a:endParaRPr lang="en-US" dirty="0" smtClean="0">
              <a:latin typeface="Andalus" pitchFamily="18" charset="-78"/>
              <a:ea typeface="Times New Roman" pitchFamily="18" charset="0"/>
              <a:cs typeface="Andalus" pitchFamily="18" charset="-7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0" y="381000"/>
            <a:ext cx="9144000" cy="65094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4400" i="0" u="sng" strike="noStrike" cap="none" normalizeH="0" baseline="0" dirty="0" smtClean="0">
                <a:ln>
                  <a:noFill/>
                </a:ln>
                <a:solidFill>
                  <a:schemeClr val="accent6">
                    <a:lumMod val="75000"/>
                  </a:schemeClr>
                </a:solidFill>
                <a:effectLst/>
                <a:latin typeface="Andalus" pitchFamily="18" charset="-78"/>
                <a:ea typeface="Verdana" pitchFamily="34" charset="0"/>
                <a:cs typeface="Andalus" pitchFamily="18" charset="-78"/>
              </a:rPr>
              <a:t>Limiting Access to </a:t>
            </a:r>
            <a:r>
              <a:rPr kumimoji="0" lang="en-US" sz="4400" i="0" u="sng" strike="noStrike" cap="none" normalizeH="0" baseline="0" dirty="0" err="1" smtClean="0">
                <a:ln>
                  <a:noFill/>
                </a:ln>
                <a:solidFill>
                  <a:schemeClr val="accent6">
                    <a:lumMod val="75000"/>
                  </a:schemeClr>
                </a:solidFill>
                <a:effectLst/>
                <a:latin typeface="Andalus" pitchFamily="18" charset="-78"/>
                <a:ea typeface="Verdana" pitchFamily="34" charset="0"/>
                <a:cs typeface="Andalus" pitchFamily="18" charset="-78"/>
              </a:rPr>
              <a:t>su</a:t>
            </a:r>
            <a:r>
              <a:rPr kumimoji="0" lang="en-US" sz="4400" i="0" u="sng" strike="noStrike" cap="none" normalizeH="0" baseline="0" dirty="0" smtClean="0">
                <a:ln>
                  <a:noFill/>
                </a:ln>
                <a:solidFill>
                  <a:schemeClr val="accent6">
                    <a:lumMod val="75000"/>
                  </a:schemeClr>
                </a:solidFill>
                <a:effectLst/>
                <a:latin typeface="Andalus" pitchFamily="18" charset="-78"/>
                <a:ea typeface="Verdana" pitchFamily="34" charset="0"/>
                <a:cs typeface="Andalus" pitchFamily="18" charset="-78"/>
              </a:rPr>
              <a:t> </a:t>
            </a:r>
            <a:endParaRPr kumimoji="0" lang="en-US" sz="2400" i="0" u="sng" strike="noStrike" cap="none" normalizeH="0" baseline="0" dirty="0" smtClean="0">
              <a:ln>
                <a:noFill/>
              </a:ln>
              <a:solidFill>
                <a:schemeClr val="accent6">
                  <a:lumMod val="75000"/>
                </a:schemeClr>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First, you will need to add the users who you want to allow access to the </a:t>
            </a:r>
            <a:r>
              <a:rPr kumimoji="0" lang="en-US" sz="2200" b="0"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su</a:t>
            </a:r>
            <a:r>
              <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command. Make them a part of the wheel group. By default, this line in /etc/group looks like:</a:t>
            </a:r>
            <a:endParaRPr kumimoji="0" lang="en-US" sz="22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1" i="0" u="sng" strike="noStrike" cap="none" normalizeH="0" baseline="0" dirty="0" smtClean="0">
                <a:ln>
                  <a:noFill/>
                </a:ln>
                <a:solidFill>
                  <a:srgbClr val="002060"/>
                </a:solidFill>
                <a:effectLst/>
                <a:latin typeface="Andalus" pitchFamily="18" charset="-78"/>
                <a:ea typeface="Courier New" pitchFamily="49" charset="0"/>
                <a:cs typeface="Andalus" pitchFamily="18" charset="-78"/>
              </a:rPr>
              <a:t>wheel:x:10:root</a:t>
            </a:r>
            <a:endParaRPr kumimoji="0" lang="en-US" sz="2200" b="1" i="0" u="sng" strike="noStrike" cap="none" normalizeH="0" baseline="0" dirty="0" smtClean="0">
              <a:ln>
                <a:noFill/>
              </a:ln>
              <a:solidFill>
                <a:srgbClr val="00206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You can add the users of your choice to the end of this line directly, with the </a:t>
            </a:r>
            <a:r>
              <a:rPr kumimoji="0" lang="en-US" sz="2200" b="1"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usermod</a:t>
            </a:r>
            <a:r>
              <a:rPr kumimoji="0" lang="en-US" sz="2200" b="1"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-G wheel [username]</a:t>
            </a:r>
            <a:r>
              <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command, or with the Red Hat User Manager.</a:t>
            </a:r>
            <a:endParaRPr kumimoji="0" lang="en-US" sz="22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1" i="0" u="sng" strike="noStrike" cap="none" normalizeH="0" baseline="0" dirty="0" smtClean="0">
                <a:ln>
                  <a:noFill/>
                </a:ln>
                <a:solidFill>
                  <a:srgbClr val="00B0F0"/>
                </a:solidFill>
                <a:effectLst/>
                <a:latin typeface="Andalus" pitchFamily="18" charset="-78"/>
                <a:ea typeface="Courier New" pitchFamily="49" charset="0"/>
                <a:cs typeface="Andalus" pitchFamily="18" charset="-78"/>
              </a:rPr>
              <a:t>#</a:t>
            </a:r>
            <a:r>
              <a:rPr kumimoji="0" lang="en-US" sz="2200" b="1" i="0" u="sng" strike="noStrike" cap="none" normalizeH="0" baseline="0" dirty="0" err="1" smtClean="0">
                <a:ln>
                  <a:noFill/>
                </a:ln>
                <a:solidFill>
                  <a:srgbClr val="00B0F0"/>
                </a:solidFill>
                <a:effectLst/>
                <a:latin typeface="Andalus" pitchFamily="18" charset="-78"/>
                <a:ea typeface="Courier New" pitchFamily="49" charset="0"/>
                <a:cs typeface="Andalus" pitchFamily="18" charset="-78"/>
              </a:rPr>
              <a:t>usermod</a:t>
            </a:r>
            <a:r>
              <a:rPr kumimoji="0" lang="en-US" sz="2200" b="1" i="0" u="sng" strike="noStrike" cap="none" normalizeH="0" baseline="0" dirty="0" smtClean="0">
                <a:ln>
                  <a:noFill/>
                </a:ln>
                <a:solidFill>
                  <a:srgbClr val="00B0F0"/>
                </a:solidFill>
                <a:effectLst/>
                <a:latin typeface="Andalus" pitchFamily="18" charset="-78"/>
                <a:ea typeface="Courier New" pitchFamily="49" charset="0"/>
                <a:cs typeface="Andalus" pitchFamily="18" charset="-78"/>
              </a:rPr>
              <a:t> –G wheel </a:t>
            </a:r>
            <a:r>
              <a:rPr kumimoji="0" lang="en-US" sz="2200" b="1" i="0" u="sng" strike="noStrike" cap="none" normalizeH="0" baseline="0" dirty="0" err="1" smtClean="0">
                <a:ln>
                  <a:noFill/>
                </a:ln>
                <a:solidFill>
                  <a:srgbClr val="00B0F0"/>
                </a:solidFill>
                <a:effectLst/>
                <a:latin typeface="Andalus" pitchFamily="18" charset="-78"/>
                <a:ea typeface="Courier New" pitchFamily="49" charset="0"/>
                <a:cs typeface="Andalus" pitchFamily="18" charset="-78"/>
              </a:rPr>
              <a:t>vinita</a:t>
            </a:r>
            <a:endParaRPr kumimoji="0" lang="en-US" sz="2200" b="1" i="0" u="sng" strike="noStrike" cap="none" normalizeH="0" baseline="0" dirty="0" smtClean="0">
              <a:ln>
                <a:noFill/>
              </a:ln>
              <a:solidFill>
                <a:srgbClr val="00B0F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Next, you will need to make your Pluggable Authentication Modules (PAM) look for this group. You can do so by activating the following command in your </a:t>
            </a:r>
            <a:r>
              <a:rPr kumimoji="0" lang="en-US" sz="2200" b="1"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/etc/</a:t>
            </a:r>
            <a:r>
              <a:rPr kumimoji="0" lang="en-US" sz="2200" b="1"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pam.d</a:t>
            </a:r>
            <a:r>
              <a:rPr kumimoji="0" lang="en-US" sz="2200" b="1"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a:t>
            </a:r>
            <a:r>
              <a:rPr kumimoji="0" lang="en-US" sz="2200" b="1" i="0" u="none" strike="noStrike" cap="none" normalizeH="0" baseline="0" dirty="0" err="1" smtClean="0">
                <a:ln>
                  <a:noFill/>
                </a:ln>
                <a:solidFill>
                  <a:schemeClr val="tx1"/>
                </a:solidFill>
                <a:effectLst/>
                <a:latin typeface="Andalus" pitchFamily="18" charset="-78"/>
                <a:ea typeface="Times New Roman" pitchFamily="18" charset="0"/>
                <a:cs typeface="Andalus" pitchFamily="18" charset="-78"/>
              </a:rPr>
              <a:t>su</a:t>
            </a:r>
            <a:r>
              <a:rPr kumimoji="0" lang="en-US" sz="2200" b="0" i="0" u="none" strike="noStrike" cap="none" normalizeH="0" baseline="0" dirty="0" smtClean="0">
                <a:ln>
                  <a:noFill/>
                </a:ln>
                <a:solidFill>
                  <a:schemeClr val="tx1"/>
                </a:solidFill>
                <a:effectLst/>
                <a:latin typeface="Andalus" pitchFamily="18" charset="-78"/>
                <a:ea typeface="Times New Roman" pitchFamily="18" charset="0"/>
                <a:cs typeface="Andalus" pitchFamily="18" charset="-78"/>
              </a:rPr>
              <a:t> file:</a:t>
            </a:r>
            <a:endParaRPr kumimoji="0" lang="en-US" sz="22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200" b="1" i="0" u="sng" strike="noStrike" cap="none" normalizeH="0" baseline="0" dirty="0" smtClean="0">
                <a:ln>
                  <a:noFill/>
                </a:ln>
                <a:solidFill>
                  <a:srgbClr val="00B0F0"/>
                </a:solidFill>
                <a:effectLst/>
                <a:latin typeface="Andalus" pitchFamily="18" charset="-78"/>
                <a:ea typeface="Courier New" pitchFamily="49" charset="0"/>
                <a:cs typeface="Andalus" pitchFamily="18" charset="-78"/>
              </a:rPr>
              <a:t># auth   required pam_wheel.so </a:t>
            </a:r>
            <a:r>
              <a:rPr kumimoji="0" lang="en-US" sz="2200" b="1" i="0" u="sng" strike="noStrike" cap="none" normalizeH="0" baseline="0" dirty="0" err="1" smtClean="0">
                <a:ln>
                  <a:noFill/>
                </a:ln>
                <a:solidFill>
                  <a:srgbClr val="00B0F0"/>
                </a:solidFill>
                <a:effectLst/>
                <a:latin typeface="Andalus" pitchFamily="18" charset="-78"/>
                <a:ea typeface="Courier New" pitchFamily="49" charset="0"/>
                <a:cs typeface="Andalus" pitchFamily="18" charset="-78"/>
              </a:rPr>
              <a:t>use_uid</a:t>
            </a:r>
            <a:endParaRPr kumimoji="0" lang="en-US" sz="2200" b="1" i="0" u="sng" strike="noStrike" cap="none" normalizeH="0" baseline="0" dirty="0" smtClean="0">
              <a:ln>
                <a:noFill/>
              </a:ln>
              <a:solidFill>
                <a:srgbClr val="00B0F0"/>
              </a:solidFill>
              <a:effectLst/>
              <a:latin typeface="Andalus" pitchFamily="18" charset="-78"/>
              <a:cs typeface="Andalus" pitchFamily="18" charset="-78"/>
            </a:endParaRPr>
          </a:p>
        </p:txBody>
      </p:sp>
      <p:pic>
        <p:nvPicPr>
          <p:cNvPr id="3" name="Picture 2"/>
          <p:cNvPicPr>
            <a:picLocks noChangeAspect="1" noChangeArrowheads="1"/>
          </p:cNvPicPr>
          <p:nvPr/>
        </p:nvPicPr>
        <p:blipFill>
          <a:blip r:embed="rId3"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7620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0" y="651570"/>
            <a:ext cx="9144000" cy="36625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spcBef>
                <a:spcPct val="0"/>
              </a:spcBef>
              <a:spcAft>
                <a:spcPct val="0"/>
              </a:spcAft>
              <a:buClrTx/>
              <a:buSzTx/>
              <a:buFontTx/>
              <a:buNone/>
              <a:tabLst/>
            </a:pPr>
            <a:r>
              <a:rPr kumimoji="0" lang="en-US" sz="36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  :::::::::       HEAD   AND    TAIL   ::::::::   </a:t>
            </a:r>
            <a:endParaRPr kumimoji="0" lang="en-US" sz="3600" b="1" i="0" u="sng" strike="noStrike" cap="none" normalizeH="0" baseline="0" dirty="0" smtClean="0">
              <a:ln>
                <a:noFill/>
              </a:ln>
              <a:solidFill>
                <a:schemeClr val="accent6">
                  <a:lumMod val="75000"/>
                </a:schemeClr>
              </a:solidFill>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pPr>
            <a:r>
              <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HEAD:::</a:t>
            </a:r>
          </a:p>
          <a:p>
            <a:pPr marL="0" marR="0" lvl="0" indent="0" algn="l" defTabSz="914400" rtl="0" eaLnBrk="0" fontAlgn="base" latinLnBrk="0" hangingPunct="0">
              <a:spcBef>
                <a:spcPct val="0"/>
              </a:spcBef>
              <a:spcAft>
                <a:spcPct val="0"/>
              </a:spcAft>
              <a:buClrTx/>
              <a:buSzTx/>
              <a:buBlip>
                <a:blip r:embed="rId2"/>
              </a:buBlip>
              <a:tabLst/>
            </a:pPr>
            <a:endPar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spcBef>
                <a:spcPct val="0"/>
              </a:spcBef>
              <a:spcAft>
                <a:spcPct val="0"/>
              </a:spcAft>
              <a:buClrTx/>
              <a:buSzTx/>
              <a:buBlip>
                <a:blip r:embed="rId2"/>
              </a:buBlip>
              <a:tabLst/>
            </a:pPr>
            <a:r>
              <a:rPr kumimoji="0" lang="en-US" sz="2800" b="0" i="0" u="none" strike="noStrike" cap="none" normalizeH="0" baseline="0" dirty="0" smtClean="0">
                <a:ln>
                  <a:noFill/>
                </a:ln>
                <a:effectLst/>
                <a:latin typeface="Andalus" pitchFamily="18" charset="-78"/>
                <a:ea typeface="Times New Roman" pitchFamily="18" charset="0"/>
                <a:cs typeface="Andalus" pitchFamily="18" charset="-78"/>
              </a:rPr>
              <a:t>Display the first (   from top) 10 lines of a file.</a:t>
            </a:r>
            <a:endParaRPr kumimoji="0" lang="en-US" sz="28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spcBef>
                <a:spcPct val="0"/>
              </a:spcBef>
              <a:spcAft>
                <a:spcPct val="0"/>
              </a:spcAft>
              <a:buClrTx/>
              <a:buSzTx/>
              <a:buFontTx/>
              <a:buNone/>
              <a:tabLst/>
            </a:pPr>
            <a:endPar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spcBef>
                <a:spcPct val="0"/>
              </a:spcBef>
              <a:spcAft>
                <a:spcPct val="0"/>
              </a:spcAft>
              <a:buClrTx/>
              <a:buSzTx/>
              <a:buFontTx/>
              <a:buNone/>
              <a:tabLst/>
            </a:pPr>
            <a:r>
              <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TAIL :::</a:t>
            </a:r>
          </a:p>
          <a:p>
            <a:pPr marL="0" marR="0" lvl="0" indent="0" algn="l" defTabSz="914400" rtl="0" eaLnBrk="0" fontAlgn="base" latinLnBrk="0" hangingPunct="0">
              <a:spcBef>
                <a:spcPct val="0"/>
              </a:spcBef>
              <a:spcAft>
                <a:spcPct val="0"/>
              </a:spcAft>
              <a:buClrTx/>
              <a:buSzTx/>
              <a:buBlip>
                <a:blip r:embed="rId2"/>
              </a:buBlip>
              <a:tabLst/>
            </a:pPr>
            <a:endPar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spcBef>
                <a:spcPct val="0"/>
              </a:spcBef>
              <a:spcAft>
                <a:spcPct val="0"/>
              </a:spcAft>
              <a:buClrTx/>
              <a:buSzTx/>
              <a:buBlip>
                <a:blip r:embed="rId2"/>
              </a:buBlip>
              <a:tabLst/>
            </a:pPr>
            <a:r>
              <a:rPr kumimoji="0" lang="en-US" sz="2800" b="0" i="0" u="none" strike="noStrike" cap="none" normalizeH="0" baseline="0" dirty="0" smtClean="0">
                <a:ln>
                  <a:noFill/>
                </a:ln>
                <a:effectLst/>
                <a:latin typeface="Andalus" pitchFamily="18" charset="-78"/>
                <a:ea typeface="Times New Roman" pitchFamily="18" charset="0"/>
                <a:cs typeface="Andalus" pitchFamily="18" charset="-78"/>
              </a:rPr>
              <a:t>Displays the last ( from  bottom ) 10 lines of a file</a:t>
            </a:r>
            <a:r>
              <a:rPr kumimoji="0" lang="en-US" sz="2800" b="0" i="0" u="none" strike="noStrike" cap="none" normalizeH="0" baseline="0" dirty="0" smtClean="0">
                <a:ln>
                  <a:noFill/>
                </a:ln>
                <a:effectLst/>
                <a:latin typeface="Andalus" pitchFamily="18" charset="-78"/>
                <a:ea typeface="Times New Roman" pitchFamily="18" charset="0"/>
                <a:cs typeface="Andalus" pitchFamily="18" charset="-78"/>
              </a:rPr>
              <a:t>.</a:t>
            </a:r>
            <a:endParaRPr kumimoji="0" lang="en-US" sz="2800" b="0" i="0" u="none" strike="noStrike" cap="none" normalizeH="0" baseline="0" dirty="0" smtClean="0">
              <a:ln>
                <a:noFill/>
              </a:ln>
              <a:effectLst/>
              <a:latin typeface="Andalus" pitchFamily="18" charset="-78"/>
              <a:cs typeface="Andalus" pitchFamily="18" charset="-78"/>
            </a:endParaRPr>
          </a:p>
        </p:txBody>
      </p:sp>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7620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pic>
        <p:nvPicPr>
          <p:cNvPr id="6" name="Picture 5"/>
          <p:cNvPicPr>
            <a:picLocks noChangeAspect="1" noChangeArrowheads="1"/>
          </p:cNvPicPr>
          <p:nvPr/>
        </p:nvPicPr>
        <p:blipFill>
          <a:blip r:embed="rId3" cstate="print"/>
          <a:srcRect t="96667"/>
          <a:stretch>
            <a:fillRect/>
          </a:stretch>
        </p:blipFill>
        <p:spPr bwMode="auto">
          <a:xfrm>
            <a:off x="-58996" y="6629400"/>
            <a:ext cx="9190523" cy="22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0" y="381000"/>
            <a:ext cx="9144000" cy="60939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Blip>
                <a:blip r:embed="rId2"/>
              </a:buBlip>
              <a:tabLst/>
            </a:pPr>
            <a:r>
              <a:rPr kumimoji="0" lang="en-US" sz="3200" b="1" i="0" u="sng" strike="noStrike" cap="none" normalizeH="0" baseline="0" dirty="0" err="1" smtClean="0">
                <a:ln>
                  <a:noFill/>
                </a:ln>
                <a:solidFill>
                  <a:srgbClr val="FF0000"/>
                </a:solidFill>
                <a:effectLst/>
                <a:latin typeface="Calibri" pitchFamily="34" charset="0"/>
                <a:ea typeface="Times New Roman" pitchFamily="18" charset="0"/>
                <a:cs typeface="Times New Roman" pitchFamily="18" charset="0"/>
              </a:rPr>
              <a:t>sudo</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The </a:t>
            </a:r>
            <a:r>
              <a:rPr kumimoji="0" lang="en-US" sz="2200" b="0" i="0" u="none" strike="noStrike" cap="none" normalizeH="0" baseline="0" dirty="0" err="1" smtClean="0">
                <a:ln>
                  <a:noFill/>
                </a:ln>
                <a:effectLst/>
                <a:latin typeface="Andalus" pitchFamily="18" charset="-78"/>
                <a:ea typeface="Times New Roman" pitchFamily="18" charset="0"/>
                <a:cs typeface="Andalus" pitchFamily="18" charset="-78"/>
              </a:rPr>
              <a:t>sudo</a:t>
            </a: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 command allows users listed in /etc/</a:t>
            </a:r>
            <a:r>
              <a:rPr kumimoji="0" lang="en-US" sz="2200" b="0" i="0" u="none" strike="noStrike" cap="none" normalizeH="0" baseline="0" dirty="0" err="1" smtClean="0">
                <a:ln>
                  <a:noFill/>
                </a:ln>
                <a:effectLst/>
                <a:latin typeface="Andalus" pitchFamily="18" charset="-78"/>
                <a:ea typeface="Times New Roman" pitchFamily="18" charset="0"/>
                <a:cs typeface="Andalus" pitchFamily="18" charset="-78"/>
              </a:rPr>
              <a:t>sudoers</a:t>
            </a: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 to run administrative commands. You can configure /etc/</a:t>
            </a:r>
            <a:r>
              <a:rPr kumimoji="0" lang="en-US" sz="2200" b="0" i="0" u="none" strike="noStrike" cap="none" normalizeH="0" baseline="0" dirty="0" err="1" smtClean="0">
                <a:ln>
                  <a:noFill/>
                </a:ln>
                <a:effectLst/>
                <a:latin typeface="Andalus" pitchFamily="18" charset="-78"/>
                <a:ea typeface="Times New Roman" pitchFamily="18" charset="0"/>
                <a:cs typeface="Andalus" pitchFamily="18" charset="-78"/>
              </a:rPr>
              <a:t>sudoers</a:t>
            </a: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 to set limits on the root privileges granted to a specific user.</a:t>
            </a:r>
            <a:endParaRPr kumimoji="0" lang="en-US" sz="22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To use </a:t>
            </a:r>
            <a:r>
              <a:rPr kumimoji="0" lang="en-US" sz="2200" b="0" i="0" u="none" strike="noStrike" cap="none" normalizeH="0" baseline="0" dirty="0" err="1" smtClean="0">
                <a:ln>
                  <a:noFill/>
                </a:ln>
                <a:effectLst/>
                <a:latin typeface="Andalus" pitchFamily="18" charset="-78"/>
                <a:ea typeface="Times New Roman" pitchFamily="18" charset="0"/>
                <a:cs typeface="Andalus" pitchFamily="18" charset="-78"/>
              </a:rPr>
              <a:t>sudo</a:t>
            </a: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 commands you don't need to give root password. A user with appropriate right from /etc/</a:t>
            </a:r>
            <a:r>
              <a:rPr kumimoji="0" lang="en-US" sz="2200" b="0" i="0" u="none" strike="noStrike" cap="none" normalizeH="0" baseline="0" dirty="0" err="1" smtClean="0">
                <a:ln>
                  <a:noFill/>
                </a:ln>
                <a:effectLst/>
                <a:latin typeface="Andalus" pitchFamily="18" charset="-78"/>
                <a:ea typeface="Times New Roman" pitchFamily="18" charset="0"/>
                <a:cs typeface="Andalus" pitchFamily="18" charset="-78"/>
              </a:rPr>
              <a:t>sudoers</a:t>
            </a: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 can execute root privilege command form his own passwords. </a:t>
            </a:r>
          </a:p>
          <a:p>
            <a:pPr marL="0" marR="0" lvl="0" indent="0" algn="l" defTabSz="914400" rtl="0" eaLnBrk="0" fontAlgn="base" latinLnBrk="0" hangingPunct="0">
              <a:lnSpc>
                <a:spcPct val="150000"/>
              </a:lnSpc>
              <a:spcBef>
                <a:spcPct val="0"/>
              </a:spcBef>
              <a:spcAft>
                <a:spcPct val="0"/>
              </a:spcAft>
              <a:buClrTx/>
              <a:buSzTx/>
              <a:buBlip>
                <a:blip r:embed="rId2"/>
              </a:buBlip>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Red Hat Enterprise Linux provides some features that make working as root somewhat safer. For example, logins using the ftp and telnet commands to remote computers are disabled by default</a:t>
            </a:r>
            <a:r>
              <a:rPr kumimoji="0" lang="en-US" sz="2400" b="1" i="0" u="none" strike="noStrike" cap="none" normalizeH="0" baseline="0" dirty="0" smtClean="0">
                <a:ln>
                  <a:noFill/>
                </a:ln>
                <a:solidFill>
                  <a:schemeClr val="tx1"/>
                </a:solidFill>
                <a:effectLst/>
                <a:latin typeface="Arial" pitchFamily="34" charset="0"/>
                <a:cs typeface="Arial" pitchFamily="34" charset="0"/>
              </a:rPr>
              <a:t> </a:t>
            </a:r>
          </a:p>
        </p:txBody>
      </p:sp>
      <p:pic>
        <p:nvPicPr>
          <p:cNvPr id="3" name="Picture 2"/>
          <p:cNvPicPr>
            <a:picLocks noChangeAspect="1" noChangeArrowheads="1"/>
          </p:cNvPicPr>
          <p:nvPr/>
        </p:nvPicPr>
        <p:blipFill>
          <a:blip r:embed="rId3"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3"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0" y="1200358"/>
            <a:ext cx="9144000" cy="35240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300" b="1" i="0" u="none" strike="noStrike" cap="none" normalizeH="0" baseline="0" dirty="0" smtClean="0">
                <a:ln>
                  <a:noFill/>
                </a:ln>
                <a:solidFill>
                  <a:srgbClr val="89892E"/>
                </a:solidFill>
                <a:effectLst/>
                <a:latin typeface="Calibri" pitchFamily="34" charset="0"/>
                <a:ea typeface="Verdana" pitchFamily="34" charset="0"/>
                <a:cs typeface="Verdana" pitchFamily="34" charset="0"/>
              </a:rPr>
              <a:t>Limiting Access to </a:t>
            </a:r>
            <a:r>
              <a:rPr kumimoji="0" lang="en-US" sz="1300" b="1" i="0" u="none" strike="noStrike" cap="none" normalizeH="0" baseline="0" dirty="0" err="1" smtClean="0">
                <a:ln>
                  <a:noFill/>
                </a:ln>
                <a:solidFill>
                  <a:srgbClr val="89892E"/>
                </a:solidFill>
                <a:effectLst/>
                <a:latin typeface="Calibri" pitchFamily="34" charset="0"/>
                <a:ea typeface="Verdana" pitchFamily="34" charset="0"/>
                <a:cs typeface="Verdana" pitchFamily="34" charset="0"/>
              </a:rPr>
              <a:t>sudo</a:t>
            </a:r>
            <a:r>
              <a:rPr kumimoji="0" lang="en-US" sz="1300" b="1" i="0" u="none" strike="noStrike" cap="none" normalizeH="0" baseline="0" dirty="0" smtClean="0">
                <a:ln>
                  <a:noFill/>
                </a:ln>
                <a:solidFill>
                  <a:srgbClr val="89892E"/>
                </a:solidFill>
                <a:effectLst/>
                <a:latin typeface="Calibri" pitchFamily="34" charset="0"/>
                <a:ea typeface="Verdana" pitchFamily="34" charset="0"/>
                <a:cs typeface="Verdana"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You can limit access to the </a:t>
            </a:r>
            <a:r>
              <a:rPr kumimoji="0" lang="en-US" sz="12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sudo</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command. Regular users who are authorized in </a:t>
            </a:r>
            <a:r>
              <a:rPr kumimoji="0" lang="en-US" sz="12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/etc/</a:t>
            </a:r>
            <a:r>
              <a:rPr kumimoji="0" lang="en-US" sz="12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sudoers</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can access administrative commands with their own password. You don't need to give out the administrative password to everyone who thinks they know as much as you do about Linux. To access </a:t>
            </a:r>
            <a:r>
              <a:rPr kumimoji="0" lang="en-US" sz="12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/etc/</a:t>
            </a:r>
            <a:r>
              <a:rPr kumimoji="0" lang="en-US" sz="12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sudoers</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in the vi editor, run the </a:t>
            </a:r>
            <a:r>
              <a:rPr kumimoji="0" lang="en-US" sz="12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visudo</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command.</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From the following directive, the root user is allowed full access to administrative commands: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For example, if you want to allow user </a:t>
            </a: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vinita</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full administrative access, add the following directive to </a:t>
            </a:r>
            <a:r>
              <a:rPr kumimoji="0" lang="en-US" sz="12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/etc/</a:t>
            </a:r>
            <a:r>
              <a:rPr kumimoji="0" lang="en-US" sz="12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sudoers</a:t>
            </a:r>
            <a:r>
              <a:rPr kumimoji="0" lang="en-US" sz="12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root      ALL=(ALL) ALL</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000" b="1" i="0" u="none" strike="noStrike" cap="none" normalizeH="0" baseline="0" dirty="0" err="1" smtClean="0">
                <a:ln>
                  <a:noFill/>
                </a:ln>
                <a:solidFill>
                  <a:schemeClr val="tx1"/>
                </a:solidFill>
                <a:effectLst/>
                <a:latin typeface="Calibri" pitchFamily="34" charset="0"/>
                <a:ea typeface="Courier New" pitchFamily="49" charset="0"/>
                <a:cs typeface="Times New Roman" pitchFamily="18" charset="0"/>
              </a:rPr>
              <a:t>vinita</a:t>
            </a: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    ALL=(ALL) ALL</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In this case, all </a:t>
            </a: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vinita</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needs to do to run an administrative command such as starting the network service from her regular account is to run the following command, entering her own user password (note the regular user prompt,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 </a:t>
            </a:r>
            <a:r>
              <a:rPr kumimoji="0" lang="en-US" sz="1000" b="1" i="0" u="none" strike="noStrike" cap="none" normalizeH="0" baseline="0" dirty="0" err="1" smtClean="0">
                <a:ln>
                  <a:noFill/>
                </a:ln>
                <a:solidFill>
                  <a:schemeClr val="tx1"/>
                </a:solidFill>
                <a:effectLst/>
                <a:latin typeface="Calibri" pitchFamily="34" charset="0"/>
                <a:ea typeface="Courier New" pitchFamily="49" charset="0"/>
                <a:cs typeface="Times New Roman" pitchFamily="18" charset="0"/>
              </a:rPr>
              <a:t>sudo</a:t>
            </a: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 /</a:t>
            </a:r>
            <a:r>
              <a:rPr kumimoji="0" lang="en-US" sz="1000" b="1" i="0" u="none" strike="noStrike" cap="none" normalizeH="0" baseline="0" dirty="0" err="1" smtClean="0">
                <a:ln>
                  <a:noFill/>
                </a:ln>
                <a:solidFill>
                  <a:schemeClr val="tx1"/>
                </a:solidFill>
                <a:effectLst/>
                <a:latin typeface="Calibri" pitchFamily="34" charset="0"/>
                <a:ea typeface="Courier New" pitchFamily="49" charset="0"/>
                <a:cs typeface="Times New Roman" pitchFamily="18" charset="0"/>
              </a:rPr>
              <a:t>sbin</a:t>
            </a: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/service network restart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Password:</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You can even allow special users administrative access without a password. As suggested by the comments, the following directive in /etc/</a:t>
            </a: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sudoers</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would allow all users in the wheel group to run administrative commands without a password:</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%wheel   ALL=(ALL) NOPASSWD: ALL</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But you don't have to allow full administrative access. For example, if you want to allow those in the %users group to shut down the local system, you can activate the following directive: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%users  </a:t>
            </a:r>
            <a:r>
              <a:rPr kumimoji="0" lang="en-US" sz="1000" b="1" i="0" u="none" strike="noStrike" cap="none" normalizeH="0" baseline="0" dirty="0" err="1" smtClean="0">
                <a:ln>
                  <a:noFill/>
                </a:ln>
                <a:solidFill>
                  <a:schemeClr val="tx1"/>
                </a:solidFill>
                <a:effectLst/>
                <a:latin typeface="Calibri" pitchFamily="34" charset="0"/>
                <a:ea typeface="Courier New" pitchFamily="49" charset="0"/>
                <a:cs typeface="Times New Roman" pitchFamily="18" charset="0"/>
              </a:rPr>
              <a:t>localhost</a:t>
            </a: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a:t>
            </a:r>
            <a:r>
              <a:rPr kumimoji="0" lang="en-US" sz="1000" b="1" i="0" u="none" strike="noStrike" cap="none" normalizeH="0" baseline="0" dirty="0" err="1" smtClean="0">
                <a:ln>
                  <a:noFill/>
                </a:ln>
                <a:solidFill>
                  <a:schemeClr val="tx1"/>
                </a:solidFill>
                <a:effectLst/>
                <a:latin typeface="Calibri" pitchFamily="34" charset="0"/>
                <a:ea typeface="Courier New" pitchFamily="49" charset="0"/>
                <a:cs typeface="Times New Roman" pitchFamily="18" charset="0"/>
              </a:rPr>
              <a:t>sbin</a:t>
            </a:r>
            <a:r>
              <a:rPr kumimoji="0" lang="en-US" sz="1000" b="1" i="0" u="none" strike="noStrike" cap="none" normalizeH="0" baseline="0" dirty="0" smtClean="0">
                <a:ln>
                  <a:noFill/>
                </a:ln>
                <a:solidFill>
                  <a:schemeClr val="tx1"/>
                </a:solidFill>
                <a:effectLst/>
                <a:latin typeface="Calibri" pitchFamily="34" charset="0"/>
                <a:ea typeface="Courier New" pitchFamily="49" charset="0"/>
                <a:cs typeface="Times New Roman" pitchFamily="18" charset="0"/>
              </a:rPr>
              <a:t>/shutdown -h now</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7620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pic>
        <p:nvPicPr>
          <p:cNvPr id="6" name="Picture 5"/>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sp>
        <p:nvSpPr>
          <p:cNvPr id="7" name="Rectangle 6"/>
          <p:cNvSpPr/>
          <p:nvPr/>
        </p:nvSpPr>
        <p:spPr>
          <a:xfrm>
            <a:off x="0" y="533400"/>
            <a:ext cx="9144000" cy="5324535"/>
          </a:xfrm>
          <a:prstGeom prst="rect">
            <a:avLst/>
          </a:prstGeom>
        </p:spPr>
        <p:txBody>
          <a:bodyPr wrap="square">
            <a:spAutoFit/>
          </a:bodyPr>
          <a:lstStyle/>
          <a:p>
            <a:pPr lvl="0" eaLnBrk="0" fontAlgn="base" hangingPunct="0">
              <a:spcBef>
                <a:spcPct val="0"/>
              </a:spcBef>
              <a:spcAft>
                <a:spcPct val="0"/>
              </a:spcAft>
            </a:pPr>
            <a:r>
              <a:rPr lang="en-US" sz="3200" b="1" u="sng" dirty="0" smtClean="0">
                <a:solidFill>
                  <a:srgbClr val="FF0000"/>
                </a:solidFill>
                <a:latin typeface="Andalus" pitchFamily="18" charset="-78"/>
                <a:ea typeface="Times New Roman" pitchFamily="18" charset="0"/>
                <a:cs typeface="Andalus" pitchFamily="18" charset="-78"/>
              </a:rPr>
              <a:t>Examples :::</a:t>
            </a:r>
          </a:p>
          <a:p>
            <a:pPr lvl="0" eaLnBrk="0" fontAlgn="base" hangingPunct="0">
              <a:spcBef>
                <a:spcPct val="0"/>
              </a:spcBef>
              <a:spcAft>
                <a:spcPct val="0"/>
              </a:spcAft>
            </a:pPr>
            <a:endParaRPr lang="en-US" b="1" u="sng" dirty="0" smtClean="0">
              <a:solidFill>
                <a:srgbClr val="FF0000"/>
              </a:solidFill>
              <a:latin typeface="Andalus" pitchFamily="18" charset="-78"/>
              <a:cs typeface="Andalus" pitchFamily="18" charset="-78"/>
            </a:endParaRPr>
          </a:p>
          <a:p>
            <a:pPr lvl="0" eaLnBrk="0" fontAlgn="base" hangingPunct="0">
              <a:spcBef>
                <a:spcPct val="0"/>
              </a:spcBef>
              <a:spcAft>
                <a:spcPct val="0"/>
              </a:spcAft>
            </a:pPr>
            <a:r>
              <a:rPr lang="en-US" sz="2400" b="1" dirty="0" smtClean="0">
                <a:solidFill>
                  <a:srgbClr val="00B0F0"/>
                </a:solidFill>
                <a:latin typeface="Arial Black" pitchFamily="34" charset="0"/>
                <a:ea typeface="Times New Roman" pitchFamily="18" charset="0"/>
                <a:cs typeface="Andalus" pitchFamily="18" charset="-78"/>
              </a:rPr>
              <a:t>#head        /etc/</a:t>
            </a:r>
            <a:r>
              <a:rPr lang="en-US" sz="2400" b="1" dirty="0" err="1" smtClean="0">
                <a:solidFill>
                  <a:srgbClr val="00B0F0"/>
                </a:solidFill>
                <a:latin typeface="Arial Black" pitchFamily="34" charset="0"/>
                <a:ea typeface="Times New Roman" pitchFamily="18" charset="0"/>
                <a:cs typeface="Andalus" pitchFamily="18" charset="-78"/>
              </a:rPr>
              <a:t>passwd</a:t>
            </a:r>
            <a:endParaRPr lang="en-US" sz="2400" b="1" dirty="0" smtClean="0">
              <a:solidFill>
                <a:srgbClr val="00B0F0"/>
              </a:solidFill>
              <a:latin typeface="Arial Black" pitchFamily="34" charset="0"/>
              <a:cs typeface="Andalus" pitchFamily="18" charset="-78"/>
            </a:endParaRPr>
          </a:p>
          <a:p>
            <a:pPr lvl="0" eaLnBrk="0" fontAlgn="base" hangingPunct="0">
              <a:spcBef>
                <a:spcPct val="0"/>
              </a:spcBef>
              <a:spcAft>
                <a:spcPct val="0"/>
              </a:spcAft>
            </a:pPr>
            <a:r>
              <a:rPr lang="en-US" sz="2400" b="1" dirty="0" smtClean="0">
                <a:solidFill>
                  <a:srgbClr val="00B0F0"/>
                </a:solidFill>
                <a:latin typeface="Arial Black" pitchFamily="34" charset="0"/>
                <a:ea typeface="Times New Roman" pitchFamily="18" charset="0"/>
                <a:cs typeface="Andalus" pitchFamily="18" charset="-78"/>
              </a:rPr>
              <a:t>#</a:t>
            </a:r>
            <a:r>
              <a:rPr lang="en-US" sz="2400" b="1" dirty="0" smtClean="0">
                <a:solidFill>
                  <a:srgbClr val="00B0F0"/>
                </a:solidFill>
                <a:latin typeface="Arial Black" pitchFamily="34" charset="0"/>
                <a:ea typeface="Times New Roman" pitchFamily="18" charset="0"/>
                <a:cs typeface="Andalus" pitchFamily="18" charset="-78"/>
              </a:rPr>
              <a:t>tail          /etc/</a:t>
            </a:r>
            <a:r>
              <a:rPr lang="en-US" sz="2400" b="1" dirty="0" err="1" smtClean="0">
                <a:solidFill>
                  <a:srgbClr val="00B0F0"/>
                </a:solidFill>
                <a:latin typeface="Arial Black" pitchFamily="34" charset="0"/>
                <a:ea typeface="Times New Roman" pitchFamily="18" charset="0"/>
                <a:cs typeface="Andalus" pitchFamily="18" charset="-78"/>
              </a:rPr>
              <a:t>passwd</a:t>
            </a:r>
            <a:endParaRPr lang="en-US" sz="2400" b="1" dirty="0" smtClean="0">
              <a:solidFill>
                <a:srgbClr val="00B0F0"/>
              </a:solidFill>
              <a:latin typeface="Arial Black" pitchFamily="34" charset="0"/>
              <a:cs typeface="Andalus" pitchFamily="18" charset="-78"/>
            </a:endParaRPr>
          </a:p>
          <a:p>
            <a:pPr lvl="0" eaLnBrk="0" fontAlgn="base" hangingPunct="0">
              <a:spcBef>
                <a:spcPct val="0"/>
              </a:spcBef>
              <a:spcAft>
                <a:spcPct val="0"/>
              </a:spcAft>
            </a:pPr>
            <a:r>
              <a:rPr lang="en-US" sz="2400" b="1" dirty="0" smtClean="0">
                <a:solidFill>
                  <a:srgbClr val="00B0F0"/>
                </a:solidFill>
                <a:latin typeface="Arial Black" pitchFamily="34" charset="0"/>
                <a:ea typeface="Times New Roman" pitchFamily="18" charset="0"/>
                <a:cs typeface="Andalus" pitchFamily="18" charset="-78"/>
              </a:rPr>
              <a:t>#head    -  n   5   /etc/</a:t>
            </a:r>
            <a:r>
              <a:rPr lang="en-US" sz="2400" b="1" dirty="0" err="1" smtClean="0">
                <a:solidFill>
                  <a:srgbClr val="00B0F0"/>
                </a:solidFill>
                <a:latin typeface="Arial Black" pitchFamily="34" charset="0"/>
                <a:ea typeface="Times New Roman" pitchFamily="18" charset="0"/>
                <a:cs typeface="Andalus" pitchFamily="18" charset="-78"/>
              </a:rPr>
              <a:t>passwd</a:t>
            </a:r>
            <a:r>
              <a:rPr lang="en-US" sz="2400" b="1" dirty="0" smtClean="0">
                <a:solidFill>
                  <a:srgbClr val="00B0F0"/>
                </a:solidFill>
                <a:latin typeface="Arial Black" pitchFamily="34" charset="0"/>
                <a:ea typeface="Times New Roman" pitchFamily="18" charset="0"/>
                <a:cs typeface="Andalus" pitchFamily="18" charset="-78"/>
              </a:rPr>
              <a:t>        {   five lines only} </a:t>
            </a:r>
            <a:endParaRPr lang="en-US" sz="2400" b="1" dirty="0" smtClean="0">
              <a:solidFill>
                <a:srgbClr val="00B0F0"/>
              </a:solidFill>
              <a:latin typeface="Arial Black" pitchFamily="34" charset="0"/>
              <a:cs typeface="Andalus" pitchFamily="18" charset="-78"/>
            </a:endParaRPr>
          </a:p>
          <a:p>
            <a:pPr lvl="0" eaLnBrk="0" fontAlgn="base" hangingPunct="0">
              <a:spcBef>
                <a:spcPct val="0"/>
              </a:spcBef>
              <a:spcAft>
                <a:spcPct val="0"/>
              </a:spcAft>
            </a:pPr>
            <a:r>
              <a:rPr lang="en-US" sz="2400" b="1" dirty="0" smtClean="0">
                <a:solidFill>
                  <a:srgbClr val="00B0F0"/>
                </a:solidFill>
                <a:latin typeface="Arial Black" pitchFamily="34" charset="0"/>
                <a:ea typeface="Times New Roman" pitchFamily="18" charset="0"/>
                <a:cs typeface="Andalus" pitchFamily="18" charset="-78"/>
              </a:rPr>
              <a:t> #tail      -  n   2   </a:t>
            </a:r>
            <a:r>
              <a:rPr lang="en-US" sz="2400" b="1" dirty="0" smtClean="0">
                <a:solidFill>
                  <a:srgbClr val="00B0F0"/>
                </a:solidFill>
                <a:latin typeface="Arial Black" pitchFamily="34" charset="0"/>
                <a:ea typeface="Times New Roman" pitchFamily="18" charset="0"/>
                <a:cs typeface="Andalus" pitchFamily="18" charset="-78"/>
              </a:rPr>
              <a:t>/etc/</a:t>
            </a:r>
            <a:r>
              <a:rPr lang="en-US" sz="2400" b="1" dirty="0" err="1" smtClean="0">
                <a:solidFill>
                  <a:srgbClr val="00B0F0"/>
                </a:solidFill>
                <a:latin typeface="Arial Black" pitchFamily="34" charset="0"/>
                <a:ea typeface="Times New Roman" pitchFamily="18" charset="0"/>
                <a:cs typeface="Andalus" pitchFamily="18" charset="-78"/>
              </a:rPr>
              <a:t>passwd</a:t>
            </a:r>
            <a:r>
              <a:rPr lang="en-US" sz="2400" b="1" dirty="0" smtClean="0">
                <a:solidFill>
                  <a:srgbClr val="00B0F0"/>
                </a:solidFill>
                <a:latin typeface="Arial Black" pitchFamily="34" charset="0"/>
                <a:ea typeface="Times New Roman" pitchFamily="18" charset="0"/>
                <a:cs typeface="Andalus" pitchFamily="18" charset="-78"/>
              </a:rPr>
              <a:t>        {   two lines only }</a:t>
            </a:r>
            <a:endParaRPr lang="en-US" sz="2400" b="1" dirty="0" smtClean="0">
              <a:solidFill>
                <a:srgbClr val="00B0F0"/>
              </a:solidFill>
              <a:latin typeface="Arial Black" pitchFamily="34" charset="0"/>
              <a:cs typeface="Andalus" pitchFamily="18" charset="-78"/>
            </a:endParaRPr>
          </a:p>
          <a:p>
            <a:pPr lvl="0" eaLnBrk="0" fontAlgn="base" hangingPunct="0">
              <a:spcBef>
                <a:spcPct val="0"/>
              </a:spcBef>
              <a:spcAft>
                <a:spcPct val="0"/>
              </a:spcAft>
            </a:pPr>
            <a:r>
              <a:rPr lang="en-US" sz="2400" b="1" dirty="0" smtClean="0">
                <a:solidFill>
                  <a:srgbClr val="00B0F0"/>
                </a:solidFill>
                <a:latin typeface="Arial Black" pitchFamily="34" charset="0"/>
                <a:ea typeface="Times New Roman" pitchFamily="18" charset="0"/>
                <a:cs typeface="Andalus" pitchFamily="18" charset="-78"/>
              </a:rPr>
              <a:t>#tail       -   f     /</a:t>
            </a:r>
            <a:r>
              <a:rPr lang="en-US" sz="2400" b="1" dirty="0" err="1" smtClean="0">
                <a:solidFill>
                  <a:srgbClr val="00B0F0"/>
                </a:solidFill>
                <a:latin typeface="Arial Black" pitchFamily="34" charset="0"/>
                <a:ea typeface="Times New Roman" pitchFamily="18" charset="0"/>
                <a:cs typeface="Andalus" pitchFamily="18" charset="-78"/>
              </a:rPr>
              <a:t>var</a:t>
            </a:r>
            <a:r>
              <a:rPr lang="en-US" sz="2400" b="1" dirty="0" smtClean="0">
                <a:solidFill>
                  <a:srgbClr val="00B0F0"/>
                </a:solidFill>
                <a:latin typeface="Arial Black" pitchFamily="34" charset="0"/>
                <a:ea typeface="Times New Roman" pitchFamily="18" charset="0"/>
                <a:cs typeface="Andalus" pitchFamily="18" charset="-78"/>
              </a:rPr>
              <a:t>/log/messages</a:t>
            </a:r>
          </a:p>
          <a:p>
            <a:pPr lvl="0" eaLnBrk="0" fontAlgn="base" hangingPunct="0">
              <a:spcBef>
                <a:spcPct val="0"/>
              </a:spcBef>
              <a:spcAft>
                <a:spcPct val="0"/>
              </a:spcAft>
            </a:pPr>
            <a:endParaRPr lang="en-US" dirty="0" smtClean="0">
              <a:latin typeface="Andalus" pitchFamily="18" charset="-78"/>
              <a:cs typeface="Andalus" pitchFamily="18" charset="-78"/>
            </a:endParaRPr>
          </a:p>
          <a:p>
            <a:pPr lvl="0" eaLnBrk="0" fontAlgn="base" hangingPunct="0">
              <a:spcBef>
                <a:spcPct val="0"/>
              </a:spcBef>
              <a:spcAft>
                <a:spcPct val="0"/>
              </a:spcAft>
            </a:pPr>
            <a:r>
              <a:rPr lang="en-US" sz="2200" dirty="0" smtClean="0">
                <a:latin typeface="Andalus" pitchFamily="18" charset="-78"/>
                <a:ea typeface="Times New Roman" pitchFamily="18" charset="0"/>
                <a:cs typeface="Andalus" pitchFamily="18" charset="-78"/>
              </a:rPr>
              <a:t>{ </a:t>
            </a:r>
            <a:r>
              <a:rPr lang="en-US" sz="2200" dirty="0" smtClean="0">
                <a:latin typeface="Andalus" pitchFamily="18" charset="-78"/>
                <a:ea typeface="Times New Roman" pitchFamily="18" charset="0"/>
                <a:cs typeface="Andalus" pitchFamily="18" charset="-78"/>
              </a:rPr>
              <a:t>tail –f  will continued  to show updates to the file until  CTRL+C  pressed </a:t>
            </a:r>
            <a:r>
              <a:rPr lang="en-US" dirty="0" smtClean="0">
                <a:latin typeface="Andalus" pitchFamily="18" charset="-78"/>
                <a:ea typeface="Times New Roman" pitchFamily="18" charset="0"/>
                <a:cs typeface="Andalus" pitchFamily="18" charset="-78"/>
              </a:rPr>
              <a:t>}</a:t>
            </a:r>
          </a:p>
          <a:p>
            <a:pPr lvl="0" eaLnBrk="0" fontAlgn="base" hangingPunct="0">
              <a:spcBef>
                <a:spcPct val="0"/>
              </a:spcBef>
              <a:spcAft>
                <a:spcPct val="0"/>
              </a:spcAft>
            </a:pPr>
            <a:endParaRPr lang="en-US" dirty="0" smtClean="0">
              <a:latin typeface="Andalus" pitchFamily="18" charset="-78"/>
              <a:cs typeface="Andalus" pitchFamily="18" charset="-78"/>
            </a:endParaRPr>
          </a:p>
          <a:p>
            <a:pPr lvl="0" eaLnBrk="0" fontAlgn="base" hangingPunct="0">
              <a:spcBef>
                <a:spcPct val="0"/>
              </a:spcBef>
              <a:spcAft>
                <a:spcPct val="0"/>
              </a:spcAft>
            </a:pPr>
            <a:r>
              <a:rPr lang="en-US" sz="2800" b="1" u="sng" dirty="0" smtClean="0">
                <a:solidFill>
                  <a:srgbClr val="FF0000"/>
                </a:solidFill>
                <a:latin typeface="Andalus" pitchFamily="18" charset="-78"/>
                <a:ea typeface="Times New Roman" pitchFamily="18" charset="0"/>
                <a:cs typeface="Andalus" pitchFamily="18" charset="-78"/>
              </a:rPr>
              <a:t>Here  :::</a:t>
            </a:r>
          </a:p>
          <a:p>
            <a:pPr lvl="0" eaLnBrk="0" fontAlgn="base" hangingPunct="0">
              <a:spcBef>
                <a:spcPct val="0"/>
              </a:spcBef>
              <a:spcAft>
                <a:spcPct val="0"/>
              </a:spcAft>
            </a:pPr>
            <a:endParaRPr lang="en-US" dirty="0" smtClean="0">
              <a:latin typeface="Andalus" pitchFamily="18" charset="-78"/>
              <a:cs typeface="Andalus" pitchFamily="18" charset="-78"/>
            </a:endParaRPr>
          </a:p>
          <a:p>
            <a:pPr lvl="0" eaLnBrk="0" fontAlgn="base" hangingPunct="0">
              <a:spcBef>
                <a:spcPct val="0"/>
              </a:spcBef>
              <a:spcAft>
                <a:spcPct val="0"/>
              </a:spcAft>
            </a:pPr>
            <a:r>
              <a:rPr lang="en-US" sz="2000" b="1" dirty="0" smtClean="0">
                <a:solidFill>
                  <a:srgbClr val="002060"/>
                </a:solidFill>
                <a:latin typeface="Andalus" pitchFamily="18" charset="-78"/>
                <a:ea typeface="Times New Roman" pitchFamily="18" charset="0"/>
                <a:cs typeface="Andalus" pitchFamily="18" charset="-78"/>
              </a:rPr>
              <a:t>-n             </a:t>
            </a:r>
            <a:r>
              <a:rPr lang="en-US" sz="2200" dirty="0" smtClean="0">
                <a:solidFill>
                  <a:srgbClr val="FF0000"/>
                </a:solidFill>
                <a:latin typeface="Andalus" pitchFamily="18" charset="-78"/>
                <a:ea typeface="Times New Roman" pitchFamily="18" charset="0"/>
                <a:cs typeface="Andalus" pitchFamily="18" charset="-78"/>
              </a:rPr>
              <a:t>use   to   change   number   of   lines   displayed  </a:t>
            </a:r>
            <a:r>
              <a:rPr lang="en-US" sz="2200" dirty="0" smtClean="0">
                <a:solidFill>
                  <a:srgbClr val="FF0000"/>
                </a:solidFill>
                <a:latin typeface="Andalus" pitchFamily="18" charset="-78"/>
                <a:ea typeface="Times New Roman" pitchFamily="18" charset="0"/>
                <a:cs typeface="Andalus" pitchFamily="18" charset="-78"/>
              </a:rPr>
              <a:t>.</a:t>
            </a:r>
          </a:p>
          <a:p>
            <a:pPr lvl="0" eaLnBrk="0" fontAlgn="base" hangingPunct="0">
              <a:spcBef>
                <a:spcPct val="0"/>
              </a:spcBef>
              <a:spcAft>
                <a:spcPct val="0"/>
              </a:spcAft>
            </a:pPr>
            <a:endParaRPr lang="en-US" sz="2200" dirty="0" smtClean="0">
              <a:solidFill>
                <a:srgbClr val="FF0000"/>
              </a:solidFill>
              <a:latin typeface="Andalus" pitchFamily="18" charset="-78"/>
              <a:cs typeface="Andalus" pitchFamily="18" charset="-78"/>
            </a:endParaRPr>
          </a:p>
          <a:p>
            <a:pPr lvl="0" eaLnBrk="0" fontAlgn="base" hangingPunct="0">
              <a:spcBef>
                <a:spcPct val="0"/>
              </a:spcBef>
              <a:spcAft>
                <a:spcPct val="0"/>
              </a:spcAft>
            </a:pPr>
            <a:r>
              <a:rPr lang="en-US" sz="2000" b="1" dirty="0" smtClean="0">
                <a:solidFill>
                  <a:srgbClr val="002060"/>
                </a:solidFill>
                <a:latin typeface="Andalus" pitchFamily="18" charset="-78"/>
                <a:ea typeface="Times New Roman" pitchFamily="18" charset="0"/>
                <a:cs typeface="Andalus" pitchFamily="18" charset="-78"/>
              </a:rPr>
              <a:t>-f              </a:t>
            </a:r>
            <a:r>
              <a:rPr lang="en-US" sz="2200" dirty="0" smtClean="0">
                <a:solidFill>
                  <a:srgbClr val="FF0000"/>
                </a:solidFill>
                <a:latin typeface="Andalus" pitchFamily="18" charset="-78"/>
                <a:ea typeface="Times New Roman" pitchFamily="18" charset="0"/>
                <a:cs typeface="Andalus" pitchFamily="18" charset="-78"/>
              </a:rPr>
              <a:t>use to </a:t>
            </a:r>
            <a:r>
              <a:rPr lang="en-US" sz="2200" b="1" dirty="0" smtClean="0">
                <a:solidFill>
                  <a:srgbClr val="FF0000"/>
                </a:solidFill>
                <a:latin typeface="Andalus" pitchFamily="18" charset="-78"/>
                <a:ea typeface="Times New Roman" pitchFamily="18" charset="0"/>
                <a:cs typeface="Andalus" pitchFamily="18" charset="-78"/>
              </a:rPr>
              <a:t>“follow”   </a:t>
            </a:r>
            <a:r>
              <a:rPr lang="en-US" sz="2200" dirty="0" smtClean="0">
                <a:solidFill>
                  <a:srgbClr val="FF0000"/>
                </a:solidFill>
                <a:latin typeface="Andalus" pitchFamily="18" charset="-78"/>
                <a:ea typeface="Times New Roman" pitchFamily="18" charset="0"/>
                <a:cs typeface="Andalus" pitchFamily="18" charset="-78"/>
              </a:rPr>
              <a:t>subsequent  additions  to the </a:t>
            </a:r>
            <a:r>
              <a:rPr lang="en-US" sz="2200" dirty="0" err="1" smtClean="0">
                <a:solidFill>
                  <a:srgbClr val="FF0000"/>
                </a:solidFill>
                <a:latin typeface="Andalus" pitchFamily="18" charset="-78"/>
                <a:ea typeface="Times New Roman" pitchFamily="18" charset="0"/>
                <a:cs typeface="Andalus" pitchFamily="18" charset="-78"/>
              </a:rPr>
              <a:t>file.vvvv</a:t>
            </a:r>
            <a:endParaRPr lang="en-US" sz="2200" dirty="0" smtClean="0">
              <a:solidFill>
                <a:srgbClr val="FF0000"/>
              </a:solidFill>
              <a:latin typeface="Andalus" pitchFamily="18" charset="-78"/>
              <a:ea typeface="Times New Roman" pitchFamily="18" charset="0"/>
              <a:cs typeface="Andalus" pitchFamily="18" charset="-7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12289" name="Rectangle 1"/>
          <p:cNvSpPr>
            <a:spLocks noChangeArrowheads="1"/>
          </p:cNvSpPr>
          <p:nvPr/>
        </p:nvSpPr>
        <p:spPr bwMode="auto">
          <a:xfrm>
            <a:off x="0" y="533400"/>
            <a:ext cx="9144000" cy="59631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 ::::::::: Extracting text by keyword   “GREP”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50" b="1" i="0" u="sng" strike="noStrike" cap="none" normalizeH="0" baseline="0" dirty="0" smtClean="0">
              <a:ln>
                <a:noFill/>
              </a:ln>
              <a:solidFill>
                <a:schemeClr val="accent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Blip>
                <a:blip r:embed="rId3"/>
              </a:buBlip>
              <a:tabLst/>
            </a:pPr>
            <a:r>
              <a:rPr kumimoji="0" lang="en-US" sz="2200" b="0" i="0" u="none" strike="noStrike" cap="none" normalizeH="0" baseline="0" dirty="0" err="1" smtClean="0">
                <a:ln>
                  <a:noFill/>
                </a:ln>
                <a:solidFill>
                  <a:srgbClr val="002060"/>
                </a:solidFill>
                <a:effectLst/>
                <a:latin typeface="Andalus" pitchFamily="18" charset="-78"/>
                <a:ea typeface="Times New Roman" pitchFamily="18" charset="0"/>
                <a:cs typeface="Andalus" pitchFamily="18" charset="-78"/>
              </a:rPr>
              <a:t>Grep</a:t>
            </a:r>
            <a:r>
              <a:rPr kumimoji="0" lang="en-US" sz="2200" b="0"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command is use for prints lines of files where a pattern is matched.</a:t>
            </a:r>
            <a:endParaRPr kumimoji="0" lang="en-US" sz="2200" b="0" i="0" u="none" strike="noStrike" cap="none" normalizeH="0" baseline="0" dirty="0" smtClean="0">
              <a:ln>
                <a:noFill/>
              </a:ln>
              <a:solidFill>
                <a:srgbClr val="00206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Examples</a:t>
            </a:r>
            <a:r>
              <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1000" b="1" i="0" u="sng" strike="noStrike" cap="none" normalizeH="0" baseline="0" dirty="0" smtClean="0">
              <a:ln>
                <a:noFill/>
              </a:ln>
              <a:solidFill>
                <a:schemeClr val="tx1"/>
              </a:solidFill>
              <a:effectLst/>
              <a:latin typeface="Arial Black"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6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a:t>
            </a:r>
            <a:r>
              <a:rPr kumimoji="0" lang="en-US" sz="2600" b="1"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grep</a:t>
            </a:r>
            <a:r>
              <a:rPr kumimoji="0" lang="en-US" sz="26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‘root’    /etc/</a:t>
            </a:r>
            <a:r>
              <a:rPr kumimoji="0" lang="en-US" sz="2600" b="1"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passwd</a:t>
            </a:r>
            <a:endParaRPr kumimoji="0" lang="en-US" sz="2600" b="1" i="0" u="none" strike="noStrike" cap="none" normalizeH="0" baseline="0" dirty="0" smtClean="0">
              <a:ln>
                <a:noFill/>
              </a:ln>
              <a:solidFill>
                <a:srgbClr val="00B0F0"/>
              </a:solidFill>
              <a:effectLst/>
              <a:latin typeface="Arial Black" pitchFamily="34"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6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date  --help    |   </a:t>
            </a:r>
            <a:r>
              <a:rPr kumimoji="0" lang="en-US" sz="2600" b="1"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grep</a:t>
            </a:r>
            <a:r>
              <a:rPr kumimoji="0" lang="en-US" sz="26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year  </a:t>
            </a:r>
            <a:endParaRPr kumimoji="0" lang="en-US" sz="2600" b="1" i="0" u="none" strike="noStrike" cap="none" normalizeH="0" baseline="0" dirty="0" smtClean="0">
              <a:ln>
                <a:noFill/>
              </a:ln>
              <a:solidFill>
                <a:srgbClr val="00B0F0"/>
              </a:solidFill>
              <a:effectLst/>
              <a:latin typeface="Arial Black" pitchFamily="34"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6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a:t>
            </a:r>
            <a:r>
              <a:rPr kumimoji="0" lang="en-US" sz="2600" b="1"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grep</a:t>
            </a:r>
            <a:r>
              <a:rPr kumimoji="0" lang="en-US" sz="26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a:t>
            </a:r>
            <a:r>
              <a:rPr kumimoji="0" lang="en-US" sz="2600" b="1"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nologin</a:t>
            </a:r>
            <a:r>
              <a:rPr kumimoji="0" lang="en-US" sz="26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/etc/</a:t>
            </a:r>
            <a:r>
              <a:rPr kumimoji="0" lang="en-US" sz="2600" b="1"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passwd</a:t>
            </a:r>
            <a:endParaRPr kumimoji="0" lang="en-US" sz="2600" b="1" i="0" u="none" strike="noStrike" cap="none" normalizeH="0" baseline="0" dirty="0" smtClean="0">
              <a:ln>
                <a:noFill/>
              </a:ln>
              <a:solidFill>
                <a:srgbClr val="00B0F0"/>
              </a:solidFill>
              <a:effectLst/>
              <a:latin typeface="Arial Black" pitchFamily="34"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6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a:t>
            </a:r>
            <a:r>
              <a:rPr kumimoji="0" lang="en-US" sz="2600" b="1"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grep</a:t>
            </a:r>
            <a:r>
              <a:rPr kumimoji="0" lang="en-US" sz="26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--color  ‘root’  /etc/</a:t>
            </a:r>
            <a:r>
              <a:rPr kumimoji="0" lang="en-US" sz="2600" b="1"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passwd</a:t>
            </a:r>
            <a:endParaRPr kumimoji="0" lang="en-US" sz="26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200" dirty="0" smtClean="0">
              <a:solidFill>
                <a:srgbClr val="FF0000"/>
              </a:solidFill>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rgbClr val="FF0000"/>
              </a:solidFill>
              <a:effectLst/>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pic>
        <p:nvPicPr>
          <p:cNvPr id="5" name="Picture 4"/>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11266" name="Rectangle 2"/>
          <p:cNvSpPr>
            <a:spLocks noChangeArrowheads="1"/>
          </p:cNvSpPr>
          <p:nvPr/>
        </p:nvSpPr>
        <p:spPr bwMode="auto">
          <a:xfrm>
            <a:off x="0" y="553045"/>
            <a:ext cx="9144000" cy="58477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 Extracting Text by Column or field  “CUT” :::::</a:t>
            </a:r>
            <a:endParaRPr kumimoji="0" lang="en-US" sz="1050" b="1" i="0" u="sng" strike="noStrike" cap="none" normalizeH="0" baseline="0" dirty="0" smtClean="0">
              <a:ln>
                <a:noFill/>
              </a:ln>
              <a:solidFill>
                <a:schemeClr val="accent6">
                  <a:lumMod val="75000"/>
                </a:schemeClr>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 CUT ::::</a:t>
            </a:r>
            <a:endParaRPr kumimoji="0" lang="en-US" sz="900" b="1" i="0" u="sng"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Blip>
                <a:blip r:embed="rId3"/>
              </a:buBlip>
              <a:tabLst/>
            </a:pPr>
            <a:r>
              <a:rPr kumimoji="0" lang="en-US" sz="2200" b="0"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Cut is used to “cut” fields or columns of text files and displays it to standard     output.</a:t>
            </a:r>
            <a:endParaRPr kumimoji="0" lang="en-US" sz="2200" b="0" i="0" u="none" strike="noStrike" cap="none" normalizeH="0" baseline="0" dirty="0" smtClean="0">
              <a:ln>
                <a:noFill/>
              </a:ln>
              <a:solidFill>
                <a:srgbClr val="00206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 Examples :::::</a:t>
            </a:r>
            <a:endParaRPr kumimoji="0" lang="en-US" sz="1000" b="1" i="0" u="sng"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#cut   -d:  - </a:t>
            </a:r>
            <a:r>
              <a:rPr kumimoji="0" lang="en-US" sz="2000" b="0"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f1    /etc/</a:t>
            </a:r>
            <a:r>
              <a:rPr kumimoji="0" lang="en-US" sz="2000" b="0"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passwd</a:t>
            </a:r>
            <a:endParaRPr kumimoji="0" lang="en-US" sz="2000" b="0" i="0" u="none" strike="noStrike" cap="none" normalizeH="0" baseline="0" dirty="0" smtClean="0">
              <a:ln>
                <a:noFill/>
              </a:ln>
              <a:solidFill>
                <a:srgbClr val="00B0F0"/>
              </a:solidFill>
              <a:effectLst/>
              <a:latin typeface="Arial Black" pitchFamily="34"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a:t>
            </a:r>
            <a:r>
              <a:rPr kumimoji="0" lang="en-US" sz="2000" b="1"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grep</a:t>
            </a:r>
            <a:r>
              <a:rPr kumimoji="0" lang="en-US" sz="20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a:t>
            </a:r>
            <a:r>
              <a:rPr kumimoji="0" lang="en-US" sz="2000" b="0"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root   /etc/</a:t>
            </a:r>
            <a:r>
              <a:rPr kumimoji="0" lang="en-US" sz="2000" b="0"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passwd</a:t>
            </a:r>
            <a:r>
              <a:rPr kumimoji="0" lang="en-US" sz="2000" b="0"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   cut –d:   -f7</a:t>
            </a:r>
            <a:endParaRPr kumimoji="0" lang="en-US" sz="2000" b="0" i="0" u="none" strike="noStrike" cap="none" normalizeH="0" baseline="0" dirty="0" smtClean="0">
              <a:ln>
                <a:noFill/>
              </a:ln>
              <a:solidFill>
                <a:srgbClr val="00B0F0"/>
              </a:solidFill>
              <a:effectLst/>
              <a:latin typeface="Arial Black" pitchFamily="34"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#cut    -      </a:t>
            </a:r>
            <a:r>
              <a:rPr kumimoji="0" lang="en-US" sz="2000" b="0"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d:    -f2,5   /etc/</a:t>
            </a:r>
            <a:r>
              <a:rPr kumimoji="0" lang="en-US" sz="2000" b="0"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passwd</a:t>
            </a:r>
            <a:endParaRPr kumimoji="0" lang="en-US" sz="2000" b="0" i="0" u="none" strike="noStrike" cap="none" normalizeH="0" baseline="0" dirty="0" smtClean="0">
              <a:ln>
                <a:noFill/>
              </a:ln>
              <a:solidFill>
                <a:srgbClr val="00B0F0"/>
              </a:solidFill>
              <a:effectLst/>
              <a:latin typeface="Arial Black" pitchFamily="34"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#cut     </a:t>
            </a:r>
            <a:r>
              <a:rPr kumimoji="0" lang="en-US" sz="2000" b="1" i="0" u="none" strike="noStrike" cap="none" normalizeH="0" baseline="0" dirty="0" smtClean="0">
                <a:ln>
                  <a:noFill/>
                </a:ln>
                <a:solidFill>
                  <a:srgbClr val="00B0F0"/>
                </a:solidFill>
                <a:effectLst/>
                <a:latin typeface="Arial Black" pitchFamily="34" charset="0"/>
                <a:ea typeface="Times New Roman" pitchFamily="18" charset="0"/>
                <a:cs typeface="Times New Roman" pitchFamily="18" charset="0"/>
              </a:rPr>
              <a:t>-      </a:t>
            </a:r>
            <a:r>
              <a:rPr kumimoji="0" lang="en-US" sz="2000" b="0"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c1-2   /etc/</a:t>
            </a:r>
            <a:r>
              <a:rPr kumimoji="0" lang="en-US" sz="2000" b="0"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passwd</a:t>
            </a:r>
            <a:endParaRPr kumimoji="0" lang="en-US" sz="2000" b="0" i="0" u="none" strike="noStrike" cap="none" normalizeH="0" baseline="0" dirty="0" smtClean="0">
              <a:ln>
                <a:noFill/>
              </a:ln>
              <a:solidFill>
                <a:srgbClr val="00B0F0"/>
              </a:solidFill>
              <a:effectLst/>
              <a:latin typeface="Arial Black" pitchFamily="34"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#cut   -       </a:t>
            </a:r>
            <a:r>
              <a:rPr kumimoji="0" lang="en-US" sz="2000" b="0"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f3     -d:     /etc/</a:t>
            </a:r>
            <a:r>
              <a:rPr kumimoji="0" lang="en-US" sz="2000" b="0"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passwd</a:t>
            </a:r>
            <a:endParaRPr kumimoji="0" lang="en-US" sz="2000" b="0" i="0" u="none" strike="noStrike" cap="none" normalizeH="0" baseline="0" dirty="0" smtClean="0">
              <a:ln>
                <a:noFill/>
              </a:ln>
              <a:solidFill>
                <a:srgbClr val="00B0F0"/>
              </a:solidFill>
              <a:effectLst/>
              <a:latin typeface="Arial Black" pitchFamily="34"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a:t>
            </a:r>
            <a:r>
              <a:rPr kumimoji="0" lang="en-US" sz="2000" b="1"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ifconfig</a:t>
            </a:r>
            <a:endParaRPr kumimoji="0" lang="en-US" sz="2000" b="1" i="0" u="none" strike="noStrike" cap="none" normalizeH="0" baseline="0" dirty="0" smtClean="0">
              <a:ln>
                <a:noFill/>
              </a:ln>
              <a:solidFill>
                <a:srgbClr val="00B0F0"/>
              </a:solidFill>
              <a:effectLst/>
              <a:latin typeface="Arial Black" pitchFamily="34"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 </a:t>
            </a:r>
            <a:r>
              <a:rPr kumimoji="0" lang="en-US" sz="2000" b="1"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ifconfig</a:t>
            </a:r>
            <a:r>
              <a:rPr kumimoji="0" lang="en-US" sz="20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a:t>
            </a:r>
            <a:r>
              <a:rPr kumimoji="0" lang="en-US" sz="2000" b="0"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a:t>
            </a:r>
            <a:r>
              <a:rPr kumimoji="0" lang="en-US" sz="2000" b="0"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grep</a:t>
            </a:r>
            <a:r>
              <a:rPr kumimoji="0" lang="en-US" sz="2000" b="0"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 </a:t>
            </a:r>
            <a:r>
              <a:rPr kumimoji="0" lang="en-US" sz="2000" b="0"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inet</a:t>
            </a:r>
            <a:r>
              <a:rPr kumimoji="0" lang="en-US" sz="2000" b="0"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 cut  -d   “   “  -f6 | cut  –d   /   -f1 </a:t>
            </a:r>
            <a:endParaRPr kumimoji="0" lang="en-US" sz="2000" b="0" i="0" u="none" strike="noStrike" cap="none" normalizeH="0" baseline="0" dirty="0" smtClean="0">
              <a:ln>
                <a:noFill/>
              </a:ln>
              <a:solidFill>
                <a:srgbClr val="00B0F0"/>
              </a:solidFill>
              <a:effectLst/>
              <a:latin typeface="Arial Black" pitchFamily="34" charset="0"/>
              <a:cs typeface="Andalus" pitchFamily="18" charset="-78"/>
            </a:endParaRPr>
          </a:p>
        </p:txBody>
      </p:sp>
      <p:pic>
        <p:nvPicPr>
          <p:cNvPr id="4" name="Picture 3"/>
          <p:cNvPicPr>
            <a:picLocks noChangeAspect="1" noChangeArrowheads="1"/>
          </p:cNvPicPr>
          <p:nvPr/>
        </p:nvPicPr>
        <p:blipFill>
          <a:blip r:embed="rId2" cstate="print"/>
          <a:srcRect t="96667"/>
          <a:stretch>
            <a:fillRect/>
          </a:stretch>
        </p:blipFill>
        <p:spPr bwMode="auto">
          <a:xfrm>
            <a:off x="-58996" y="6705600"/>
            <a:ext cx="9190523" cy="228600"/>
          </a:xfrm>
          <a:prstGeom prst="rect">
            <a:avLst/>
          </a:prstGeom>
          <a:noFill/>
          <a:ln w="9525">
            <a:noFill/>
            <a:miter lim="800000"/>
            <a:headEnd/>
            <a:tailEnd/>
          </a:ln>
          <a:effectLst/>
        </p:spPr>
      </p:pic>
      <p:pic>
        <p:nvPicPr>
          <p:cNvPr id="5" name="Picture 4"/>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6"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0" y="685800"/>
            <a:ext cx="9144000" cy="47243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800" b="1" i="0" u="sng"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a:t>
            </a:r>
            <a:r>
              <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Output will ::</a:t>
            </a:r>
          </a:p>
          <a:p>
            <a:pPr marL="0" marR="0" lvl="0" indent="0" algn="l" defTabSz="914400" rtl="0" eaLnBrk="1" fontAlgn="base" latinLnBrk="0" hangingPunct="1">
              <a:lnSpc>
                <a:spcPct val="150000"/>
              </a:lnSpc>
              <a:spcBef>
                <a:spcPct val="0"/>
              </a:spcBef>
              <a:spcAft>
                <a:spcPct val="0"/>
              </a:spcAft>
              <a:buClrTx/>
              <a:buSzTx/>
              <a:buFontTx/>
              <a:buNone/>
              <a:tabLst/>
            </a:pPr>
            <a:endParaRPr kumimoji="0" lang="en-US" sz="1000" b="1" i="0" u="sng" strike="noStrike" cap="none" normalizeH="0" baseline="0" dirty="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 172.24.0.1</a:t>
            </a:r>
            <a:endParaRPr kumimoji="0" lang="en-US" sz="22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 127.0.0.1</a:t>
            </a:r>
            <a:endParaRPr kumimoji="0" lang="en-US" sz="22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8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 Options  are::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1000" b="1" i="0" u="sng" strike="noStrike" cap="none" normalizeH="0" baseline="0" dirty="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-d    ----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use to specify the column delimiter</a:t>
            </a:r>
            <a:endParaRPr kumimoji="0" lang="en-US" sz="22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-f     ----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use to specify the column to print</a:t>
            </a:r>
            <a:endParaRPr kumimoji="0" lang="en-US" sz="22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1" i="0" u="none" strike="noStrike" cap="none" normalizeH="0" baseline="0" dirty="0" smtClean="0">
                <a:ln>
                  <a:noFill/>
                </a:ln>
                <a:solidFill>
                  <a:srgbClr val="002060"/>
                </a:solidFill>
                <a:effectLst/>
                <a:latin typeface="Andalus" pitchFamily="18" charset="-78"/>
                <a:ea typeface="Times New Roman" pitchFamily="18" charset="0"/>
                <a:cs typeface="Andalus" pitchFamily="18" charset="-78"/>
              </a:rPr>
              <a:t> -c    ----  </a:t>
            </a: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use to cut by characters</a:t>
            </a:r>
            <a:endParaRPr kumimoji="0" lang="en-US" sz="22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t="5555" b="86667"/>
          <a:stretch>
            <a:fillRect/>
          </a:stretch>
        </p:blipFill>
        <p:spPr bwMode="auto">
          <a:xfrm>
            <a:off x="-12768" y="0"/>
            <a:ext cx="9085754" cy="533400"/>
          </a:xfrm>
          <a:prstGeom prst="rect">
            <a:avLst/>
          </a:prstGeom>
          <a:noFill/>
          <a:ln w="9525">
            <a:noFill/>
            <a:miter lim="800000"/>
            <a:headEnd/>
            <a:tailEnd/>
          </a:ln>
          <a:effectLst/>
        </p:spPr>
      </p:pic>
      <p:pic>
        <p:nvPicPr>
          <p:cNvPr id="5" name="Picture 4"/>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6"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304800" y="685800"/>
            <a:ext cx="9144000" cy="540147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1" i="0" u="sng" strike="noStrike" cap="none" normalizeH="0" baseline="0" dirty="0" smtClean="0">
                <a:ln>
                  <a:noFill/>
                </a:ln>
                <a:solidFill>
                  <a:schemeClr val="accent6">
                    <a:lumMod val="75000"/>
                  </a:schemeClr>
                </a:solidFill>
                <a:effectLst/>
                <a:latin typeface="Andalus" pitchFamily="18" charset="-78"/>
                <a:ea typeface="Times New Roman" pitchFamily="18" charset="0"/>
                <a:cs typeface="Andalus" pitchFamily="18" charset="-78"/>
              </a:rPr>
              <a:t>:::::::::::   Tools   for   analyzing   text  :::::::::::::::</a:t>
            </a:r>
            <a:endParaRPr kumimoji="0" lang="en-US" sz="3000" b="1" i="0" u="sng" strike="noStrike" cap="none" normalizeH="0" baseline="0" dirty="0" smtClean="0">
              <a:ln>
                <a:noFill/>
              </a:ln>
              <a:solidFill>
                <a:schemeClr val="accent6">
                  <a:lumMod val="75000"/>
                </a:schemeClr>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0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WC ::::</a:t>
            </a:r>
            <a:endParaRPr kumimoji="0" lang="en-US" sz="3000" b="1" i="0" u="sng"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200" b="0" i="0" u="none" strike="noStrike" cap="none" normalizeH="0" baseline="0" dirty="0" err="1" smtClean="0">
                <a:ln>
                  <a:noFill/>
                </a:ln>
                <a:effectLst/>
                <a:latin typeface="Andalus" pitchFamily="18" charset="-78"/>
                <a:ea typeface="Times New Roman" pitchFamily="18" charset="0"/>
                <a:cs typeface="Andalus" pitchFamily="18" charset="-78"/>
              </a:rPr>
              <a:t>Wc</a:t>
            </a: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   command counts words, lines, bytes, and characters in a file.</a:t>
            </a:r>
            <a:endParaRPr kumimoji="0" lang="en-US" sz="22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200" b="0" i="0" u="none" strike="noStrike" cap="none" normalizeH="0" baseline="0" dirty="0" err="1" smtClean="0">
                <a:ln>
                  <a:noFill/>
                </a:ln>
                <a:effectLst/>
                <a:latin typeface="Andalus" pitchFamily="18" charset="-78"/>
                <a:ea typeface="Times New Roman" pitchFamily="18" charset="0"/>
                <a:cs typeface="Andalus" pitchFamily="18" charset="-78"/>
              </a:rPr>
              <a:t>Wc</a:t>
            </a:r>
            <a:r>
              <a:rPr kumimoji="0" lang="en-US" sz="2200" b="0" i="0" u="none" strike="noStrike" cap="none" normalizeH="0" baseline="0" dirty="0" smtClean="0">
                <a:ln>
                  <a:noFill/>
                </a:ln>
                <a:effectLst/>
                <a:latin typeface="Andalus" pitchFamily="18" charset="-78"/>
                <a:ea typeface="Times New Roman" pitchFamily="18" charset="0"/>
                <a:cs typeface="Andalus" pitchFamily="18" charset="-78"/>
              </a:rPr>
              <a:t>   command can also accept data on  the standard input.</a:t>
            </a:r>
          </a:p>
          <a:p>
            <a:pPr marL="0" marR="0" lvl="0" indent="0" algn="l" defTabSz="914400" rtl="0" eaLnBrk="0" fontAlgn="base" latinLnBrk="0" hangingPunct="0">
              <a:lnSpc>
                <a:spcPct val="150000"/>
              </a:lnSpc>
              <a:spcBef>
                <a:spcPct val="0"/>
              </a:spcBef>
              <a:spcAft>
                <a:spcPct val="0"/>
              </a:spcAft>
              <a:buClrTx/>
              <a:buSzTx/>
              <a:buFontTx/>
              <a:buChar char="•"/>
              <a:tabLst/>
            </a:pPr>
            <a:endParaRPr lang="en-US" sz="2200" dirty="0" smtClean="0">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sz="2200" b="0" i="0" u="none" strike="noStrike" cap="none" normalizeH="0" baseline="0" dirty="0" smtClean="0">
              <a:ln>
                <a:noFill/>
              </a:ln>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3000" b="1" i="0" u="sng"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Examples    ::::::</a:t>
            </a:r>
            <a:endParaRPr kumimoji="0" lang="en-US" sz="3000" b="1" i="0" u="sng" strike="noStrike" cap="none" normalizeH="0" baseline="0" dirty="0" smtClean="0">
              <a:ln>
                <a:noFill/>
              </a:ln>
              <a:solidFill>
                <a:srgbClr val="FF0000"/>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800" b="1" i="0" u="none" strike="noStrike" cap="none" normalizeH="0" baseline="0" dirty="0" smtClean="0">
                <a:ln>
                  <a:noFill/>
                </a:ln>
                <a:solidFill>
                  <a:srgbClr val="00B0F0"/>
                </a:solidFill>
                <a:effectLst/>
                <a:latin typeface="Arial Black" pitchFamily="34" charset="0"/>
                <a:ea typeface="Times New Roman" pitchFamily="18" charset="0"/>
                <a:cs typeface="Andalus" pitchFamily="18" charset="-78"/>
              </a:rPr>
              <a:t># vim   </a:t>
            </a:r>
            <a:r>
              <a:rPr kumimoji="0" lang="en-US" sz="2800" b="1" i="0" u="none" strike="noStrike" cap="none" normalizeH="0" baseline="0" dirty="0" err="1" smtClean="0">
                <a:ln>
                  <a:noFill/>
                </a:ln>
                <a:solidFill>
                  <a:srgbClr val="00B0F0"/>
                </a:solidFill>
                <a:effectLst/>
                <a:latin typeface="Arial Black" pitchFamily="34" charset="0"/>
                <a:ea typeface="Times New Roman" pitchFamily="18" charset="0"/>
                <a:cs typeface="Andalus" pitchFamily="18" charset="-78"/>
              </a:rPr>
              <a:t>ibm</a:t>
            </a:r>
            <a:endParaRPr kumimoji="0" lang="en-US" sz="2800" b="1" i="0" u="none" strike="noStrike" cap="none" normalizeH="0" baseline="0" dirty="0" smtClean="0">
              <a:ln>
                <a:noFill/>
              </a:ln>
              <a:solidFill>
                <a:srgbClr val="00B0F0"/>
              </a:solidFill>
              <a:effectLst/>
              <a:latin typeface="Arial Black" pitchFamily="34" charset="0"/>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200" b="0" i="0" u="none" strike="noStrike" cap="none" normalizeH="0" baseline="0" dirty="0" smtClean="0">
                <a:ln>
                  <a:noFill/>
                </a:ln>
                <a:solidFill>
                  <a:srgbClr val="FF0000"/>
                </a:solidFill>
                <a:effectLst/>
                <a:latin typeface="Andalus" pitchFamily="18" charset="-78"/>
                <a:ea typeface="Times New Roman" pitchFamily="18" charset="0"/>
                <a:cs typeface="Andalus" pitchFamily="18" charset="-78"/>
              </a:rPr>
              <a:t>I am fine .</a:t>
            </a:r>
            <a:endParaRPr kumimoji="0" lang="en-US" sz="22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ndalus" pitchFamily="18" charset="-78"/>
              <a:cs typeface="Andalus" pitchFamily="18" charset="-78"/>
            </a:endParaRPr>
          </a:p>
        </p:txBody>
      </p:sp>
      <p:pic>
        <p:nvPicPr>
          <p:cNvPr id="3" name="Picture 2"/>
          <p:cNvPicPr>
            <a:picLocks noChangeAspect="1" noChangeArrowheads="1"/>
          </p:cNvPicPr>
          <p:nvPr/>
        </p:nvPicPr>
        <p:blipFill>
          <a:blip r:embed="rId2" cstate="print"/>
          <a:srcRect t="96667"/>
          <a:stretch>
            <a:fillRect/>
          </a:stretch>
        </p:blipFill>
        <p:spPr bwMode="auto">
          <a:xfrm>
            <a:off x="-58996" y="6629400"/>
            <a:ext cx="9190523" cy="228600"/>
          </a:xfrm>
          <a:prstGeom prst="rect">
            <a:avLst/>
          </a:prstGeom>
          <a:noFill/>
          <a:ln w="9525">
            <a:noFill/>
            <a:miter lim="800000"/>
            <a:headEnd/>
            <a:tailEnd/>
          </a:ln>
          <a:effectLst/>
        </p:spPr>
      </p:pic>
      <p:pic>
        <p:nvPicPr>
          <p:cNvPr id="4" name="Picture 3"/>
          <p:cNvPicPr>
            <a:picLocks noChangeAspect="1" noChangeArrowheads="1"/>
          </p:cNvPicPr>
          <p:nvPr/>
        </p:nvPicPr>
        <p:blipFill>
          <a:blip r:embed="rId2" cstate="print"/>
          <a:srcRect t="5555" b="86667"/>
          <a:stretch>
            <a:fillRect/>
          </a:stretch>
        </p:blipFill>
        <p:spPr bwMode="auto">
          <a:xfrm>
            <a:off x="-12473" y="0"/>
            <a:ext cx="9144000" cy="533400"/>
          </a:xfrm>
          <a:prstGeom prst="rect">
            <a:avLst/>
          </a:prstGeom>
          <a:noFill/>
          <a:ln w="9525">
            <a:noFill/>
            <a:miter lim="800000"/>
            <a:headEnd/>
            <a:tailEnd/>
          </a:ln>
          <a:effectLst/>
        </p:spPr>
      </p:pic>
      <p:sp>
        <p:nvSpPr>
          <p:cNvPr id="5" name="TextBox 19"/>
          <p:cNvSpPr txBox="1"/>
          <p:nvPr/>
        </p:nvSpPr>
        <p:spPr>
          <a:xfrm flipH="1">
            <a:off x="4071902" y="0"/>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4088</Words>
  <Application>Microsoft Office PowerPoint</Application>
  <PresentationFormat>On-screen Show (4:3)</PresentationFormat>
  <Paragraphs>500</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krishna</dc:creator>
  <cp:lastModifiedBy>PHP-2</cp:lastModifiedBy>
  <cp:revision>155</cp:revision>
  <dcterms:created xsi:type="dcterms:W3CDTF">2013-02-18T08:46:36Z</dcterms:created>
  <dcterms:modified xsi:type="dcterms:W3CDTF">2013-02-21T12:34:50Z</dcterms:modified>
</cp:coreProperties>
</file>