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73" r:id="rId5"/>
    <p:sldId id="260" r:id="rId6"/>
    <p:sldId id="274" r:id="rId7"/>
    <p:sldId id="261" r:id="rId8"/>
    <p:sldId id="275" r:id="rId9"/>
    <p:sldId id="262" r:id="rId10"/>
    <p:sldId id="263" r:id="rId11"/>
    <p:sldId id="264" r:id="rId12"/>
    <p:sldId id="276" r:id="rId13"/>
    <p:sldId id="265" r:id="rId14"/>
    <p:sldId id="266" r:id="rId15"/>
    <p:sldId id="267" r:id="rId16"/>
    <p:sldId id="277" r:id="rId17"/>
    <p:sldId id="268" r:id="rId18"/>
    <p:sldId id="279" r:id="rId19"/>
    <p:sldId id="278" r:id="rId20"/>
    <p:sldId id="280" r:id="rId21"/>
    <p:sldId id="269" r:id="rId22"/>
    <p:sldId id="270" r:id="rId23"/>
    <p:sldId id="271"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08" autoAdjust="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EC3BD-AAB5-464A-B0CE-E886E907364F}" type="datetimeFigureOut">
              <a:rPr lang="en-US" smtClean="0"/>
              <a:t>2/23/2013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F4FEDB-E52D-4189-AB87-E5749177FA7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52400"/>
            <a:ext cx="9144000" cy="83099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3600" b="1" i="0"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a:t>
            </a:r>
            <a:r>
              <a:rPr kumimoji="0" lang="en-US" sz="3600" b="1" i="0"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Partition</a:t>
            </a:r>
            <a:endParaRPr lang="en-US" sz="3600" b="1" dirty="0" smtClean="0">
              <a:solidFill>
                <a:schemeClr val="accent6">
                  <a:lumMod val="75000"/>
                </a:schemeClr>
              </a:solidFill>
              <a:latin typeface="Andalus" pitchFamily="18" charset="-78"/>
              <a:ea typeface="Times New Roman" pitchFamily="18" charset="0"/>
              <a:cs typeface="Andalus" pitchFamily="18" charset="-78"/>
            </a:endParaRPr>
          </a:p>
          <a:p>
            <a:pPr marL="0" marR="0" lvl="0" indent="0" defTabSz="914400" rtl="0" eaLnBrk="1" fontAlgn="base" latinLnBrk="0" hangingPunct="1">
              <a:lnSpc>
                <a:spcPct val="15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Partition types</a:t>
            </a:r>
            <a:r>
              <a:rPr lang="en-US" sz="2800" b="1" dirty="0" smtClean="0">
                <a:solidFill>
                  <a:srgbClr val="FF0000"/>
                </a:solidFill>
                <a:latin typeface="Andalus" pitchFamily="18" charset="-78"/>
                <a:ea typeface="Times New Roman" pitchFamily="18" charset="0"/>
                <a:cs typeface="Andalus" pitchFamily="18" charset="-78"/>
              </a:rPr>
              <a:t>:</a:t>
            </a: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endParaRPr kumimoji="0" lang="en-US" sz="2800" b="0" i="0" u="none" strike="noStrike" cap="none" normalizeH="0" baseline="0" dirty="0" smtClean="0">
              <a:ln>
                <a:noFill/>
              </a:ln>
              <a:solidFill>
                <a:schemeClr val="tx1"/>
              </a:solidFill>
              <a:effectLst/>
              <a:latin typeface="Andalus" pitchFamily="18" charset="-78"/>
              <a:cs typeface="Andalus" pitchFamily="18" charset="-78"/>
            </a:endParaRPr>
          </a:p>
          <a:p>
            <a:pPr lvl="0" eaLnBrk="0" fontAlgn="base" hangingPunct="0">
              <a:lnSpc>
                <a:spcPct val="150000"/>
              </a:lnSpc>
              <a:spcBef>
                <a:spcPct val="0"/>
              </a:spcBef>
              <a:spcAft>
                <a:spcPct val="0"/>
              </a:spcAft>
            </a:pP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Primary partitions</a:t>
            </a:r>
            <a:r>
              <a:rPr kumimoji="0" lang="en-US" sz="28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t>
            </a:r>
            <a:r>
              <a:rPr kumimoji="0" lang="en-US" sz="28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is a partition that is needed to store and boot an operating system, In general, you would install the operating system in a </a:t>
            </a:r>
            <a:r>
              <a:rPr lang="en-US" sz="2400" dirty="0" err="1" smtClean="0">
                <a:latin typeface="Andalus" pitchFamily="18" charset="-78"/>
                <a:ea typeface="Times New Roman" pitchFamily="18" charset="0"/>
                <a:cs typeface="Andalus" pitchFamily="18" charset="-78"/>
              </a:rPr>
              <a:t>prexist</a:t>
            </a:r>
            <a:r>
              <a:rPr lang="en-US" sz="2400" dirty="0" smtClean="0">
                <a:latin typeface="Andalus" pitchFamily="18" charset="-78"/>
                <a:ea typeface="Times New Roman" pitchFamily="18" charset="0"/>
                <a:cs typeface="Andalus" pitchFamily="18" charset="-78"/>
              </a:rPr>
              <a:t>. If more than 1 primary partition is set active, the computer will not boot. Also, when no primary partition is set active, the computer will not boot. Only the partition table in the MBR can contain primary </a:t>
            </a:r>
            <a:r>
              <a:rPr lang="en-US" sz="2400" dirty="0" err="1" smtClean="0">
                <a:latin typeface="Andalus" pitchFamily="18" charset="-78"/>
                <a:ea typeface="Times New Roman" pitchFamily="18" charset="0"/>
                <a:cs typeface="Andalus" pitchFamily="18" charset="-78"/>
              </a:rPr>
              <a:t>partitions.imary</a:t>
            </a:r>
            <a:r>
              <a:rPr lang="en-US" sz="2400" dirty="0" smtClean="0">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partition. A primary partition can be set "active", which allows the computer to locate the operating system that needs to be started. Only 1 primary partition can be active, but more primary partitions can </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grpSp>
        <p:nvGrpSpPr>
          <p:cNvPr id="7" name="Group 6"/>
          <p:cNvGrpSpPr/>
          <p:nvPr/>
        </p:nvGrpSpPr>
        <p:grpSpPr>
          <a:xfrm>
            <a:off x="-12473" y="-71462"/>
            <a:ext cx="9215470" cy="707886"/>
            <a:chOff x="-12473" y="-71462"/>
            <a:chExt cx="9215470" cy="707886"/>
          </a:xfrm>
        </p:grpSpPr>
        <p:pic>
          <p:nvPicPr>
            <p:cNvPr id="5" name="Picture 4"/>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6"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457200"/>
            <a:ext cx="9144000" cy="624786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kumimoji="0" lang="en-US" sz="40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Practical </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Follow these steps at command prompt in </a:t>
            </a: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same sequence </a:t>
            </a:r>
            <a:endParaRPr kumimoji="0" lang="en-US" sz="2400"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fdisk</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-l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fdisk</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/dev/</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sda</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:m      :n                 </a:t>
            </a:r>
            <a:r>
              <a:rPr kumimoji="0" lang="en-US" sz="2400" b="1"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:press  enter           </a:t>
            </a:r>
            <a:r>
              <a:rPr kumimoji="0" lang="en-US" sz="2400" b="1"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a:t>
            </a:r>
            <a:r>
              <a:rPr kumimoji="0" lang="en-US" sz="2400" b="1"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500M               then press enter      :p       : </a:t>
            </a:r>
            <a:r>
              <a:rPr kumimoji="0" lang="en-US" sz="2400" b="1" i="0" u="none" strike="noStrike" cap="none" normalizeH="0" baseline="0" dirty="0" err="1" smtClean="0">
                <a:ln>
                  <a:noFill/>
                </a:ln>
                <a:solidFill>
                  <a:srgbClr val="003300"/>
                </a:solidFill>
                <a:effectLst/>
                <a:latin typeface="Andalus" pitchFamily="18" charset="-78"/>
                <a:ea typeface="Times New Roman" pitchFamily="18" charset="0"/>
                <a:cs typeface="Andalus" pitchFamily="18" charset="-78"/>
              </a:rPr>
              <a:t>w#partprobe</a:t>
            </a:r>
            <a:r>
              <a:rPr kumimoji="0" lang="en-US" sz="2400" b="1"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/dev/</a:t>
            </a:r>
            <a:r>
              <a:rPr kumimoji="0" lang="en-US" sz="2400" b="1" i="0" u="none" strike="noStrike" cap="none" normalizeH="0" baseline="0" dirty="0" err="1" smtClean="0">
                <a:ln>
                  <a:noFill/>
                </a:ln>
                <a:solidFill>
                  <a:srgbClr val="003300"/>
                </a:solidFill>
                <a:effectLst/>
                <a:latin typeface="Andalus" pitchFamily="18" charset="-78"/>
                <a:ea typeface="Times New Roman" pitchFamily="18" charset="0"/>
                <a:cs typeface="Andalus" pitchFamily="18" charset="-78"/>
              </a:rPr>
              <a:t>sda</a:t>
            </a:r>
            <a:r>
              <a:rPr kumimoji="0" lang="en-US" sz="2400" b="0" i="0" u="none" strike="noStrike" cap="none" normalizeH="0" baseline="0" dirty="0" smtClean="0">
                <a:ln>
                  <a:noFill/>
                </a:ln>
                <a:solidFill>
                  <a:schemeClr val="tx1"/>
                </a:solidFill>
                <a:effectLst/>
                <a:latin typeface="Andalus" pitchFamily="18" charset="-78"/>
                <a:cs typeface="Andalus" pitchFamily="18" charset="-78"/>
              </a:rPr>
              <a:t>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partprobe</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/dev/sda6</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fdisk</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commands is used to create new partitions.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partprobe</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command is used to inform kernel about this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change. </a:t>
            </a:r>
            <a:endPar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 mkfs.ext3      /dev/sda6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Or    (use one command from both for format the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partiotion</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 mke2fs    -j     /dev/sda6  </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endPar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  - j here for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journling</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support</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Create </a:t>
            </a:r>
            <a:r>
              <a:rPr kumimoji="0" lang="en-US" sz="2400" b="1"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a /backup   folder and mount the partition with these commands</a:t>
            </a:r>
            <a:endParaRPr kumimoji="0" lang="en-US" sz="24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76200" y="609600"/>
            <a:ext cx="9144000" cy="6832640"/>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136525" algn="ctr" defTabSz="914400" rtl="0" eaLnBrk="1" fontAlgn="base" latinLnBrk="0" hangingPunct="1">
              <a:lnSpc>
                <a:spcPct val="150000"/>
              </a:lnSpc>
              <a:spcBef>
                <a:spcPct val="0"/>
              </a:spcBef>
              <a:spcAft>
                <a:spcPct val="0"/>
              </a:spcAft>
              <a:buClrTx/>
              <a:buSzTx/>
              <a:buFontTx/>
              <a:buNone/>
              <a:tabLst/>
            </a:pP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How to mount simple partition permanently</a:t>
            </a:r>
          </a:p>
          <a:p>
            <a:pPr marL="0" marR="0" lvl="0" indent="136525" algn="ctr"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Create a entry for newly created partition in </a:t>
            </a: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/etc/</a:t>
            </a:r>
            <a:r>
              <a:rPr kumimoji="0" lang="en-US" sz="2800" b="1" i="0" u="none" strike="noStrike" cap="none" normalizeH="0" baseline="0" dirty="0" err="1" smtClean="0">
                <a:ln>
                  <a:noFill/>
                </a:ln>
                <a:solidFill>
                  <a:srgbClr val="FF0000"/>
                </a:solidFill>
                <a:effectLst/>
                <a:latin typeface="Andalus" pitchFamily="18" charset="-78"/>
                <a:ea typeface="Times New Roman" pitchFamily="18" charset="0"/>
                <a:cs typeface="Andalus" pitchFamily="18" charset="-78"/>
              </a:rPr>
              <a:t>fstab</a:t>
            </a: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so that it can be </a:t>
            </a:r>
          </a:p>
          <a:p>
            <a:pPr marL="0" marR="0" lvl="0" indent="136525" algn="ctr"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mount automatically after reboot as shown in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image</a:t>
            </a:r>
          </a:p>
          <a:p>
            <a:pPr marL="0" marR="0" lvl="0" indent="136525" algn="ctr" defTabSz="914400" rtl="0" eaLnBrk="0" fontAlgn="base" latinLnBrk="0" hangingPunct="0">
              <a:lnSpc>
                <a:spcPct val="15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136525" algn="ctr"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mkdir</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/backup</a:t>
            </a:r>
          </a:p>
          <a:p>
            <a:pPr marL="0" marR="0" lvl="0" indent="136525" algn="ctr"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 mount   /dev/sda6     /backup</a:t>
            </a:r>
          </a:p>
          <a:p>
            <a:pPr marL="0" marR="0" lvl="0" indent="136525" algn="ctr"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 vim        /</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etc/</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fstab</a:t>
            </a:r>
            <a:endPar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endParaRPr>
          </a:p>
          <a:p>
            <a:pPr marL="0" marR="0" lvl="0" indent="136525" algn="ctr" defTabSz="914400" rtl="0" eaLnBrk="0" fontAlgn="base" latinLnBrk="0" hangingPunct="0">
              <a:lnSpc>
                <a:spcPct val="150000"/>
              </a:lnSpc>
              <a:spcBef>
                <a:spcPct val="0"/>
              </a:spcBef>
              <a:spcAft>
                <a:spcPct val="0"/>
              </a:spcAft>
              <a:buClrTx/>
              <a:buSzTx/>
              <a:buFontTx/>
              <a:buNone/>
              <a:tabLst/>
            </a:pPr>
            <a:endPar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endParaRPr>
          </a:p>
          <a:p>
            <a:pPr marL="0" marR="0" lvl="0" indent="136525" algn="ctr" defTabSz="914400" rtl="0" eaLnBrk="0" fontAlgn="base" latinLnBrk="0" hangingPunct="0">
              <a:lnSpc>
                <a:spcPct val="150000"/>
              </a:lnSpc>
              <a:spcBef>
                <a:spcPct val="0"/>
              </a:spcBef>
              <a:spcAft>
                <a:spcPct val="0"/>
              </a:spcAft>
              <a:buClrTx/>
              <a:buSzTx/>
              <a:buFontTx/>
              <a:buNone/>
              <a:tabLst/>
            </a:pPr>
            <a:r>
              <a:rPr kumimoji="0" lang="en-US" sz="240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a:t>
            </a: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dev/sda6        /backup	     ext3      defaults           0   0</a:t>
            </a:r>
          </a:p>
          <a:p>
            <a:pPr marL="0" marR="0" lvl="0" indent="136525" algn="ctr" defTabSz="914400" rtl="0" eaLnBrk="0" fontAlgn="base" latinLnBrk="0" hangingPunct="0">
              <a:lnSpc>
                <a:spcPct val="150000"/>
              </a:lnSpc>
              <a:spcBef>
                <a:spcPct val="0"/>
              </a:spcBef>
              <a:spcAft>
                <a:spcPct val="0"/>
              </a:spcAft>
              <a:buClrTx/>
              <a:buSzTx/>
              <a:buFontTx/>
              <a:buNone/>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a:t>
            </a:r>
            <a:r>
              <a:rPr kumimoji="0" lang="en-US" sz="2400" i="0" u="none" strike="noStrike" cap="none" normalizeH="0" baseline="0" dirty="0" err="1" smtClean="0">
                <a:ln>
                  <a:noFill/>
                </a:ln>
                <a:effectLst/>
                <a:latin typeface="Andalus" pitchFamily="18" charset="-78"/>
                <a:ea typeface="Times New Roman" pitchFamily="18" charset="0"/>
                <a:cs typeface="Andalus" pitchFamily="18" charset="-78"/>
              </a:rPr>
              <a:t>wq</a:t>
            </a: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a:t>
            </a:r>
          </a:p>
          <a:p>
            <a:pPr marL="0" marR="0" lvl="0" indent="136525" algn="ctr"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a:t>
            </a:r>
          </a:p>
          <a:p>
            <a:pPr marL="0" marR="0" lvl="0" indent="136525" algn="ctr" defTabSz="914400" rtl="0" eaLnBrk="0" fontAlgn="base" latinLnBrk="0" hangingPunct="0">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0" y="762000"/>
            <a:ext cx="9144000" cy="5632311"/>
          </a:xfrm>
          <a:prstGeom prst="rect">
            <a:avLst/>
          </a:prstGeom>
        </p:spPr>
        <p:txBody>
          <a:bodyPr wrap="square">
            <a:spAutoFit/>
          </a:bodyPr>
          <a:lstStyle/>
          <a:p>
            <a:pPr lvl="0" indent="136525" algn="ctr" eaLnBrk="0" fontAlgn="base" hangingPunct="0">
              <a:spcBef>
                <a:spcPct val="0"/>
              </a:spcBef>
              <a:spcAft>
                <a:spcPct val="0"/>
              </a:spcAft>
            </a:pPr>
            <a:r>
              <a:rPr lang="en-US" sz="2400" b="1" dirty="0" smtClean="0">
                <a:solidFill>
                  <a:srgbClr val="0070C0"/>
                </a:solidFill>
                <a:latin typeface="Andalus" pitchFamily="18" charset="-78"/>
                <a:ea typeface="Times New Roman" pitchFamily="18" charset="0"/>
                <a:cs typeface="Andalus" pitchFamily="18" charset="-78"/>
              </a:rPr>
              <a:t> # mount    -a</a:t>
            </a:r>
          </a:p>
          <a:p>
            <a:pPr lvl="0" indent="136525" algn="ctr" eaLnBrk="0" fontAlgn="base" hangingPunct="0">
              <a:spcBef>
                <a:spcPct val="0"/>
              </a:spcBef>
              <a:spcAft>
                <a:spcPct val="0"/>
              </a:spcAft>
            </a:pPr>
            <a:r>
              <a:rPr lang="en-US" sz="2400" b="1" dirty="0" smtClean="0">
                <a:solidFill>
                  <a:srgbClr val="0070C0"/>
                </a:solidFill>
                <a:latin typeface="Andalus" pitchFamily="18" charset="-78"/>
                <a:ea typeface="Times New Roman" pitchFamily="18" charset="0"/>
                <a:cs typeface="Andalus" pitchFamily="18" charset="-78"/>
              </a:rPr>
              <a:t>                 #  </a:t>
            </a:r>
            <a:r>
              <a:rPr lang="en-US" sz="2400" b="1" dirty="0" smtClean="0">
                <a:solidFill>
                  <a:srgbClr val="0070C0"/>
                </a:solidFill>
                <a:latin typeface="Andalus" pitchFamily="18" charset="-78"/>
                <a:ea typeface="Times New Roman" pitchFamily="18" charset="0"/>
                <a:cs typeface="Andalus" pitchFamily="18" charset="-78"/>
              </a:rPr>
              <a:t>mount</a:t>
            </a:r>
          </a:p>
          <a:p>
            <a:pPr lvl="0" indent="136525" algn="ctr" eaLnBrk="0" fontAlgn="base" hangingPunct="0">
              <a:spcBef>
                <a:spcPct val="0"/>
              </a:spcBef>
              <a:spcAft>
                <a:spcPct val="0"/>
              </a:spcAft>
            </a:pPr>
            <a:endParaRPr lang="en-US" sz="2400" b="1" dirty="0" smtClean="0">
              <a:solidFill>
                <a:srgbClr val="0070C0"/>
              </a:solidFill>
              <a:latin typeface="Andalus" pitchFamily="18" charset="-78"/>
              <a:ea typeface="Times New Roman" pitchFamily="18" charset="0"/>
              <a:cs typeface="Andalus" pitchFamily="18" charset="-78"/>
            </a:endParaRPr>
          </a:p>
          <a:p>
            <a:pPr lvl="0" indent="136525" algn="ctr" eaLnBrk="0" fontAlgn="base" hangingPunct="0">
              <a:spcBef>
                <a:spcPct val="0"/>
              </a:spcBef>
              <a:spcAft>
                <a:spcPct val="0"/>
              </a:spcAft>
            </a:pPr>
            <a:r>
              <a:rPr lang="en-US" sz="2400" b="1" dirty="0" smtClean="0">
                <a:solidFill>
                  <a:srgbClr val="0070C0"/>
                </a:solidFill>
                <a:latin typeface="Andalus" pitchFamily="18" charset="-78"/>
                <a:ea typeface="Times New Roman" pitchFamily="18" charset="0"/>
                <a:cs typeface="Andalus" pitchFamily="18" charset="-78"/>
              </a:rPr>
              <a:t>                 # </a:t>
            </a:r>
            <a:r>
              <a:rPr lang="en-US" sz="2400" b="1" dirty="0" err="1" smtClean="0">
                <a:solidFill>
                  <a:srgbClr val="0070C0"/>
                </a:solidFill>
                <a:latin typeface="Andalus" pitchFamily="18" charset="-78"/>
                <a:ea typeface="Times New Roman" pitchFamily="18" charset="0"/>
                <a:cs typeface="Andalus" pitchFamily="18" charset="-78"/>
              </a:rPr>
              <a:t>df</a:t>
            </a:r>
            <a:r>
              <a:rPr lang="en-US" sz="2400" b="1" dirty="0" smtClean="0">
                <a:solidFill>
                  <a:srgbClr val="0070C0"/>
                </a:solidFill>
                <a:latin typeface="Andalus" pitchFamily="18" charset="-78"/>
                <a:ea typeface="Times New Roman" pitchFamily="18" charset="0"/>
                <a:cs typeface="Andalus" pitchFamily="18" charset="-78"/>
              </a:rPr>
              <a:t>       -TH       /</a:t>
            </a:r>
            <a:r>
              <a:rPr lang="en-US" sz="2400" b="1" dirty="0" smtClean="0">
                <a:solidFill>
                  <a:srgbClr val="0070C0"/>
                </a:solidFill>
                <a:latin typeface="Andalus" pitchFamily="18" charset="-78"/>
                <a:ea typeface="Times New Roman" pitchFamily="18" charset="0"/>
                <a:cs typeface="Andalus" pitchFamily="18" charset="-78"/>
              </a:rPr>
              <a:t>dev/sda6</a:t>
            </a:r>
          </a:p>
          <a:p>
            <a:pPr lvl="0" indent="136525" algn="ctr" eaLnBrk="0" fontAlgn="base" hangingPunct="0">
              <a:spcBef>
                <a:spcPct val="0"/>
              </a:spcBef>
              <a:spcAft>
                <a:spcPct val="0"/>
              </a:spcAft>
            </a:pPr>
            <a:endParaRPr lang="en-US" sz="2400" b="1" dirty="0" smtClean="0">
              <a:solidFill>
                <a:srgbClr val="0070C0"/>
              </a:solidFill>
              <a:latin typeface="Andalus" pitchFamily="18" charset="-78"/>
              <a:ea typeface="Times New Roman" pitchFamily="18" charset="0"/>
              <a:cs typeface="Andalus" pitchFamily="18" charset="-78"/>
            </a:endParaRPr>
          </a:p>
          <a:p>
            <a:pPr lvl="0" indent="136525" algn="ctr" eaLnBrk="0" fontAlgn="base" hangingPunct="0">
              <a:spcBef>
                <a:spcPct val="0"/>
              </a:spcBef>
              <a:spcAft>
                <a:spcPct val="0"/>
              </a:spcAft>
            </a:pPr>
            <a:r>
              <a:rPr lang="en-US" sz="2400" b="1" dirty="0" smtClean="0">
                <a:solidFill>
                  <a:srgbClr val="0070C0"/>
                </a:solidFill>
                <a:latin typeface="Andalus" pitchFamily="18" charset="-78"/>
                <a:ea typeface="Times New Roman" pitchFamily="18" charset="0"/>
                <a:cs typeface="Andalus" pitchFamily="18" charset="-78"/>
              </a:rPr>
              <a:t>   # </a:t>
            </a:r>
            <a:r>
              <a:rPr lang="en-US" sz="2400" b="1" dirty="0" err="1" smtClean="0">
                <a:solidFill>
                  <a:srgbClr val="0070C0"/>
                </a:solidFill>
                <a:latin typeface="Andalus" pitchFamily="18" charset="-78"/>
                <a:ea typeface="Times New Roman" pitchFamily="18" charset="0"/>
                <a:cs typeface="Andalus" pitchFamily="18" charset="-78"/>
              </a:rPr>
              <a:t>cd</a:t>
            </a:r>
            <a:r>
              <a:rPr lang="en-US" sz="2400" b="1" dirty="0" smtClean="0">
                <a:solidFill>
                  <a:srgbClr val="0070C0"/>
                </a:solidFill>
                <a:latin typeface="Andalus" pitchFamily="18" charset="-78"/>
                <a:ea typeface="Times New Roman" pitchFamily="18" charset="0"/>
                <a:cs typeface="Andalus" pitchFamily="18" charset="-78"/>
              </a:rPr>
              <a:t>   /</a:t>
            </a:r>
            <a:r>
              <a:rPr lang="en-US" sz="2400" b="1" dirty="0" smtClean="0">
                <a:solidFill>
                  <a:srgbClr val="0070C0"/>
                </a:solidFill>
                <a:latin typeface="Andalus" pitchFamily="18" charset="-78"/>
                <a:ea typeface="Times New Roman" pitchFamily="18" charset="0"/>
                <a:cs typeface="Andalus" pitchFamily="18" charset="-78"/>
              </a:rPr>
              <a:t>backup</a:t>
            </a:r>
          </a:p>
          <a:p>
            <a:pPr lvl="0" indent="136525" algn="ctr" eaLnBrk="0" fontAlgn="base" hangingPunct="0">
              <a:spcBef>
                <a:spcPct val="0"/>
              </a:spcBef>
              <a:spcAft>
                <a:spcPct val="0"/>
              </a:spcAft>
            </a:pPr>
            <a:endParaRPr lang="en-US" sz="2400" b="1" dirty="0" smtClean="0">
              <a:solidFill>
                <a:srgbClr val="0070C0"/>
              </a:solidFill>
              <a:latin typeface="Andalus" pitchFamily="18" charset="-78"/>
              <a:ea typeface="Times New Roman" pitchFamily="18" charset="0"/>
              <a:cs typeface="Andalus" pitchFamily="18" charset="-78"/>
            </a:endParaRPr>
          </a:p>
          <a:p>
            <a:pPr lvl="0" indent="136525" algn="ctr" eaLnBrk="0" fontAlgn="base" hangingPunct="0">
              <a:spcBef>
                <a:spcPct val="0"/>
              </a:spcBef>
              <a:spcAft>
                <a:spcPct val="0"/>
              </a:spcAft>
            </a:pPr>
            <a:endParaRPr lang="en-US" sz="2400" b="1" dirty="0" smtClean="0">
              <a:solidFill>
                <a:srgbClr val="0070C0"/>
              </a:solidFill>
              <a:latin typeface="Andalus" pitchFamily="18" charset="-78"/>
              <a:ea typeface="Times New Roman" pitchFamily="18" charset="0"/>
              <a:cs typeface="Andalus" pitchFamily="18" charset="-78"/>
            </a:endParaRPr>
          </a:p>
          <a:p>
            <a:pPr lvl="0" indent="136525" algn="ctr" eaLnBrk="0" fontAlgn="base" hangingPunct="0">
              <a:spcBef>
                <a:spcPct val="0"/>
              </a:spcBef>
              <a:spcAft>
                <a:spcPct val="0"/>
              </a:spcAft>
            </a:pP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ls</a:t>
            </a:r>
            <a:endParaRPr lang="en-US" sz="2400" b="1" dirty="0" smtClean="0">
              <a:solidFill>
                <a:srgbClr val="0070C0"/>
              </a:solidFill>
              <a:latin typeface="Andalus" pitchFamily="18" charset="-78"/>
              <a:ea typeface="Times New Roman" pitchFamily="18" charset="0"/>
              <a:cs typeface="Andalus" pitchFamily="18" charset="-78"/>
            </a:endParaRPr>
          </a:p>
          <a:p>
            <a:pPr lvl="0" indent="136525" algn="ctr" eaLnBrk="0" fontAlgn="base" hangingPunct="0">
              <a:spcBef>
                <a:spcPct val="0"/>
              </a:spcBef>
              <a:spcAft>
                <a:spcPct val="0"/>
              </a:spcAft>
            </a:pP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mkdir</a:t>
            </a:r>
            <a:r>
              <a:rPr lang="en-US" sz="2400" b="1" dirty="0" smtClean="0">
                <a:solidFill>
                  <a:srgbClr val="0070C0"/>
                </a:solidFill>
                <a:latin typeface="Andalus" pitchFamily="18" charset="-78"/>
                <a:ea typeface="Times New Roman" pitchFamily="18" charset="0"/>
                <a:cs typeface="Andalus" pitchFamily="18" charset="-78"/>
              </a:rPr>
              <a:t>  </a:t>
            </a:r>
            <a:r>
              <a:rPr lang="en-US" sz="2400" b="1" dirty="0" smtClean="0">
                <a:solidFill>
                  <a:srgbClr val="0070C0"/>
                </a:solidFill>
                <a:latin typeface="Andalus" pitchFamily="18" charset="-78"/>
                <a:ea typeface="Times New Roman" pitchFamily="18" charset="0"/>
                <a:cs typeface="Andalus" pitchFamily="18" charset="-78"/>
              </a:rPr>
              <a:t>Krishna</a:t>
            </a:r>
          </a:p>
          <a:p>
            <a:pPr lvl="0" indent="136525" algn="ctr" eaLnBrk="0" fontAlgn="base" hangingPunct="0">
              <a:spcBef>
                <a:spcPct val="0"/>
              </a:spcBef>
              <a:spcAft>
                <a:spcPct val="0"/>
              </a:spcAft>
            </a:pPr>
            <a:endParaRPr lang="en-US" sz="2400" b="1" dirty="0" smtClean="0">
              <a:solidFill>
                <a:srgbClr val="0070C0"/>
              </a:solidFill>
              <a:latin typeface="Andalus" pitchFamily="18" charset="-78"/>
              <a:ea typeface="Times New Roman" pitchFamily="18" charset="0"/>
              <a:cs typeface="Andalus" pitchFamily="18" charset="-78"/>
            </a:endParaRPr>
          </a:p>
          <a:p>
            <a:pPr lvl="0" indent="136525" algn="ctr" eaLnBrk="0" fontAlgn="base" hangingPunct="0">
              <a:spcBef>
                <a:spcPct val="0"/>
              </a:spcBef>
              <a:spcAft>
                <a:spcPct val="0"/>
              </a:spcAft>
            </a:pP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ls</a:t>
            </a:r>
            <a:endParaRPr lang="en-US" sz="2400" b="1" dirty="0" smtClean="0">
              <a:solidFill>
                <a:srgbClr val="0070C0"/>
              </a:solidFill>
              <a:latin typeface="Andalus" pitchFamily="18" charset="-78"/>
              <a:ea typeface="Times New Roman" pitchFamily="18" charset="0"/>
              <a:cs typeface="Andalus" pitchFamily="18" charset="-78"/>
            </a:endParaRPr>
          </a:p>
          <a:p>
            <a:pPr lvl="0" indent="136525" algn="ctr" eaLnBrk="0" fontAlgn="base" hangingPunct="0">
              <a:spcBef>
                <a:spcPct val="0"/>
              </a:spcBef>
              <a:spcAft>
                <a:spcPct val="0"/>
              </a:spcAft>
            </a:pPr>
            <a:r>
              <a:rPr lang="en-US" sz="2400" dirty="0" smtClean="0">
                <a:latin typeface="Andalus" pitchFamily="18" charset="-78"/>
                <a:ea typeface="Times New Roman" pitchFamily="18" charset="0"/>
                <a:cs typeface="Andalus" pitchFamily="18" charset="-78"/>
              </a:rPr>
              <a:t/>
            </a:r>
            <a:br>
              <a:rPr lang="en-US" sz="2400" dirty="0" smtClean="0">
                <a:latin typeface="Andalus" pitchFamily="18" charset="-78"/>
                <a:ea typeface="Times New Roman" pitchFamily="18" charset="0"/>
                <a:cs typeface="Andalus" pitchFamily="18" charset="-78"/>
              </a:rPr>
            </a:br>
            <a:r>
              <a:rPr lang="en-US" sz="2400" dirty="0" err="1" smtClean="0">
                <a:latin typeface="Andalus" pitchFamily="18" charset="-78"/>
                <a:ea typeface="Times New Roman" pitchFamily="18" charset="0"/>
                <a:cs typeface="Andalus" pitchFamily="18" charset="-78"/>
              </a:rPr>
              <a:t>lost+found</a:t>
            </a:r>
            <a:r>
              <a:rPr lang="en-US" sz="2400" dirty="0" smtClean="0">
                <a:latin typeface="Andalus" pitchFamily="18" charset="-78"/>
                <a:ea typeface="Times New Roman" pitchFamily="18" charset="0"/>
                <a:cs typeface="Andalus" pitchFamily="18" charset="-78"/>
              </a:rPr>
              <a:t> is a partition specific folder that will appear only in those directory that represent an active partitions</a:t>
            </a:r>
            <a:endParaRPr lang="en-US" sz="24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380792"/>
            <a:ext cx="9144000" cy="63248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How to mount any partition </a:t>
            </a:r>
            <a:r>
              <a:rPr kumimoji="0" lang="en-US" sz="3200" b="1" i="0" u="sng" strike="noStrike" cap="none" normalizeH="0" baseline="0" dirty="0" err="1" smtClean="0">
                <a:ln>
                  <a:noFill/>
                </a:ln>
                <a:solidFill>
                  <a:schemeClr val="accent6">
                    <a:lumMod val="75000"/>
                  </a:schemeClr>
                </a:solidFill>
                <a:effectLst/>
                <a:latin typeface="Andalus" pitchFamily="18" charset="-78"/>
                <a:ea typeface="Times New Roman" pitchFamily="18" charset="0"/>
                <a:cs typeface="Andalus" pitchFamily="18" charset="-78"/>
              </a:rPr>
              <a:t>eith</a:t>
            </a: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a:t>
            </a:r>
            <a:r>
              <a:rPr kumimoji="0" lang="en-US" sz="3200" b="1" i="0" u="sng" strike="noStrike" cap="none" normalizeH="0" baseline="0" dirty="0" err="1" smtClean="0">
                <a:ln>
                  <a:noFill/>
                </a:ln>
                <a:solidFill>
                  <a:schemeClr val="accent6">
                    <a:lumMod val="75000"/>
                  </a:schemeClr>
                </a:solidFill>
                <a:effectLst/>
                <a:latin typeface="Andalus" pitchFamily="18" charset="-78"/>
                <a:ea typeface="Times New Roman" pitchFamily="18" charset="0"/>
                <a:cs typeface="Andalus" pitchFamily="18" charset="-78"/>
              </a:rPr>
              <a:t>blkid</a:t>
            </a: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concept </a:t>
            </a:r>
            <a:endParaRPr kumimoji="0" lang="en-US" sz="32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blkid</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blkid</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/dev/sda5</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Copy this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uuid</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number and then paste it in to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fstab</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file.</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vim  /etc/</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fstab</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UUID=42441886-11a8-42a8-9b2e-3c7bc7b5b1d1     /backup  ext4   defaults	0  0</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wq</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mount   -a</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mount</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df</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-TH</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9144000" cy="5816977"/>
          </a:xfrm>
          <a:prstGeom prst="rect">
            <a:avLst/>
          </a:prstGeom>
        </p:spPr>
        <p:txBody>
          <a:bodyPr wrap="square">
            <a:spAutoFit/>
          </a:bodyPr>
          <a:lstStyle/>
          <a:p>
            <a:pPr algn="ctr">
              <a:lnSpc>
                <a:spcPct val="150000"/>
              </a:lnSpc>
            </a:pPr>
            <a:r>
              <a:rPr lang="en-US" sz="3200" b="1" u="sng" dirty="0" smtClean="0">
                <a:solidFill>
                  <a:schemeClr val="accent6">
                    <a:lumMod val="75000"/>
                  </a:schemeClr>
                </a:solidFill>
                <a:latin typeface="Andalus" pitchFamily="18" charset="-78"/>
                <a:cs typeface="Andalus" pitchFamily="18" charset="-78"/>
              </a:rPr>
              <a:t>HOW TO REMOVE ANY PARTITION</a:t>
            </a:r>
          </a:p>
          <a:p>
            <a:pPr>
              <a:lnSpc>
                <a:spcPct val="150000"/>
              </a:lnSpc>
            </a:pPr>
            <a:r>
              <a:rPr lang="en-US" sz="2400" b="1" dirty="0" smtClean="0">
                <a:solidFill>
                  <a:srgbClr val="0070C0"/>
                </a:solidFill>
                <a:latin typeface="Andalus" pitchFamily="18" charset="-78"/>
                <a:cs typeface="Andalus" pitchFamily="18" charset="-78"/>
              </a:rPr>
              <a:t>#</a:t>
            </a:r>
            <a:r>
              <a:rPr lang="en-US" sz="2400" b="1" dirty="0" err="1" smtClean="0">
                <a:solidFill>
                  <a:srgbClr val="0070C0"/>
                </a:solidFill>
                <a:latin typeface="Andalus" pitchFamily="18" charset="-78"/>
                <a:cs typeface="Andalus" pitchFamily="18" charset="-78"/>
              </a:rPr>
              <a:t>umount</a:t>
            </a:r>
            <a:r>
              <a:rPr lang="en-US" sz="2400" b="1" dirty="0" smtClean="0">
                <a:solidFill>
                  <a:srgbClr val="0070C0"/>
                </a:solidFill>
                <a:latin typeface="Andalus" pitchFamily="18" charset="-78"/>
                <a:cs typeface="Andalus" pitchFamily="18" charset="-78"/>
              </a:rPr>
              <a:t>     /backup</a:t>
            </a:r>
          </a:p>
          <a:p>
            <a:pPr>
              <a:lnSpc>
                <a:spcPct val="150000"/>
              </a:lnSpc>
            </a:pPr>
            <a:r>
              <a:rPr lang="en-US" sz="2400" b="1" dirty="0" smtClean="0">
                <a:solidFill>
                  <a:srgbClr val="0070C0"/>
                </a:solidFill>
                <a:latin typeface="Andalus" pitchFamily="18" charset="-78"/>
                <a:cs typeface="Andalus" pitchFamily="18" charset="-78"/>
              </a:rPr>
              <a:t>                                          #vim    /etc/</a:t>
            </a:r>
            <a:r>
              <a:rPr lang="en-US" sz="2400" b="1" dirty="0" err="1" smtClean="0">
                <a:solidFill>
                  <a:srgbClr val="0070C0"/>
                </a:solidFill>
                <a:latin typeface="Andalus" pitchFamily="18" charset="-78"/>
                <a:cs typeface="Andalus" pitchFamily="18" charset="-78"/>
              </a:rPr>
              <a:t>fstab</a:t>
            </a:r>
            <a:endParaRPr lang="en-US" sz="2400" b="1" dirty="0" smtClean="0">
              <a:solidFill>
                <a:srgbClr val="0070C0"/>
              </a:solidFill>
              <a:latin typeface="Andalus" pitchFamily="18" charset="-78"/>
              <a:cs typeface="Andalus" pitchFamily="18" charset="-78"/>
            </a:endParaRPr>
          </a:p>
          <a:p>
            <a:pPr>
              <a:lnSpc>
                <a:spcPct val="150000"/>
              </a:lnSpc>
            </a:pPr>
            <a:r>
              <a:rPr lang="en-US" sz="2400" dirty="0" smtClean="0">
                <a:latin typeface="Andalus" pitchFamily="18" charset="-78"/>
                <a:cs typeface="Andalus" pitchFamily="18" charset="-78"/>
              </a:rPr>
              <a:t>Delete that lines    </a:t>
            </a:r>
            <a:r>
              <a:rPr lang="en-US" sz="2400" dirty="0" err="1" smtClean="0">
                <a:latin typeface="Andalus" pitchFamily="18" charset="-78"/>
                <a:cs typeface="Andalus" pitchFamily="18" charset="-78"/>
              </a:rPr>
              <a:t>dd</a:t>
            </a:r>
            <a:r>
              <a:rPr lang="en-US" sz="2400" dirty="0" smtClean="0">
                <a:latin typeface="Andalus" pitchFamily="18" charset="-78"/>
                <a:cs typeface="Andalus" pitchFamily="18" charset="-78"/>
              </a:rPr>
              <a:t>     option      Then save and exit  :</a:t>
            </a:r>
            <a:r>
              <a:rPr lang="en-US" sz="2400" dirty="0" err="1" smtClean="0">
                <a:latin typeface="Andalus" pitchFamily="18" charset="-78"/>
                <a:cs typeface="Andalus" pitchFamily="18" charset="-78"/>
              </a:rPr>
              <a:t>wq</a:t>
            </a:r>
            <a:r>
              <a:rPr lang="en-US" sz="2400" dirty="0" smtClean="0">
                <a:latin typeface="Andalus" pitchFamily="18" charset="-78"/>
                <a:cs typeface="Andalus" pitchFamily="18" charset="-78"/>
              </a:rPr>
              <a:t>!</a:t>
            </a:r>
          </a:p>
          <a:p>
            <a:pPr>
              <a:lnSpc>
                <a:spcPct val="150000"/>
              </a:lnSpc>
            </a:pPr>
            <a:r>
              <a:rPr lang="en-US" sz="2400" b="1" dirty="0" smtClean="0">
                <a:solidFill>
                  <a:srgbClr val="0070C0"/>
                </a:solidFill>
                <a:latin typeface="Andalus" pitchFamily="18" charset="-78"/>
                <a:cs typeface="Andalus" pitchFamily="18" charset="-78"/>
              </a:rPr>
              <a:t>                          #mount     –a</a:t>
            </a:r>
          </a:p>
          <a:p>
            <a:pPr>
              <a:lnSpc>
                <a:spcPct val="150000"/>
              </a:lnSpc>
            </a:pPr>
            <a:r>
              <a:rPr lang="en-US" sz="2400" b="1" dirty="0" smtClean="0">
                <a:solidFill>
                  <a:srgbClr val="0070C0"/>
                </a:solidFill>
                <a:latin typeface="Andalus" pitchFamily="18" charset="-78"/>
                <a:cs typeface="Andalus" pitchFamily="18" charset="-78"/>
              </a:rPr>
              <a:t>#</a:t>
            </a:r>
            <a:r>
              <a:rPr lang="en-US" sz="2400" b="1" dirty="0" err="1" smtClean="0">
                <a:solidFill>
                  <a:srgbClr val="0070C0"/>
                </a:solidFill>
                <a:latin typeface="Andalus" pitchFamily="18" charset="-78"/>
                <a:cs typeface="Andalus" pitchFamily="18" charset="-78"/>
              </a:rPr>
              <a:t>fdisk</a:t>
            </a:r>
            <a:r>
              <a:rPr lang="en-US" sz="2400" b="1" dirty="0" smtClean="0">
                <a:solidFill>
                  <a:srgbClr val="0070C0"/>
                </a:solidFill>
                <a:latin typeface="Andalus" pitchFamily="18" charset="-78"/>
                <a:cs typeface="Andalus" pitchFamily="18" charset="-78"/>
              </a:rPr>
              <a:t>    /dev/</a:t>
            </a:r>
            <a:r>
              <a:rPr lang="en-US" sz="2400" b="1" dirty="0" err="1" smtClean="0">
                <a:solidFill>
                  <a:srgbClr val="0070C0"/>
                </a:solidFill>
                <a:latin typeface="Andalus" pitchFamily="18" charset="-78"/>
                <a:cs typeface="Andalus" pitchFamily="18" charset="-78"/>
              </a:rPr>
              <a:t>sda</a:t>
            </a:r>
            <a:endParaRPr lang="en-US" sz="2400" b="1" dirty="0" smtClean="0">
              <a:solidFill>
                <a:srgbClr val="0070C0"/>
              </a:solidFill>
              <a:latin typeface="Andalus" pitchFamily="18" charset="-78"/>
              <a:cs typeface="Andalus" pitchFamily="18" charset="-78"/>
            </a:endParaRPr>
          </a:p>
          <a:p>
            <a:pPr>
              <a:lnSpc>
                <a:spcPct val="150000"/>
              </a:lnSpc>
            </a:pPr>
            <a:r>
              <a:rPr lang="en-US" sz="2400" dirty="0" smtClean="0">
                <a:latin typeface="Andalus" pitchFamily="18" charset="-78"/>
                <a:cs typeface="Andalus" pitchFamily="18" charset="-78"/>
              </a:rPr>
              <a:t>: d</a:t>
            </a:r>
          </a:p>
          <a:p>
            <a:pPr>
              <a:lnSpc>
                <a:spcPct val="150000"/>
              </a:lnSpc>
            </a:pPr>
            <a:r>
              <a:rPr lang="en-US" sz="2400" dirty="0" smtClean="0">
                <a:latin typeface="Andalus" pitchFamily="18" charset="-78"/>
                <a:cs typeface="Andalus" pitchFamily="18" charset="-78"/>
              </a:rPr>
              <a:t>                                       : 6</a:t>
            </a:r>
          </a:p>
          <a:p>
            <a:pPr>
              <a:lnSpc>
                <a:spcPct val="150000"/>
              </a:lnSpc>
            </a:pPr>
            <a:r>
              <a:rPr lang="en-US" sz="2400" dirty="0" smtClean="0">
                <a:latin typeface="Andalus" pitchFamily="18" charset="-78"/>
                <a:cs typeface="Andalus" pitchFamily="18" charset="-78"/>
              </a:rPr>
              <a:t>					   : w</a:t>
            </a:r>
          </a:p>
          <a:p>
            <a:pPr>
              <a:lnSpc>
                <a:spcPct val="150000"/>
              </a:lnSpc>
            </a:pPr>
            <a:r>
              <a:rPr lang="en-US" sz="2400" b="1" dirty="0" smtClean="0">
                <a:solidFill>
                  <a:srgbClr val="0070C0"/>
                </a:solidFill>
                <a:latin typeface="Andalus" pitchFamily="18" charset="-78"/>
                <a:cs typeface="Andalus" pitchFamily="18" charset="-78"/>
              </a:rPr>
              <a:t># </a:t>
            </a:r>
            <a:r>
              <a:rPr lang="en-US" sz="2400" b="1" dirty="0" err="1" smtClean="0">
                <a:solidFill>
                  <a:srgbClr val="0070C0"/>
                </a:solidFill>
                <a:latin typeface="Andalus" pitchFamily="18" charset="-78"/>
                <a:cs typeface="Andalus" pitchFamily="18" charset="-78"/>
              </a:rPr>
              <a:t>partprobe</a:t>
            </a:r>
            <a:r>
              <a:rPr lang="en-US" sz="2400" b="1" dirty="0" smtClean="0">
                <a:solidFill>
                  <a:srgbClr val="0070C0"/>
                </a:solidFill>
                <a:latin typeface="Andalus" pitchFamily="18" charset="-78"/>
                <a:cs typeface="Andalus" pitchFamily="18" charset="-78"/>
              </a:rPr>
              <a:t>    /dev/</a:t>
            </a:r>
            <a:r>
              <a:rPr lang="en-US" sz="2400" b="1" dirty="0" err="1" smtClean="0">
                <a:solidFill>
                  <a:srgbClr val="0070C0"/>
                </a:solidFill>
                <a:latin typeface="Andalus" pitchFamily="18" charset="-78"/>
                <a:cs typeface="Andalus" pitchFamily="18" charset="-78"/>
              </a:rPr>
              <a:t>sda</a:t>
            </a:r>
            <a:r>
              <a:rPr lang="en-US" sz="2400" b="1" dirty="0" smtClean="0">
                <a:solidFill>
                  <a:srgbClr val="0070C0"/>
                </a:solidFill>
                <a:latin typeface="Andalus" pitchFamily="18" charset="-78"/>
                <a:cs typeface="Andalus" pitchFamily="18" charset="-78"/>
              </a:rPr>
              <a:t>                        </a:t>
            </a:r>
            <a:r>
              <a:rPr lang="en-US" sz="2400" dirty="0" smtClean="0">
                <a:latin typeface="Andalus" pitchFamily="18" charset="-78"/>
                <a:cs typeface="Andalus" pitchFamily="18" charset="-78"/>
              </a:rPr>
              <a:t>( now finished)</a:t>
            </a:r>
            <a:endParaRPr lang="en-US" sz="2400" dirty="0">
              <a:latin typeface="Andalus" pitchFamily="18" charset="-78"/>
              <a:cs typeface="Andalus" pitchFamily="18" charset="-78"/>
            </a:endParaRPr>
          </a:p>
        </p:txBody>
      </p:sp>
      <p:grpSp>
        <p:nvGrpSpPr>
          <p:cNvPr id="4" name="Group 3"/>
          <p:cNvGrpSpPr/>
          <p:nvPr/>
        </p:nvGrpSpPr>
        <p:grpSpPr>
          <a:xfrm>
            <a:off x="-12473" y="-71462"/>
            <a:ext cx="9215470" cy="707886"/>
            <a:chOff x="-12473" y="-71462"/>
            <a:chExt cx="9215470" cy="707886"/>
          </a:xfrm>
        </p:grpSpPr>
        <p:pic>
          <p:nvPicPr>
            <p:cNvPr id="5" name="Picture 4"/>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6"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7" name="Picture 6"/>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80638"/>
            <a:ext cx="9144000" cy="10187404"/>
          </a:xfrm>
          <a:prstGeom prst="rect">
            <a:avLst/>
          </a:prstGeom>
        </p:spPr>
        <p:txBody>
          <a:bodyPr wrap="square">
            <a:spAutoFit/>
          </a:bodyPr>
          <a:lstStyle/>
          <a:p>
            <a:r>
              <a:rPr lang="en-US" sz="2400" dirty="0" smtClean="0"/>
              <a:t>The </a:t>
            </a:r>
            <a:r>
              <a:rPr lang="en-US" sz="2400" dirty="0" err="1" smtClean="0"/>
              <a:t>filesystem</a:t>
            </a:r>
            <a:r>
              <a:rPr lang="en-US" sz="2400" dirty="0" smtClean="0"/>
              <a:t> concept explains how files and directories are stored in a system. The different formats used in order to store files and directories define the </a:t>
            </a:r>
            <a:r>
              <a:rPr lang="en-US" sz="2400" dirty="0" err="1" smtClean="0"/>
              <a:t>filesystem</a:t>
            </a:r>
            <a:r>
              <a:rPr lang="en-US" sz="2400" dirty="0" smtClean="0"/>
              <a:t> types that can be divided in two main categories : 'standard' and 'journaling' </a:t>
            </a:r>
            <a:r>
              <a:rPr lang="en-US" sz="2400" dirty="0" err="1" smtClean="0"/>
              <a:t>filesystem</a:t>
            </a:r>
            <a:r>
              <a:rPr lang="en-US" sz="2400" dirty="0" smtClean="0"/>
              <a:t>.</a:t>
            </a:r>
          </a:p>
          <a:p>
            <a:r>
              <a:rPr lang="en-US" sz="2400" dirty="0" smtClean="0"/>
              <a:t>Journaling </a:t>
            </a:r>
            <a:r>
              <a:rPr lang="en-US" sz="2400" dirty="0" err="1" smtClean="0"/>
              <a:t>FileSystem</a:t>
            </a:r>
            <a:r>
              <a:rPr lang="en-US" sz="2400" dirty="0" smtClean="0"/>
              <a:t> </a:t>
            </a:r>
          </a:p>
          <a:p>
            <a:r>
              <a:rPr lang="en-US" sz="2400" dirty="0" smtClean="0"/>
              <a:t>As data storage requirements grow in size, Linux has started to use </a:t>
            </a:r>
            <a:r>
              <a:rPr lang="en-US" sz="2400" dirty="0" err="1" smtClean="0"/>
              <a:t>filesystems</a:t>
            </a:r>
            <a:r>
              <a:rPr lang="en-US" sz="2400" dirty="0" smtClean="0"/>
              <a:t> with journaling because of the advantages that present 'journaling' </a:t>
            </a:r>
            <a:r>
              <a:rPr lang="en-US" sz="2400" dirty="0" err="1" smtClean="0"/>
              <a:t>filesystem</a:t>
            </a:r>
            <a:r>
              <a:rPr lang="en-US" sz="2400" dirty="0" smtClean="0"/>
              <a:t> compared with 'standard' </a:t>
            </a:r>
            <a:r>
              <a:rPr lang="en-US" sz="2400" dirty="0" err="1" smtClean="0"/>
              <a:t>filesystem</a:t>
            </a:r>
            <a:r>
              <a:rPr lang="en-US" sz="2400" dirty="0" smtClean="0"/>
              <a:t> :</a:t>
            </a:r>
          </a:p>
          <a:p>
            <a:endParaRPr lang="en-US" sz="2400" dirty="0" smtClean="0"/>
          </a:p>
          <a:p>
            <a:r>
              <a:rPr lang="en-US" sz="2400" dirty="0" smtClean="0"/>
              <a:t>* Storage check in the boot process is faster in journaling than in standard </a:t>
            </a:r>
            <a:r>
              <a:rPr lang="en-US" sz="2400" dirty="0" err="1" smtClean="0"/>
              <a:t>filesystem</a:t>
            </a:r>
            <a:r>
              <a:rPr lang="en-US" sz="2400" dirty="0" smtClean="0"/>
              <a:t>.</a:t>
            </a:r>
          </a:p>
          <a:p>
            <a:endParaRPr lang="en-US" sz="2400" dirty="0" smtClean="0"/>
          </a:p>
          <a:p>
            <a:r>
              <a:rPr lang="en-US" sz="2400" dirty="0" smtClean="0"/>
              <a:t>* In case of storage crash a journaling </a:t>
            </a:r>
            <a:r>
              <a:rPr lang="en-US" sz="2400" dirty="0" err="1" smtClean="0"/>
              <a:t>filesystem</a:t>
            </a:r>
            <a:r>
              <a:rPr lang="en-US" sz="2400" dirty="0" smtClean="0"/>
              <a:t> has a log (the journal) that can be used to restore the data. The 'standard' </a:t>
            </a:r>
            <a:r>
              <a:rPr lang="en-US" sz="2400" dirty="0" err="1" smtClean="0"/>
              <a:t>filesystem</a:t>
            </a:r>
            <a:r>
              <a:rPr lang="en-US" sz="2400" dirty="0" smtClean="0"/>
              <a:t> does not have this functionality.</a:t>
            </a:r>
          </a:p>
          <a:p>
            <a:endParaRPr lang="en-US" sz="2400" dirty="0" smtClean="0"/>
          </a:p>
          <a:p>
            <a:r>
              <a:rPr lang="en-US" sz="2400" dirty="0" smtClean="0"/>
              <a:t>The following are the most used journaling </a:t>
            </a:r>
            <a:r>
              <a:rPr lang="en-US" sz="2400" dirty="0" err="1" smtClean="0"/>
              <a:t>filesystems</a:t>
            </a:r>
            <a:r>
              <a:rPr lang="en-US" sz="2400" dirty="0" smtClean="0"/>
              <a:t> used in Linux : </a:t>
            </a:r>
          </a:p>
          <a:p>
            <a:endParaRPr lang="en-US" sz="2400" dirty="0" smtClean="0"/>
          </a:p>
          <a:p>
            <a:r>
              <a:rPr lang="en-US" sz="2800" b="1" u="sng" dirty="0" smtClean="0">
                <a:solidFill>
                  <a:srgbClr val="FF0000"/>
                </a:solidFill>
              </a:rPr>
              <a:t>GFS2</a:t>
            </a:r>
          </a:p>
          <a:p>
            <a:r>
              <a:rPr lang="en-US" sz="2400" dirty="0" smtClean="0"/>
              <a:t>Global </a:t>
            </a:r>
            <a:r>
              <a:rPr lang="en-US" sz="2400" dirty="0" err="1" smtClean="0"/>
              <a:t>Filesystem</a:t>
            </a:r>
            <a:r>
              <a:rPr lang="en-US" sz="2400" dirty="0" smtClean="0"/>
              <a:t> 2 is commonly used as a cluster </a:t>
            </a:r>
            <a:r>
              <a:rPr lang="en-US" sz="2400" dirty="0" err="1" smtClean="0"/>
              <a:t>filesystem</a:t>
            </a:r>
            <a:r>
              <a:rPr lang="en-US" sz="2400" dirty="0" smtClean="0"/>
              <a:t> on a RHEL6 system cluster. It uses distributed metadata and multiple journaling. </a:t>
            </a:r>
          </a:p>
          <a:p>
            <a:endParaRPr lang="en-US" sz="2400" dirty="0" smtClean="0"/>
          </a:p>
          <a:p>
            <a:r>
              <a:rPr lang="en-US" sz="2800" b="1" u="sng" dirty="0" smtClean="0">
                <a:solidFill>
                  <a:srgbClr val="FF0000"/>
                </a:solidFill>
              </a:rPr>
              <a:t>ext4</a:t>
            </a:r>
          </a:p>
          <a:p>
            <a:r>
              <a:rPr lang="en-US" sz="2400" dirty="0" smtClean="0"/>
              <a:t>Default </a:t>
            </a:r>
            <a:r>
              <a:rPr lang="en-US" sz="2400" dirty="0" err="1" smtClean="0"/>
              <a:t>filesystem</a:t>
            </a:r>
            <a:r>
              <a:rPr lang="en-US" sz="2400" dirty="0" smtClean="0"/>
              <a:t> for RHEL6. It is an improved version of ext3: supports larger files, faster and more efficient allocation of disk space, more robust journaling, etc. </a:t>
            </a:r>
          </a:p>
          <a:p>
            <a:endParaRPr lang="en-US" sz="2400" dirty="0" smtClean="0"/>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0" y="685800"/>
            <a:ext cx="9144000" cy="5632311"/>
          </a:xfrm>
          <a:prstGeom prst="rect">
            <a:avLst/>
          </a:prstGeom>
        </p:spPr>
        <p:txBody>
          <a:bodyPr wrap="square">
            <a:spAutoFit/>
          </a:bodyPr>
          <a:lstStyle/>
          <a:p>
            <a:r>
              <a:rPr lang="en-US" sz="2400" b="1" dirty="0" smtClean="0">
                <a:solidFill>
                  <a:srgbClr val="FF0000"/>
                </a:solidFill>
                <a:latin typeface="Andalus" pitchFamily="18" charset="-78"/>
                <a:cs typeface="Andalus" pitchFamily="18" charset="-78"/>
              </a:rPr>
              <a:t>ext3</a:t>
            </a:r>
          </a:p>
          <a:p>
            <a:r>
              <a:rPr lang="en-US" sz="2400" dirty="0" smtClean="0">
                <a:latin typeface="Andalus" pitchFamily="18" charset="-78"/>
                <a:cs typeface="Andalus" pitchFamily="18" charset="-78"/>
              </a:rPr>
              <a:t>Default </a:t>
            </a:r>
            <a:r>
              <a:rPr lang="en-US" sz="2400" dirty="0" err="1" smtClean="0">
                <a:latin typeface="Andalus" pitchFamily="18" charset="-78"/>
                <a:cs typeface="Andalus" pitchFamily="18" charset="-78"/>
              </a:rPr>
              <a:t>filesystem</a:t>
            </a:r>
            <a:r>
              <a:rPr lang="en-US" sz="2400" dirty="0" smtClean="0">
                <a:latin typeface="Andalus" pitchFamily="18" charset="-78"/>
                <a:cs typeface="Andalus" pitchFamily="18" charset="-78"/>
              </a:rPr>
              <a:t> for RHEL5. It is basically ext2 + journaling. </a:t>
            </a:r>
          </a:p>
          <a:p>
            <a:endParaRPr lang="en-US" sz="2400" dirty="0" smtClean="0">
              <a:latin typeface="Andalus" pitchFamily="18" charset="-78"/>
              <a:cs typeface="Andalus" pitchFamily="18" charset="-78"/>
            </a:endParaRPr>
          </a:p>
          <a:p>
            <a:r>
              <a:rPr lang="en-US" sz="2400" b="1" dirty="0" smtClean="0">
                <a:solidFill>
                  <a:srgbClr val="FF0000"/>
                </a:solidFill>
                <a:latin typeface="Andalus" pitchFamily="18" charset="-78"/>
                <a:cs typeface="Andalus" pitchFamily="18" charset="-78"/>
              </a:rPr>
              <a:t>JFS</a:t>
            </a:r>
          </a:p>
          <a:p>
            <a:r>
              <a:rPr lang="en-US" sz="2400" dirty="0" err="1" smtClean="0">
                <a:latin typeface="Andalus" pitchFamily="18" charset="-78"/>
                <a:cs typeface="Andalus" pitchFamily="18" charset="-78"/>
              </a:rPr>
              <a:t>Journaled</a:t>
            </a:r>
            <a:r>
              <a:rPr lang="en-US" sz="2400" dirty="0" smtClean="0">
                <a:latin typeface="Andalus" pitchFamily="18" charset="-78"/>
                <a:cs typeface="Andalus" pitchFamily="18" charset="-78"/>
              </a:rPr>
              <a:t> </a:t>
            </a:r>
            <a:r>
              <a:rPr lang="en-US" sz="2400" dirty="0" err="1" smtClean="0">
                <a:latin typeface="Andalus" pitchFamily="18" charset="-78"/>
                <a:cs typeface="Andalus" pitchFamily="18" charset="-78"/>
              </a:rPr>
              <a:t>filesystem</a:t>
            </a:r>
            <a:r>
              <a:rPr lang="en-US" sz="2400" dirty="0" smtClean="0">
                <a:latin typeface="Andalus" pitchFamily="18" charset="-78"/>
                <a:cs typeface="Andalus" pitchFamily="18" charset="-78"/>
              </a:rPr>
              <a:t> owned by IBM. </a:t>
            </a:r>
            <a:endParaRPr lang="en-US" sz="2400" dirty="0" smtClean="0">
              <a:latin typeface="Andalus" pitchFamily="18" charset="-78"/>
              <a:cs typeface="Andalus" pitchFamily="18" charset="-78"/>
            </a:endParaRPr>
          </a:p>
          <a:p>
            <a:endParaRPr lang="en-US" sz="2400" dirty="0" smtClean="0">
              <a:latin typeface="Andalus" pitchFamily="18" charset="-78"/>
              <a:cs typeface="Andalus" pitchFamily="18" charset="-78"/>
            </a:endParaRPr>
          </a:p>
          <a:p>
            <a:endParaRPr lang="en-US" sz="2400" dirty="0" smtClean="0">
              <a:latin typeface="Andalus" pitchFamily="18" charset="-78"/>
              <a:cs typeface="Andalus" pitchFamily="18" charset="-78"/>
            </a:endParaRPr>
          </a:p>
          <a:p>
            <a:r>
              <a:rPr lang="en-US" sz="2400" b="1" dirty="0" err="1" smtClean="0">
                <a:solidFill>
                  <a:srgbClr val="FF0000"/>
                </a:solidFill>
                <a:latin typeface="Andalus" pitchFamily="18" charset="-78"/>
                <a:cs typeface="Andalus" pitchFamily="18" charset="-78"/>
              </a:rPr>
              <a:t>ReiserFS</a:t>
            </a:r>
            <a:endParaRPr lang="en-US" sz="2400" b="1" dirty="0" smtClean="0">
              <a:solidFill>
                <a:srgbClr val="FF0000"/>
              </a:solidFill>
              <a:latin typeface="Andalus" pitchFamily="18" charset="-78"/>
              <a:cs typeface="Andalus" pitchFamily="18" charset="-78"/>
            </a:endParaRPr>
          </a:p>
          <a:p>
            <a:r>
              <a:rPr lang="en-US" sz="2400" dirty="0" err="1" smtClean="0">
                <a:latin typeface="Andalus" pitchFamily="18" charset="-78"/>
                <a:cs typeface="Andalus" pitchFamily="18" charset="-78"/>
              </a:rPr>
              <a:t>Reiser</a:t>
            </a:r>
            <a:r>
              <a:rPr lang="en-US" sz="2400" dirty="0" smtClean="0">
                <a:latin typeface="Andalus" pitchFamily="18" charset="-78"/>
                <a:cs typeface="Andalus" pitchFamily="18" charset="-78"/>
              </a:rPr>
              <a:t> </a:t>
            </a:r>
            <a:r>
              <a:rPr lang="en-US" sz="2400" dirty="0" err="1" smtClean="0">
                <a:latin typeface="Andalus" pitchFamily="18" charset="-78"/>
                <a:cs typeface="Andalus" pitchFamily="18" charset="-78"/>
              </a:rPr>
              <a:t>FileSystem</a:t>
            </a:r>
            <a:r>
              <a:rPr lang="en-US" sz="2400" dirty="0" smtClean="0">
                <a:latin typeface="Andalus" pitchFamily="18" charset="-78"/>
                <a:cs typeface="Andalus" pitchFamily="18" charset="-78"/>
              </a:rPr>
              <a:t> is resizable and supports fast journaling based on the concept of "balanced trees</a:t>
            </a:r>
            <a:r>
              <a:rPr lang="en-US" sz="2400" dirty="0" smtClean="0">
                <a:latin typeface="Andalus" pitchFamily="18" charset="-78"/>
                <a:cs typeface="Andalus" pitchFamily="18" charset="-78"/>
              </a:rPr>
              <a:t>".</a:t>
            </a:r>
          </a:p>
          <a:p>
            <a:r>
              <a:rPr lang="en-US" sz="2400" dirty="0" smtClean="0">
                <a:latin typeface="Andalus" pitchFamily="18" charset="-78"/>
                <a:cs typeface="Andalus" pitchFamily="18" charset="-78"/>
              </a:rPr>
              <a:t> </a:t>
            </a:r>
            <a:endParaRPr lang="en-US" sz="2400" dirty="0" smtClean="0">
              <a:latin typeface="Andalus" pitchFamily="18" charset="-78"/>
              <a:cs typeface="Andalus" pitchFamily="18" charset="-78"/>
            </a:endParaRPr>
          </a:p>
          <a:p>
            <a:endParaRPr lang="en-US" sz="2400" dirty="0" smtClean="0">
              <a:latin typeface="Andalus" pitchFamily="18" charset="-78"/>
              <a:cs typeface="Andalus" pitchFamily="18" charset="-78"/>
            </a:endParaRPr>
          </a:p>
          <a:p>
            <a:r>
              <a:rPr lang="en-US" sz="2400" b="1" dirty="0" err="1" smtClean="0">
                <a:solidFill>
                  <a:srgbClr val="FF0000"/>
                </a:solidFill>
                <a:latin typeface="Andalus" pitchFamily="18" charset="-78"/>
                <a:cs typeface="Andalus" pitchFamily="18" charset="-78"/>
              </a:rPr>
              <a:t>xfs</a:t>
            </a:r>
            <a:endParaRPr lang="en-US" sz="2400" b="1" dirty="0" smtClean="0">
              <a:solidFill>
                <a:srgbClr val="FF0000"/>
              </a:solidFill>
              <a:latin typeface="Andalus" pitchFamily="18" charset="-78"/>
              <a:cs typeface="Andalus" pitchFamily="18" charset="-78"/>
            </a:endParaRPr>
          </a:p>
          <a:p>
            <a:r>
              <a:rPr lang="en-US" sz="2400" dirty="0" smtClean="0">
                <a:latin typeface="Andalus" pitchFamily="18" charset="-78"/>
                <a:cs typeface="Andalus" pitchFamily="18" charset="-78"/>
              </a:rPr>
              <a:t>Journaling </a:t>
            </a:r>
            <a:r>
              <a:rPr lang="en-US" sz="2400" dirty="0" err="1" smtClean="0">
                <a:latin typeface="Andalus" pitchFamily="18" charset="-78"/>
                <a:cs typeface="Andalus" pitchFamily="18" charset="-78"/>
              </a:rPr>
              <a:t>filesystem</a:t>
            </a:r>
            <a:r>
              <a:rPr lang="en-US" sz="2400" dirty="0" smtClean="0">
                <a:latin typeface="Andalus" pitchFamily="18" charset="-78"/>
                <a:cs typeface="Andalus" pitchFamily="18" charset="-78"/>
              </a:rPr>
              <a:t> developer by Silicon Graphics specialized in very large files. </a:t>
            </a:r>
            <a:endParaRPr lang="en-US" sz="2400" dirty="0">
              <a:latin typeface="Andalus" pitchFamily="18" charset="-78"/>
              <a:cs typeface="Andalus" pitchFamily="18" charset="-7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533400"/>
            <a:ext cx="91440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Standard </a:t>
            </a:r>
            <a:r>
              <a:rPr kumimoji="0" lang="en-US" sz="3600" b="1" i="0" u="sng" strike="noStrike" cap="none" normalizeH="0" baseline="0" dirty="0" err="1" smtClean="0">
                <a:ln>
                  <a:noFill/>
                </a:ln>
                <a:solidFill>
                  <a:schemeClr val="accent6">
                    <a:lumMod val="75000"/>
                  </a:schemeClr>
                </a:solidFill>
                <a:effectLst/>
                <a:latin typeface="Andalus" pitchFamily="18" charset="-78"/>
                <a:ea typeface="Times New Roman" pitchFamily="18" charset="0"/>
                <a:cs typeface="Andalus" pitchFamily="18" charset="-78"/>
              </a:rPr>
              <a:t>FileSystem</a:t>
            </a:r>
            <a:r>
              <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a:t>
            </a:r>
            <a:endPar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endParaRPr>
          </a:p>
          <a:p>
            <a:pPr marL="0" marR="0" lvl="0" indent="0" algn="ctr" defTabSz="914400" rtl="0" eaLnBrk="1" fontAlgn="base" latinLnBrk="0" hangingPunct="1">
              <a:lnSpc>
                <a:spcPct val="100000"/>
              </a:lnSpc>
              <a:spcBef>
                <a:spcPct val="0"/>
              </a:spcBef>
              <a:spcAft>
                <a:spcPct val="0"/>
              </a:spcAft>
              <a:buClrTx/>
              <a:buSzTx/>
              <a:buBlip>
                <a:blip r:embed="rId2"/>
              </a:buBlip>
              <a:tabLst/>
            </a:pPr>
            <a:endParaRPr kumimoji="0" lang="en-US" sz="36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All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without journaling features are standard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The following is a list of the most common standard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3200" b="1"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ext</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The first Linux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used a long time ago ...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3200" b="1"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ext2</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Linux Second Extended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the foundation for ext3 without journaling.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0" y="381000"/>
            <a:ext cx="9144000" cy="6324808"/>
          </a:xfrm>
          <a:prstGeom prst="rect">
            <a:avLst/>
          </a:prstGeom>
        </p:spPr>
        <p:txBody>
          <a:bodyPr wrap="square">
            <a:spAutoFit/>
          </a:bodyPr>
          <a:lstStyle/>
          <a:p>
            <a:pPr>
              <a:lnSpc>
                <a:spcPct val="150000"/>
              </a:lnSpc>
              <a:buBlip>
                <a:blip r:embed="rId3"/>
              </a:buBlip>
            </a:pPr>
            <a:r>
              <a:rPr lang="en-US" sz="2800" b="1" u="sng" dirty="0" smtClean="0">
                <a:solidFill>
                  <a:srgbClr val="FF0000"/>
                </a:solidFill>
                <a:latin typeface="Andalus" pitchFamily="18" charset="-78"/>
                <a:ea typeface="Times New Roman" pitchFamily="18" charset="0"/>
                <a:cs typeface="Andalus" pitchFamily="18" charset="-78"/>
              </a:rPr>
              <a:t>CIFS</a:t>
            </a:r>
            <a:r>
              <a:rPr lang="en-US" dirty="0" smtClean="0">
                <a:latin typeface="Andalus" pitchFamily="18" charset="-78"/>
                <a:ea typeface="Times New Roman" pitchFamily="18" charset="0"/>
                <a:cs typeface="Andalus" pitchFamily="18" charset="-78"/>
              </a:rPr>
              <a:t/>
            </a:r>
            <a:br>
              <a:rPr lang="en-US"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The Common Internet File System (CIFS), an evolution of Samba/Server Message Block (SMB) system based on Microsoft and IBM network protocols. In Linux it is used to share files and printers with Microsoft </a:t>
            </a:r>
            <a:r>
              <a:rPr lang="en-US" sz="2200" dirty="0" smtClean="0">
                <a:latin typeface="Andalus" pitchFamily="18" charset="-78"/>
                <a:ea typeface="Times New Roman" pitchFamily="18" charset="0"/>
                <a:cs typeface="Andalus" pitchFamily="18" charset="-78"/>
              </a:rPr>
              <a:t>Windows </a:t>
            </a:r>
            <a:r>
              <a:rPr lang="en-US" sz="2400" dirty="0" smtClean="0">
                <a:latin typeface="Andalus" pitchFamily="18" charset="-78"/>
                <a:ea typeface="Times New Roman" pitchFamily="18" charset="0"/>
                <a:cs typeface="Andalus" pitchFamily="18" charset="-78"/>
              </a:rPr>
              <a:t>systems. </a:t>
            </a:r>
            <a:endParaRPr lang="en-US" sz="2400" dirty="0" smtClean="0">
              <a:latin typeface="Andalus" pitchFamily="18" charset="-78"/>
              <a:ea typeface="Times New Roman" pitchFamily="18" charset="0"/>
              <a:cs typeface="Andalus" pitchFamily="18" charset="-78"/>
            </a:endParaRPr>
          </a:p>
          <a:p>
            <a:pPr>
              <a:lnSpc>
                <a:spcPct val="150000"/>
              </a:lnSpc>
            </a:pPr>
            <a:r>
              <a:rPr lang="en-US" dirty="0" smtClean="0">
                <a:latin typeface="Andalus" pitchFamily="18" charset="-78"/>
                <a:ea typeface="Times New Roman" pitchFamily="18" charset="0"/>
                <a:cs typeface="Andalus" pitchFamily="18" charset="-78"/>
              </a:rPr>
              <a:t/>
            </a:r>
            <a:br>
              <a:rPr lang="en-US" dirty="0" smtClean="0">
                <a:latin typeface="Andalus" pitchFamily="18" charset="-78"/>
                <a:ea typeface="Times New Roman" pitchFamily="18" charset="0"/>
                <a:cs typeface="Andalus" pitchFamily="18" charset="-78"/>
              </a:rPr>
            </a:br>
            <a:r>
              <a:rPr lang="en-US" sz="2800" b="1" u="sng" dirty="0" smtClean="0">
                <a:solidFill>
                  <a:srgbClr val="FF0000"/>
                </a:solidFill>
                <a:latin typeface="Andalus" pitchFamily="18" charset="-78"/>
                <a:ea typeface="Times New Roman" pitchFamily="18" charset="0"/>
                <a:cs typeface="Andalus" pitchFamily="18" charset="-78"/>
              </a:rPr>
              <a:t>NFS</a:t>
            </a:r>
            <a:r>
              <a:rPr lang="en-US" dirty="0" smtClean="0">
                <a:latin typeface="Andalus" pitchFamily="18" charset="-78"/>
                <a:ea typeface="Times New Roman" pitchFamily="18" charset="0"/>
                <a:cs typeface="Andalus" pitchFamily="18" charset="-78"/>
              </a:rPr>
              <a:t/>
            </a:r>
            <a:br>
              <a:rPr lang="en-US"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Network File System, commonly used to share files between Linux/Unix computers. </a:t>
            </a:r>
            <a:r>
              <a:rPr lang="en-US" dirty="0" smtClean="0">
                <a:latin typeface="Andalus" pitchFamily="18" charset="-78"/>
                <a:ea typeface="Times New Roman" pitchFamily="18" charset="0"/>
                <a:cs typeface="Andalus" pitchFamily="18" charset="-78"/>
              </a:rPr>
              <a:t/>
            </a:r>
            <a:br>
              <a:rPr lang="en-US" dirty="0" smtClean="0">
                <a:latin typeface="Andalus" pitchFamily="18" charset="-78"/>
                <a:ea typeface="Times New Roman" pitchFamily="18" charset="0"/>
                <a:cs typeface="Andalus" pitchFamily="18" charset="-78"/>
              </a:rPr>
            </a:br>
            <a:r>
              <a:rPr lang="en-US" sz="2800" b="1" u="sng" dirty="0" smtClean="0">
                <a:solidFill>
                  <a:srgbClr val="FF0000"/>
                </a:solidFill>
                <a:latin typeface="Andalus" pitchFamily="18" charset="-78"/>
                <a:ea typeface="Times New Roman" pitchFamily="18" charset="0"/>
                <a:cs typeface="Andalus" pitchFamily="18" charset="-78"/>
              </a:rPr>
              <a:t>ISO 9660</a:t>
            </a:r>
            <a:r>
              <a:rPr lang="en-US" dirty="0" smtClean="0">
                <a:latin typeface="Andalus" pitchFamily="18" charset="-78"/>
                <a:ea typeface="Times New Roman" pitchFamily="18" charset="0"/>
                <a:cs typeface="Andalus" pitchFamily="18" charset="-78"/>
              </a:rPr>
              <a:t/>
            </a:r>
            <a:br>
              <a:rPr lang="en-US"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The </a:t>
            </a:r>
            <a:r>
              <a:rPr lang="en-US" sz="2400" dirty="0" err="1" smtClean="0">
                <a:latin typeface="Andalus" pitchFamily="18" charset="-78"/>
                <a:ea typeface="Times New Roman" pitchFamily="18" charset="0"/>
                <a:cs typeface="Andalus" pitchFamily="18" charset="-78"/>
              </a:rPr>
              <a:t>filesystem</a:t>
            </a:r>
            <a:r>
              <a:rPr lang="en-US" sz="2400" dirty="0" smtClean="0">
                <a:latin typeface="Andalus" pitchFamily="18" charset="-78"/>
                <a:ea typeface="Times New Roman" pitchFamily="18" charset="0"/>
                <a:cs typeface="Andalus" pitchFamily="18" charset="-78"/>
              </a:rPr>
              <a:t> used to store data in CD-ROMs.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152400" y="1146989"/>
            <a:ext cx="8839200" cy="5136984"/>
          </a:xfrm>
          <a:prstGeom prst="rect">
            <a:avLst/>
          </a:prstGeom>
        </p:spPr>
        <p:txBody>
          <a:bodyPr wrap="square">
            <a:spAutoFit/>
          </a:bodyPr>
          <a:lstStyle/>
          <a:p>
            <a:pPr lvl="0" eaLnBrk="0" fontAlgn="base" hangingPunct="0">
              <a:lnSpc>
                <a:spcPct val="150000"/>
              </a:lnSpc>
              <a:spcBef>
                <a:spcPct val="0"/>
              </a:spcBef>
              <a:spcAft>
                <a:spcPct val="0"/>
              </a:spcAft>
            </a:pPr>
            <a:r>
              <a:rPr lang="en-US" sz="2800" b="1" u="sng" dirty="0" smtClean="0">
                <a:solidFill>
                  <a:srgbClr val="FF0000"/>
                </a:solidFill>
                <a:latin typeface="Andalus" pitchFamily="18" charset="-78"/>
                <a:ea typeface="Times New Roman" pitchFamily="18" charset="0"/>
                <a:cs typeface="Andalus" pitchFamily="18" charset="-78"/>
              </a:rPr>
              <a:t>/proc</a:t>
            </a:r>
            <a:r>
              <a:rPr lang="en-US" sz="2400" dirty="0" smtClean="0">
                <a:latin typeface="Andalus" pitchFamily="18" charset="-78"/>
                <a:ea typeface="Times New Roman" pitchFamily="18" charset="0"/>
                <a:cs typeface="Andalus" pitchFamily="18" charset="-78"/>
              </a:rPr>
              <a:t/>
            </a:r>
            <a:br>
              <a:rPr lang="en-US" sz="2400"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Linux virtual </a:t>
            </a:r>
            <a:r>
              <a:rPr lang="en-US" sz="2400" dirty="0" err="1" smtClean="0">
                <a:latin typeface="Andalus" pitchFamily="18" charset="-78"/>
                <a:ea typeface="Times New Roman" pitchFamily="18" charset="0"/>
                <a:cs typeface="Andalus" pitchFamily="18" charset="-78"/>
              </a:rPr>
              <a:t>filesystem</a:t>
            </a:r>
            <a:r>
              <a:rPr lang="en-US" sz="2400" dirty="0" smtClean="0">
                <a:latin typeface="Andalus" pitchFamily="18" charset="-78"/>
                <a:ea typeface="Times New Roman" pitchFamily="18" charset="0"/>
                <a:cs typeface="Andalus" pitchFamily="18" charset="-78"/>
              </a:rPr>
              <a:t>, used to provide information on kernel configuration and device status. </a:t>
            </a:r>
            <a:br>
              <a:rPr lang="en-US" sz="2400"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
            </a:r>
            <a:br>
              <a:rPr lang="en-US" sz="2400" dirty="0" smtClean="0">
                <a:latin typeface="Andalus" pitchFamily="18" charset="-78"/>
                <a:ea typeface="Times New Roman" pitchFamily="18" charset="0"/>
                <a:cs typeface="Andalus" pitchFamily="18" charset="-78"/>
              </a:rPr>
            </a:br>
            <a:r>
              <a:rPr lang="en-US" sz="2800" b="1" u="sng" dirty="0" smtClean="0">
                <a:solidFill>
                  <a:srgbClr val="FF0000"/>
                </a:solidFill>
                <a:latin typeface="Andalus" pitchFamily="18" charset="-78"/>
                <a:ea typeface="Times New Roman" pitchFamily="18" charset="0"/>
                <a:cs typeface="Andalus" pitchFamily="18" charset="-78"/>
              </a:rPr>
              <a:t>swap</a:t>
            </a:r>
            <a:r>
              <a:rPr lang="en-US" sz="2400" dirty="0" smtClean="0">
                <a:latin typeface="Andalus" pitchFamily="18" charset="-78"/>
                <a:ea typeface="Times New Roman" pitchFamily="18" charset="0"/>
                <a:cs typeface="Andalus" pitchFamily="18" charset="-78"/>
              </a:rPr>
              <a:t/>
            </a:r>
            <a:br>
              <a:rPr lang="en-US" sz="2400"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The Linux swap </a:t>
            </a:r>
            <a:r>
              <a:rPr lang="en-US" sz="2400" dirty="0" err="1" smtClean="0">
                <a:latin typeface="Andalus" pitchFamily="18" charset="-78"/>
                <a:ea typeface="Times New Roman" pitchFamily="18" charset="0"/>
                <a:cs typeface="Andalus" pitchFamily="18" charset="-78"/>
              </a:rPr>
              <a:t>filesystem</a:t>
            </a:r>
            <a:r>
              <a:rPr lang="en-US" sz="2400" dirty="0" smtClean="0">
                <a:latin typeface="Andalus" pitchFamily="18" charset="-78"/>
                <a:ea typeface="Times New Roman" pitchFamily="18" charset="0"/>
                <a:cs typeface="Andalus" pitchFamily="18" charset="-78"/>
              </a:rPr>
              <a:t>, used to substitute the physical memory when not more memory is available. </a:t>
            </a:r>
            <a:r>
              <a:rPr lang="en-US" dirty="0" smtClean="0">
                <a:latin typeface="Calibri" pitchFamily="34" charset="0"/>
                <a:ea typeface="Times New Roman" pitchFamily="18" charset="0"/>
                <a:cs typeface="Times New Roman" pitchFamily="18" charset="0"/>
              </a:rPr>
              <a:t/>
            </a:r>
            <a:br>
              <a:rPr lang="en-US" dirty="0" smtClean="0">
                <a:latin typeface="Calibri" pitchFamily="34" charset="0"/>
                <a:ea typeface="Times New Roman" pitchFamily="18" charset="0"/>
                <a:cs typeface="Times New Roman" pitchFamily="18" charset="0"/>
              </a:rPr>
            </a:br>
            <a:r>
              <a:rPr lang="en-US" dirty="0" smtClean="0">
                <a:latin typeface="Calibri" pitchFamily="34" charset="0"/>
                <a:ea typeface="Times New Roman" pitchFamily="18" charset="0"/>
                <a:cs typeface="Times New Roman" pitchFamily="18" charset="0"/>
              </a:rPr>
              <a:t/>
            </a:r>
            <a:br>
              <a:rPr lang="en-US" dirty="0" smtClean="0">
                <a:latin typeface="Calibri" pitchFamily="34" charset="0"/>
                <a:ea typeface="Times New Roman" pitchFamily="18" charset="0"/>
                <a:cs typeface="Times New Roman" pitchFamily="18" charset="0"/>
              </a:rPr>
            </a:br>
            <a:endParaRPr lang="en-US" sz="2800" dirty="0" smtClean="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52400"/>
            <a:ext cx="91440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Extended partition </a:t>
            </a: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can </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be sub-divided into logical drives and is viewed as a container for logical drives, where data proper is located. An extended partition is not formatted or assigned a drive letter. The extended partition is used only for creating a desired number of logical partitions.</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Logical partitions</a:t>
            </a:r>
            <a:r>
              <a:rPr kumimoji="0" lang="en-US" sz="2800" b="1" i="0" u="sng"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t>
            </a:r>
            <a:r>
              <a:rPr kumimoji="0" lang="en-US" sz="2800" b="1" i="0" u="sng"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are </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the partitions that are created in the extended partition area. A logical partition is a way to extend the initial limitation of four partitions. An extended partition can contain up to 24 logical partitions</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r>
            <a:b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b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Logical partitions are used for storing data mainly, they can be formatted and assigned drive letters.</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grpSp>
        <p:nvGrpSpPr>
          <p:cNvPr id="4" name="Group 3"/>
          <p:cNvGrpSpPr/>
          <p:nvPr/>
        </p:nvGrpSpPr>
        <p:grpSpPr>
          <a:xfrm>
            <a:off x="-12473" y="-71462"/>
            <a:ext cx="9215470" cy="707886"/>
            <a:chOff x="-12473" y="-71462"/>
            <a:chExt cx="9215470" cy="707886"/>
          </a:xfrm>
        </p:grpSpPr>
        <p:pic>
          <p:nvPicPr>
            <p:cNvPr id="5" name="Picture 4"/>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6"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7" name="Picture 6"/>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8" name="Rectangle 7"/>
          <p:cNvSpPr/>
          <p:nvPr/>
        </p:nvSpPr>
        <p:spPr>
          <a:xfrm>
            <a:off x="0" y="381000"/>
            <a:ext cx="9144000" cy="6186309"/>
          </a:xfrm>
          <a:prstGeom prst="rect">
            <a:avLst/>
          </a:prstGeom>
        </p:spPr>
        <p:txBody>
          <a:bodyPr wrap="square">
            <a:spAutoFit/>
          </a:bodyPr>
          <a:lstStyle/>
          <a:p>
            <a:pPr lvl="0" eaLnBrk="0" fontAlgn="base" hangingPunct="0">
              <a:lnSpc>
                <a:spcPct val="150000"/>
              </a:lnSpc>
              <a:spcBef>
                <a:spcPct val="0"/>
              </a:spcBef>
              <a:spcAft>
                <a:spcPct val="0"/>
              </a:spcAft>
            </a:pPr>
            <a:r>
              <a:rPr lang="en-US" sz="2400" b="1" u="sng" dirty="0" smtClean="0">
                <a:solidFill>
                  <a:srgbClr val="FF0000"/>
                </a:solidFill>
                <a:latin typeface="Calibri" pitchFamily="34" charset="0"/>
                <a:ea typeface="Times New Roman" pitchFamily="18" charset="0"/>
                <a:cs typeface="Times New Roman" pitchFamily="18" charset="0"/>
              </a:rPr>
              <a:t>MS-DOS and VFAT</a:t>
            </a:r>
            <a:r>
              <a:rPr lang="en-US" dirty="0" smtClean="0">
                <a:latin typeface="Calibri" pitchFamily="34" charset="0"/>
                <a:ea typeface="Times New Roman" pitchFamily="18" charset="0"/>
                <a:cs typeface="Times New Roman" pitchFamily="18" charset="0"/>
              </a:rPr>
              <a:t/>
            </a:r>
            <a:br>
              <a:rPr lang="en-US" dirty="0" smtClean="0">
                <a:latin typeface="Calibri" pitchFamily="34" charset="0"/>
                <a:ea typeface="Times New Roman" pitchFamily="18" charset="0"/>
                <a:cs typeface="Times New Roman" pitchFamily="18" charset="0"/>
              </a:rPr>
            </a:br>
            <a:r>
              <a:rPr lang="en-US" sz="2400" dirty="0" err="1" smtClean="0">
                <a:latin typeface="Calibri" pitchFamily="34" charset="0"/>
                <a:ea typeface="Times New Roman" pitchFamily="18" charset="0"/>
                <a:cs typeface="Times New Roman" pitchFamily="18" charset="0"/>
              </a:rPr>
              <a:t>Filesystem</a:t>
            </a:r>
            <a:r>
              <a:rPr lang="en-US" sz="2400" dirty="0" smtClean="0">
                <a:latin typeface="Calibri" pitchFamily="34" charset="0"/>
                <a:ea typeface="Times New Roman" pitchFamily="18" charset="0"/>
                <a:cs typeface="Times New Roman" pitchFamily="18" charset="0"/>
              </a:rPr>
              <a:t> used to store MS-DOS-formatted data. </a:t>
            </a:r>
            <a:r>
              <a:rPr lang="en-US" dirty="0" smtClean="0">
                <a:solidFill>
                  <a:srgbClr val="FF0000"/>
                </a:solidFill>
                <a:latin typeface="Calibri" pitchFamily="34" charset="0"/>
                <a:ea typeface="Times New Roman" pitchFamily="18" charset="0"/>
                <a:cs typeface="Times New Roman" pitchFamily="18" charset="0"/>
              </a:rPr>
              <a:t/>
            </a:r>
            <a:br>
              <a:rPr lang="en-US" dirty="0" smtClean="0">
                <a:solidFill>
                  <a:srgbClr val="FF0000"/>
                </a:solidFill>
                <a:latin typeface="Calibri" pitchFamily="34" charset="0"/>
                <a:ea typeface="Times New Roman" pitchFamily="18" charset="0"/>
                <a:cs typeface="Times New Roman" pitchFamily="18" charset="0"/>
              </a:rPr>
            </a:br>
            <a:r>
              <a:rPr lang="en-US" sz="2400" b="1" u="sng" dirty="0" smtClean="0">
                <a:solidFill>
                  <a:srgbClr val="FF0000"/>
                </a:solidFill>
                <a:latin typeface="Calibri" pitchFamily="34" charset="0"/>
                <a:ea typeface="Times New Roman" pitchFamily="18" charset="0"/>
                <a:cs typeface="Times New Roman" pitchFamily="18" charset="0"/>
              </a:rPr>
              <a:t>NTFS</a:t>
            </a:r>
            <a:r>
              <a:rPr lang="en-US" dirty="0" smtClean="0">
                <a:latin typeface="Calibri" pitchFamily="34" charset="0"/>
                <a:ea typeface="Times New Roman" pitchFamily="18" charset="0"/>
                <a:cs typeface="Times New Roman" pitchFamily="18" charset="0"/>
              </a:rPr>
              <a:t/>
            </a:r>
            <a:br>
              <a:rPr lang="en-US" dirty="0" smtClean="0">
                <a:latin typeface="Calibri" pitchFamily="34" charset="0"/>
                <a:ea typeface="Times New Roman" pitchFamily="18" charset="0"/>
                <a:cs typeface="Times New Roman" pitchFamily="18" charset="0"/>
              </a:rPr>
            </a:br>
            <a:r>
              <a:rPr lang="en-US" sz="2400" dirty="0" smtClean="0">
                <a:latin typeface="Calibri" pitchFamily="34" charset="0"/>
                <a:ea typeface="Times New Roman" pitchFamily="18" charset="0"/>
                <a:cs typeface="Times New Roman" pitchFamily="18" charset="0"/>
              </a:rPr>
              <a:t>Microsoft Windows NT/2000/XP/2003 </a:t>
            </a:r>
            <a:r>
              <a:rPr lang="en-US" sz="2400" dirty="0" err="1" smtClean="0">
                <a:latin typeface="Calibri" pitchFamily="34" charset="0"/>
                <a:ea typeface="Times New Roman" pitchFamily="18" charset="0"/>
                <a:cs typeface="Times New Roman" pitchFamily="18" charset="0"/>
              </a:rPr>
              <a:t>filesystem</a:t>
            </a:r>
            <a:r>
              <a:rPr lang="en-US" sz="2400" dirty="0" smtClean="0">
                <a:latin typeface="Calibri" pitchFamily="34" charset="0"/>
                <a:ea typeface="Times New Roman" pitchFamily="18" charset="0"/>
                <a:cs typeface="Times New Roman" pitchFamily="18" charset="0"/>
              </a:rPr>
              <a:t> designed for account security. </a:t>
            </a:r>
            <a:endParaRPr lang="en-US" sz="2400" dirty="0" smtClean="0">
              <a:latin typeface="Arial" pitchFamily="34" charset="0"/>
              <a:cs typeface="Arial" pitchFamily="34" charset="0"/>
            </a:endParaRPr>
          </a:p>
          <a:p>
            <a:pPr lvl="0" eaLnBrk="0" fontAlgn="base" hangingPunct="0">
              <a:lnSpc>
                <a:spcPct val="150000"/>
              </a:lnSpc>
              <a:spcBef>
                <a:spcPct val="0"/>
              </a:spcBef>
              <a:spcAft>
                <a:spcPct val="0"/>
              </a:spcAft>
            </a:pPr>
            <a:r>
              <a:rPr lang="en-US" sz="2400" dirty="0" smtClean="0">
                <a:latin typeface="Calibri" pitchFamily="34" charset="0"/>
                <a:ea typeface="Times New Roman" pitchFamily="18" charset="0"/>
                <a:cs typeface="Times New Roman" pitchFamily="18" charset="0"/>
              </a:rPr>
              <a:t>A mentioned ext3 is equal to ext2 + journaling so in order to migrate a ext2 </a:t>
            </a:r>
            <a:r>
              <a:rPr lang="en-US" sz="2400" dirty="0" err="1" smtClean="0">
                <a:latin typeface="Calibri" pitchFamily="34" charset="0"/>
                <a:ea typeface="Times New Roman" pitchFamily="18" charset="0"/>
                <a:cs typeface="Times New Roman" pitchFamily="18" charset="0"/>
              </a:rPr>
              <a:t>filesystem</a:t>
            </a:r>
            <a:r>
              <a:rPr lang="en-US" sz="2400" dirty="0" smtClean="0">
                <a:latin typeface="Calibri" pitchFamily="34" charset="0"/>
                <a:ea typeface="Times New Roman" pitchFamily="18" charset="0"/>
                <a:cs typeface="Times New Roman" pitchFamily="18" charset="0"/>
              </a:rPr>
              <a:t> to ext3 </a:t>
            </a:r>
            <a:r>
              <a:rPr lang="en-US" sz="2400" dirty="0" err="1" smtClean="0">
                <a:latin typeface="Calibri" pitchFamily="34" charset="0"/>
                <a:ea typeface="Times New Roman" pitchFamily="18" charset="0"/>
                <a:cs typeface="Times New Roman" pitchFamily="18" charset="0"/>
              </a:rPr>
              <a:t>filesystem</a:t>
            </a:r>
            <a:r>
              <a:rPr lang="en-US" sz="2400" dirty="0" smtClean="0">
                <a:latin typeface="Calibri" pitchFamily="34" charset="0"/>
                <a:ea typeface="Times New Roman" pitchFamily="18" charset="0"/>
                <a:cs typeface="Times New Roman" pitchFamily="18" charset="0"/>
              </a:rPr>
              <a:t> only journaling over ext2 is needed. The command </a:t>
            </a:r>
            <a:r>
              <a:rPr lang="en-US" sz="2400" b="1" i="1" dirty="0" smtClean="0">
                <a:latin typeface="Calibri" pitchFamily="34" charset="0"/>
                <a:ea typeface="Times New Roman" pitchFamily="18" charset="0"/>
                <a:cs typeface="Times New Roman" pitchFamily="18" charset="0"/>
              </a:rPr>
              <a:t>tune2fs</a:t>
            </a:r>
            <a:r>
              <a:rPr lang="en-US" sz="2400" dirty="0" smtClean="0">
                <a:latin typeface="Calibri" pitchFamily="34" charset="0"/>
                <a:ea typeface="Times New Roman" pitchFamily="18" charset="0"/>
                <a:cs typeface="Times New Roman" pitchFamily="18" charset="0"/>
              </a:rPr>
              <a:t> can be used to migrate ext2 </a:t>
            </a:r>
            <a:r>
              <a:rPr lang="en-US" sz="2400" dirty="0" err="1" smtClean="0">
                <a:latin typeface="Calibri" pitchFamily="34" charset="0"/>
                <a:ea typeface="Times New Roman" pitchFamily="18" charset="0"/>
                <a:cs typeface="Times New Roman" pitchFamily="18" charset="0"/>
              </a:rPr>
              <a:t>filesystem</a:t>
            </a:r>
            <a:r>
              <a:rPr lang="en-US" sz="2400" dirty="0" smtClean="0">
                <a:latin typeface="Calibri" pitchFamily="34" charset="0"/>
                <a:ea typeface="Times New Roman" pitchFamily="18" charset="0"/>
                <a:cs typeface="Times New Roman" pitchFamily="18" charset="0"/>
              </a:rPr>
              <a:t> on </a:t>
            </a:r>
            <a:endParaRPr lang="en-US" sz="2400" dirty="0" smtClean="0">
              <a:latin typeface="Calibri" pitchFamily="34" charset="0"/>
              <a:ea typeface="Times New Roman" pitchFamily="18" charset="0"/>
              <a:cs typeface="Times New Roman" pitchFamily="18" charset="0"/>
            </a:endParaRPr>
          </a:p>
          <a:p>
            <a:pPr lvl="0" eaLnBrk="0" fontAlgn="base" hangingPunct="0">
              <a:lnSpc>
                <a:spcPct val="150000"/>
              </a:lnSpc>
              <a:spcBef>
                <a:spcPct val="0"/>
              </a:spcBef>
              <a:spcAft>
                <a:spcPct val="0"/>
              </a:spcAft>
            </a:pPr>
            <a:endParaRPr lang="en-US" sz="2400" dirty="0" smtClean="0">
              <a:latin typeface="Calibri" pitchFamily="34" charset="0"/>
              <a:ea typeface="Times New Roman" pitchFamily="18" charset="0"/>
              <a:cs typeface="Times New Roman" pitchFamily="18" charset="0"/>
            </a:endParaRPr>
          </a:p>
          <a:p>
            <a:pPr lvl="0" eaLnBrk="0" fontAlgn="base" hangingPunct="0">
              <a:lnSpc>
                <a:spcPct val="150000"/>
              </a:lnSpc>
              <a:spcBef>
                <a:spcPct val="0"/>
              </a:spcBef>
              <a:spcAft>
                <a:spcPct val="0"/>
              </a:spcAft>
            </a:pPr>
            <a:r>
              <a:rPr lang="en-US" sz="2400" dirty="0" smtClean="0">
                <a:latin typeface="Calibri" pitchFamily="34" charset="0"/>
                <a:ea typeface="Times New Roman" pitchFamily="18" charset="0"/>
                <a:cs typeface="Times New Roman" pitchFamily="18" charset="0"/>
              </a:rPr>
              <a:t>/</a:t>
            </a:r>
            <a:r>
              <a:rPr lang="en-US" sz="2400" dirty="0" smtClean="0">
                <a:latin typeface="Calibri" pitchFamily="34" charset="0"/>
                <a:ea typeface="Times New Roman" pitchFamily="18" charset="0"/>
                <a:cs typeface="Times New Roman" pitchFamily="18" charset="0"/>
              </a:rPr>
              <a:t>dev/hda2 to ext3 : </a:t>
            </a:r>
            <a:r>
              <a:rPr lang="en-US" dirty="0" smtClean="0">
                <a:latin typeface="Calibri" pitchFamily="34" charset="0"/>
                <a:ea typeface="Times New Roman" pitchFamily="18" charset="0"/>
                <a:cs typeface="Times New Roman" pitchFamily="18" charset="0"/>
              </a:rPr>
              <a:t/>
            </a:r>
            <a:br>
              <a:rPr lang="en-US" dirty="0" smtClean="0">
                <a:latin typeface="Calibri" pitchFamily="34" charset="0"/>
                <a:ea typeface="Times New Roman" pitchFamily="18" charset="0"/>
                <a:cs typeface="Times New Roman" pitchFamily="18" charset="0"/>
              </a:rPr>
            </a:br>
            <a:r>
              <a:rPr lang="en-US" sz="2400" b="1" dirty="0" smtClean="0">
                <a:solidFill>
                  <a:srgbClr val="0070C0"/>
                </a:solidFill>
                <a:latin typeface="Calibri" pitchFamily="34" charset="0"/>
                <a:ea typeface="Times New Roman" pitchFamily="18" charset="0"/>
                <a:cs typeface="Times New Roman" pitchFamily="18" charset="0"/>
              </a:rPr>
              <a:t>#  tune2fs -j /dev/hda2</a:t>
            </a:r>
            <a:endParaRPr lang="en-US" sz="2400" b="1" dirty="0" smtClean="0">
              <a:solidFill>
                <a:srgbClr val="0070C0"/>
              </a:solidFill>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473" y="-71462"/>
            <a:ext cx="9215470" cy="707886"/>
            <a:chOff x="-12473" y="-71462"/>
            <a:chExt cx="9215470" cy="707886"/>
          </a:xfrm>
        </p:grpSpPr>
        <p:pic>
          <p:nvPicPr>
            <p:cNvPr id="3" name="Picture 2"/>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4"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5" name="Picture 4"/>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473" y="-71462"/>
            <a:ext cx="9215470" cy="707886"/>
            <a:chOff x="-12473" y="-71462"/>
            <a:chExt cx="9215470" cy="707886"/>
          </a:xfrm>
        </p:grpSpPr>
        <p:pic>
          <p:nvPicPr>
            <p:cNvPr id="3" name="Picture 2"/>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4"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5" name="Picture 4"/>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473" y="-71462"/>
            <a:ext cx="9215470" cy="707886"/>
            <a:chOff x="-12473" y="-71462"/>
            <a:chExt cx="9215470" cy="707886"/>
          </a:xfrm>
        </p:grpSpPr>
        <p:pic>
          <p:nvPicPr>
            <p:cNvPr id="3" name="Picture 2"/>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4"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5" name="Picture 4"/>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473" y="-71462"/>
            <a:ext cx="9215470" cy="707886"/>
            <a:chOff x="-12473" y="-71462"/>
            <a:chExt cx="9215470" cy="707886"/>
          </a:xfrm>
        </p:grpSpPr>
        <p:pic>
          <p:nvPicPr>
            <p:cNvPr id="3" name="Picture 2"/>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4"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5" name="Picture 4"/>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152400" y="457200"/>
            <a:ext cx="9144000" cy="4744848"/>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tab pos="457200" algn="l"/>
              </a:tabLst>
            </a:pPr>
            <a:r>
              <a:rPr kumimoji="0" lang="en-US" sz="3200" b="1" i="0" u="sng" strike="noStrike" cap="none" normalizeH="0" baseline="0" dirty="0" err="1" smtClean="0">
                <a:ln>
                  <a:noFill/>
                </a:ln>
                <a:solidFill>
                  <a:srgbClr val="FF0000"/>
                </a:solidFill>
                <a:effectLst/>
                <a:latin typeface="Andalus" pitchFamily="18" charset="-78"/>
                <a:ea typeface="Times New Roman" pitchFamily="18" charset="0"/>
                <a:cs typeface="Andalus" pitchFamily="18" charset="-78"/>
              </a:rPr>
              <a:t>Filesystems</a:t>
            </a:r>
            <a:endParaRPr lang="en-US" sz="3200" b="1" u="sng" dirty="0" smtClean="0">
              <a:latin typeface="Andalus" pitchFamily="18" charset="-78"/>
              <a:ea typeface="Times New Roman" pitchFamily="18" charset="0"/>
              <a:cs typeface="Andalus" pitchFamily="18" charset="-78"/>
            </a:endParaRPr>
          </a:p>
          <a:p>
            <a:pPr marL="457200" marR="0" lvl="0" indent="-457200" defTabSz="914400" rtl="0" eaLnBrk="1" fontAlgn="base" latinLnBrk="0" hangingPunct="1">
              <a:lnSpc>
                <a:spcPct val="150000"/>
              </a:lnSpc>
              <a:spcBef>
                <a:spcPct val="0"/>
              </a:spcBef>
              <a:spcAft>
                <a:spcPct val="0"/>
              </a:spcAft>
              <a:buClrTx/>
              <a:buSzTx/>
              <a:buBlip>
                <a:blip r:embed="rId2"/>
              </a:buBlip>
              <a:tabLst>
                <a:tab pos="457200" algn="l"/>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ext2, ext3 and ext4 are all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created for Linux. This article explains the following:</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457200" marR="0" lvl="0" indent="-457200" defTabSz="914400" rtl="0" eaLnBrk="0" fontAlgn="base" latinLnBrk="0" hangingPunct="0">
              <a:lnSpc>
                <a:spcPct val="150000"/>
              </a:lnSpc>
              <a:spcBef>
                <a:spcPct val="0"/>
              </a:spcBef>
              <a:spcAft>
                <a:spcPct val="0"/>
              </a:spcAft>
              <a:buClrTx/>
              <a:buSzTx/>
              <a:buBlip>
                <a:blip r:embed="rId2"/>
              </a:buBlip>
              <a:tabLst>
                <a:tab pos="457200" algn="l"/>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High level difference between these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p>
          <a:p>
            <a:pPr marL="457200" marR="0" lvl="0" indent="-457200" defTabSz="914400" rtl="0" eaLnBrk="0" fontAlgn="base" latinLnBrk="0" hangingPunct="0">
              <a:lnSpc>
                <a:spcPct val="150000"/>
              </a:lnSpc>
              <a:spcBef>
                <a:spcPct val="0"/>
              </a:spcBef>
              <a:spcAft>
                <a:spcPct val="0"/>
              </a:spcAft>
              <a:buClrTx/>
              <a:buSzTx/>
              <a:buBlip>
                <a:blip r:embed="rId2"/>
              </a:buBlip>
              <a:tabLst>
                <a:tab pos="457200" algn="l"/>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How to create these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p>
          <a:p>
            <a:pPr marL="457200" marR="0" lvl="0" indent="-457200" defTabSz="914400" rtl="0" eaLnBrk="0" fontAlgn="base" latinLnBrk="0" hangingPunct="0">
              <a:lnSpc>
                <a:spcPct val="150000"/>
              </a:lnSpc>
              <a:spcBef>
                <a:spcPct val="0"/>
              </a:spcBef>
              <a:spcAft>
                <a:spcPct val="0"/>
              </a:spcAft>
              <a:buClrTx/>
              <a:buSzTx/>
              <a:buBlip>
                <a:blip r:embed="rId2"/>
              </a:buBlip>
              <a:tabLst>
                <a:tab pos="457200" algn="l"/>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How to convert from one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type to another.</a:t>
            </a:r>
          </a:p>
          <a:p>
            <a:pPr marL="457200" marR="0" lvl="0" indent="-457200" defTabSz="914400" rtl="0" eaLnBrk="0" fontAlgn="base" latinLnBrk="0" hangingPunct="0">
              <a:lnSpc>
                <a:spcPct val="150000"/>
              </a:lnSpc>
              <a:spcBef>
                <a:spcPct val="0"/>
              </a:spcBef>
              <a:spcAft>
                <a:spcPct val="0"/>
              </a:spcAft>
              <a:buClrTx/>
              <a:buSzTx/>
              <a:buBlip>
                <a:blip r:embed="rId2"/>
              </a:buBlip>
              <a:tabLst>
                <a:tab pos="457200" algn="l"/>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file system (ext), was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released </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in April 1992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457200" lvl="0" indent="-457200" eaLnBrk="0" fontAlgn="base" hangingPunct="0">
              <a:lnSpc>
                <a:spcPct val="150000"/>
              </a:lnSpc>
              <a:spcBef>
                <a:spcPct val="0"/>
              </a:spcBef>
              <a:spcAft>
                <a:spcPct val="0"/>
              </a:spcAft>
              <a:buBlip>
                <a:blip r:embed="rId2"/>
              </a:buBlip>
              <a:tabLst>
                <a:tab pos="457200" algn="l"/>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 new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were developed in January 1993 by </a:t>
            </a:r>
            <a:r>
              <a:rPr lang="en-US" sz="2400" dirty="0" err="1" smtClean="0">
                <a:latin typeface="Andalus" pitchFamily="18" charset="-78"/>
                <a:ea typeface="Times New Roman" pitchFamily="18" charset="0"/>
                <a:cs typeface="Andalus" pitchFamily="18" charset="-78"/>
              </a:rPr>
              <a:t>RémCard</a:t>
            </a:r>
            <a:r>
              <a:rPr lang="en-US" sz="2400" dirty="0" smtClean="0">
                <a:latin typeface="Andalus" pitchFamily="18" charset="-78"/>
                <a:ea typeface="Times New Roman" pitchFamily="18" charset="0"/>
                <a:cs typeface="Andalus" pitchFamily="18" charset="-78"/>
              </a:rPr>
              <a:t> .y</a:t>
            </a:r>
            <a:endPar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0" y="751344"/>
            <a:ext cx="9144000" cy="5816977"/>
          </a:xfrm>
          <a:prstGeom prst="rect">
            <a:avLst/>
          </a:prstGeom>
        </p:spPr>
        <p:txBody>
          <a:bodyPr wrap="square">
            <a:spAutoFit/>
          </a:bodyPr>
          <a:lstStyle/>
          <a:p>
            <a:pPr lvl="0" eaLnBrk="0" fontAlgn="base" hangingPunct="0">
              <a:spcBef>
                <a:spcPct val="0"/>
              </a:spcBef>
              <a:spcAft>
                <a:spcPct val="0"/>
              </a:spcAft>
              <a:tabLst>
                <a:tab pos="457200" algn="l"/>
              </a:tabLst>
            </a:pPr>
            <a:r>
              <a:rPr lang="en-US" sz="2400" b="1" u="sng" dirty="0" smtClean="0">
                <a:solidFill>
                  <a:srgbClr val="FF0000"/>
                </a:solidFill>
                <a:latin typeface="Andalus" pitchFamily="18" charset="-78"/>
                <a:ea typeface="Times New Roman" pitchFamily="18" charset="0"/>
                <a:cs typeface="Andalus" pitchFamily="18" charset="-78"/>
              </a:rPr>
              <a:t>  </a:t>
            </a:r>
            <a:r>
              <a:rPr lang="en-US" sz="3600" b="1" u="sng" dirty="0" smtClean="0">
                <a:solidFill>
                  <a:srgbClr val="FF0000"/>
                </a:solidFill>
                <a:latin typeface="Andalus" pitchFamily="18" charset="-78"/>
                <a:ea typeface="Times New Roman" pitchFamily="18" charset="0"/>
                <a:cs typeface="Andalus" pitchFamily="18" charset="-78"/>
              </a:rPr>
              <a:t> Ext2</a:t>
            </a:r>
            <a:endParaRPr lang="en-US" sz="2400" u="sng" dirty="0" smtClean="0">
              <a:latin typeface="Andalus" pitchFamily="18" charset="-78"/>
              <a:cs typeface="Andalus" pitchFamily="18" charset="-78"/>
            </a:endParaRPr>
          </a:p>
          <a:p>
            <a:pPr lvl="0" eaLnBrk="0" fontAlgn="base" hangingPunct="0">
              <a:spcBef>
                <a:spcPct val="0"/>
              </a:spcBef>
              <a:spcAft>
                <a:spcPct val="0"/>
              </a:spcAft>
              <a:buBlip>
                <a:blip r:embed="rId3"/>
              </a:buBlip>
              <a:tabLst>
                <a:tab pos="457200" algn="l"/>
              </a:tabLst>
            </a:pPr>
            <a:r>
              <a:rPr lang="en-US" sz="2400" dirty="0" smtClean="0">
                <a:latin typeface="Andalus" pitchFamily="18" charset="-78"/>
                <a:ea typeface="Times New Roman" pitchFamily="18" charset="0"/>
                <a:cs typeface="Andalus" pitchFamily="18" charset="-78"/>
              </a:rPr>
              <a:t>  Ext2 </a:t>
            </a:r>
            <a:r>
              <a:rPr lang="en-US" sz="2400" dirty="0" smtClean="0">
                <a:latin typeface="Andalus" pitchFamily="18" charset="-78"/>
                <a:ea typeface="Times New Roman" pitchFamily="18" charset="0"/>
                <a:cs typeface="Andalus" pitchFamily="18" charset="-78"/>
              </a:rPr>
              <a:t>stands for second extended file system.</a:t>
            </a:r>
          </a:p>
          <a:p>
            <a:pPr lvl="0" eaLnBrk="0" fontAlgn="base" hangingPunct="0">
              <a:spcBef>
                <a:spcPct val="0"/>
              </a:spcBef>
              <a:spcAft>
                <a:spcPct val="0"/>
              </a:spcAft>
              <a:buBlip>
                <a:blip r:embed="rId3"/>
              </a:buBlip>
              <a:tabLst>
                <a:tab pos="457200" algn="l"/>
              </a:tabLst>
            </a:pPr>
            <a:r>
              <a:rPr lang="en-US" sz="2400" dirty="0" smtClean="0">
                <a:latin typeface="Andalus" pitchFamily="18" charset="-78"/>
                <a:ea typeface="Times New Roman" pitchFamily="18" charset="0"/>
                <a:cs typeface="Andalus" pitchFamily="18" charset="-78"/>
              </a:rPr>
              <a:t>  It </a:t>
            </a:r>
            <a:r>
              <a:rPr lang="en-US" sz="2400" dirty="0" smtClean="0">
                <a:latin typeface="Andalus" pitchFamily="18" charset="-78"/>
                <a:ea typeface="Times New Roman" pitchFamily="18" charset="0"/>
                <a:cs typeface="Andalus" pitchFamily="18" charset="-78"/>
              </a:rPr>
              <a:t>was introduced in 1993. Developed by </a:t>
            </a:r>
            <a:r>
              <a:rPr lang="en-US" sz="2400" dirty="0" err="1" smtClean="0">
                <a:latin typeface="Andalus" pitchFamily="18" charset="-78"/>
                <a:ea typeface="Times New Roman" pitchFamily="18" charset="0"/>
                <a:cs typeface="Andalus" pitchFamily="18" charset="-78"/>
              </a:rPr>
              <a:t>Rémy</a:t>
            </a:r>
            <a:r>
              <a:rPr lang="en-US" sz="2400" dirty="0" smtClean="0">
                <a:latin typeface="Andalus" pitchFamily="18" charset="-78"/>
                <a:ea typeface="Times New Roman" pitchFamily="18" charset="0"/>
                <a:cs typeface="Andalus" pitchFamily="18" charset="-78"/>
              </a:rPr>
              <a:t> Card.</a:t>
            </a:r>
          </a:p>
          <a:p>
            <a:pPr lvl="0" eaLnBrk="0" fontAlgn="base" hangingPunct="0">
              <a:spcBef>
                <a:spcPct val="0"/>
              </a:spcBef>
              <a:spcAft>
                <a:spcPct val="0"/>
              </a:spcAft>
              <a:buBlip>
                <a:blip r:embed="rId3"/>
              </a:buBlip>
              <a:tabLst>
                <a:tab pos="457200" algn="l"/>
              </a:tabLst>
            </a:pPr>
            <a:r>
              <a:rPr lang="en-US" sz="2400" dirty="0" smtClean="0">
                <a:latin typeface="Andalus" pitchFamily="18" charset="-78"/>
                <a:ea typeface="Times New Roman" pitchFamily="18" charset="0"/>
                <a:cs typeface="Andalus" pitchFamily="18" charset="-78"/>
              </a:rPr>
              <a:t>  This </a:t>
            </a:r>
            <a:r>
              <a:rPr lang="en-US" sz="2400" dirty="0" smtClean="0">
                <a:latin typeface="Andalus" pitchFamily="18" charset="-78"/>
                <a:ea typeface="Times New Roman" pitchFamily="18" charset="0"/>
                <a:cs typeface="Andalus" pitchFamily="18" charset="-78"/>
              </a:rPr>
              <a:t>was developed to overcome the limitation of the original ext file system.</a:t>
            </a:r>
          </a:p>
          <a:p>
            <a:pPr lvl="0" eaLnBrk="0" fontAlgn="base" hangingPunct="0">
              <a:spcBef>
                <a:spcPct val="0"/>
              </a:spcBef>
              <a:spcAft>
                <a:spcPct val="0"/>
              </a:spcAft>
              <a:buBlip>
                <a:blip r:embed="rId3"/>
              </a:buBlip>
              <a:tabLst>
                <a:tab pos="457200" algn="l"/>
              </a:tabLst>
            </a:pPr>
            <a:r>
              <a:rPr lang="en-US" sz="2400" dirty="0" smtClean="0">
                <a:latin typeface="Andalus" pitchFamily="18" charset="-78"/>
                <a:ea typeface="Times New Roman" pitchFamily="18" charset="0"/>
                <a:cs typeface="Andalus" pitchFamily="18" charset="-78"/>
              </a:rPr>
              <a:t>  Ext2 </a:t>
            </a:r>
            <a:r>
              <a:rPr lang="en-US" sz="2400" dirty="0" smtClean="0">
                <a:latin typeface="Andalus" pitchFamily="18" charset="-78"/>
                <a:ea typeface="Times New Roman" pitchFamily="18" charset="0"/>
                <a:cs typeface="Andalus" pitchFamily="18" charset="-78"/>
              </a:rPr>
              <a:t>does not have journaling feature.</a:t>
            </a:r>
          </a:p>
          <a:p>
            <a:pPr lvl="0" eaLnBrk="0" fontAlgn="base" hangingPunct="0">
              <a:spcBef>
                <a:spcPct val="0"/>
              </a:spcBef>
              <a:spcAft>
                <a:spcPct val="0"/>
              </a:spcAft>
              <a:buBlip>
                <a:blip r:embed="rId3"/>
              </a:buBlip>
              <a:tabLst>
                <a:tab pos="457200" algn="l"/>
              </a:tabLst>
            </a:pPr>
            <a:r>
              <a:rPr lang="en-US" sz="2400" dirty="0" smtClean="0">
                <a:latin typeface="Andalus" pitchFamily="18" charset="-78"/>
                <a:ea typeface="Times New Roman" pitchFamily="18" charset="0"/>
                <a:cs typeface="Andalus" pitchFamily="18" charset="-78"/>
              </a:rPr>
              <a:t>  On flash drives, </a:t>
            </a:r>
            <a:r>
              <a:rPr lang="en-US" sz="2400" dirty="0" err="1" smtClean="0">
                <a:latin typeface="Andalus" pitchFamily="18" charset="-78"/>
                <a:ea typeface="Times New Roman" pitchFamily="18" charset="0"/>
                <a:cs typeface="Andalus" pitchFamily="18" charset="-78"/>
              </a:rPr>
              <a:t>usb</a:t>
            </a:r>
            <a:r>
              <a:rPr lang="en-US" sz="2400" dirty="0" smtClean="0">
                <a:latin typeface="Andalus" pitchFamily="18" charset="-78"/>
                <a:ea typeface="Times New Roman" pitchFamily="18" charset="0"/>
                <a:cs typeface="Andalus" pitchFamily="18" charset="-78"/>
              </a:rPr>
              <a:t> drives, ext2 is recommended, as it doesn’t need to do the over head of journaling.</a:t>
            </a:r>
            <a:endParaRPr lang="en-US" sz="2400" dirty="0" smtClean="0">
              <a:latin typeface="Andalus" pitchFamily="18" charset="-78"/>
              <a:ea typeface="Times New Roman" pitchFamily="18" charset="0"/>
              <a:cs typeface="Andalus" pitchFamily="18" charset="-78"/>
            </a:endParaRPr>
          </a:p>
          <a:p>
            <a:pPr lvl="0" eaLnBrk="0" fontAlgn="base" hangingPunct="0">
              <a:spcBef>
                <a:spcPct val="0"/>
              </a:spcBef>
              <a:spcAft>
                <a:spcPct val="0"/>
              </a:spcAft>
              <a:buBlip>
                <a:blip r:embed="rId3"/>
              </a:buBlip>
              <a:tabLst>
                <a:tab pos="457200" algn="l"/>
              </a:tabLst>
            </a:pPr>
            <a:r>
              <a:rPr lang="en-US" sz="2400" dirty="0" smtClean="0">
                <a:latin typeface="Andalus" pitchFamily="18" charset="-78"/>
                <a:ea typeface="Times New Roman" pitchFamily="18" charset="0"/>
                <a:cs typeface="Andalus" pitchFamily="18" charset="-78"/>
              </a:rPr>
              <a:t>  Maximum </a:t>
            </a:r>
            <a:r>
              <a:rPr lang="en-US" sz="2400" dirty="0" smtClean="0">
                <a:latin typeface="Andalus" pitchFamily="18" charset="-78"/>
                <a:ea typeface="Times New Roman" pitchFamily="18" charset="0"/>
                <a:cs typeface="Andalus" pitchFamily="18" charset="-78"/>
              </a:rPr>
              <a:t>individual file size can be from 16 GB to 2 TB</a:t>
            </a:r>
          </a:p>
          <a:p>
            <a:pPr lvl="0" eaLnBrk="0" fontAlgn="base" hangingPunct="0">
              <a:spcBef>
                <a:spcPct val="0"/>
              </a:spcBef>
              <a:spcAft>
                <a:spcPct val="0"/>
              </a:spcAft>
              <a:buBlip>
                <a:blip r:embed="rId3"/>
              </a:buBlip>
              <a:tabLst>
                <a:tab pos="457200" algn="l"/>
              </a:tabLst>
            </a:pPr>
            <a:r>
              <a:rPr lang="en-US" sz="2400" dirty="0" smtClean="0">
                <a:latin typeface="Andalus" pitchFamily="18" charset="-78"/>
                <a:ea typeface="Times New Roman" pitchFamily="18" charset="0"/>
                <a:cs typeface="Andalus" pitchFamily="18" charset="-78"/>
              </a:rPr>
              <a:t>  Overall </a:t>
            </a:r>
            <a:r>
              <a:rPr lang="en-US" sz="2400" dirty="0" smtClean="0">
                <a:latin typeface="Andalus" pitchFamily="18" charset="-78"/>
                <a:ea typeface="Times New Roman" pitchFamily="18" charset="0"/>
                <a:cs typeface="Andalus" pitchFamily="18" charset="-78"/>
              </a:rPr>
              <a:t>ext2 file system size can be from 2 TB to 32 TB</a:t>
            </a:r>
            <a:endParaRPr lang="en-US" sz="2400" dirty="0" smtClean="0">
              <a:latin typeface="Andalus" pitchFamily="18" charset="-78"/>
              <a:cs typeface="Andalus" pitchFamily="18" charset="-78"/>
            </a:endParaRPr>
          </a:p>
          <a:p>
            <a:pPr lvl="0" eaLnBrk="0" fontAlgn="base" hangingPunct="0">
              <a:spcBef>
                <a:spcPct val="0"/>
              </a:spcBef>
              <a:spcAft>
                <a:spcPct val="0"/>
              </a:spcAft>
              <a:buBlip>
                <a:blip r:embed="rId3"/>
              </a:buBlip>
              <a:tabLst>
                <a:tab pos="457200" algn="l"/>
              </a:tabLst>
            </a:pPr>
            <a:endParaRPr lang="en-US" sz="2400" dirty="0" smtClean="0">
              <a:solidFill>
                <a:srgbClr val="243F60"/>
              </a:solidFill>
              <a:latin typeface="Andalus" pitchFamily="18" charset="-78"/>
              <a:ea typeface="Times New Roman" pitchFamily="18" charset="0"/>
              <a:cs typeface="Andalus" pitchFamily="18" charset="-78"/>
            </a:endParaRPr>
          </a:p>
          <a:p>
            <a:pPr lvl="0" eaLnBrk="0" fontAlgn="base" hangingPunct="0">
              <a:spcBef>
                <a:spcPct val="0"/>
              </a:spcBef>
              <a:spcAft>
                <a:spcPct val="0"/>
              </a:spcAft>
              <a:buBlip>
                <a:blip r:embed="rId3"/>
              </a:buBlip>
              <a:tabLst>
                <a:tab pos="457200" algn="l"/>
              </a:tabLst>
            </a:pPr>
            <a:r>
              <a:rPr lang="en-US" sz="2400" dirty="0" smtClean="0">
                <a:solidFill>
                  <a:srgbClr val="243F60"/>
                </a:solidFill>
                <a:latin typeface="Andalus" pitchFamily="18" charset="-78"/>
                <a:ea typeface="Times New Roman" pitchFamily="18" charset="0"/>
                <a:cs typeface="Andalus" pitchFamily="18" charset="-78"/>
              </a:rPr>
              <a:t>  Disadvantages</a:t>
            </a:r>
            <a:r>
              <a:rPr lang="en-US" sz="2400" dirty="0" smtClean="0">
                <a:solidFill>
                  <a:srgbClr val="243F60"/>
                </a:solidFill>
                <a:latin typeface="Andalus" pitchFamily="18" charset="-78"/>
                <a:ea typeface="Times New Roman" pitchFamily="18" charset="0"/>
                <a:cs typeface="Andalus" pitchFamily="18" charset="-78"/>
              </a:rPr>
              <a:t>:- </a:t>
            </a:r>
          </a:p>
          <a:p>
            <a:pPr lvl="0" eaLnBrk="0" fontAlgn="base" hangingPunct="0">
              <a:spcBef>
                <a:spcPct val="0"/>
              </a:spcBef>
              <a:spcAft>
                <a:spcPct val="0"/>
              </a:spcAft>
              <a:buBlip>
                <a:blip r:embed="rId3"/>
              </a:buBlip>
              <a:tabLst>
                <a:tab pos="457200" algn="l"/>
              </a:tabLst>
            </a:pPr>
            <a:r>
              <a:rPr lang="en-US" sz="2400" dirty="0" smtClean="0">
                <a:latin typeface="Andalus" pitchFamily="18" charset="-78"/>
                <a:ea typeface="Times New Roman" pitchFamily="18" charset="0"/>
                <a:cs typeface="Andalus" pitchFamily="18" charset="-78"/>
              </a:rPr>
              <a:t>  Limit </a:t>
            </a:r>
            <a:r>
              <a:rPr lang="en-US" sz="2400" dirty="0" smtClean="0">
                <a:latin typeface="Andalus" pitchFamily="18" charset="-78"/>
                <a:ea typeface="Times New Roman" pitchFamily="18" charset="0"/>
                <a:cs typeface="Andalus" pitchFamily="18" charset="-78"/>
              </a:rPr>
              <a:t>of sublevel directory </a:t>
            </a:r>
            <a:r>
              <a:rPr lang="en-US" sz="2400" dirty="0" smtClean="0">
                <a:latin typeface="Andalus" pitchFamily="18" charset="-78"/>
                <a:ea typeface="Times New Roman" pitchFamily="18" charset="0"/>
                <a:cs typeface="Andalus" pitchFamily="18" charset="-78"/>
              </a:rPr>
              <a:t>32768ssssss</a:t>
            </a:r>
            <a:r>
              <a:rPr lang="en-US" sz="2400" dirty="0" smtClean="0">
                <a:latin typeface="Andalus" pitchFamily="18" charset="-78"/>
                <a:ea typeface="Times New Roman" pitchFamily="18" charset="0"/>
                <a:cs typeface="Andalus" pitchFamily="18" charset="-78"/>
              </a:rPr>
              <a:t/>
            </a:r>
            <a:br>
              <a:rPr lang="en-US" sz="2400"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Cannot handle file larger than 2TB</a:t>
            </a:r>
            <a:br>
              <a:rPr lang="en-US" sz="2400"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Block size is limited by architecture </a:t>
            </a:r>
            <a:endParaRPr lang="en-US" sz="2400" dirty="0" smtClean="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38100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Ext3</a:t>
            </a:r>
            <a:endParaRPr kumimoji="0" lang="en-US" sz="2800" b="0"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Ext3 stands for third extended file system.</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It was introduced in 2001. Developed by Stephen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Tweedie</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Starting from Linux Kernel 2.4.15 ext3 was available.</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The main benefit of ext3 is that it allows journaling.</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Journaling has a dedicated area in the file system, where all the changes are tracked. When the system crashes, the possibility of file system corruption is less because of journaling.</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Maximum individual file size can be from 16 GB to 2 TB</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Overall ext3 file system size can be from 2 TB to 32 TB</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There are three types of journaling available in ext3 file system.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grpSp>
        <p:nvGrpSpPr>
          <p:cNvPr id="5" name="Group 4"/>
          <p:cNvGrpSpPr/>
          <p:nvPr/>
        </p:nvGrpSpPr>
        <p:grpSpPr>
          <a:xfrm>
            <a:off x="-12473" y="-71462"/>
            <a:ext cx="9215470" cy="707886"/>
            <a:chOff x="-12473" y="-71462"/>
            <a:chExt cx="9215470" cy="707886"/>
          </a:xfrm>
        </p:grpSpPr>
        <p:pic>
          <p:nvPicPr>
            <p:cNvPr id="6" name="Picture 5"/>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7"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grpSp>
        <p:nvGrpSpPr>
          <p:cNvPr id="2" name="Group 4"/>
          <p:cNvGrpSpPr/>
          <p:nvPr/>
        </p:nvGrpSpPr>
        <p:grpSpPr>
          <a:xfrm>
            <a:off x="-12473" y="-71462"/>
            <a:ext cx="9215470" cy="707886"/>
            <a:chOff x="-12473" y="-71462"/>
            <a:chExt cx="9215470" cy="707886"/>
          </a:xfrm>
        </p:grpSpPr>
        <p:pic>
          <p:nvPicPr>
            <p:cNvPr id="6" name="Picture 5"/>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7"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
        <p:nvSpPr>
          <p:cNvPr id="8" name="Rectangle 7"/>
          <p:cNvSpPr/>
          <p:nvPr/>
        </p:nvSpPr>
        <p:spPr>
          <a:xfrm>
            <a:off x="-228600" y="381000"/>
            <a:ext cx="9144000" cy="6340197"/>
          </a:xfrm>
          <a:prstGeom prst="rect">
            <a:avLst/>
          </a:prstGeom>
        </p:spPr>
        <p:txBody>
          <a:bodyPr wrap="square">
            <a:spAutoFit/>
          </a:bodyPr>
          <a:lstStyle/>
          <a:p>
            <a:pPr lvl="1" eaLnBrk="0" fontAlgn="base" hangingPunct="0">
              <a:lnSpc>
                <a:spcPct val="150000"/>
              </a:lnSpc>
              <a:spcBef>
                <a:spcPct val="0"/>
              </a:spcBef>
              <a:spcAft>
                <a:spcPct val="0"/>
              </a:spcAft>
              <a:buBlip>
                <a:blip r:embed="rId3"/>
              </a:buBlip>
            </a:pPr>
            <a:r>
              <a:rPr lang="en-US" sz="2400" dirty="0" smtClean="0">
                <a:latin typeface="Andalus" pitchFamily="18" charset="-78"/>
                <a:ea typeface="Times New Roman" pitchFamily="18" charset="0"/>
                <a:cs typeface="Andalus" pitchFamily="18" charset="-78"/>
              </a:rPr>
              <a:t>Journal – Metadata and content are saved in the journal.</a:t>
            </a:r>
          </a:p>
          <a:p>
            <a:pPr lvl="1" eaLnBrk="0" fontAlgn="base" hangingPunct="0">
              <a:lnSpc>
                <a:spcPct val="150000"/>
              </a:lnSpc>
              <a:spcBef>
                <a:spcPct val="0"/>
              </a:spcBef>
              <a:spcAft>
                <a:spcPct val="0"/>
              </a:spcAft>
              <a:buBlip>
                <a:blip r:embed="rId3"/>
              </a:buBlip>
            </a:pPr>
            <a:r>
              <a:rPr lang="en-US" sz="2400" dirty="0" smtClean="0">
                <a:latin typeface="Andalus" pitchFamily="18" charset="-78"/>
                <a:ea typeface="Times New Roman" pitchFamily="18" charset="0"/>
                <a:cs typeface="Andalus" pitchFamily="18" charset="-78"/>
              </a:rPr>
              <a:t>Ordered – Only metadata is saved in the journal. Metadata are </a:t>
            </a:r>
            <a:r>
              <a:rPr lang="en-US" sz="2400" dirty="0" err="1" smtClean="0">
                <a:latin typeface="Andalus" pitchFamily="18" charset="-78"/>
                <a:ea typeface="Times New Roman" pitchFamily="18" charset="0"/>
                <a:cs typeface="Andalus" pitchFamily="18" charset="-78"/>
              </a:rPr>
              <a:t>journaled</a:t>
            </a:r>
            <a:r>
              <a:rPr lang="en-US" sz="2400" dirty="0" smtClean="0">
                <a:latin typeface="Andalus" pitchFamily="18" charset="-78"/>
                <a:ea typeface="Times New Roman" pitchFamily="18" charset="0"/>
                <a:cs typeface="Andalus" pitchFamily="18" charset="-78"/>
              </a:rPr>
              <a:t> only after writing the content to disk. This is the default.</a:t>
            </a:r>
          </a:p>
          <a:p>
            <a:pPr lvl="1" eaLnBrk="0" fontAlgn="base" hangingPunct="0">
              <a:lnSpc>
                <a:spcPct val="150000"/>
              </a:lnSpc>
              <a:spcBef>
                <a:spcPct val="0"/>
              </a:spcBef>
              <a:spcAft>
                <a:spcPct val="0"/>
              </a:spcAft>
              <a:buBlip>
                <a:blip r:embed="rId3"/>
              </a:buBlip>
            </a:pPr>
            <a:r>
              <a:rPr lang="en-US" sz="2400" dirty="0" err="1" smtClean="0">
                <a:latin typeface="Andalus" pitchFamily="18" charset="-78"/>
                <a:ea typeface="Times New Roman" pitchFamily="18" charset="0"/>
                <a:cs typeface="Andalus" pitchFamily="18" charset="-78"/>
              </a:rPr>
              <a:t>Writeback</a:t>
            </a:r>
            <a:r>
              <a:rPr lang="en-US" sz="2400" dirty="0" smtClean="0">
                <a:latin typeface="Andalus" pitchFamily="18" charset="-78"/>
                <a:ea typeface="Times New Roman" pitchFamily="18" charset="0"/>
                <a:cs typeface="Andalus" pitchFamily="18" charset="-78"/>
              </a:rPr>
              <a:t> – Only metadata is saved in the journal. </a:t>
            </a:r>
            <a:r>
              <a:rPr lang="en-US" sz="2400" dirty="0" smtClean="0">
                <a:latin typeface="Andalus" pitchFamily="18" charset="-78"/>
                <a:ea typeface="Times New Roman" pitchFamily="18" charset="0"/>
                <a:cs typeface="Andalus" pitchFamily="18" charset="-78"/>
              </a:rPr>
              <a:t>Metadata might </a:t>
            </a:r>
            <a:r>
              <a:rPr lang="en-US" sz="2400" dirty="0" smtClean="0">
                <a:latin typeface="Andalus" pitchFamily="18" charset="-78"/>
                <a:ea typeface="Times New Roman" pitchFamily="18" charset="0"/>
                <a:cs typeface="Andalus" pitchFamily="18" charset="-78"/>
              </a:rPr>
              <a:t>be </a:t>
            </a:r>
            <a:r>
              <a:rPr lang="en-US" sz="2400" dirty="0" err="1" smtClean="0">
                <a:latin typeface="Andalus" pitchFamily="18" charset="-78"/>
                <a:ea typeface="Times New Roman" pitchFamily="18" charset="0"/>
                <a:cs typeface="Andalus" pitchFamily="18" charset="-78"/>
              </a:rPr>
              <a:t>journaled</a:t>
            </a:r>
            <a:r>
              <a:rPr lang="en-US" sz="2400" dirty="0" smtClean="0">
                <a:latin typeface="Andalus" pitchFamily="18" charset="-78"/>
                <a:ea typeface="Times New Roman" pitchFamily="18" charset="0"/>
                <a:cs typeface="Andalus" pitchFamily="18" charset="-78"/>
              </a:rPr>
              <a:t> either before or after the content is written to the disk.</a:t>
            </a:r>
            <a:endParaRPr lang="en-US" sz="2400" dirty="0" smtClean="0">
              <a:latin typeface="Andalus" pitchFamily="18" charset="-78"/>
              <a:cs typeface="Andalus" pitchFamily="18" charset="-78"/>
            </a:endParaRPr>
          </a:p>
          <a:p>
            <a:pPr lvl="0" eaLnBrk="0" fontAlgn="base" hangingPunct="0">
              <a:spcBef>
                <a:spcPct val="0"/>
              </a:spcBef>
              <a:spcAft>
                <a:spcPct val="0"/>
              </a:spcAft>
            </a:pPr>
            <a:r>
              <a:rPr lang="en-US" sz="2400" dirty="0" smtClean="0">
                <a:latin typeface="Andalus" pitchFamily="18" charset="-78"/>
                <a:ea typeface="Times New Roman" pitchFamily="18" charset="0"/>
                <a:cs typeface="Andalus" pitchFamily="18" charset="-78"/>
              </a:rPr>
              <a:t>    You </a:t>
            </a:r>
            <a:r>
              <a:rPr lang="en-US" sz="2400" dirty="0" smtClean="0">
                <a:latin typeface="Andalus" pitchFamily="18" charset="-78"/>
                <a:ea typeface="Times New Roman" pitchFamily="18" charset="0"/>
                <a:cs typeface="Andalus" pitchFamily="18" charset="-78"/>
              </a:rPr>
              <a:t>can convert a ext2 file system to ext3 file system directly </a:t>
            </a:r>
            <a:r>
              <a:rPr lang="en-US" sz="2400" dirty="0" smtClean="0">
                <a:latin typeface="Andalus" pitchFamily="18" charset="-78"/>
                <a:ea typeface="Times New Roman" pitchFamily="18" charset="0"/>
                <a:cs typeface="Andalus" pitchFamily="18" charset="-78"/>
              </a:rPr>
              <a:t>       (</a:t>
            </a:r>
            <a:r>
              <a:rPr lang="en-US" sz="2400" dirty="0" smtClean="0">
                <a:latin typeface="Andalus" pitchFamily="18" charset="-78"/>
                <a:ea typeface="Times New Roman" pitchFamily="18" charset="0"/>
                <a:cs typeface="Andalus" pitchFamily="18" charset="-78"/>
              </a:rPr>
              <a:t>without backup/restore).</a:t>
            </a:r>
            <a:endParaRPr lang="en-US" sz="2400" dirty="0" smtClean="0">
              <a:latin typeface="Andalus" pitchFamily="18" charset="-78"/>
              <a:cs typeface="Andalus" pitchFamily="18" charset="-78"/>
            </a:endParaRPr>
          </a:p>
          <a:p>
            <a:pPr lvl="0" eaLnBrk="0" fontAlgn="base" hangingPunct="0">
              <a:spcBef>
                <a:spcPct val="0"/>
              </a:spcBef>
              <a:spcAft>
                <a:spcPct val="0"/>
              </a:spcAft>
            </a:pPr>
            <a:r>
              <a:rPr lang="en-US" sz="2400" b="1" u="sng" dirty="0" smtClean="0">
                <a:solidFill>
                  <a:srgbClr val="FF0000"/>
                </a:solidFill>
                <a:latin typeface="Andalus" pitchFamily="18" charset="-78"/>
                <a:ea typeface="Times New Roman" pitchFamily="18" charset="0"/>
                <a:cs typeface="Andalus" pitchFamily="18" charset="-78"/>
              </a:rPr>
              <a:t>       Disadvantages</a:t>
            </a:r>
            <a:r>
              <a:rPr lang="en-US" sz="2400" b="1" u="sng" dirty="0" smtClean="0">
                <a:solidFill>
                  <a:srgbClr val="FF0000"/>
                </a:solidFill>
                <a:latin typeface="Andalus" pitchFamily="18" charset="-78"/>
                <a:ea typeface="Times New Roman" pitchFamily="18" charset="0"/>
                <a:cs typeface="Andalus" pitchFamily="18" charset="-78"/>
              </a:rPr>
              <a:t>:-  </a:t>
            </a:r>
            <a:endParaRPr lang="en-US" sz="2400" b="1" u="sng" dirty="0" smtClean="0">
              <a:solidFill>
                <a:srgbClr val="FF0000"/>
              </a:solidFill>
              <a:latin typeface="Andalus" pitchFamily="18" charset="-78"/>
              <a:ea typeface="Times New Roman" pitchFamily="18" charset="0"/>
              <a:cs typeface="Andalus" pitchFamily="18" charset="-78"/>
            </a:endParaRPr>
          </a:p>
          <a:p>
            <a:pPr lvl="0" eaLnBrk="0" fontAlgn="base" hangingPunct="0">
              <a:spcBef>
                <a:spcPct val="0"/>
              </a:spcBef>
              <a:spcAft>
                <a:spcPct val="0"/>
              </a:spcAft>
            </a:pPr>
            <a:endParaRPr lang="en-US" sz="2400" b="1" u="sng" dirty="0" smtClean="0">
              <a:solidFill>
                <a:srgbClr val="FF0000"/>
              </a:solidFill>
              <a:latin typeface="Andalus" pitchFamily="18" charset="-78"/>
              <a:ea typeface="Times New Roman" pitchFamily="18" charset="0"/>
              <a:cs typeface="Andalus" pitchFamily="18" charset="-78"/>
            </a:endParaRPr>
          </a:p>
          <a:p>
            <a:pPr lvl="1" eaLnBrk="0" fontAlgn="base" hangingPunct="0">
              <a:spcBef>
                <a:spcPct val="0"/>
              </a:spcBef>
              <a:spcAft>
                <a:spcPct val="0"/>
              </a:spcAft>
            </a:pPr>
            <a:r>
              <a:rPr lang="en-US" sz="2400" dirty="0" smtClean="0">
                <a:latin typeface="Andalus" pitchFamily="18" charset="-78"/>
                <a:ea typeface="Times New Roman" pitchFamily="18" charset="0"/>
                <a:cs typeface="Andalus" pitchFamily="18" charset="-78"/>
              </a:rPr>
              <a:t>       Functionality</a:t>
            </a:r>
            <a:r>
              <a:rPr lang="en-US" sz="2400" dirty="0" smtClean="0">
                <a:latin typeface="Andalus" pitchFamily="18" charset="-78"/>
                <a:ea typeface="Times New Roman" pitchFamily="18" charset="0"/>
                <a:cs typeface="Andalus" pitchFamily="18" charset="-78"/>
              </a:rPr>
              <a:t/>
            </a:r>
            <a:br>
              <a:rPr lang="en-US" sz="2400"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          Defragmentation </a:t>
            </a:r>
            <a:r>
              <a:rPr lang="en-US" sz="2400" dirty="0" smtClean="0">
                <a:latin typeface="Andalus" pitchFamily="18" charset="-78"/>
                <a:ea typeface="Times New Roman" pitchFamily="18" charset="0"/>
                <a:cs typeface="Andalus" pitchFamily="18" charset="-78"/>
              </a:rPr>
              <a:t/>
            </a:r>
            <a:br>
              <a:rPr lang="en-US" sz="2400"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           Compression</a:t>
            </a:r>
            <a:r>
              <a:rPr lang="en-US" sz="1200" dirty="0" smtClean="0">
                <a:latin typeface="Arial" pitchFamily="34" charset="0"/>
                <a:ea typeface="Times New Roman" pitchFamily="18" charset="0"/>
                <a:cs typeface="Arial" pitchFamily="34" charset="0"/>
              </a:rPr>
              <a:t/>
            </a:r>
            <a:br>
              <a:rPr lang="en-US" sz="1200" dirty="0" smtClean="0">
                <a:latin typeface="Arial" pitchFamily="34" charset="0"/>
                <a:ea typeface="Times New Roman" pitchFamily="18" charset="0"/>
                <a:cs typeface="Arial" pitchFamily="34" charset="0"/>
              </a:rPr>
            </a:br>
            <a:r>
              <a:rPr lang="en-US" sz="2200" dirty="0" smtClean="0">
                <a:latin typeface="Andalus" pitchFamily="18" charset="-78"/>
                <a:ea typeface="Times New Roman" pitchFamily="18" charset="0"/>
                <a:cs typeface="Andalus" pitchFamily="18" charset="-78"/>
              </a:rPr>
              <a:t>No check summing in journal</a:t>
            </a:r>
            <a:r>
              <a:rPr lang="en-US" sz="1200" dirty="0" smtClean="0">
                <a:latin typeface="Andalus" pitchFamily="18" charset="-78"/>
                <a:ea typeface="Times New Roman" pitchFamily="18" charset="0"/>
                <a:cs typeface="Andalus" pitchFamily="18" charset="-78"/>
              </a:rPr>
              <a:t>.</a:t>
            </a:r>
            <a:endParaRPr lang="en-US" sz="1200" dirty="0" smtClean="0">
              <a:latin typeface="Andalus" pitchFamily="18" charset="-78"/>
              <a:ea typeface="Times New Roman" pitchFamily="18" charset="0"/>
              <a:cs typeface="Andalus" pitchFamily="18"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304800"/>
            <a:ext cx="9144000" cy="68326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Ext4</a:t>
            </a:r>
            <a:endParaRPr kumimoji="0" lang="en-US" sz="28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Ext4 stands for fourth extended file system.</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It was introduced in 2008.</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Starting from Linux Kernel 2.6.19 ext4 was available.</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Supports huge individual file size and overall file system size.</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Maximum individual file size can be from 16 GB to 16 TB</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Overall maximum ext4 file system size is 1 EB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exabyte</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1 EB = 1024 PB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petabyte</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1 PB = 1024 TB (terabyte).</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Directory can contain a maximum of 64,000 subdirectories (as opposed to 32,000 in ext3</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You can also mount an existing ext3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as ext4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(without having to upgrade it).</a:t>
            </a:r>
            <a:endPar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228600" y="67437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0" y="762000"/>
            <a:ext cx="8915400" cy="4739759"/>
          </a:xfrm>
          <a:prstGeom prst="rect">
            <a:avLst/>
          </a:prstGeom>
        </p:spPr>
        <p:txBody>
          <a:bodyPr wrap="square">
            <a:spAutoFit/>
          </a:bodyPr>
          <a:lstStyle/>
          <a:p>
            <a:pPr lvl="0" eaLnBrk="0" fontAlgn="base" hangingPunct="0">
              <a:lnSpc>
                <a:spcPct val="150000"/>
              </a:lnSpc>
              <a:spcBef>
                <a:spcPct val="0"/>
              </a:spcBef>
              <a:spcAft>
                <a:spcPct val="0"/>
              </a:spcAft>
              <a:buBlip>
                <a:blip r:embed="rId3"/>
              </a:buBlip>
            </a:pPr>
            <a:r>
              <a:rPr lang="en-US" sz="2400" dirty="0" smtClean="0">
                <a:latin typeface="Andalus" pitchFamily="18" charset="-78"/>
                <a:ea typeface="Times New Roman" pitchFamily="18" charset="0"/>
                <a:cs typeface="Andalus" pitchFamily="18" charset="-78"/>
              </a:rPr>
              <a:t>Several other new features are introduced in ext4: </a:t>
            </a:r>
            <a:r>
              <a:rPr lang="en-US" sz="2400" dirty="0" err="1" smtClean="0">
                <a:latin typeface="Andalus" pitchFamily="18" charset="-78"/>
                <a:ea typeface="Times New Roman" pitchFamily="18" charset="0"/>
                <a:cs typeface="Andalus" pitchFamily="18" charset="-78"/>
              </a:rPr>
              <a:t>multiblock</a:t>
            </a:r>
            <a:r>
              <a:rPr lang="en-US" sz="2400" dirty="0" smtClean="0">
                <a:latin typeface="Andalus" pitchFamily="18" charset="-78"/>
                <a:ea typeface="Times New Roman" pitchFamily="18" charset="0"/>
                <a:cs typeface="Andalus" pitchFamily="18" charset="-78"/>
              </a:rPr>
              <a:t> allocation, delayed allocation, journal checksum. fast </a:t>
            </a:r>
            <a:r>
              <a:rPr lang="en-US" sz="2400" dirty="0" err="1" smtClean="0">
                <a:latin typeface="Andalus" pitchFamily="18" charset="-78"/>
                <a:ea typeface="Times New Roman" pitchFamily="18" charset="0"/>
                <a:cs typeface="Andalus" pitchFamily="18" charset="-78"/>
              </a:rPr>
              <a:t>fsck</a:t>
            </a:r>
            <a:r>
              <a:rPr lang="en-US" sz="2400" dirty="0" smtClean="0">
                <a:latin typeface="Andalus" pitchFamily="18" charset="-78"/>
                <a:ea typeface="Times New Roman" pitchFamily="18" charset="0"/>
                <a:cs typeface="Andalus" pitchFamily="18" charset="-78"/>
              </a:rPr>
              <a:t>, etc. All you need to know is that these new features have improved the performance and reliability of the </a:t>
            </a:r>
            <a:r>
              <a:rPr lang="en-US" sz="2400" dirty="0" err="1" smtClean="0">
                <a:latin typeface="Andalus" pitchFamily="18" charset="-78"/>
                <a:ea typeface="Times New Roman" pitchFamily="18" charset="0"/>
                <a:cs typeface="Andalus" pitchFamily="18" charset="-78"/>
              </a:rPr>
              <a:t>filesystem</a:t>
            </a:r>
            <a:r>
              <a:rPr lang="en-US" sz="2400" dirty="0" smtClean="0">
                <a:latin typeface="Andalus" pitchFamily="18" charset="-78"/>
                <a:ea typeface="Times New Roman" pitchFamily="18" charset="0"/>
                <a:cs typeface="Andalus" pitchFamily="18" charset="-78"/>
              </a:rPr>
              <a:t> when compared to ext3.</a:t>
            </a:r>
          </a:p>
          <a:p>
            <a:pPr lvl="0" eaLnBrk="0" fontAlgn="base" hangingPunct="0">
              <a:lnSpc>
                <a:spcPct val="150000"/>
              </a:lnSpc>
              <a:spcBef>
                <a:spcPct val="0"/>
              </a:spcBef>
              <a:spcAft>
                <a:spcPct val="0"/>
              </a:spcAft>
              <a:buBlip>
                <a:blip r:embed="rId3"/>
              </a:buBlip>
            </a:pPr>
            <a:r>
              <a:rPr lang="en-US" sz="2400" dirty="0" smtClean="0">
                <a:latin typeface="Andalus" pitchFamily="18" charset="-78"/>
                <a:ea typeface="Times New Roman" pitchFamily="18" charset="0"/>
                <a:cs typeface="Andalus" pitchFamily="18" charset="-78"/>
              </a:rPr>
              <a:t>In </a:t>
            </a:r>
            <a:r>
              <a:rPr lang="en-US" sz="2400" dirty="0" smtClean="0">
                <a:latin typeface="Andalus" pitchFamily="18" charset="-78"/>
                <a:ea typeface="Times New Roman" pitchFamily="18" charset="0"/>
                <a:cs typeface="Andalus" pitchFamily="18" charset="-78"/>
              </a:rPr>
              <a:t>ext4, you also have the option of turning the journaling feature “off”.</a:t>
            </a:r>
          </a:p>
          <a:p>
            <a:pPr lvl="0" eaLnBrk="0" fontAlgn="base" hangingPunct="0">
              <a:lnSpc>
                <a:spcPct val="150000"/>
              </a:lnSpc>
              <a:spcBef>
                <a:spcPct val="0"/>
              </a:spcBef>
              <a:spcAft>
                <a:spcPct val="0"/>
              </a:spcAft>
              <a:buBlip>
                <a:blip r:embed="rId3"/>
              </a:buBlip>
            </a:pPr>
            <a:r>
              <a:rPr lang="en-US" sz="2400" dirty="0" smtClean="0">
                <a:latin typeface="Andalus" pitchFamily="18" charset="-78"/>
                <a:ea typeface="Times New Roman" pitchFamily="18" charset="0"/>
                <a:cs typeface="Andalus" pitchFamily="18" charset="-78"/>
              </a:rPr>
              <a:t>The result is a </a:t>
            </a:r>
            <a:r>
              <a:rPr lang="en-US" sz="2400" dirty="0" err="1" smtClean="0">
                <a:latin typeface="Andalus" pitchFamily="18" charset="-78"/>
                <a:ea typeface="Times New Roman" pitchFamily="18" charset="0"/>
                <a:cs typeface="Andalus" pitchFamily="18" charset="-78"/>
              </a:rPr>
              <a:t>filesystem</a:t>
            </a:r>
            <a:r>
              <a:rPr lang="en-US" sz="2400" dirty="0" smtClean="0">
                <a:latin typeface="Andalus" pitchFamily="18" charset="-78"/>
                <a:ea typeface="Times New Roman" pitchFamily="18" charset="0"/>
                <a:cs typeface="Andalus" pitchFamily="18" charset="-78"/>
              </a:rPr>
              <a:t> with an improved design, better performance, reliability, and features.</a:t>
            </a:r>
            <a:endParaRPr lang="en-US" sz="2400" dirty="0" smtClean="0">
              <a:latin typeface="Andalus" pitchFamily="18" charset="-78"/>
              <a:cs typeface="Andalus" pitchFamily="18" charset="-78"/>
            </a:endParaRPr>
          </a:p>
          <a:p>
            <a:pPr lvl="0" eaLnBrk="0" fontAlgn="base" hangingPunct="0">
              <a:spcBef>
                <a:spcPct val="0"/>
              </a:spcBef>
              <a:spcAft>
                <a:spcPct val="0"/>
              </a:spcAft>
            </a:pPr>
            <a:endParaRPr lang="en-US" sz="1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30480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2800" b="1" i="1"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Dump </a:t>
            </a:r>
            <a:r>
              <a:rPr kumimoji="0" lang="en-US" sz="2800" b="1" i="1"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Value</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0 or 1. 1 means that data is automatically saved to disk by the dump command when you exit Linux.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800" b="1" i="1" u="sng" strike="noStrike" cap="none" normalizeH="0" baseline="0" dirty="0" err="1" smtClean="0">
                <a:ln>
                  <a:noFill/>
                </a:ln>
                <a:solidFill>
                  <a:schemeClr val="accent6">
                    <a:lumMod val="75000"/>
                  </a:schemeClr>
                </a:solidFill>
                <a:effectLst/>
                <a:latin typeface="Andalus" pitchFamily="18" charset="-78"/>
                <a:ea typeface="Times New Roman" pitchFamily="18" charset="0"/>
                <a:cs typeface="Andalus" pitchFamily="18" charset="-78"/>
              </a:rPr>
              <a:t>Filesystem</a:t>
            </a:r>
            <a:r>
              <a:rPr kumimoji="0" lang="en-US" sz="2800" b="1" i="1"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Check </a:t>
            </a:r>
            <a:r>
              <a:rPr kumimoji="0" lang="en-US" sz="2800" b="1" i="1"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Order</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Defines the order that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are checked by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fsck</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during the boot process. The root directory (/)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should be set to 1, and other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filesystems</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should be set to 2.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When the command 'mount -a' is executed the system verifies that all mount points on /etc/</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fstab</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are mounted as described on this file. If any mounting is missing then the system automatically mounts it :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1" i="0" u="sng"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800" b="1" i="1" u="sng"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mount     -a</a:t>
            </a:r>
            <a:r>
              <a:rPr kumimoji="0" lang="en-US" sz="2800" b="1" i="0" u="sng"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endParaRPr kumimoji="0" lang="en-US" sz="2800" b="0" i="0" u="sng" strike="noStrike" cap="none" normalizeH="0" baseline="0" dirty="0" smtClean="0">
              <a:ln>
                <a:noFill/>
              </a:ln>
              <a:solidFill>
                <a:srgbClr val="00B0F0"/>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1526</Words>
  <Application>Microsoft Office PowerPoint</Application>
  <PresentationFormat>On-screen Show (4:3)</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PHP-2</dc:creator>
  <cp:lastModifiedBy>PHP-2</cp:lastModifiedBy>
  <cp:revision>39</cp:revision>
  <dcterms:created xsi:type="dcterms:W3CDTF">2006-08-16T00:00:00Z</dcterms:created>
  <dcterms:modified xsi:type="dcterms:W3CDTF">2013-02-23T09:48:27Z</dcterms:modified>
</cp:coreProperties>
</file>