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73" r:id="rId8"/>
    <p:sldId id="264" r:id="rId9"/>
    <p:sldId id="265" r:id="rId10"/>
    <p:sldId id="266" r:id="rId11"/>
    <p:sldId id="267" r:id="rId12"/>
    <p:sldId id="268" r:id="rId13"/>
    <p:sldId id="269" r:id="rId14"/>
    <p:sldId id="270" r:id="rId15"/>
    <p:sldId id="274" r:id="rId16"/>
    <p:sldId id="271" r:id="rId17"/>
    <p:sldId id="272"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0" y="304800"/>
            <a:ext cx="9144000" cy="62786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tabLst/>
            </a:pPr>
            <a:r>
              <a:rPr kumimoji="0" lang="en-US" sz="28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Swap Partition</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The swap partition is the portion of the hard drive that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linux</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uses as virtual memory when it runs out of physical memory. </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It's similar to the windows swap file only instead of using an actual file,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linux</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uses a partition on the hard drive instead. </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1"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Swap space</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in Linux is used when the amount of physical memory (RAM) is full. If the system needs more memory resources and the RAM is full, inactive pages in memory are moved to the swap space. </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Swap should equal 2x physical RAM for up to 2 GB of physical RAM, and then an additional 1x physical RAM for any amount above 2 GB, but never less than 32 MB. </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0" y="1160383"/>
            <a:ext cx="8686800" cy="34624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Grace Periods :-</a:t>
            </a:r>
            <a:endParaRPr kumimoji="0" lang="en-US" sz="2800" b="1" i="0" u="sng"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Linux has provided the default of seven days for both </a:t>
            </a:r>
            <a:r>
              <a:rPr kumimoji="0" lang="en-US" sz="2400" b="0" i="0" u="none" strike="noStrike" cap="none" normalizeH="0" baseline="0" dirty="0" err="1" smtClean="0">
                <a:ln>
                  <a:noFill/>
                </a:ln>
                <a:solidFill>
                  <a:srgbClr val="003300"/>
                </a:solidFill>
                <a:effectLst/>
                <a:latin typeface="Andalus" pitchFamily="18" charset="-78"/>
                <a:ea typeface="Times New Roman" pitchFamily="18" charset="0"/>
                <a:cs typeface="Andalus" pitchFamily="18" charset="-78"/>
              </a:rPr>
              <a:t>inodes</a:t>
            </a:r>
            <a:r>
              <a:rPr kumimoji="0" lang="en-US" sz="2400" b="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 and block usage. That is, a user may exceed the soft limit on either resource for up to seven days. After that, further requests by that user to use files will be denied. </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76200" y="457200"/>
            <a:ext cx="91440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spcBef>
                <a:spcPct val="0"/>
              </a:spcBef>
              <a:spcAft>
                <a:spcPct val="0"/>
              </a:spcAft>
              <a:buClrTx/>
              <a:buSzTx/>
              <a:buFontTx/>
              <a:buNone/>
              <a:tabLst/>
            </a:pPr>
            <a:r>
              <a:rPr kumimoji="0" lang="en-US" sz="32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Practical</a:t>
            </a:r>
            <a:endParaRPr kumimoji="0" lang="en-US" sz="3200" b="1"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###The quota package</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a:t>
            </a:r>
          </a:p>
          <a:p>
            <a:pPr marL="0" marR="0" lvl="0" indent="0" algn="l" defTabSz="914400" rtl="0" eaLnBrk="0" fontAlgn="base" latinLnBrk="0" hangingPunct="0">
              <a:spcBef>
                <a:spcPct val="0"/>
              </a:spcBef>
              <a:spcAft>
                <a:spcPct val="0"/>
              </a:spcAft>
              <a:buClrTx/>
              <a:buSzTx/>
              <a:buFontTx/>
              <a:buNone/>
              <a:tabLst/>
            </a:pP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Step 1 :::</a:t>
            </a:r>
            <a:endParaRPr kumimoji="0" lang="en-US" sz="2800" b="1"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#rpm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qa</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quota</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a:t>
            </a:r>
          </a:p>
          <a:p>
            <a:pPr marL="0" marR="0" lvl="0" indent="0" algn="l" defTabSz="914400" rtl="0" eaLnBrk="0" fontAlgn="base" latinLnBrk="0" hangingPunct="0">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br>
            <a:r>
              <a:rPr kumimoji="0" lang="en-US" sz="28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Step 2 ::::   </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(to add quota options )</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vim  /etc/</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fstab</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LABEL=/home    /home   ext4   </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defaults,usrquota,grpquota</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1  </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1</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wq</a:t>
            </a:r>
            <a:endPar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Step 3 :::</a:t>
            </a:r>
            <a:endParaRPr kumimoji="0" lang="en-US" sz="2800" b="1"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#mount –a</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#mount  -o  remount  /home </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(Check the </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filesystem</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is mounted with changed options)</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76200" y="457200"/>
            <a:ext cx="9144000"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Step 4 ::::   </a:t>
            </a:r>
            <a:endPar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endParaRPr>
          </a:p>
          <a:p>
            <a:pPr marL="0" marR="0" lvl="0" indent="0" algn="l" defTabSz="914400" rtl="0" eaLnBrk="1" fontAlgn="base" latinLnBrk="0" hangingPunct="1">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a:t>
            </a:r>
          </a:p>
          <a:p>
            <a:pPr marL="0" marR="0" lvl="0" indent="0" algn="l" defTabSz="914400" rtl="0" eaLnBrk="1" fontAlgn="base" latinLnBrk="0" hangingPunct="1">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Create quota database####</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quotacheck</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cugv</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/home</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Where :</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-c  </a:t>
            </a:r>
            <a:r>
              <a:rPr kumimoji="0" lang="en-US" sz="28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option  create.</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br>
            <a:r>
              <a:rPr kumimoji="0" lang="en-US" sz="28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-u  </a:t>
            </a:r>
            <a:r>
              <a:rPr kumimoji="0" lang="en-US" sz="28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to </a:t>
            </a:r>
            <a:r>
              <a:rPr kumimoji="0" lang="en-US" sz="24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check for user quotas.</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br>
            <a:r>
              <a:rPr kumimoji="0" lang="en-US" sz="28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-g  </a:t>
            </a:r>
            <a:r>
              <a:rPr kumimoji="0" lang="en-US" sz="28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to check for group </a:t>
            </a:r>
            <a:r>
              <a:rPr kumimoji="0" lang="en-US" sz="24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quotas</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br>
            <a:r>
              <a:rPr kumimoji="0" lang="en-US" sz="28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-f   </a:t>
            </a:r>
            <a:r>
              <a:rPr kumimoji="0" lang="en-US" sz="28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a:t>
            </a:r>
            <a:r>
              <a:rPr kumimoji="0" lang="en-US" sz="28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forcefully</a:t>
            </a:r>
          </a:p>
          <a:p>
            <a:pPr marL="0" marR="0" lvl="0" indent="0" algn="l" defTabSz="914400" rtl="0" eaLnBrk="0" fontAlgn="base" latinLnBrk="0" hangingPunct="0">
              <a:spcBef>
                <a:spcPct val="0"/>
              </a:spcBef>
              <a:spcAft>
                <a:spcPct val="0"/>
              </a:spcAft>
              <a:buClrTx/>
              <a:buSzTx/>
              <a:buFontTx/>
              <a:buNone/>
              <a:tabLst/>
            </a:pPr>
            <a:endParaRPr kumimoji="0" lang="en-US" sz="24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(Note)</a:t>
            </a:r>
            <a:endParaRPr kumimoji="0" lang="en-US" sz="2800" b="1" i="0" u="sng"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800" b="1" i="0" u="sng" strike="noStrike" cap="none" normalizeH="0" baseline="0" dirty="0" err="1" smtClean="0">
                <a:ln>
                  <a:noFill/>
                </a:ln>
                <a:solidFill>
                  <a:srgbClr val="FF0000"/>
                </a:solidFill>
                <a:effectLst/>
                <a:latin typeface="Andalus" pitchFamily="18" charset="-78"/>
                <a:ea typeface="Times New Roman" pitchFamily="18" charset="0"/>
                <a:cs typeface="Andalus" pitchFamily="18" charset="-78"/>
              </a:rPr>
              <a:t>quotacheck</a:t>
            </a: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cugv</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/home -will create following files in </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cd</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/home</a:t>
            </a:r>
            <a:b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br>
            <a:r>
              <a:rPr kumimoji="0" lang="en-US" sz="2400" b="0" i="0" u="none" strike="noStrike" cap="none" normalizeH="0" baseline="0" dirty="0" err="1" smtClean="0">
                <a:ln>
                  <a:noFill/>
                </a:ln>
                <a:solidFill>
                  <a:srgbClr val="4F81BD"/>
                </a:solidFill>
                <a:effectLst/>
                <a:latin typeface="Andalus" pitchFamily="18" charset="-78"/>
                <a:ea typeface="Times New Roman" pitchFamily="18" charset="0"/>
                <a:cs typeface="Andalus" pitchFamily="18" charset="-78"/>
              </a:rPr>
              <a:t>aquota.group</a:t>
            </a:r>
            <a:r>
              <a:rPr kumimoji="0" lang="en-US" sz="2400" b="0" i="0" u="none" strike="noStrike" cap="none" normalizeH="0" baseline="0" dirty="0" smtClean="0">
                <a:ln>
                  <a:noFill/>
                </a:ln>
                <a:solidFill>
                  <a:srgbClr val="4F81BD"/>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4F81BD"/>
                </a:solidFill>
                <a:effectLst/>
                <a:latin typeface="Andalus" pitchFamily="18" charset="-78"/>
                <a:ea typeface="Times New Roman" pitchFamily="18" charset="0"/>
                <a:cs typeface="Andalus" pitchFamily="18" charset="-78"/>
              </a:rPr>
            </a:br>
            <a:r>
              <a:rPr kumimoji="0" lang="en-US" sz="2400" b="0" i="0" u="none" strike="noStrike" cap="none" normalizeH="0" baseline="0" dirty="0" err="1" smtClean="0">
                <a:ln>
                  <a:noFill/>
                </a:ln>
                <a:solidFill>
                  <a:srgbClr val="4F81BD"/>
                </a:solidFill>
                <a:effectLst/>
                <a:latin typeface="Andalus" pitchFamily="18" charset="-78"/>
                <a:ea typeface="Times New Roman" pitchFamily="18" charset="0"/>
                <a:cs typeface="Andalus" pitchFamily="18" charset="-78"/>
              </a:rPr>
              <a:t>aquota.user</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8610600" cy="5909310"/>
          </a:xfrm>
          <a:prstGeom prst="rect">
            <a:avLst/>
          </a:prstGeom>
        </p:spPr>
        <p:txBody>
          <a:bodyPr wrap="square">
            <a:spAutoFit/>
          </a:bodyPr>
          <a:lstStyle/>
          <a:p>
            <a:pPr>
              <a:lnSpc>
                <a:spcPct val="150000"/>
              </a:lnSpc>
            </a:pPr>
            <a:r>
              <a:rPr lang="en-US" sz="2800" b="1" dirty="0" smtClean="0">
                <a:solidFill>
                  <a:srgbClr val="FF0000"/>
                </a:solidFill>
                <a:latin typeface="Andalus" pitchFamily="18" charset="-78"/>
                <a:cs typeface="Andalus" pitchFamily="18" charset="-78"/>
              </a:rPr>
              <a:t>Step 5 </a:t>
            </a:r>
            <a:r>
              <a:rPr lang="en-US" sz="2800" b="1" dirty="0" smtClean="0">
                <a:solidFill>
                  <a:srgbClr val="FF0000"/>
                </a:solidFill>
                <a:latin typeface="Andalus" pitchFamily="18" charset="-78"/>
                <a:cs typeface="Andalus" pitchFamily="18" charset="-78"/>
              </a:rPr>
              <a:t>::::</a:t>
            </a:r>
            <a:endParaRPr lang="en-US" sz="2400" b="1" dirty="0" smtClean="0">
              <a:solidFill>
                <a:srgbClr val="0070C0"/>
              </a:solidFill>
              <a:latin typeface="Andalus" pitchFamily="18" charset="-78"/>
              <a:cs typeface="Andalus" pitchFamily="18" charset="-78"/>
            </a:endParaRPr>
          </a:p>
          <a:p>
            <a:pPr>
              <a:lnSpc>
                <a:spcPct val="150000"/>
              </a:lnSpc>
            </a:pPr>
            <a:r>
              <a:rPr lang="en-US" sz="2400" b="1" dirty="0" smtClean="0">
                <a:solidFill>
                  <a:srgbClr val="0070C0"/>
                </a:solidFill>
                <a:latin typeface="Andalus" pitchFamily="18" charset="-78"/>
                <a:cs typeface="Andalus" pitchFamily="18" charset="-78"/>
              </a:rPr>
              <a:t>#</a:t>
            </a:r>
            <a:r>
              <a:rPr lang="en-US" sz="2400" b="1" dirty="0" err="1" smtClean="0">
                <a:solidFill>
                  <a:srgbClr val="0070C0"/>
                </a:solidFill>
                <a:latin typeface="Andalus" pitchFamily="18" charset="-78"/>
                <a:cs typeface="Andalus" pitchFamily="18" charset="-78"/>
              </a:rPr>
              <a:t>quotaon</a:t>
            </a:r>
            <a:r>
              <a:rPr lang="en-US" sz="2400" b="1" dirty="0" smtClean="0">
                <a:solidFill>
                  <a:srgbClr val="0070C0"/>
                </a:solidFill>
                <a:latin typeface="Andalus" pitchFamily="18" charset="-78"/>
                <a:cs typeface="Andalus" pitchFamily="18" charset="-78"/>
              </a:rPr>
              <a:t>       /home                                           </a:t>
            </a:r>
            <a:r>
              <a:rPr lang="en-US" sz="2400" dirty="0" smtClean="0">
                <a:latin typeface="Andalus" pitchFamily="18" charset="-78"/>
                <a:cs typeface="Andalus" pitchFamily="18" charset="-78"/>
              </a:rPr>
              <a:t>{to activate quota}</a:t>
            </a:r>
          </a:p>
          <a:p>
            <a:pPr>
              <a:lnSpc>
                <a:spcPct val="150000"/>
              </a:lnSpc>
            </a:pPr>
            <a:r>
              <a:rPr lang="en-US" sz="2400" b="1" dirty="0" smtClean="0">
                <a:solidFill>
                  <a:srgbClr val="0070C0"/>
                </a:solidFill>
                <a:latin typeface="Andalus" pitchFamily="18" charset="-78"/>
                <a:cs typeface="Andalus" pitchFamily="18" charset="-78"/>
              </a:rPr>
              <a:t>#mount    	{to check</a:t>
            </a:r>
            <a:r>
              <a:rPr lang="en-US" sz="2400" b="1" dirty="0" smtClean="0">
                <a:solidFill>
                  <a:srgbClr val="0070C0"/>
                </a:solidFill>
                <a:latin typeface="Andalus" pitchFamily="18" charset="-78"/>
                <a:cs typeface="Andalus" pitchFamily="18" charset="-78"/>
              </a:rPr>
              <a:t>}</a:t>
            </a:r>
          </a:p>
          <a:p>
            <a:pPr>
              <a:lnSpc>
                <a:spcPct val="150000"/>
              </a:lnSpc>
            </a:pPr>
            <a:endParaRPr lang="en-US" sz="2400" b="1" dirty="0" smtClean="0">
              <a:solidFill>
                <a:srgbClr val="0070C0"/>
              </a:solidFill>
              <a:latin typeface="Andalus" pitchFamily="18" charset="-78"/>
              <a:cs typeface="Andalus" pitchFamily="18" charset="-78"/>
            </a:endParaRPr>
          </a:p>
          <a:p>
            <a:pPr>
              <a:lnSpc>
                <a:spcPct val="150000"/>
              </a:lnSpc>
            </a:pPr>
            <a:r>
              <a:rPr lang="en-US" sz="2800" b="1" dirty="0" smtClean="0">
                <a:solidFill>
                  <a:srgbClr val="FF0000"/>
                </a:solidFill>
                <a:latin typeface="Andalus" pitchFamily="18" charset="-78"/>
                <a:cs typeface="Andalus" pitchFamily="18" charset="-78"/>
              </a:rPr>
              <a:t>step 6 :: </a:t>
            </a:r>
            <a:r>
              <a:rPr lang="en-US" sz="2800" b="1" dirty="0" smtClean="0">
                <a:solidFill>
                  <a:srgbClr val="FF0000"/>
                </a:solidFill>
                <a:latin typeface="Andalus" pitchFamily="18" charset="-78"/>
                <a:cs typeface="Andalus" pitchFamily="18" charset="-78"/>
              </a:rPr>
              <a:t>  </a:t>
            </a:r>
          </a:p>
          <a:p>
            <a:pPr>
              <a:lnSpc>
                <a:spcPct val="150000"/>
              </a:lnSpc>
            </a:pPr>
            <a:r>
              <a:rPr lang="en-US" sz="2800" b="1" dirty="0" smtClean="0">
                <a:solidFill>
                  <a:srgbClr val="FF0000"/>
                </a:solidFill>
                <a:latin typeface="Andalus" pitchFamily="18" charset="-78"/>
                <a:cs typeface="Andalus" pitchFamily="18" charset="-78"/>
              </a:rPr>
              <a:t> </a:t>
            </a:r>
            <a:r>
              <a:rPr lang="en-US" sz="2400" b="1" dirty="0" smtClean="0">
                <a:solidFill>
                  <a:srgbClr val="0070C0"/>
                </a:solidFill>
                <a:latin typeface="Andalus" pitchFamily="18" charset="-78"/>
                <a:cs typeface="Andalus" pitchFamily="18" charset="-78"/>
              </a:rPr>
              <a:t>###</a:t>
            </a:r>
            <a:r>
              <a:rPr lang="en-US" sz="2400" b="1" dirty="0" smtClean="0">
                <a:solidFill>
                  <a:srgbClr val="0070C0"/>
                </a:solidFill>
                <a:latin typeface="Andalus" pitchFamily="18" charset="-78"/>
                <a:cs typeface="Andalus" pitchFamily="18" charset="-78"/>
              </a:rPr>
              <a:t>Assign quota policies for user</a:t>
            </a:r>
            <a:r>
              <a:rPr lang="en-US" sz="2400" b="1" dirty="0" smtClean="0">
                <a:solidFill>
                  <a:srgbClr val="0070C0"/>
                </a:solidFill>
                <a:latin typeface="Andalus" pitchFamily="18" charset="-78"/>
                <a:cs typeface="Andalus" pitchFamily="18" charset="-78"/>
              </a:rPr>
              <a:t>###</a:t>
            </a:r>
            <a:endParaRPr lang="en-US" sz="2400" dirty="0" smtClean="0">
              <a:latin typeface="Andalus" pitchFamily="18" charset="-78"/>
              <a:cs typeface="Andalus" pitchFamily="18" charset="-78"/>
            </a:endParaRPr>
          </a:p>
          <a:p>
            <a:pPr>
              <a:lnSpc>
                <a:spcPct val="150000"/>
              </a:lnSpc>
            </a:pPr>
            <a:r>
              <a:rPr lang="en-US" sz="2400" b="1" dirty="0" smtClean="0">
                <a:solidFill>
                  <a:srgbClr val="0070C0"/>
                </a:solidFill>
                <a:latin typeface="Andalus" pitchFamily="18" charset="-78"/>
                <a:cs typeface="Andalus" pitchFamily="18" charset="-78"/>
              </a:rPr>
              <a:t>#</a:t>
            </a:r>
            <a:r>
              <a:rPr lang="en-US" sz="2400" b="1" dirty="0" err="1" smtClean="0">
                <a:solidFill>
                  <a:srgbClr val="0070C0"/>
                </a:solidFill>
                <a:latin typeface="Andalus" pitchFamily="18" charset="-78"/>
                <a:cs typeface="Andalus" pitchFamily="18" charset="-78"/>
              </a:rPr>
              <a:t>edquota</a:t>
            </a:r>
            <a:r>
              <a:rPr lang="en-US" sz="2400" b="1" dirty="0" smtClean="0">
                <a:solidFill>
                  <a:srgbClr val="0070C0"/>
                </a:solidFill>
                <a:latin typeface="Andalus" pitchFamily="18" charset="-78"/>
                <a:cs typeface="Andalus" pitchFamily="18" charset="-78"/>
              </a:rPr>
              <a:t>   –u   username</a:t>
            </a:r>
          </a:p>
          <a:p>
            <a:pPr>
              <a:lnSpc>
                <a:spcPct val="150000"/>
              </a:lnSpc>
            </a:pPr>
            <a:r>
              <a:rPr lang="en-US" sz="2400" b="1" dirty="0" smtClean="0">
                <a:solidFill>
                  <a:srgbClr val="0070C0"/>
                </a:solidFill>
                <a:latin typeface="Andalus" pitchFamily="18" charset="-78"/>
                <a:cs typeface="Andalus" pitchFamily="18" charset="-78"/>
              </a:rPr>
              <a:t>#quota  -g   sales</a:t>
            </a:r>
            <a:br>
              <a:rPr lang="en-US" sz="2400" b="1" dirty="0" smtClean="0">
                <a:solidFill>
                  <a:srgbClr val="0070C0"/>
                </a:solidFill>
                <a:latin typeface="Andalus" pitchFamily="18" charset="-78"/>
                <a:cs typeface="Andalus" pitchFamily="18" charset="-78"/>
              </a:rPr>
            </a:br>
            <a:r>
              <a:rPr lang="en-US" sz="2400" b="1" dirty="0" smtClean="0">
                <a:solidFill>
                  <a:srgbClr val="0070C0"/>
                </a:solidFill>
                <a:latin typeface="Andalus" pitchFamily="18" charset="-78"/>
                <a:cs typeface="Andalus" pitchFamily="18" charset="-78"/>
              </a:rPr>
              <a:t>###Assign quota policies for group </a:t>
            </a:r>
          </a:p>
          <a:p>
            <a:pPr>
              <a:lnSpc>
                <a:spcPct val="150000"/>
              </a:lnSpc>
            </a:pPr>
            <a:endParaRPr lang="en-US" sz="2400" dirty="0">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457200"/>
            <a:ext cx="91440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3810000" algn="l"/>
              </a:tabLst>
            </a:pPr>
            <a:r>
              <a:rPr kumimoji="0" lang="en-US" sz="36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Step 7 ::::</a:t>
            </a:r>
            <a:endParaRPr kumimoji="0" lang="en-US" sz="3600" b="1" i="0" u="sng"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tab pos="3810000" algn="l"/>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To check quota limits for any user.</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tab pos="3810000" algn="l"/>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First switch in to the user account with </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su</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command and then use </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dd</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command to create a dump file with a particular </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limits</a:t>
            </a:r>
          </a:p>
          <a:p>
            <a:pPr marL="0" marR="0" lvl="0" indent="0" algn="l" defTabSz="914400" rtl="0" eaLnBrk="0" fontAlgn="base" latinLnBrk="0" hangingPunct="0">
              <a:lnSpc>
                <a:spcPct val="150000"/>
              </a:lnSpc>
              <a:spcBef>
                <a:spcPct val="0"/>
              </a:spcBef>
              <a:spcAft>
                <a:spcPct val="0"/>
              </a:spcAft>
              <a:buClrTx/>
              <a:buSzTx/>
              <a:tabLst>
                <a:tab pos="3810000" algn="l"/>
              </a:tabLst>
            </a:pP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3810000" algn="l"/>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su</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    Krishna</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3810000" algn="l"/>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[Krishna @ server1 ~ ] $ </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pwd</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3810000" algn="l"/>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dd</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if=/dev/zero   of=</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abc</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bs</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=1024  count=50</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3810000" algn="l"/>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Here it will show  warning . </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3810000" algn="l"/>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dd</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if=/dev/zero   of=</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abc</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a:t>
            </a:r>
            <a:r>
              <a:rPr kumimoji="0" lang="en-US" sz="2400" b="0" i="0" u="none" strike="noStrike" cap="none" normalizeH="0" baseline="0" dirty="0" err="1" smtClean="0">
                <a:ln>
                  <a:noFill/>
                </a:ln>
                <a:solidFill>
                  <a:srgbClr val="222222"/>
                </a:solidFill>
                <a:effectLst/>
                <a:latin typeface="Andalus" pitchFamily="18" charset="-78"/>
                <a:ea typeface="Times New Roman" pitchFamily="18" charset="0"/>
                <a:cs typeface="Andalus" pitchFamily="18" charset="-78"/>
              </a:rPr>
              <a:t>bs</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=1024   </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count=100</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
        <p:nvSpPr>
          <p:cNvPr id="7" name="Rectangle 6"/>
          <p:cNvSpPr/>
          <p:nvPr/>
        </p:nvSpPr>
        <p:spPr>
          <a:xfrm>
            <a:off x="152400" y="889844"/>
            <a:ext cx="8915400" cy="4247317"/>
          </a:xfrm>
          <a:prstGeom prst="rect">
            <a:avLst/>
          </a:prstGeom>
        </p:spPr>
        <p:txBody>
          <a:bodyPr wrap="square">
            <a:spAutoFit/>
          </a:bodyPr>
          <a:lstStyle/>
          <a:p>
            <a:pPr lvl="0" eaLnBrk="0" fontAlgn="base" hangingPunct="0">
              <a:lnSpc>
                <a:spcPct val="150000"/>
              </a:lnSpc>
              <a:spcBef>
                <a:spcPct val="0"/>
              </a:spcBef>
              <a:spcAft>
                <a:spcPct val="0"/>
              </a:spcAft>
              <a:tabLst>
                <a:tab pos="3810000" algn="l"/>
              </a:tabLst>
            </a:pPr>
            <a:r>
              <a:rPr lang="en-US" dirty="0" smtClean="0">
                <a:solidFill>
                  <a:srgbClr val="222222"/>
                </a:solidFill>
                <a:latin typeface="Georgia" pitchFamily="18" charset="0"/>
                <a:ea typeface="Times New Roman" pitchFamily="18" charset="0"/>
                <a:cs typeface="Times New Roman" pitchFamily="18" charset="0"/>
              </a:rPr>
              <a:t>Show  </a:t>
            </a:r>
            <a:r>
              <a:rPr lang="en-US" dirty="0" smtClean="0">
                <a:solidFill>
                  <a:srgbClr val="222222"/>
                </a:solidFill>
                <a:latin typeface="Georgia" pitchFamily="18" charset="0"/>
                <a:ea typeface="Times New Roman" pitchFamily="18" charset="0"/>
                <a:cs typeface="Times New Roman" pitchFamily="18" charset="0"/>
              </a:rPr>
              <a:t>warning and disk quota limits exceeded.</a:t>
            </a:r>
            <a:endParaRPr lang="en-US" sz="900" dirty="0" smtClean="0">
              <a:latin typeface="Arial" pitchFamily="34" charset="0"/>
              <a:cs typeface="Arial" pitchFamily="34" charset="0"/>
            </a:endParaRPr>
          </a:p>
          <a:p>
            <a:pPr lvl="0" eaLnBrk="0" fontAlgn="base" hangingPunct="0">
              <a:lnSpc>
                <a:spcPct val="150000"/>
              </a:lnSpc>
              <a:spcBef>
                <a:spcPct val="0"/>
              </a:spcBef>
              <a:spcAft>
                <a:spcPct val="0"/>
              </a:spcAft>
              <a:tabLst>
                <a:tab pos="3810000" algn="l"/>
              </a:tabLst>
            </a:pPr>
            <a:r>
              <a:rPr lang="en-US" dirty="0" smtClean="0">
                <a:solidFill>
                  <a:srgbClr val="222222"/>
                </a:solidFill>
                <a:latin typeface="Georgia" pitchFamily="18" charset="0"/>
                <a:ea typeface="Times New Roman" pitchFamily="18" charset="0"/>
                <a:cs typeface="Times New Roman" pitchFamily="18" charset="0"/>
              </a:rPr>
              <a:t>$ du   </a:t>
            </a:r>
            <a:r>
              <a:rPr lang="en-US" dirty="0" smtClean="0">
                <a:solidFill>
                  <a:srgbClr val="222222"/>
                </a:solidFill>
                <a:ea typeface="Times New Roman" pitchFamily="18" charset="0"/>
                <a:cs typeface="Times New Roman" pitchFamily="18" charset="0"/>
              </a:rPr>
              <a:t>–</a:t>
            </a:r>
            <a:r>
              <a:rPr lang="en-US" dirty="0" err="1" smtClean="0">
                <a:solidFill>
                  <a:srgbClr val="222222"/>
                </a:solidFill>
                <a:latin typeface="Georgia" pitchFamily="18" charset="0"/>
                <a:ea typeface="Times New Roman" pitchFamily="18" charset="0"/>
                <a:cs typeface="Times New Roman" pitchFamily="18" charset="0"/>
              </a:rPr>
              <a:t>sh</a:t>
            </a:r>
            <a:r>
              <a:rPr lang="en-US" dirty="0" smtClean="0">
                <a:solidFill>
                  <a:srgbClr val="222222"/>
                </a:solidFill>
                <a:latin typeface="Georgia" pitchFamily="18" charset="0"/>
                <a:ea typeface="Times New Roman" pitchFamily="18" charset="0"/>
                <a:cs typeface="Times New Roman" pitchFamily="18" charset="0"/>
              </a:rPr>
              <a:t>   </a:t>
            </a:r>
            <a:r>
              <a:rPr lang="en-US" dirty="0" err="1" smtClean="0">
                <a:solidFill>
                  <a:srgbClr val="222222"/>
                </a:solidFill>
                <a:latin typeface="Georgia" pitchFamily="18" charset="0"/>
                <a:ea typeface="Times New Roman" pitchFamily="18" charset="0"/>
                <a:cs typeface="Times New Roman" pitchFamily="18" charset="0"/>
              </a:rPr>
              <a:t>abc</a:t>
            </a:r>
            <a:endParaRPr lang="en-US" sz="900" dirty="0" smtClean="0">
              <a:latin typeface="Arial" pitchFamily="34" charset="0"/>
              <a:cs typeface="Arial" pitchFamily="34" charset="0"/>
            </a:endParaRPr>
          </a:p>
          <a:p>
            <a:pPr lvl="0" eaLnBrk="0" fontAlgn="base" hangingPunct="0">
              <a:lnSpc>
                <a:spcPct val="150000"/>
              </a:lnSpc>
              <a:spcBef>
                <a:spcPct val="0"/>
              </a:spcBef>
              <a:spcAft>
                <a:spcPct val="0"/>
              </a:spcAft>
              <a:tabLst>
                <a:tab pos="3810000" algn="l"/>
              </a:tabLst>
            </a:pPr>
            <a:r>
              <a:rPr lang="en-US" dirty="0" smtClean="0">
                <a:solidFill>
                  <a:srgbClr val="222222"/>
                </a:solidFill>
                <a:latin typeface="Georgia" pitchFamily="18" charset="0"/>
                <a:ea typeface="Times New Roman" pitchFamily="18" charset="0"/>
                <a:cs typeface="Times New Roman" pitchFamily="18" charset="0"/>
              </a:rPr>
              <a:t>$ </a:t>
            </a:r>
            <a:r>
              <a:rPr lang="en-US" dirty="0" err="1" smtClean="0">
                <a:solidFill>
                  <a:srgbClr val="222222"/>
                </a:solidFill>
                <a:latin typeface="Georgia" pitchFamily="18" charset="0"/>
                <a:ea typeface="Times New Roman" pitchFamily="18" charset="0"/>
                <a:cs typeface="Times New Roman" pitchFamily="18" charset="0"/>
              </a:rPr>
              <a:t>rm</a:t>
            </a:r>
            <a:r>
              <a:rPr lang="en-US" dirty="0" smtClean="0">
                <a:solidFill>
                  <a:srgbClr val="222222"/>
                </a:solidFill>
                <a:latin typeface="Georgia" pitchFamily="18" charset="0"/>
                <a:ea typeface="Times New Roman" pitchFamily="18" charset="0"/>
                <a:cs typeface="Times New Roman" pitchFamily="18" charset="0"/>
              </a:rPr>
              <a:t>    </a:t>
            </a:r>
            <a:r>
              <a:rPr lang="en-US" dirty="0" err="1" smtClean="0">
                <a:solidFill>
                  <a:srgbClr val="222222"/>
                </a:solidFill>
                <a:latin typeface="Georgia" pitchFamily="18" charset="0"/>
                <a:ea typeface="Times New Roman" pitchFamily="18" charset="0"/>
                <a:cs typeface="Times New Roman" pitchFamily="18" charset="0"/>
              </a:rPr>
              <a:t>abc</a:t>
            </a:r>
            <a:endParaRPr lang="en-US" dirty="0" smtClean="0">
              <a:solidFill>
                <a:srgbClr val="222222"/>
              </a:solidFill>
              <a:latin typeface="Georgia" pitchFamily="18" charset="0"/>
              <a:ea typeface="Times New Roman" pitchFamily="18" charset="0"/>
              <a:cs typeface="Times New Roman" pitchFamily="18" charset="0"/>
            </a:endParaRPr>
          </a:p>
          <a:p>
            <a:pPr lvl="0" eaLnBrk="0" fontAlgn="base" hangingPunct="0">
              <a:lnSpc>
                <a:spcPct val="150000"/>
              </a:lnSpc>
              <a:spcBef>
                <a:spcPct val="0"/>
              </a:spcBef>
              <a:spcAft>
                <a:spcPct val="0"/>
              </a:spcAft>
              <a:tabLst>
                <a:tab pos="3810000" algn="l"/>
              </a:tabLst>
            </a:pPr>
            <a:endParaRPr lang="en-US" sz="900" dirty="0" smtClean="0">
              <a:latin typeface="Arial" pitchFamily="34" charset="0"/>
              <a:cs typeface="Arial" pitchFamily="34" charset="0"/>
            </a:endParaRPr>
          </a:p>
          <a:p>
            <a:pPr lvl="0" eaLnBrk="0" fontAlgn="base" hangingPunct="0">
              <a:lnSpc>
                <a:spcPct val="150000"/>
              </a:lnSpc>
              <a:spcBef>
                <a:spcPct val="0"/>
              </a:spcBef>
              <a:spcAft>
                <a:spcPct val="0"/>
              </a:spcAft>
              <a:tabLst>
                <a:tab pos="3810000" algn="l"/>
              </a:tabLst>
            </a:pPr>
            <a:r>
              <a:rPr lang="en-US" dirty="0" smtClean="0">
                <a:solidFill>
                  <a:srgbClr val="222222"/>
                </a:solidFill>
                <a:latin typeface="Georgia" pitchFamily="18" charset="0"/>
                <a:ea typeface="Times New Roman" pitchFamily="18" charset="0"/>
                <a:cs typeface="Times New Roman" pitchFamily="18" charset="0"/>
              </a:rPr>
              <a:t>$ touch  a{1,2,4,5,6,7,8,9}</a:t>
            </a:r>
            <a:endParaRPr lang="en-US" sz="900" dirty="0" smtClean="0">
              <a:latin typeface="Arial" pitchFamily="34" charset="0"/>
              <a:cs typeface="Arial" pitchFamily="34" charset="0"/>
            </a:endParaRPr>
          </a:p>
          <a:p>
            <a:pPr lvl="0" eaLnBrk="0" fontAlgn="base" hangingPunct="0">
              <a:lnSpc>
                <a:spcPct val="150000"/>
              </a:lnSpc>
              <a:spcBef>
                <a:spcPct val="0"/>
              </a:spcBef>
              <a:spcAft>
                <a:spcPct val="0"/>
              </a:spcAft>
              <a:tabLst>
                <a:tab pos="3810000" algn="l"/>
              </a:tabLst>
            </a:pPr>
            <a:r>
              <a:rPr lang="en-US" dirty="0" smtClean="0">
                <a:solidFill>
                  <a:srgbClr val="222222"/>
                </a:solidFill>
                <a:latin typeface="Georgia" pitchFamily="18" charset="0"/>
                <a:ea typeface="Times New Roman" pitchFamily="18" charset="0"/>
                <a:cs typeface="Times New Roman" pitchFamily="18" charset="0"/>
              </a:rPr>
              <a:t>For testing of file limits. Here it will show warning.</a:t>
            </a:r>
            <a:endParaRPr lang="en-US" sz="900" dirty="0" smtClean="0">
              <a:latin typeface="Arial" pitchFamily="34" charset="0"/>
              <a:cs typeface="Arial" pitchFamily="34" charset="0"/>
            </a:endParaRPr>
          </a:p>
          <a:p>
            <a:pPr lvl="0" eaLnBrk="0" fontAlgn="base" hangingPunct="0">
              <a:lnSpc>
                <a:spcPct val="150000"/>
              </a:lnSpc>
              <a:spcBef>
                <a:spcPct val="0"/>
              </a:spcBef>
              <a:spcAft>
                <a:spcPct val="0"/>
              </a:spcAft>
              <a:tabLst>
                <a:tab pos="3810000" algn="l"/>
              </a:tabLst>
            </a:pPr>
            <a:r>
              <a:rPr lang="en-US" dirty="0" smtClean="0">
                <a:solidFill>
                  <a:srgbClr val="222222"/>
                </a:solidFill>
                <a:latin typeface="Georgia" pitchFamily="18" charset="0"/>
                <a:ea typeface="Times New Roman" pitchFamily="18" charset="0"/>
                <a:cs typeface="Times New Roman" pitchFamily="18" charset="0"/>
              </a:rPr>
              <a:t>$ touch  b{1,2,3,4,5,6,7,8,9,10</a:t>
            </a:r>
            <a:r>
              <a:rPr lang="en-US" dirty="0" smtClean="0">
                <a:solidFill>
                  <a:srgbClr val="222222"/>
                </a:solidFill>
                <a:latin typeface="Georgia" pitchFamily="18" charset="0"/>
                <a:ea typeface="Times New Roman" pitchFamily="18" charset="0"/>
                <a:cs typeface="Times New Roman" pitchFamily="18" charset="0"/>
              </a:rPr>
              <a:t>}</a:t>
            </a:r>
          </a:p>
          <a:p>
            <a:pPr lvl="0" eaLnBrk="0" fontAlgn="base" hangingPunct="0">
              <a:lnSpc>
                <a:spcPct val="150000"/>
              </a:lnSpc>
              <a:spcBef>
                <a:spcPct val="0"/>
              </a:spcBef>
              <a:spcAft>
                <a:spcPct val="0"/>
              </a:spcAft>
              <a:tabLst>
                <a:tab pos="3810000" algn="l"/>
              </a:tabLst>
            </a:pPr>
            <a:endParaRPr lang="en-US" sz="900" dirty="0" smtClean="0">
              <a:latin typeface="Arial" pitchFamily="34" charset="0"/>
              <a:cs typeface="Arial" pitchFamily="34" charset="0"/>
            </a:endParaRPr>
          </a:p>
          <a:p>
            <a:pPr lvl="0" eaLnBrk="0" fontAlgn="base" hangingPunct="0">
              <a:lnSpc>
                <a:spcPct val="150000"/>
              </a:lnSpc>
              <a:spcBef>
                <a:spcPct val="0"/>
              </a:spcBef>
              <a:spcAft>
                <a:spcPct val="0"/>
              </a:spcAft>
              <a:tabLst>
                <a:tab pos="3810000" algn="l"/>
              </a:tabLst>
            </a:pPr>
            <a:r>
              <a:rPr lang="en-US" dirty="0" smtClean="0">
                <a:solidFill>
                  <a:srgbClr val="222222"/>
                </a:solidFill>
                <a:latin typeface="Georgia" pitchFamily="18" charset="0"/>
                <a:ea typeface="Times New Roman" pitchFamily="18" charset="0"/>
                <a:cs typeface="Times New Roman" pitchFamily="18" charset="0"/>
              </a:rPr>
              <a:t>Here it will show limits exceeded. And will not create file b8, b9 ,  b10.</a:t>
            </a:r>
            <a:endParaRPr lang="en-US" sz="900" dirty="0" smtClean="0">
              <a:latin typeface="Arial" pitchFamily="34" charset="0"/>
              <a:cs typeface="Arial" pitchFamily="34" charset="0"/>
            </a:endParaRPr>
          </a:p>
          <a:p>
            <a:pPr lvl="0" eaLnBrk="0" fontAlgn="base" hangingPunct="0">
              <a:lnSpc>
                <a:spcPct val="150000"/>
              </a:lnSpc>
              <a:spcBef>
                <a:spcPct val="0"/>
              </a:spcBef>
              <a:spcAft>
                <a:spcPct val="0"/>
              </a:spcAft>
              <a:tabLst>
                <a:tab pos="3810000" algn="l"/>
              </a:tabLst>
            </a:pPr>
            <a:r>
              <a:rPr lang="en-US" dirty="0" smtClean="0">
                <a:solidFill>
                  <a:srgbClr val="222222"/>
                </a:solidFill>
                <a:latin typeface="Georgia" pitchFamily="18" charset="0"/>
                <a:ea typeface="Times New Roman" pitchFamily="18" charset="0"/>
                <a:cs typeface="Times New Roman" pitchFamily="18" charset="0"/>
              </a:rPr>
              <a:t>$ quota</a:t>
            </a:r>
            <a:endParaRPr lang="en-US" sz="900" dirty="0" smtClean="0">
              <a:latin typeface="Arial" pitchFamily="34" charset="0"/>
              <a:cs typeface="Arial" pitchFamily="34" charset="0"/>
            </a:endParaRPr>
          </a:p>
          <a:p>
            <a:pPr lvl="0" eaLnBrk="0" fontAlgn="base" hangingPunct="0">
              <a:lnSpc>
                <a:spcPct val="150000"/>
              </a:lnSpc>
              <a:spcBef>
                <a:spcPct val="0"/>
              </a:spcBef>
              <a:spcAft>
                <a:spcPct val="0"/>
              </a:spcAft>
              <a:tabLst>
                <a:tab pos="3810000" algn="l"/>
              </a:tabLst>
            </a:pPr>
            <a:r>
              <a:rPr lang="en-US" dirty="0" smtClean="0">
                <a:solidFill>
                  <a:srgbClr val="222222"/>
                </a:solidFill>
                <a:latin typeface="Georgia" pitchFamily="18" charset="0"/>
                <a:ea typeface="Times New Roman" pitchFamily="18" charset="0"/>
                <a:cs typeface="Times New Roman" pitchFamily="18" charset="0"/>
              </a:rPr>
              <a:t> $exit</a:t>
            </a:r>
            <a:endParaRPr lang="en-US" sz="2000" dirty="0" smtClean="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152400" y="914400"/>
            <a:ext cx="9144000"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3810000" algn="l"/>
              </a:tabLst>
            </a:pPr>
            <a:r>
              <a:rPr kumimoji="0" lang="en-US" sz="32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Important commands for quota limits monitoring ::::</a:t>
            </a:r>
            <a:endParaRPr kumimoji="0" lang="en-US" sz="32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ctr" defTabSz="914400" rtl="0" eaLnBrk="0" fontAlgn="base" latinLnBrk="0" hangingPunct="0">
              <a:lnSpc>
                <a:spcPct val="150000"/>
              </a:lnSpc>
              <a:spcBef>
                <a:spcPct val="0"/>
              </a:spcBef>
              <a:spcAft>
                <a:spcPct val="0"/>
              </a:spcAft>
              <a:buClrTx/>
              <a:buSzTx/>
              <a:buFontTx/>
              <a:buNone/>
              <a:tabLst>
                <a:tab pos="3810000" algn="l"/>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#quota      username         </a:t>
            </a: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-shows the quota for set for that user</a:t>
            </a:r>
            <a:b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br>
            <a:r>
              <a:rPr kumimoji="0" lang="en-US" sz="3600" b="1" i="0"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or</a:t>
            </a:r>
            <a:endParaRPr kumimoji="0" lang="en-US" sz="2400" b="1" i="0" strike="noStrike" cap="none" normalizeH="0" baseline="0" dirty="0" smtClean="0">
              <a:ln>
                <a:noFill/>
              </a:ln>
              <a:solidFill>
                <a:srgbClr val="FF0000"/>
              </a:solidFill>
              <a:effectLst/>
              <a:latin typeface="Andalus" pitchFamily="18" charset="-78"/>
              <a:cs typeface="Andalus" pitchFamily="18" charset="-78"/>
            </a:endParaRPr>
          </a:p>
          <a:p>
            <a:pPr marL="0" marR="0" lvl="0" indent="0" algn="ctr" defTabSz="914400" rtl="0" eaLnBrk="0" fontAlgn="base" latinLnBrk="0" hangingPunct="0">
              <a:lnSpc>
                <a:spcPct val="150000"/>
              </a:lnSpc>
              <a:spcBef>
                <a:spcPct val="0"/>
              </a:spcBef>
              <a:spcAft>
                <a:spcPct val="0"/>
              </a:spcAft>
              <a:buClrTx/>
              <a:buSzTx/>
              <a:buFontTx/>
              <a:buNone/>
              <a:tabLst>
                <a:tab pos="3810000" algn="l"/>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#quota   -u  Krishna</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ctr" defTabSz="914400" rtl="0" eaLnBrk="0" fontAlgn="base" latinLnBrk="0" hangingPunct="0">
              <a:lnSpc>
                <a:spcPct val="150000"/>
              </a:lnSpc>
              <a:spcBef>
                <a:spcPct val="0"/>
              </a:spcBef>
              <a:spcAft>
                <a:spcPct val="0"/>
              </a:spcAft>
              <a:buClrTx/>
              <a:buSzTx/>
              <a:buFontTx/>
              <a:buNone/>
              <a:tabLst>
                <a:tab pos="3810000" algn="l"/>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ctr" defTabSz="914400" rtl="0" eaLnBrk="0" fontAlgn="base" latinLnBrk="0" hangingPunct="0">
              <a:lnSpc>
                <a:spcPct val="150000"/>
              </a:lnSpc>
              <a:spcBef>
                <a:spcPct val="0"/>
              </a:spcBef>
              <a:spcAft>
                <a:spcPct val="0"/>
              </a:spcAft>
              <a:buClrTx/>
              <a:buSzTx/>
              <a:buFontTx/>
              <a:buNone/>
              <a:tabLst>
                <a:tab pos="3810000" algn="l"/>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quota</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ctr" defTabSz="914400" rtl="0" eaLnBrk="0" fontAlgn="base" latinLnBrk="0" hangingPunct="0">
              <a:lnSpc>
                <a:spcPct val="150000"/>
              </a:lnSpc>
              <a:spcBef>
                <a:spcPct val="0"/>
              </a:spcBef>
              <a:spcAft>
                <a:spcPct val="0"/>
              </a:spcAft>
              <a:buClrTx/>
              <a:buSzTx/>
              <a:buFontTx/>
              <a:buNone/>
              <a:tabLst>
                <a:tab pos="3810000" algn="l"/>
              </a:tabLst>
            </a:pPr>
            <a:r>
              <a:rPr kumimoji="0" lang="en-US" sz="2400" b="0" i="0" u="none" strike="noStrike" cap="none" normalizeH="0" baseline="0" dirty="0" smtClean="0">
                <a:ln>
                  <a:noFill/>
                </a:ln>
                <a:solidFill>
                  <a:srgbClr val="222222"/>
                </a:solidFill>
                <a:effectLst/>
                <a:latin typeface="Andalus" pitchFamily="18" charset="-78"/>
                <a:ea typeface="Times New Roman" pitchFamily="18" charset="0"/>
                <a:cs typeface="Andalus" pitchFamily="18" charset="-78"/>
              </a:rPr>
              <a:t> $exit</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457200"/>
            <a:ext cx="9144000" cy="69249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spcBef>
                <a:spcPct val="0"/>
              </a:spcBef>
              <a:spcAft>
                <a:spcPct val="0"/>
              </a:spcAft>
              <a:buClrTx/>
              <a:buSzTx/>
              <a:buFontTx/>
              <a:buNone/>
              <a:tabLst>
                <a:tab pos="3810000" algn="l"/>
              </a:tabLst>
            </a:pPr>
            <a:r>
              <a:rPr kumimoji="0" lang="en-US" sz="2000" b="1" i="0" u="sng" strike="noStrike" cap="none" normalizeH="0" baseline="0" dirty="0" smtClean="0">
                <a:ln>
                  <a:noFill/>
                </a:ln>
                <a:solidFill>
                  <a:schemeClr val="accent6">
                    <a:lumMod val="75000"/>
                  </a:schemeClr>
                </a:solidFill>
                <a:effectLst/>
                <a:latin typeface="Georgia" pitchFamily="18" charset="0"/>
                <a:ea typeface="Times New Roman" pitchFamily="18" charset="0"/>
                <a:cs typeface="Times New Roman" pitchFamily="18" charset="0"/>
              </a:rPr>
              <a:t>Important commands for quota limits monitoring ::::</a:t>
            </a:r>
            <a:endParaRPr kumimoji="0" lang="en-US" sz="2000" b="1" i="0" u="sng" strike="noStrike" cap="none" normalizeH="0" baseline="0" dirty="0" smtClean="0">
              <a:ln>
                <a:noFill/>
              </a:ln>
              <a:solidFill>
                <a:schemeClr val="accent6">
                  <a:lumMod val="75000"/>
                </a:schemeClr>
              </a:solidFill>
              <a:effectLst/>
              <a:latin typeface="Arial" pitchFamily="34" charset="0"/>
              <a:cs typeface="Arial" pitchFamily="34" charset="0"/>
            </a:endParaRPr>
          </a:p>
          <a:p>
            <a:pPr marL="0" marR="0" lvl="0" indent="457200" defTabSz="914400" rtl="0" eaLnBrk="0" fontAlgn="base" latinLnBrk="0" hangingPunct="0">
              <a:spcBef>
                <a:spcPct val="0"/>
              </a:spcBef>
              <a:spcAft>
                <a:spcPct val="0"/>
              </a:spcAft>
              <a:buClrTx/>
              <a:buSzTx/>
              <a:buFontTx/>
              <a:buNone/>
              <a:tabLst>
                <a:tab pos="3810000" algn="l"/>
              </a:tabLst>
            </a:pP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#quota      username         </a:t>
            </a:r>
            <a:r>
              <a:rPr kumimoji="0" lang="en-US" sz="2000" b="0" i="0" u="none" strike="noStrike" cap="none" normalizeH="0" baseline="0" dirty="0" smtClean="0">
                <a:ln>
                  <a:noFill/>
                </a:ln>
                <a:solidFill>
                  <a:srgbClr val="222222"/>
                </a:solidFill>
                <a:effectLst/>
                <a:latin typeface="Georgia" pitchFamily="18" charset="0"/>
                <a:ea typeface="Times New Roman" pitchFamily="18" charset="0"/>
                <a:cs typeface="Times New Roman" pitchFamily="18" charset="0"/>
              </a:rPr>
              <a:t>-shows the quota for set for that user</a:t>
            </a:r>
            <a:br>
              <a:rPr kumimoji="0" lang="en-US" sz="2000" b="0" i="0" u="none" strike="noStrike" cap="none" normalizeH="0" baseline="0" dirty="0" smtClean="0">
                <a:ln>
                  <a:noFill/>
                </a:ln>
                <a:solidFill>
                  <a:srgbClr val="222222"/>
                </a:solidFill>
                <a:effectLst/>
                <a:latin typeface="Georgia" pitchFamily="18" charset="0"/>
                <a:ea typeface="Times New Roman" pitchFamily="18" charset="0"/>
                <a:cs typeface="Times New Roman" pitchFamily="18" charset="0"/>
              </a:rPr>
            </a:br>
            <a:r>
              <a:rPr kumimoji="0" lang="en-US" sz="2400" b="1" i="0" u="sng" strike="noStrike" cap="none" normalizeH="0" baseline="0" dirty="0" smtClean="0">
                <a:ln>
                  <a:noFill/>
                </a:ln>
                <a:solidFill>
                  <a:srgbClr val="FF0000"/>
                </a:solidFill>
                <a:effectLst/>
                <a:latin typeface="Georgia" pitchFamily="18" charset="0"/>
                <a:ea typeface="Times New Roman" pitchFamily="18" charset="0"/>
                <a:cs typeface="Times New Roman" pitchFamily="18" charset="0"/>
              </a:rPr>
              <a:t>     or</a:t>
            </a:r>
            <a:endParaRPr kumimoji="0" lang="en-US" sz="2000" b="1" i="0" u="sng" strike="noStrike" cap="none" normalizeH="0" baseline="0" dirty="0" smtClean="0">
              <a:ln>
                <a:noFill/>
              </a:ln>
              <a:solidFill>
                <a:srgbClr val="FF0000"/>
              </a:solidFill>
              <a:effectLst/>
              <a:latin typeface="Arial" pitchFamily="34" charset="0"/>
              <a:cs typeface="Arial" pitchFamily="34" charset="0"/>
            </a:endParaRPr>
          </a:p>
          <a:p>
            <a:pPr marL="0" marR="0" lvl="0" indent="457200" algn="l" defTabSz="914400" rtl="0" eaLnBrk="0" fontAlgn="base" latinLnBrk="0" hangingPunct="0">
              <a:spcBef>
                <a:spcPct val="0"/>
              </a:spcBef>
              <a:spcAft>
                <a:spcPct val="0"/>
              </a:spcAft>
              <a:buClrTx/>
              <a:buSzTx/>
              <a:buFontTx/>
              <a:buNone/>
              <a:tabLst>
                <a:tab pos="3810000" algn="l"/>
              </a:tabLst>
            </a:pP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#quota   -u  Krishna</a:t>
            </a:r>
            <a:endParaRPr kumimoji="0" lang="en-US" sz="2000" b="1" i="0" u="none" strike="noStrike" cap="none" normalizeH="0" baseline="0" dirty="0" smtClean="0">
              <a:ln>
                <a:noFill/>
              </a:ln>
              <a:solidFill>
                <a:srgbClr val="0070C0"/>
              </a:solidFill>
              <a:effectLst/>
              <a:latin typeface="Arial" pitchFamily="34" charset="0"/>
              <a:cs typeface="Arial" pitchFamily="34" charset="0"/>
            </a:endParaRPr>
          </a:p>
          <a:p>
            <a:pPr marL="0" marR="0" lvl="0" indent="457200" algn="l" defTabSz="914400" rtl="0" eaLnBrk="0" fontAlgn="base" latinLnBrk="0" hangingPunct="0">
              <a:spcBef>
                <a:spcPct val="0"/>
              </a:spcBef>
              <a:spcAft>
                <a:spcPct val="0"/>
              </a:spcAft>
              <a:buClrTx/>
              <a:buSzTx/>
              <a:buFontTx/>
              <a:buNone/>
              <a:tabLst>
                <a:tab pos="3810000" algn="l"/>
              </a:tabLst>
            </a:pP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#quota  -g   </a:t>
            </a: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sales</a:t>
            </a:r>
          </a:p>
          <a:p>
            <a:pPr marL="0" marR="0" lvl="0" indent="457200" algn="l" defTabSz="914400" rtl="0" eaLnBrk="0" fontAlgn="base" latinLnBrk="0" hangingPunct="0">
              <a:spcBef>
                <a:spcPct val="0"/>
              </a:spcBef>
              <a:spcAft>
                <a:spcPct val="0"/>
              </a:spcAft>
              <a:buClrTx/>
              <a:buSzTx/>
              <a:buFontTx/>
              <a:buNone/>
              <a:tabLst>
                <a:tab pos="3810000" algn="l"/>
              </a:tabLst>
            </a:pP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a:r>
            <a:b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b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###Assign quota policies for group</a:t>
            </a: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a:t>
            </a:r>
          </a:p>
          <a:p>
            <a:pPr marL="0" marR="0" lvl="0" indent="457200" algn="l" defTabSz="914400" rtl="0" eaLnBrk="0" fontAlgn="base" latinLnBrk="0" hangingPunct="0">
              <a:spcBef>
                <a:spcPct val="0"/>
              </a:spcBef>
              <a:spcAft>
                <a:spcPct val="0"/>
              </a:spcAft>
              <a:buClrTx/>
              <a:buSzTx/>
              <a:buFontTx/>
              <a:buNone/>
              <a:tabLst>
                <a:tab pos="3810000" algn="l"/>
              </a:tabLst>
            </a:pPr>
            <a:endParaRPr lang="en-US" sz="2000" b="1" dirty="0" smtClean="0">
              <a:solidFill>
                <a:srgbClr val="0070C0"/>
              </a:solidFill>
              <a:latin typeface="Georgia" pitchFamily="18" charset="0"/>
              <a:cs typeface="Times New Roman" pitchFamily="18" charset="0"/>
            </a:endParaRPr>
          </a:p>
          <a:p>
            <a:pPr marL="0" marR="0" lvl="0" indent="457200" algn="l" defTabSz="914400" rtl="0" eaLnBrk="0" fontAlgn="base" latinLnBrk="0" hangingPunct="0">
              <a:spcBef>
                <a:spcPct val="0"/>
              </a:spcBef>
              <a:spcAft>
                <a:spcPct val="0"/>
              </a:spcAft>
              <a:buClrTx/>
              <a:buSzTx/>
              <a:buFontTx/>
              <a:buNone/>
              <a:tabLst>
                <a:tab pos="3810000" algn="l"/>
              </a:tabLst>
            </a:pPr>
            <a:endParaRPr kumimoji="0" lang="en-US" sz="2000" b="1" i="0" u="none" strike="noStrike" cap="none" normalizeH="0" baseline="0" dirty="0" smtClean="0">
              <a:ln>
                <a:noFill/>
              </a:ln>
              <a:solidFill>
                <a:srgbClr val="0070C0"/>
              </a:solidFill>
              <a:effectLst/>
              <a:latin typeface="Arial" pitchFamily="34" charset="0"/>
              <a:cs typeface="Arial" pitchFamily="34" charset="0"/>
            </a:endParaRPr>
          </a:p>
          <a:p>
            <a:pPr marL="0" marR="0" lvl="0" indent="457200" algn="l" defTabSz="914400" rtl="0" eaLnBrk="0" fontAlgn="base" latinLnBrk="0" hangingPunct="0">
              <a:spcBef>
                <a:spcPct val="0"/>
              </a:spcBef>
              <a:spcAft>
                <a:spcPct val="0"/>
              </a:spcAft>
              <a:buClrTx/>
              <a:buSzTx/>
              <a:buFontTx/>
              <a:buNone/>
              <a:tabLst>
                <a:tab pos="3810000" algn="l"/>
              </a:tabLst>
            </a:pPr>
            <a:r>
              <a:rPr kumimoji="0" lang="en-US" sz="2000" b="0" i="0" u="none" strike="noStrike" cap="none" normalizeH="0" baseline="0" dirty="0" smtClean="0">
                <a:ln>
                  <a:noFill/>
                </a:ln>
                <a:solidFill>
                  <a:srgbClr val="222222"/>
                </a:solidFill>
                <a:effectLst/>
                <a:latin typeface="Georgia" pitchFamily="18" charset="0"/>
                <a:ea typeface="Times New Roman" pitchFamily="18" charset="0"/>
                <a:cs typeface="Times New Roman" pitchFamily="18" charset="0"/>
              </a:rPr>
              <a:t>#</a:t>
            </a:r>
            <a:r>
              <a:rPr kumimoji="0" lang="en-US" sz="2000" b="1" i="0" u="none" strike="noStrike" cap="none" normalizeH="0" baseline="0" dirty="0" err="1" smtClean="0">
                <a:ln>
                  <a:noFill/>
                </a:ln>
                <a:solidFill>
                  <a:srgbClr val="0070C0"/>
                </a:solidFill>
                <a:effectLst/>
                <a:latin typeface="Georgia" pitchFamily="18" charset="0"/>
                <a:ea typeface="Times New Roman" pitchFamily="18" charset="0"/>
                <a:cs typeface="Times New Roman" pitchFamily="18" charset="0"/>
              </a:rPr>
              <a:t>edquota</a:t>
            </a: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-g  </a:t>
            </a:r>
            <a:r>
              <a:rPr kumimoji="0" lang="en-US" sz="2000" b="1" i="0" u="none" strike="noStrike" cap="none" normalizeH="0" baseline="0" dirty="0" err="1" smtClean="0">
                <a:ln>
                  <a:noFill/>
                </a:ln>
                <a:solidFill>
                  <a:srgbClr val="0070C0"/>
                </a:solidFill>
                <a:effectLst/>
                <a:latin typeface="Georgia" pitchFamily="18" charset="0"/>
                <a:ea typeface="Times New Roman" pitchFamily="18" charset="0"/>
                <a:cs typeface="Times New Roman" pitchFamily="18" charset="0"/>
              </a:rPr>
              <a:t>groupname</a:t>
            </a: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a:t>
            </a:r>
            <a:r>
              <a:rPr kumimoji="0" lang="en-US" sz="2000" b="0" i="0" u="none" strike="noStrike" cap="none" normalizeH="0" baseline="0" dirty="0" smtClean="0">
                <a:ln>
                  <a:noFill/>
                </a:ln>
                <a:solidFill>
                  <a:srgbClr val="222222"/>
                </a:solidFill>
                <a:effectLst/>
                <a:latin typeface="Georgia" pitchFamily="18" charset="0"/>
                <a:ea typeface="Times New Roman" pitchFamily="18" charset="0"/>
                <a:cs typeface="Times New Roman" pitchFamily="18" charset="0"/>
              </a:rPr>
              <a:t>think a user should exist with that group.</a:t>
            </a:r>
            <a:br>
              <a:rPr kumimoji="0" lang="en-US" sz="2000" b="0" i="0" u="none" strike="noStrike" cap="none" normalizeH="0" baseline="0" dirty="0" smtClean="0">
                <a:ln>
                  <a:noFill/>
                </a:ln>
                <a:solidFill>
                  <a:srgbClr val="222222"/>
                </a:solidFill>
                <a:effectLst/>
                <a:latin typeface="Georgia" pitchFamily="18" charset="0"/>
                <a:ea typeface="Times New Roman" pitchFamily="18" charset="0"/>
                <a:cs typeface="Times New Roman" pitchFamily="18" charset="0"/>
              </a:rPr>
            </a:b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#quota     -g     </a:t>
            </a:r>
            <a:r>
              <a:rPr kumimoji="0" lang="en-US" sz="2000" b="1" i="0" u="none" strike="noStrike" cap="none" normalizeH="0" baseline="0" dirty="0" err="1" smtClean="0">
                <a:ln>
                  <a:noFill/>
                </a:ln>
                <a:solidFill>
                  <a:srgbClr val="0070C0"/>
                </a:solidFill>
                <a:effectLst/>
                <a:latin typeface="Georgia" pitchFamily="18" charset="0"/>
                <a:ea typeface="Times New Roman" pitchFamily="18" charset="0"/>
                <a:cs typeface="Times New Roman" pitchFamily="18" charset="0"/>
              </a:rPr>
              <a:t>groupname</a:t>
            </a: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a:t>
            </a:r>
            <a:r>
              <a:rPr kumimoji="0" lang="en-US" sz="2000" b="0" i="0" u="none" strike="noStrike" cap="none" normalizeH="0" baseline="0" dirty="0" smtClean="0">
                <a:ln>
                  <a:noFill/>
                </a:ln>
                <a:solidFill>
                  <a:srgbClr val="222222"/>
                </a:solidFill>
                <a:effectLst/>
                <a:latin typeface="Georgia" pitchFamily="18" charset="0"/>
                <a:ea typeface="Times New Roman" pitchFamily="18" charset="0"/>
                <a:cs typeface="Times New Roman" pitchFamily="18" charset="0"/>
              </a:rPr>
              <a:t>-shows the quota for set for that group</a:t>
            </a:r>
            <a:br>
              <a:rPr kumimoji="0" lang="en-US" sz="2000" b="0" i="0" u="none" strike="noStrike" cap="none" normalizeH="0" baseline="0" dirty="0" smtClean="0">
                <a:ln>
                  <a:noFill/>
                </a:ln>
                <a:solidFill>
                  <a:srgbClr val="222222"/>
                </a:solidFill>
                <a:effectLst/>
                <a:latin typeface="Georgia" pitchFamily="18" charset="0"/>
                <a:ea typeface="Times New Roman" pitchFamily="18" charset="0"/>
                <a:cs typeface="Times New Roman" pitchFamily="18" charset="0"/>
              </a:rPr>
            </a:b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a:r>
            <a:b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b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###Defining prototypical users###</a:t>
            </a:r>
            <a:b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b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a:t>
            </a:r>
            <a:r>
              <a:rPr kumimoji="0" lang="en-US" sz="2000" b="1" i="0" u="none" strike="noStrike" cap="none" normalizeH="0" baseline="0" dirty="0" err="1" smtClean="0">
                <a:ln>
                  <a:noFill/>
                </a:ln>
                <a:solidFill>
                  <a:srgbClr val="0070C0"/>
                </a:solidFill>
                <a:effectLst/>
                <a:latin typeface="Georgia" pitchFamily="18" charset="0"/>
                <a:ea typeface="Times New Roman" pitchFamily="18" charset="0"/>
                <a:cs typeface="Times New Roman" pitchFamily="18" charset="0"/>
              </a:rPr>
              <a:t>edquota</a:t>
            </a: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-p user1 user2</a:t>
            </a:r>
            <a:b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b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a:r>
            <a:b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b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###To see all user </a:t>
            </a:r>
            <a:r>
              <a:rPr kumimoji="0" lang="en-US" sz="2000" b="1" i="0" u="none" strike="noStrike" cap="none" normalizeH="0" baseline="0" dirty="0" err="1" smtClean="0">
                <a:ln>
                  <a:noFill/>
                </a:ln>
                <a:solidFill>
                  <a:srgbClr val="0070C0"/>
                </a:solidFill>
                <a:effectLst/>
                <a:latin typeface="Georgia" pitchFamily="18" charset="0"/>
                <a:ea typeface="Times New Roman" pitchFamily="18" charset="0"/>
                <a:cs typeface="Times New Roman" pitchFamily="18" charset="0"/>
              </a:rPr>
              <a:t>qoutas</a:t>
            </a: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a:t>
            </a:r>
            <a:b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b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a:t>
            </a:r>
            <a:r>
              <a:rPr kumimoji="0" lang="en-US" sz="2000" b="1" i="0" u="none" strike="noStrike" cap="none" normalizeH="0" baseline="0" dirty="0" err="1" smtClean="0">
                <a:ln>
                  <a:noFill/>
                </a:ln>
                <a:solidFill>
                  <a:srgbClr val="0070C0"/>
                </a:solidFill>
                <a:effectLst/>
                <a:latin typeface="Georgia" pitchFamily="18" charset="0"/>
                <a:ea typeface="Times New Roman" pitchFamily="18" charset="0"/>
                <a:cs typeface="Times New Roman" pitchFamily="18" charset="0"/>
              </a:rPr>
              <a:t>repquota</a:t>
            </a: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-a</a:t>
            </a:r>
            <a:b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b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a:r>
            <a:b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b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###To see the user quotas in /home###</a:t>
            </a:r>
            <a:b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b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a:t>
            </a:r>
            <a:r>
              <a:rPr kumimoji="0" lang="en-US" sz="2000" b="1" i="0" u="none" strike="noStrike" cap="none" normalizeH="0" baseline="0" dirty="0" err="1" smtClean="0">
                <a:ln>
                  <a:noFill/>
                </a:ln>
                <a:solidFill>
                  <a:srgbClr val="0070C0"/>
                </a:solidFill>
                <a:effectLst/>
                <a:latin typeface="Georgia" pitchFamily="18" charset="0"/>
                <a:ea typeface="Times New Roman" pitchFamily="18" charset="0"/>
                <a:cs typeface="Times New Roman" pitchFamily="18" charset="0"/>
              </a:rPr>
              <a:t>repquota</a:t>
            </a: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Times New Roman" pitchFamily="18" charset="0"/>
              </a:rPr>
              <a:t> -u /home</a:t>
            </a:r>
            <a:r>
              <a:rPr kumimoji="0" lang="en-US" sz="2000" b="0" i="0" u="none" strike="noStrike" cap="none" normalizeH="0" baseline="0" dirty="0" smtClean="0">
                <a:ln>
                  <a:noFill/>
                </a:ln>
                <a:solidFill>
                  <a:srgbClr val="222222"/>
                </a:solidFill>
                <a:effectLst/>
                <a:latin typeface="Georgia" pitchFamily="18" charset="0"/>
                <a:ea typeface="Times New Roman" pitchFamily="18" charset="0"/>
                <a:cs typeface="Times New Roman" pitchFamily="18" charset="0"/>
              </a:rPr>
              <a:t/>
            </a:r>
            <a:br>
              <a:rPr kumimoji="0" lang="en-US" sz="2000" b="0" i="0" u="none" strike="noStrike" cap="none" normalizeH="0" baseline="0" dirty="0" smtClean="0">
                <a:ln>
                  <a:noFill/>
                </a:ln>
                <a:solidFill>
                  <a:srgbClr val="222222"/>
                </a:solidFill>
                <a:effectLst/>
                <a:latin typeface="Georgia" pitchFamily="18" charset="0"/>
                <a:ea typeface="Times New Roman" pitchFamily="18" charset="0"/>
                <a:cs typeface="Times New Roman" pitchFamily="18" charset="0"/>
              </a:rPr>
            </a:br>
            <a:r>
              <a:rPr kumimoji="0" lang="en-US" sz="2000" b="0" i="0" u="none" strike="noStrike" cap="none" normalizeH="0" baseline="0" dirty="0" smtClean="0">
                <a:ln>
                  <a:noFill/>
                </a:ln>
                <a:solidFill>
                  <a:srgbClr val="222222"/>
                </a:solidFill>
                <a:effectLst/>
                <a:latin typeface="Georgia" pitchFamily="18" charset="0"/>
                <a:ea typeface="Times New Roman" pitchFamily="18" charset="0"/>
                <a:cs typeface="Times New Roman" pitchFamily="18" charset="0"/>
              </a:rPr>
              <a:t/>
            </a:r>
            <a:br>
              <a:rPr kumimoji="0" lang="en-US" sz="2000" b="0" i="0" u="none" strike="noStrike" cap="none" normalizeH="0" baseline="0" dirty="0" smtClean="0">
                <a:ln>
                  <a:noFill/>
                </a:ln>
                <a:solidFill>
                  <a:srgbClr val="222222"/>
                </a:solidFill>
                <a:effectLst/>
                <a:latin typeface="Georgia" pitchFamily="18" charset="0"/>
                <a:ea typeface="Times New Roman" pitchFamily="18" charset="0"/>
                <a:cs typeface="Times New Roman" pitchFamily="18" charset="0"/>
              </a:rPr>
            </a:b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
        <p:nvSpPr>
          <p:cNvPr id="7" name="Rectangle 6"/>
          <p:cNvSpPr/>
          <p:nvPr/>
        </p:nvSpPr>
        <p:spPr>
          <a:xfrm>
            <a:off x="76200" y="533400"/>
            <a:ext cx="8915400" cy="6186309"/>
          </a:xfrm>
          <a:prstGeom prst="rect">
            <a:avLst/>
          </a:prstGeom>
        </p:spPr>
        <p:txBody>
          <a:bodyPr wrap="square">
            <a:spAutoFit/>
          </a:bodyPr>
          <a:lstStyle/>
          <a:p>
            <a:pPr lvl="0" indent="457200" eaLnBrk="0" fontAlgn="base" hangingPunct="0">
              <a:lnSpc>
                <a:spcPct val="150000"/>
              </a:lnSpc>
              <a:spcBef>
                <a:spcPct val="0"/>
              </a:spcBef>
              <a:spcAft>
                <a:spcPct val="0"/>
              </a:spcAft>
              <a:tabLst>
                <a:tab pos="3810000" algn="l"/>
              </a:tabLst>
            </a:pPr>
            <a:r>
              <a:rPr lang="en-US" sz="2400" b="1" dirty="0" smtClean="0">
                <a:solidFill>
                  <a:srgbClr val="0070C0"/>
                </a:solidFill>
                <a:latin typeface="Andalus" pitchFamily="18" charset="-78"/>
                <a:ea typeface="Times New Roman" pitchFamily="18" charset="0"/>
                <a:cs typeface="Andalus" pitchFamily="18" charset="-78"/>
              </a:rPr>
              <a:t>###To see the group quotas in /home###</a:t>
            </a:r>
            <a:r>
              <a:rPr lang="en-US" sz="2400" dirty="0" smtClean="0">
                <a:solidFill>
                  <a:srgbClr val="222222"/>
                </a:solidFill>
                <a:latin typeface="Andalus" pitchFamily="18" charset="-78"/>
                <a:ea typeface="Times New Roman" pitchFamily="18" charset="0"/>
                <a:cs typeface="Andalus" pitchFamily="18" charset="-78"/>
              </a:rPr>
              <a:t/>
            </a:r>
            <a:br>
              <a:rPr lang="en-US" sz="2400" dirty="0" smtClean="0">
                <a:solidFill>
                  <a:srgbClr val="222222"/>
                </a:solidFill>
                <a:latin typeface="Andalus" pitchFamily="18" charset="-78"/>
                <a:ea typeface="Times New Roman" pitchFamily="18" charset="0"/>
                <a:cs typeface="Andalus" pitchFamily="18" charset="-78"/>
              </a:rPr>
            </a:br>
            <a:r>
              <a:rPr lang="en-US" sz="2400" b="1" dirty="0" smtClean="0">
                <a:solidFill>
                  <a:srgbClr val="0070C0"/>
                </a:solidFill>
                <a:latin typeface="Andalus" pitchFamily="18" charset="-78"/>
                <a:ea typeface="Times New Roman" pitchFamily="18" charset="0"/>
                <a:cs typeface="Andalus" pitchFamily="18" charset="-78"/>
              </a:rPr>
              <a:t>#</a:t>
            </a:r>
            <a:r>
              <a:rPr lang="en-US" sz="2400" b="1" dirty="0" err="1" smtClean="0">
                <a:solidFill>
                  <a:srgbClr val="0070C0"/>
                </a:solidFill>
                <a:latin typeface="Andalus" pitchFamily="18" charset="-78"/>
                <a:ea typeface="Times New Roman" pitchFamily="18" charset="0"/>
                <a:cs typeface="Andalus" pitchFamily="18" charset="-78"/>
              </a:rPr>
              <a:t>repquota</a:t>
            </a:r>
            <a:r>
              <a:rPr lang="en-US" sz="2400" b="1" dirty="0" smtClean="0">
                <a:solidFill>
                  <a:srgbClr val="0070C0"/>
                </a:solidFill>
                <a:latin typeface="Andalus" pitchFamily="18" charset="-78"/>
                <a:ea typeface="Times New Roman" pitchFamily="18" charset="0"/>
                <a:cs typeface="Andalus" pitchFamily="18" charset="-78"/>
              </a:rPr>
              <a:t> -g /</a:t>
            </a:r>
            <a:r>
              <a:rPr lang="en-US" sz="2400" b="1" dirty="0" smtClean="0">
                <a:solidFill>
                  <a:srgbClr val="0070C0"/>
                </a:solidFill>
                <a:latin typeface="Andalus" pitchFamily="18" charset="-78"/>
                <a:ea typeface="Times New Roman" pitchFamily="18" charset="0"/>
                <a:cs typeface="Andalus" pitchFamily="18" charset="-78"/>
              </a:rPr>
              <a:t>home</a:t>
            </a:r>
          </a:p>
          <a:p>
            <a:pPr lvl="0" indent="457200" eaLnBrk="0" fontAlgn="base" hangingPunct="0">
              <a:lnSpc>
                <a:spcPct val="150000"/>
              </a:lnSpc>
              <a:spcBef>
                <a:spcPct val="0"/>
              </a:spcBef>
              <a:spcAft>
                <a:spcPct val="0"/>
              </a:spcAft>
              <a:tabLst>
                <a:tab pos="3810000" algn="l"/>
              </a:tabLst>
            </a:pPr>
            <a:r>
              <a:rPr lang="en-US" sz="2400" b="1" dirty="0" smtClean="0">
                <a:solidFill>
                  <a:srgbClr val="0070C0"/>
                </a:solidFill>
                <a:latin typeface="Andalus" pitchFamily="18" charset="-78"/>
                <a:ea typeface="Times New Roman" pitchFamily="18" charset="0"/>
                <a:cs typeface="Andalus" pitchFamily="18" charset="-78"/>
              </a:rPr>
              <a:t/>
            </a:r>
            <a:br>
              <a:rPr lang="en-US" sz="2400" b="1" dirty="0" smtClean="0">
                <a:solidFill>
                  <a:srgbClr val="0070C0"/>
                </a:solidFill>
                <a:latin typeface="Andalus" pitchFamily="18" charset="-78"/>
                <a:ea typeface="Times New Roman" pitchFamily="18" charset="0"/>
                <a:cs typeface="Andalus" pitchFamily="18" charset="-78"/>
              </a:rPr>
            </a:br>
            <a:r>
              <a:rPr lang="en-US" sz="2400" b="1" dirty="0" smtClean="0">
                <a:solidFill>
                  <a:srgbClr val="0070C0"/>
                </a:solidFill>
                <a:latin typeface="Andalus" pitchFamily="18" charset="-78"/>
                <a:ea typeface="Times New Roman" pitchFamily="18" charset="0"/>
                <a:cs typeface="Andalus" pitchFamily="18" charset="-78"/>
              </a:rPr>
              <a:t>###To see the quotas in appropriate size###</a:t>
            </a:r>
            <a:r>
              <a:rPr lang="en-US" sz="2400" dirty="0" smtClean="0">
                <a:solidFill>
                  <a:srgbClr val="222222"/>
                </a:solidFill>
                <a:latin typeface="Andalus" pitchFamily="18" charset="-78"/>
                <a:ea typeface="Times New Roman" pitchFamily="18" charset="0"/>
                <a:cs typeface="Andalus" pitchFamily="18" charset="-78"/>
              </a:rPr>
              <a:t/>
            </a:r>
            <a:br>
              <a:rPr lang="en-US" sz="2400" dirty="0" smtClean="0">
                <a:solidFill>
                  <a:srgbClr val="222222"/>
                </a:solidFill>
                <a:latin typeface="Andalus" pitchFamily="18" charset="-78"/>
                <a:ea typeface="Times New Roman" pitchFamily="18" charset="0"/>
                <a:cs typeface="Andalus" pitchFamily="18" charset="-78"/>
              </a:rPr>
            </a:br>
            <a:r>
              <a:rPr lang="en-US" sz="2400" b="1" dirty="0" smtClean="0">
                <a:solidFill>
                  <a:srgbClr val="0070C0"/>
                </a:solidFill>
                <a:latin typeface="Andalus" pitchFamily="18" charset="-78"/>
                <a:ea typeface="Times New Roman" pitchFamily="18" charset="0"/>
                <a:cs typeface="Andalus" pitchFamily="18" charset="-78"/>
              </a:rPr>
              <a:t>#</a:t>
            </a:r>
            <a:r>
              <a:rPr lang="en-US" sz="2400" b="1" dirty="0" err="1" smtClean="0">
                <a:solidFill>
                  <a:srgbClr val="0070C0"/>
                </a:solidFill>
                <a:latin typeface="Andalus" pitchFamily="18" charset="-78"/>
                <a:ea typeface="Times New Roman" pitchFamily="18" charset="0"/>
                <a:cs typeface="Andalus" pitchFamily="18" charset="-78"/>
              </a:rPr>
              <a:t>repquota</a:t>
            </a:r>
            <a:r>
              <a:rPr lang="en-US" sz="2400" b="1" dirty="0" smtClean="0">
                <a:solidFill>
                  <a:srgbClr val="0070C0"/>
                </a:solidFill>
                <a:latin typeface="Andalus" pitchFamily="18" charset="-78"/>
                <a:ea typeface="Times New Roman" pitchFamily="18" charset="0"/>
                <a:cs typeface="Andalus" pitchFamily="18" charset="-78"/>
              </a:rPr>
              <a:t>    -s    /home    </a:t>
            </a:r>
            <a:r>
              <a:rPr lang="en-US" sz="2400" dirty="0" smtClean="0">
                <a:solidFill>
                  <a:srgbClr val="222222"/>
                </a:solidFill>
                <a:latin typeface="Andalus" pitchFamily="18" charset="-78"/>
                <a:ea typeface="Times New Roman" pitchFamily="18" charset="0"/>
                <a:cs typeface="Andalus" pitchFamily="18" charset="-78"/>
              </a:rPr>
              <a:t>-shows used space and hard limit in MB</a:t>
            </a:r>
            <a:br>
              <a:rPr lang="en-US" sz="2400" dirty="0" smtClean="0">
                <a:solidFill>
                  <a:srgbClr val="222222"/>
                </a:solidFill>
                <a:latin typeface="Andalus" pitchFamily="18" charset="-78"/>
                <a:ea typeface="Times New Roman" pitchFamily="18" charset="0"/>
                <a:cs typeface="Andalus" pitchFamily="18" charset="-78"/>
              </a:rPr>
            </a:br>
            <a:r>
              <a:rPr lang="en-US" sz="2400" dirty="0" smtClean="0">
                <a:solidFill>
                  <a:srgbClr val="222222"/>
                </a:solidFill>
                <a:latin typeface="Andalus" pitchFamily="18" charset="-78"/>
                <a:ea typeface="Times New Roman" pitchFamily="18" charset="0"/>
                <a:cs typeface="Andalus" pitchFamily="18" charset="-78"/>
              </a:rPr>
              <a:t/>
            </a:r>
            <a:br>
              <a:rPr lang="en-US" sz="2400" dirty="0" smtClean="0">
                <a:solidFill>
                  <a:srgbClr val="222222"/>
                </a:solidFill>
                <a:latin typeface="Andalus" pitchFamily="18" charset="-78"/>
                <a:ea typeface="Times New Roman" pitchFamily="18" charset="0"/>
                <a:cs typeface="Andalus" pitchFamily="18" charset="-78"/>
              </a:rPr>
            </a:br>
            <a:r>
              <a:rPr lang="en-US" sz="2400" b="1" dirty="0" smtClean="0">
                <a:solidFill>
                  <a:srgbClr val="0070C0"/>
                </a:solidFill>
                <a:latin typeface="Andalus" pitchFamily="18" charset="-78"/>
                <a:ea typeface="Times New Roman" pitchFamily="18" charset="0"/>
                <a:cs typeface="Andalus" pitchFamily="18" charset="-78"/>
              </a:rPr>
              <a:t>###To check the quota is on or not</a:t>
            </a:r>
            <a:r>
              <a:rPr lang="en-US" sz="2400" b="1" dirty="0" smtClean="0">
                <a:solidFill>
                  <a:srgbClr val="0070C0"/>
                </a:solidFill>
                <a:latin typeface="Andalus" pitchFamily="18" charset="-78"/>
                <a:ea typeface="Times New Roman" pitchFamily="18" charset="0"/>
                <a:cs typeface="Andalus" pitchFamily="18" charset="-78"/>
              </a:rPr>
              <a:t>###</a:t>
            </a:r>
            <a:endParaRPr lang="en-US" sz="2400" b="1" dirty="0" smtClean="0">
              <a:solidFill>
                <a:srgbClr val="0070C0"/>
              </a:solidFill>
              <a:latin typeface="Andalus" pitchFamily="18" charset="-78"/>
              <a:ea typeface="Times New Roman" pitchFamily="18" charset="0"/>
              <a:cs typeface="Andalus" pitchFamily="18" charset="-78"/>
            </a:endParaRPr>
          </a:p>
          <a:p>
            <a:pPr lvl="0" indent="457200" eaLnBrk="0" fontAlgn="base" hangingPunct="0">
              <a:lnSpc>
                <a:spcPct val="150000"/>
              </a:lnSpc>
              <a:spcBef>
                <a:spcPct val="0"/>
              </a:spcBef>
              <a:spcAft>
                <a:spcPct val="0"/>
              </a:spcAft>
              <a:tabLst>
                <a:tab pos="3810000" algn="l"/>
              </a:tabLst>
            </a:pPr>
            <a:r>
              <a:rPr lang="en-US" sz="2400" b="1" dirty="0" smtClean="0">
                <a:solidFill>
                  <a:srgbClr val="0070C0"/>
                </a:solidFill>
                <a:latin typeface="Andalus" pitchFamily="18" charset="-78"/>
                <a:ea typeface="Times New Roman" pitchFamily="18" charset="0"/>
                <a:cs typeface="Andalus" pitchFamily="18" charset="-78"/>
              </a:rPr>
              <a:t>#</a:t>
            </a:r>
            <a:r>
              <a:rPr lang="en-US" sz="2400" b="1" dirty="0" err="1" smtClean="0">
                <a:solidFill>
                  <a:srgbClr val="0070C0"/>
                </a:solidFill>
                <a:latin typeface="Andalus" pitchFamily="18" charset="-78"/>
                <a:ea typeface="Times New Roman" pitchFamily="18" charset="0"/>
                <a:cs typeface="Andalus" pitchFamily="18" charset="-78"/>
              </a:rPr>
              <a:t>quotaon</a:t>
            </a:r>
            <a:r>
              <a:rPr lang="en-US" sz="2400" b="1" dirty="0" smtClean="0">
                <a:solidFill>
                  <a:srgbClr val="0070C0"/>
                </a:solidFill>
                <a:latin typeface="Andalus" pitchFamily="18" charset="-78"/>
                <a:ea typeface="Times New Roman" pitchFamily="18" charset="0"/>
                <a:cs typeface="Andalus" pitchFamily="18" charset="-78"/>
              </a:rPr>
              <a:t> -v /home  </a:t>
            </a:r>
            <a:br>
              <a:rPr lang="en-US" sz="2400" b="1" dirty="0" smtClean="0">
                <a:solidFill>
                  <a:srgbClr val="0070C0"/>
                </a:solidFill>
                <a:latin typeface="Andalus" pitchFamily="18" charset="-78"/>
                <a:ea typeface="Times New Roman" pitchFamily="18" charset="0"/>
                <a:cs typeface="Andalus" pitchFamily="18" charset="-78"/>
              </a:rPr>
            </a:br>
            <a:r>
              <a:rPr lang="en-US" sz="2400" b="1" dirty="0" smtClean="0">
                <a:solidFill>
                  <a:srgbClr val="0070C0"/>
                </a:solidFill>
                <a:latin typeface="Andalus" pitchFamily="18" charset="-78"/>
                <a:ea typeface="Times New Roman" pitchFamily="18" charset="0"/>
                <a:cs typeface="Andalus" pitchFamily="18" charset="-78"/>
              </a:rPr>
              <a:t>###Setting grace period###</a:t>
            </a:r>
            <a:br>
              <a:rPr lang="en-US" sz="2400" b="1" dirty="0" smtClean="0">
                <a:solidFill>
                  <a:srgbClr val="0070C0"/>
                </a:solidFill>
                <a:latin typeface="Andalus" pitchFamily="18" charset="-78"/>
                <a:ea typeface="Times New Roman" pitchFamily="18" charset="0"/>
                <a:cs typeface="Andalus" pitchFamily="18" charset="-78"/>
              </a:rPr>
            </a:br>
            <a:r>
              <a:rPr lang="en-US" sz="2400" b="1" dirty="0" smtClean="0">
                <a:solidFill>
                  <a:srgbClr val="0070C0"/>
                </a:solidFill>
                <a:latin typeface="Andalus" pitchFamily="18" charset="-78"/>
                <a:ea typeface="Times New Roman" pitchFamily="18" charset="0"/>
                <a:cs typeface="Andalus" pitchFamily="18" charset="-78"/>
              </a:rPr>
              <a:t>#</a:t>
            </a:r>
            <a:r>
              <a:rPr lang="en-US" sz="2400" b="1" dirty="0" err="1" smtClean="0">
                <a:solidFill>
                  <a:srgbClr val="0070C0"/>
                </a:solidFill>
                <a:latin typeface="Andalus" pitchFamily="18" charset="-78"/>
                <a:ea typeface="Times New Roman" pitchFamily="18" charset="0"/>
                <a:cs typeface="Andalus" pitchFamily="18" charset="-78"/>
              </a:rPr>
              <a:t>edquota</a:t>
            </a:r>
            <a:r>
              <a:rPr lang="en-US" sz="2400" b="1" dirty="0" smtClean="0">
                <a:solidFill>
                  <a:srgbClr val="0070C0"/>
                </a:solidFill>
                <a:latin typeface="Andalus" pitchFamily="18" charset="-78"/>
                <a:ea typeface="Times New Roman" pitchFamily="18" charset="0"/>
                <a:cs typeface="Andalus" pitchFamily="18" charset="-78"/>
              </a:rPr>
              <a:t>      -t</a:t>
            </a:r>
            <a:r>
              <a:rPr lang="en-US" sz="2400" dirty="0" smtClean="0">
                <a:solidFill>
                  <a:srgbClr val="222222"/>
                </a:solidFill>
                <a:latin typeface="Andalus" pitchFamily="18" charset="-78"/>
                <a:ea typeface="Times New Roman" pitchFamily="18" charset="0"/>
                <a:cs typeface="Andalus" pitchFamily="18" charset="-78"/>
              </a:rPr>
              <a:t/>
            </a:r>
            <a:br>
              <a:rPr lang="en-US" sz="2400" dirty="0" smtClean="0">
                <a:solidFill>
                  <a:srgbClr val="222222"/>
                </a:solidFill>
                <a:latin typeface="Andalus" pitchFamily="18" charset="-78"/>
                <a:ea typeface="Times New Roman" pitchFamily="18" charset="0"/>
                <a:cs typeface="Andalus" pitchFamily="18" charset="-78"/>
              </a:rPr>
            </a:br>
            <a:r>
              <a:rPr lang="en-US" sz="2400" dirty="0" smtClean="0">
                <a:solidFill>
                  <a:srgbClr val="222222"/>
                </a:solidFill>
                <a:latin typeface="Andalus" pitchFamily="18" charset="-78"/>
                <a:ea typeface="Times New Roman" pitchFamily="18" charset="0"/>
                <a:cs typeface="Andalus" pitchFamily="18" charset="-78"/>
              </a:rPr>
              <a:t>10days not 10 days.</a:t>
            </a:r>
            <a:endParaRPr lang="en-US" sz="2400" dirty="0" smtClean="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
        <p:nvSpPr>
          <p:cNvPr id="8" name="Rectangle 7"/>
          <p:cNvSpPr/>
          <p:nvPr/>
        </p:nvSpPr>
        <p:spPr>
          <a:xfrm>
            <a:off x="0" y="616089"/>
            <a:ext cx="9144000" cy="5724644"/>
          </a:xfrm>
          <a:prstGeom prst="rect">
            <a:avLst/>
          </a:prstGeom>
        </p:spPr>
        <p:txBody>
          <a:bodyPr wrap="square">
            <a:spAutoFit/>
          </a:bodyPr>
          <a:lstStyle/>
          <a:p>
            <a:pPr lvl="0" indent="457200" eaLnBrk="0" fontAlgn="base" hangingPunct="0">
              <a:lnSpc>
                <a:spcPct val="150000"/>
              </a:lnSpc>
              <a:spcBef>
                <a:spcPct val="0"/>
              </a:spcBef>
              <a:spcAft>
                <a:spcPct val="0"/>
              </a:spcAft>
              <a:tabLst>
                <a:tab pos="3810000" algn="l"/>
              </a:tabLst>
            </a:pPr>
            <a:r>
              <a:rPr lang="en-US" sz="2800" b="1" u="sng" dirty="0" smtClean="0">
                <a:solidFill>
                  <a:srgbClr val="FF0000"/>
                </a:solidFill>
                <a:latin typeface="Andalus" pitchFamily="18" charset="-78"/>
                <a:ea typeface="Times New Roman" pitchFamily="18" charset="0"/>
                <a:cs typeface="Andalus" pitchFamily="18" charset="-78"/>
              </a:rPr>
              <a:t>For particular user set grace period</a:t>
            </a:r>
            <a:r>
              <a:rPr lang="en-US" sz="2800" b="1" u="sng" dirty="0" smtClean="0">
                <a:solidFill>
                  <a:srgbClr val="FF0000"/>
                </a:solidFill>
                <a:latin typeface="Andalus" pitchFamily="18" charset="-78"/>
                <a:ea typeface="Times New Roman" pitchFamily="18" charset="0"/>
                <a:cs typeface="Andalus" pitchFamily="18" charset="-78"/>
              </a:rPr>
              <a:t>:-</a:t>
            </a:r>
            <a:endParaRPr lang="en-US" sz="2800" b="1" u="sng" dirty="0" smtClean="0">
              <a:solidFill>
                <a:srgbClr val="FF0000"/>
              </a:solidFill>
              <a:latin typeface="Andalus" pitchFamily="18" charset="-78"/>
              <a:cs typeface="Andalus" pitchFamily="18" charset="-78"/>
            </a:endParaRPr>
          </a:p>
          <a:p>
            <a:pPr lvl="0" indent="457200" eaLnBrk="0" fontAlgn="base" hangingPunct="0">
              <a:lnSpc>
                <a:spcPct val="150000"/>
              </a:lnSpc>
              <a:spcBef>
                <a:spcPct val="0"/>
              </a:spcBef>
              <a:spcAft>
                <a:spcPct val="0"/>
              </a:spcAft>
              <a:tabLst>
                <a:tab pos="3810000" algn="l"/>
              </a:tabLst>
            </a:pPr>
            <a:r>
              <a:rPr lang="en-US" sz="2400" b="1" dirty="0" smtClean="0">
                <a:solidFill>
                  <a:srgbClr val="0070C0"/>
                </a:solidFill>
                <a:latin typeface="Andalus" pitchFamily="18" charset="-78"/>
                <a:ea typeface="Times New Roman" pitchFamily="18" charset="0"/>
                <a:cs typeface="Andalus" pitchFamily="18" charset="-78"/>
              </a:rPr>
              <a:t>#</a:t>
            </a:r>
            <a:r>
              <a:rPr lang="en-US" sz="2400" b="1" dirty="0" err="1" smtClean="0">
                <a:solidFill>
                  <a:srgbClr val="0070C0"/>
                </a:solidFill>
                <a:latin typeface="Andalus" pitchFamily="18" charset="-78"/>
                <a:ea typeface="Times New Roman" pitchFamily="18" charset="0"/>
                <a:cs typeface="Andalus" pitchFamily="18" charset="-78"/>
              </a:rPr>
              <a:t>edquota</a:t>
            </a:r>
            <a:r>
              <a:rPr lang="en-US" sz="2400" b="1" dirty="0" smtClean="0">
                <a:solidFill>
                  <a:srgbClr val="0070C0"/>
                </a:solidFill>
                <a:latin typeface="Andalus" pitchFamily="18" charset="-78"/>
                <a:ea typeface="Times New Roman" pitchFamily="18" charset="0"/>
                <a:cs typeface="Andalus" pitchFamily="18" charset="-78"/>
              </a:rPr>
              <a:t>  –T   </a:t>
            </a:r>
            <a:r>
              <a:rPr lang="en-US" sz="2400" b="1" dirty="0" err="1" smtClean="0">
                <a:solidFill>
                  <a:srgbClr val="0070C0"/>
                </a:solidFill>
                <a:latin typeface="Andalus" pitchFamily="18" charset="-78"/>
                <a:ea typeface="Times New Roman" pitchFamily="18" charset="0"/>
                <a:cs typeface="Andalus" pitchFamily="18" charset="-78"/>
              </a:rPr>
              <a:t>krishna</a:t>
            </a:r>
            <a:r>
              <a:rPr lang="en-US" sz="2400" b="1" dirty="0" smtClean="0">
                <a:solidFill>
                  <a:srgbClr val="0070C0"/>
                </a:solidFill>
                <a:latin typeface="Andalus" pitchFamily="18" charset="-78"/>
                <a:ea typeface="Times New Roman" pitchFamily="18" charset="0"/>
                <a:cs typeface="Andalus" pitchFamily="18" charset="-78"/>
              </a:rPr>
              <a:t/>
            </a:r>
            <a:br>
              <a:rPr lang="en-US" sz="2400" b="1" dirty="0" smtClean="0">
                <a:solidFill>
                  <a:srgbClr val="0070C0"/>
                </a:solidFill>
                <a:latin typeface="Andalus" pitchFamily="18" charset="-78"/>
                <a:ea typeface="Times New Roman" pitchFamily="18" charset="0"/>
                <a:cs typeface="Andalus" pitchFamily="18" charset="-78"/>
              </a:rPr>
            </a:br>
            <a:r>
              <a:rPr lang="en-US" sz="2400" b="1" dirty="0" smtClean="0">
                <a:solidFill>
                  <a:srgbClr val="0070C0"/>
                </a:solidFill>
                <a:latin typeface="Andalus" pitchFamily="18" charset="-78"/>
                <a:ea typeface="Times New Roman" pitchFamily="18" charset="0"/>
                <a:cs typeface="Andalus" pitchFamily="18" charset="-78"/>
              </a:rPr>
              <a:t>###To enable and disable the </a:t>
            </a:r>
            <a:r>
              <a:rPr lang="en-US" sz="2400" b="1" dirty="0" err="1" smtClean="0">
                <a:solidFill>
                  <a:srgbClr val="0070C0"/>
                </a:solidFill>
                <a:latin typeface="Andalus" pitchFamily="18" charset="-78"/>
                <a:ea typeface="Times New Roman" pitchFamily="18" charset="0"/>
                <a:cs typeface="Andalus" pitchFamily="18" charset="-78"/>
              </a:rPr>
              <a:t>qoutas</a:t>
            </a:r>
            <a:r>
              <a:rPr lang="en-US" sz="2400" b="1" dirty="0" smtClean="0">
                <a:solidFill>
                  <a:srgbClr val="0070C0"/>
                </a:solidFill>
                <a:latin typeface="Andalus" pitchFamily="18" charset="-78"/>
                <a:ea typeface="Times New Roman" pitchFamily="18" charset="0"/>
                <a:cs typeface="Andalus" pitchFamily="18" charset="-78"/>
              </a:rPr>
              <a:t>###</a:t>
            </a:r>
            <a:endParaRPr lang="en-US" sz="2400" b="1" dirty="0" smtClean="0">
              <a:solidFill>
                <a:srgbClr val="0070C0"/>
              </a:solidFill>
              <a:latin typeface="Andalus" pitchFamily="18" charset="-78"/>
              <a:cs typeface="Andalus" pitchFamily="18" charset="-78"/>
            </a:endParaRPr>
          </a:p>
          <a:p>
            <a:pPr lvl="0" indent="457200" eaLnBrk="0" fontAlgn="base" hangingPunct="0">
              <a:lnSpc>
                <a:spcPct val="150000"/>
              </a:lnSpc>
              <a:spcBef>
                <a:spcPct val="0"/>
              </a:spcBef>
              <a:spcAft>
                <a:spcPct val="0"/>
              </a:spcAft>
              <a:tabLst>
                <a:tab pos="3810000" algn="l"/>
              </a:tabLst>
            </a:pPr>
            <a:r>
              <a:rPr lang="en-US" sz="2400" b="1" dirty="0" smtClean="0">
                <a:solidFill>
                  <a:srgbClr val="0070C0"/>
                </a:solidFill>
                <a:latin typeface="Andalus" pitchFamily="18" charset="-78"/>
                <a:ea typeface="Times New Roman" pitchFamily="18" charset="0"/>
                <a:cs typeface="Andalus" pitchFamily="18" charset="-78"/>
              </a:rPr>
              <a:t># </a:t>
            </a:r>
            <a:r>
              <a:rPr lang="en-US" sz="2400" b="1" dirty="0" smtClean="0">
                <a:solidFill>
                  <a:srgbClr val="0070C0"/>
                </a:solidFill>
                <a:latin typeface="Andalus" pitchFamily="18" charset="-78"/>
                <a:ea typeface="Times New Roman" pitchFamily="18" charset="0"/>
                <a:cs typeface="Andalus" pitchFamily="18" charset="-78"/>
              </a:rPr>
              <a:t>vim /</a:t>
            </a:r>
            <a:r>
              <a:rPr lang="en-US" sz="2400" b="1" dirty="0" smtClean="0">
                <a:solidFill>
                  <a:srgbClr val="0070C0"/>
                </a:solidFill>
                <a:latin typeface="Andalus" pitchFamily="18" charset="-78"/>
                <a:ea typeface="Times New Roman" pitchFamily="18" charset="0"/>
                <a:cs typeface="Andalus" pitchFamily="18" charset="-78"/>
              </a:rPr>
              <a:t>etc/</a:t>
            </a:r>
            <a:r>
              <a:rPr lang="en-US" sz="2400" b="1" dirty="0" err="1" smtClean="0">
                <a:solidFill>
                  <a:srgbClr val="0070C0"/>
                </a:solidFill>
                <a:latin typeface="Andalus" pitchFamily="18" charset="-78"/>
                <a:ea typeface="Times New Roman" pitchFamily="18" charset="0"/>
                <a:cs typeface="Andalus" pitchFamily="18" charset="-78"/>
              </a:rPr>
              <a:t>fstab</a:t>
            </a:r>
            <a:endParaRPr lang="en-US" sz="2400" b="1" dirty="0" smtClean="0">
              <a:solidFill>
                <a:srgbClr val="0070C0"/>
              </a:solidFill>
              <a:latin typeface="Andalus" pitchFamily="18" charset="-78"/>
              <a:cs typeface="Andalus" pitchFamily="18" charset="-78"/>
            </a:endParaRPr>
          </a:p>
          <a:p>
            <a:pPr lvl="0" indent="457200" eaLnBrk="0" fontAlgn="base" hangingPunct="0">
              <a:lnSpc>
                <a:spcPct val="150000"/>
              </a:lnSpc>
              <a:spcBef>
                <a:spcPct val="0"/>
              </a:spcBef>
              <a:spcAft>
                <a:spcPct val="0"/>
              </a:spcAft>
              <a:tabLst>
                <a:tab pos="3810000" algn="l"/>
              </a:tabLst>
            </a:pPr>
            <a:r>
              <a:rPr lang="en-US" sz="2400" dirty="0" smtClean="0">
                <a:solidFill>
                  <a:srgbClr val="222222"/>
                </a:solidFill>
                <a:latin typeface="Andalus" pitchFamily="18" charset="-78"/>
                <a:ea typeface="Times New Roman" pitchFamily="18" charset="0"/>
                <a:cs typeface="Andalus" pitchFamily="18" charset="-78"/>
              </a:rPr>
              <a:t>  Remove both      </a:t>
            </a:r>
            <a:r>
              <a:rPr lang="en-US" sz="2400" dirty="0" err="1" smtClean="0">
                <a:solidFill>
                  <a:srgbClr val="FF0000"/>
                </a:solidFill>
                <a:latin typeface="Andalus" pitchFamily="18" charset="-78"/>
                <a:ea typeface="Times New Roman" pitchFamily="18" charset="0"/>
                <a:cs typeface="Andalus" pitchFamily="18" charset="-78"/>
              </a:rPr>
              <a:t>usrquota,grpquota</a:t>
            </a:r>
            <a:r>
              <a:rPr lang="en-US" sz="2400" dirty="0" smtClean="0">
                <a:solidFill>
                  <a:srgbClr val="222222"/>
                </a:solidFill>
                <a:latin typeface="Andalus" pitchFamily="18" charset="-78"/>
                <a:ea typeface="Times New Roman" pitchFamily="18" charset="0"/>
                <a:cs typeface="Andalus" pitchFamily="18" charset="-78"/>
              </a:rPr>
              <a:t>     words in front of /home.</a:t>
            </a:r>
            <a:endParaRPr lang="en-US" sz="2400" dirty="0" smtClean="0">
              <a:latin typeface="Andalus" pitchFamily="18" charset="-78"/>
              <a:cs typeface="Andalus" pitchFamily="18" charset="-78"/>
            </a:endParaRPr>
          </a:p>
          <a:p>
            <a:pPr lvl="0" indent="457200" eaLnBrk="0" fontAlgn="base" hangingPunct="0">
              <a:lnSpc>
                <a:spcPct val="150000"/>
              </a:lnSpc>
              <a:spcBef>
                <a:spcPct val="0"/>
              </a:spcBef>
              <a:spcAft>
                <a:spcPct val="0"/>
              </a:spcAft>
              <a:tabLst>
                <a:tab pos="3810000" algn="l"/>
              </a:tabLst>
            </a:pPr>
            <a:r>
              <a:rPr lang="en-US" sz="2400" dirty="0" smtClean="0">
                <a:solidFill>
                  <a:srgbClr val="222222"/>
                </a:solidFill>
                <a:latin typeface="Andalus" pitchFamily="18" charset="-78"/>
                <a:ea typeface="Times New Roman" pitchFamily="18" charset="0"/>
                <a:cs typeface="Andalus" pitchFamily="18" charset="-78"/>
              </a:rPr>
              <a:t>Then    :</a:t>
            </a:r>
            <a:r>
              <a:rPr lang="en-US" sz="2400" dirty="0" err="1" smtClean="0">
                <a:solidFill>
                  <a:srgbClr val="222222"/>
                </a:solidFill>
                <a:latin typeface="Andalus" pitchFamily="18" charset="-78"/>
                <a:ea typeface="Times New Roman" pitchFamily="18" charset="0"/>
                <a:cs typeface="Andalus" pitchFamily="18" charset="-78"/>
              </a:rPr>
              <a:t>wq</a:t>
            </a:r>
            <a:r>
              <a:rPr lang="en-US" sz="2400" dirty="0" smtClean="0">
                <a:solidFill>
                  <a:srgbClr val="222222"/>
                </a:solidFill>
                <a:latin typeface="Andalus" pitchFamily="18" charset="-78"/>
                <a:ea typeface="Times New Roman" pitchFamily="18" charset="0"/>
                <a:cs typeface="Andalus" pitchFamily="18" charset="-78"/>
              </a:rPr>
              <a:t>!</a:t>
            </a:r>
            <a:endParaRPr lang="en-US" sz="2400" dirty="0" smtClean="0">
              <a:latin typeface="Andalus" pitchFamily="18" charset="-78"/>
              <a:cs typeface="Andalus" pitchFamily="18" charset="-78"/>
            </a:endParaRPr>
          </a:p>
          <a:p>
            <a:pPr lvl="0" indent="457200" eaLnBrk="0" fontAlgn="base" hangingPunct="0">
              <a:lnSpc>
                <a:spcPct val="150000"/>
              </a:lnSpc>
              <a:spcBef>
                <a:spcPct val="0"/>
              </a:spcBef>
              <a:spcAft>
                <a:spcPct val="0"/>
              </a:spcAft>
              <a:tabLst>
                <a:tab pos="3810000" algn="l"/>
              </a:tabLst>
            </a:pPr>
            <a:r>
              <a:rPr lang="en-US" sz="2400" b="1" dirty="0" smtClean="0">
                <a:solidFill>
                  <a:srgbClr val="0070C0"/>
                </a:solidFill>
                <a:latin typeface="Andalus" pitchFamily="18" charset="-78"/>
                <a:ea typeface="Times New Roman" pitchFamily="18" charset="0"/>
                <a:cs typeface="Andalus" pitchFamily="18" charset="-78"/>
              </a:rPr>
              <a:t>#mount    -a</a:t>
            </a:r>
            <a:r>
              <a:rPr lang="en-US" sz="2400" dirty="0" smtClean="0">
                <a:solidFill>
                  <a:srgbClr val="222222"/>
                </a:solidFill>
                <a:latin typeface="Andalus" pitchFamily="18" charset="-78"/>
                <a:ea typeface="Times New Roman" pitchFamily="18" charset="0"/>
                <a:cs typeface="Andalus" pitchFamily="18" charset="-78"/>
              </a:rPr>
              <a:t/>
            </a:r>
            <a:br>
              <a:rPr lang="en-US" sz="2400" dirty="0" smtClean="0">
                <a:solidFill>
                  <a:srgbClr val="222222"/>
                </a:solidFill>
                <a:latin typeface="Andalus" pitchFamily="18" charset="-78"/>
                <a:ea typeface="Times New Roman" pitchFamily="18" charset="0"/>
                <a:cs typeface="Andalus" pitchFamily="18" charset="-78"/>
              </a:rPr>
            </a:br>
            <a:r>
              <a:rPr lang="en-US" sz="2400" b="1" dirty="0" smtClean="0">
                <a:solidFill>
                  <a:srgbClr val="0070C0"/>
                </a:solidFill>
                <a:latin typeface="Andalus" pitchFamily="18" charset="-78"/>
                <a:ea typeface="Times New Roman" pitchFamily="18" charset="0"/>
                <a:cs typeface="Andalus" pitchFamily="18" charset="-78"/>
              </a:rPr>
              <a:t>#</a:t>
            </a:r>
            <a:r>
              <a:rPr lang="en-US" sz="2400" b="1" dirty="0" err="1" smtClean="0">
                <a:solidFill>
                  <a:srgbClr val="0070C0"/>
                </a:solidFill>
                <a:latin typeface="Andalus" pitchFamily="18" charset="-78"/>
                <a:ea typeface="Times New Roman" pitchFamily="18" charset="0"/>
                <a:cs typeface="Andalus" pitchFamily="18" charset="-78"/>
              </a:rPr>
              <a:t>quotaoff</a:t>
            </a:r>
            <a:r>
              <a:rPr lang="en-US" sz="2400" b="1" dirty="0" smtClean="0">
                <a:solidFill>
                  <a:srgbClr val="0070C0"/>
                </a:solidFill>
                <a:latin typeface="Andalus" pitchFamily="18" charset="-78"/>
                <a:ea typeface="Times New Roman" pitchFamily="18" charset="0"/>
                <a:cs typeface="Andalus" pitchFamily="18" charset="-78"/>
              </a:rPr>
              <a:t>   -</a:t>
            </a:r>
            <a:r>
              <a:rPr lang="en-US" sz="2400" b="1" dirty="0" err="1" smtClean="0">
                <a:solidFill>
                  <a:srgbClr val="0070C0"/>
                </a:solidFill>
                <a:latin typeface="Andalus" pitchFamily="18" charset="-78"/>
                <a:ea typeface="Times New Roman" pitchFamily="18" charset="0"/>
                <a:cs typeface="Andalus" pitchFamily="18" charset="-78"/>
              </a:rPr>
              <a:t>vaug</a:t>
            </a:r>
            <a:r>
              <a:rPr lang="en-US" sz="2400" b="1" dirty="0" smtClean="0">
                <a:solidFill>
                  <a:srgbClr val="0070C0"/>
                </a:solidFill>
                <a:latin typeface="Andalus" pitchFamily="18" charset="-78"/>
                <a:ea typeface="Times New Roman" pitchFamily="18" charset="0"/>
                <a:cs typeface="Andalus" pitchFamily="18" charset="-78"/>
              </a:rPr>
              <a:t> /home </a:t>
            </a:r>
            <a:r>
              <a:rPr lang="en-US" sz="2400" dirty="0" smtClean="0">
                <a:solidFill>
                  <a:srgbClr val="222222"/>
                </a:solidFill>
                <a:latin typeface="Andalus" pitchFamily="18" charset="-78"/>
                <a:ea typeface="Times New Roman" pitchFamily="18" charset="0"/>
                <a:cs typeface="Andalus" pitchFamily="18" charset="-78"/>
              </a:rPr>
              <a:t>-will turn off all the quotas [</a:t>
            </a:r>
            <a:r>
              <a:rPr lang="en-US" sz="2400" dirty="0" err="1" smtClean="0">
                <a:solidFill>
                  <a:srgbClr val="222222"/>
                </a:solidFill>
                <a:latin typeface="Andalus" pitchFamily="18" charset="-78"/>
                <a:ea typeface="Times New Roman" pitchFamily="18" charset="0"/>
                <a:cs typeface="Andalus" pitchFamily="18" charset="-78"/>
              </a:rPr>
              <a:t>gruop</a:t>
            </a:r>
            <a:r>
              <a:rPr lang="en-US" sz="2400" dirty="0" smtClean="0">
                <a:solidFill>
                  <a:srgbClr val="222222"/>
                </a:solidFill>
                <a:latin typeface="Andalus" pitchFamily="18" charset="-78"/>
                <a:ea typeface="Times New Roman" pitchFamily="18" charset="0"/>
                <a:cs typeface="Andalus" pitchFamily="18" charset="-78"/>
              </a:rPr>
              <a:t> and user]</a:t>
            </a:r>
            <a:endParaRPr lang="en-US" sz="2400" dirty="0" smtClean="0">
              <a:latin typeface="Andalus" pitchFamily="18" charset="-78"/>
              <a:cs typeface="Andalus" pitchFamily="18" charset="-78"/>
            </a:endParaRPr>
          </a:p>
          <a:p>
            <a:pPr lvl="0" indent="457200" eaLnBrk="0" fontAlgn="base" hangingPunct="0">
              <a:lnSpc>
                <a:spcPct val="150000"/>
              </a:lnSpc>
              <a:spcBef>
                <a:spcPct val="0"/>
              </a:spcBef>
              <a:spcAft>
                <a:spcPct val="0"/>
              </a:spcAft>
              <a:tabLst>
                <a:tab pos="3810000" algn="l"/>
              </a:tabLst>
            </a:pPr>
            <a:r>
              <a:rPr lang="en-US" sz="2400" b="1" dirty="0" smtClean="0">
                <a:solidFill>
                  <a:srgbClr val="0070C0"/>
                </a:solidFill>
                <a:latin typeface="Andalus" pitchFamily="18" charset="-78"/>
                <a:ea typeface="Times New Roman" pitchFamily="18" charset="0"/>
                <a:cs typeface="Andalus" pitchFamily="18" charset="-78"/>
              </a:rPr>
              <a:t>#mount   -o    remount /home  </a:t>
            </a:r>
            <a:endParaRPr lang="en-US" sz="2400" b="1" dirty="0" smtClean="0">
              <a:solidFill>
                <a:srgbClr val="0070C0"/>
              </a:solidFill>
              <a:latin typeface="Andalus" pitchFamily="18" charset="-78"/>
              <a:cs typeface="Andalus" pitchFamily="18" charset="-78"/>
            </a:endParaRPr>
          </a:p>
          <a:p>
            <a:pPr lvl="0" indent="457200" eaLnBrk="0" fontAlgn="base" hangingPunct="0">
              <a:lnSpc>
                <a:spcPct val="150000"/>
              </a:lnSpc>
              <a:spcBef>
                <a:spcPct val="0"/>
              </a:spcBef>
              <a:spcAft>
                <a:spcPct val="0"/>
              </a:spcAft>
              <a:tabLst>
                <a:tab pos="3810000" algn="l"/>
              </a:tabLst>
            </a:pPr>
            <a:r>
              <a:rPr lang="en-US" sz="2400" b="1" i="1" dirty="0" smtClean="0">
                <a:solidFill>
                  <a:srgbClr val="0070C0"/>
                </a:solidFill>
                <a:latin typeface="Andalus" pitchFamily="18" charset="-78"/>
                <a:ea typeface="Times New Roman" pitchFamily="18" charset="0"/>
                <a:cs typeface="Andalus" pitchFamily="18" charset="-78"/>
              </a:rPr>
              <a:t>#   </a:t>
            </a:r>
            <a:r>
              <a:rPr lang="en-US" sz="2400" b="1" i="1" dirty="0" smtClean="0">
                <a:solidFill>
                  <a:srgbClr val="0070C0"/>
                </a:solidFill>
                <a:latin typeface="Andalus" pitchFamily="18" charset="-78"/>
                <a:ea typeface="Times New Roman" pitchFamily="18" charset="0"/>
                <a:cs typeface="Andalus" pitchFamily="18" charset="-78"/>
              </a:rPr>
              <a:t>mount            </a:t>
            </a:r>
            <a:r>
              <a:rPr lang="en-US" sz="2400" i="1" dirty="0" smtClean="0">
                <a:latin typeface="Andalus" pitchFamily="18" charset="-78"/>
                <a:ea typeface="Times New Roman" pitchFamily="18" charset="0"/>
                <a:cs typeface="Andalus" pitchFamily="18" charset="-78"/>
              </a:rPr>
              <a:t>{to check quota is enable or not}    </a:t>
            </a:r>
            <a:endParaRPr lang="en-US" sz="2400" dirty="0" smtClean="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152400" y="609600"/>
            <a:ext cx="9144000" cy="5909310"/>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Swap Size At least</a:t>
            </a:r>
            <a:endParaRPr kumimoji="0" lang="en-US" sz="2800" b="1" i="0" u="sng"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2GB swap space for 4GB of RAM or less.</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4GB swap space for 4-16GB of RAM</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8GB swap space for 16-64GB of RAM</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16GB swap space for 64-256GB of RAM</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32GB swap space for 256-512GB of RAM</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sz="36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Create Swap partition</a:t>
            </a:r>
          </a:p>
          <a:p>
            <a:pPr marL="0" marR="0" lvl="0" indent="0" algn="ctr"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To accomplish this task you must be login form root </a:t>
            </a:r>
          </a:p>
          <a:p>
            <a:pPr marL="0" marR="0" lvl="0" indent="0" algn="ctr"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account. So first login from root and verify your hard disk.</a:t>
            </a:r>
          </a:p>
          <a:p>
            <a:pPr marL="0" marR="0" lvl="0" indent="0" algn="ctr"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And then create one partition with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hexa</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code 82.</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0" y="764738"/>
            <a:ext cx="9144000" cy="22621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800" i="0" u="sng"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Step  1 </a:t>
            </a:r>
            <a:r>
              <a:rPr kumimoji="0" lang="en-US" sz="18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a:r>
            <a:br>
              <a:rPr kumimoji="0" lang="en-US" sz="18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br>
            <a:r>
              <a:rPr kumimoji="0" lang="en-US" sz="2400" b="1" i="0" u="none" strike="noStrike" cap="none" normalizeH="0" baseline="0" dirty="0" smtClean="0">
                <a:ln>
                  <a:noFill/>
                </a:ln>
                <a:solidFill>
                  <a:srgbClr val="0070C0"/>
                </a:solidFill>
                <a:effectLst/>
                <a:latin typeface="Calibri" pitchFamily="34" charset="0"/>
                <a:ea typeface="Times New Roman" pitchFamily="18" charset="0"/>
                <a:cs typeface="Times New Roman" pitchFamily="18" charset="0"/>
              </a:rPr>
              <a:t> # </a:t>
            </a:r>
            <a:r>
              <a:rPr kumimoji="0" lang="en-US" sz="2400" b="1" i="0" u="none" strike="noStrike" cap="none" normalizeH="0" baseline="0" dirty="0" err="1" smtClean="0">
                <a:ln>
                  <a:noFill/>
                </a:ln>
                <a:solidFill>
                  <a:srgbClr val="0070C0"/>
                </a:solidFill>
                <a:effectLst/>
                <a:latin typeface="Calibri" pitchFamily="34" charset="0"/>
                <a:ea typeface="Times New Roman" pitchFamily="18" charset="0"/>
                <a:cs typeface="Times New Roman" pitchFamily="18" charset="0"/>
              </a:rPr>
              <a:t>fdisk</a:t>
            </a:r>
            <a:r>
              <a:rPr kumimoji="0" lang="en-US" sz="2400" b="1" i="0" u="none" strike="noStrike" cap="none" normalizeH="0" baseline="0" dirty="0" smtClean="0">
                <a:ln>
                  <a:noFill/>
                </a:ln>
                <a:solidFill>
                  <a:srgbClr val="0070C0"/>
                </a:solidFill>
                <a:effectLst/>
                <a:latin typeface="Calibri" pitchFamily="34" charset="0"/>
                <a:ea typeface="Times New Roman" pitchFamily="18" charset="0"/>
                <a:cs typeface="Times New Roman" pitchFamily="18" charset="0"/>
              </a:rPr>
              <a:t>    -l</a:t>
            </a:r>
            <a:endParaRPr kumimoji="0" lang="en-US" sz="2400" b="1" i="0" u="none" strike="noStrike" cap="none" normalizeH="0" baseline="0" dirty="0" smtClean="0">
              <a:ln>
                <a:noFill/>
              </a:ln>
              <a:solidFill>
                <a:srgbClr val="0070C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Suppose your hard disk name is   /dev/</a:t>
            </a: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sda</a:t>
            </a:r>
            <a:endParaRPr kumimoji="0" lang="en-US" sz="2400" b="0" i="0" u="none" strike="noStrike" cap="none" normalizeH="0" baseline="0" dirty="0" smtClean="0">
              <a:ln>
                <a:noFill/>
              </a:ln>
              <a:effectLst/>
              <a:latin typeface="Arial" pitchFamily="34" charset="0"/>
              <a:cs typeface="Arial" pitchFamily="34" charset="0"/>
            </a:endParaRPr>
          </a:p>
        </p:txBody>
      </p:sp>
      <p:sp>
        <p:nvSpPr>
          <p:cNvPr id="12290" name="Rectangle 2"/>
          <p:cNvSpPr>
            <a:spLocks noChangeArrowheads="1"/>
          </p:cNvSpPr>
          <p:nvPr/>
        </p:nvSpPr>
        <p:spPr bwMode="auto">
          <a:xfrm>
            <a:off x="0" y="3276600"/>
            <a:ext cx="6680034" cy="129266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800"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Step-2</a:t>
            </a:r>
            <a:endParaRPr kumimoji="0" lang="en-US" sz="1050"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fdisk</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/dev/</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sda</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  to create partition }</a:t>
            </a:r>
            <a:r>
              <a:rPr kumimoji="0" lang="en-US" sz="2400" b="0" i="0" u="none" strike="noStrike" cap="none" normalizeH="0" baseline="0" dirty="0" smtClean="0">
                <a:ln>
                  <a:noFill/>
                </a:ln>
                <a:effectLst/>
                <a:latin typeface="Andalus" pitchFamily="18" charset="-78"/>
                <a:cs typeface="Andalus" pitchFamily="18" charset="-78"/>
              </a:rPr>
              <a:t> </a:t>
            </a:r>
          </a:p>
        </p:txBody>
      </p:sp>
      <p:grpSp>
        <p:nvGrpSpPr>
          <p:cNvPr id="4" name="Group 3"/>
          <p:cNvGrpSpPr/>
          <p:nvPr/>
        </p:nvGrpSpPr>
        <p:grpSpPr>
          <a:xfrm>
            <a:off x="-12473" y="-71462"/>
            <a:ext cx="9215470" cy="707886"/>
            <a:chOff x="-12473" y="-71462"/>
            <a:chExt cx="9215470" cy="707886"/>
          </a:xfrm>
        </p:grpSpPr>
        <p:pic>
          <p:nvPicPr>
            <p:cNvPr id="5" name="Picture 4"/>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6"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7" name="Picture 6"/>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krishna\Desktop\Capture10.JPG"/>
          <p:cNvPicPr/>
          <p:nvPr/>
        </p:nvPicPr>
        <p:blipFill>
          <a:blip r:embed="rId2"/>
          <a:srcRect/>
          <a:stretch>
            <a:fillRect/>
          </a:stretch>
        </p:blipFill>
        <p:spPr bwMode="auto">
          <a:xfrm>
            <a:off x="228600" y="685800"/>
            <a:ext cx="8610600" cy="5791200"/>
          </a:xfrm>
          <a:prstGeom prst="rect">
            <a:avLst/>
          </a:prstGeom>
          <a:ln w="228600" cap="sq" cmpd="thickThin">
            <a:solidFill>
              <a:srgbClr val="000000"/>
            </a:solidFill>
            <a:prstDash val="solid"/>
            <a:miter lim="800000"/>
          </a:ln>
          <a:effectLst>
            <a:innerShdw blurRad="76200">
              <a:srgbClr val="000000"/>
            </a:innerShdw>
          </a:effectLst>
        </p:spPr>
      </p:pic>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0" y="457200"/>
            <a:ext cx="9144000" cy="62786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Step-3</a:t>
            </a:r>
            <a:endParaRPr kumimoji="0" lang="en-US" sz="2400" b="1"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partprobe</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/dev/</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sda</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{In RHEL-5}</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Or </a:t>
            </a:r>
            <a:endParaRPr kumimoji="0" lang="en-US" sz="2800" b="0"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partx</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    /dev/</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sda</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{In RHEL-6} </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partx</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    /dev/</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sda</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Note (Run this command two times.)</a:t>
            </a:r>
            <a:endParaRPr kumimoji="0" lang="en-US" sz="240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mkswap</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/dev/</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sda</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   to create swap }</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swapon</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/dev/sda6       {   to activate swap}</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swapon</a:t>
            </a: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-s    </a:t>
            </a:r>
            <a:endParaRPr kumimoji="0" lang="en-US" sz="2400" b="1" i="0" u="none" strike="noStrike" cap="none" normalizeH="0" baseline="0" dirty="0" smtClean="0">
              <a:ln>
                <a:noFill/>
              </a:ln>
              <a:solidFill>
                <a:srgbClr val="0070C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effectLst/>
                <a:latin typeface="Andalus" pitchFamily="18" charset="-78"/>
                <a:ea typeface="Times New Roman" pitchFamily="18" charset="0"/>
                <a:cs typeface="Andalus" pitchFamily="18" charset="-78"/>
              </a:rPr>
              <a:t>{  to check all swap </a:t>
            </a:r>
            <a:r>
              <a:rPr kumimoji="0" lang="en-US" sz="2400" b="1" i="0" u="none" strike="noStrike" cap="none" normalizeH="0" baseline="0" dirty="0" err="1" smtClean="0">
                <a:ln>
                  <a:noFill/>
                </a:ln>
                <a:effectLst/>
                <a:latin typeface="Andalus" pitchFamily="18" charset="-78"/>
                <a:ea typeface="Times New Roman" pitchFamily="18" charset="0"/>
                <a:cs typeface="Andalus" pitchFamily="18" charset="-78"/>
              </a:rPr>
              <a:t>partions</a:t>
            </a:r>
            <a:r>
              <a:rPr kumimoji="0" lang="en-US" sz="2400" b="1" i="0" u="none" strike="noStrike" cap="none" normalizeH="0" baseline="0" dirty="0" smtClean="0">
                <a:ln>
                  <a:noFill/>
                </a:ln>
                <a:effectLst/>
                <a:latin typeface="Andalus" pitchFamily="18" charset="-78"/>
                <a:ea typeface="Times New Roman" pitchFamily="18" charset="0"/>
                <a:cs typeface="Andalus" pitchFamily="18" charset="-78"/>
              </a:rPr>
              <a:t> with status }</a:t>
            </a:r>
            <a:endParaRPr kumimoji="0" lang="en-US" sz="2400" b="0" i="0" u="none" strike="noStrike" cap="none" normalizeH="0" baseline="0" dirty="0" smtClean="0">
              <a:ln>
                <a:noFill/>
              </a:ln>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0" y="933033"/>
            <a:ext cx="9144000" cy="50321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Blip>
                <a:blip r:embed="rId2"/>
              </a:buBlip>
              <a:tabLst/>
            </a:pPr>
            <a:r>
              <a:rPr kumimoji="0" lang="en-US" sz="2400" b="1" u="none" strike="noStrike" cap="none" normalizeH="0" baseline="0" dirty="0" smtClean="0">
                <a:ln>
                  <a:noFill/>
                </a:ln>
                <a:effectLst/>
                <a:latin typeface="Andalus" pitchFamily="18" charset="-78"/>
                <a:ea typeface="Times New Roman" pitchFamily="18" charset="0"/>
                <a:cs typeface="Andalus" pitchFamily="18" charset="-78"/>
              </a:rPr>
              <a:t>To permanently mount this partition makes its entry in /etc/</a:t>
            </a:r>
            <a:r>
              <a:rPr kumimoji="0" lang="en-US" sz="2400" b="1" u="none" strike="noStrike" cap="none" normalizeH="0" baseline="0" dirty="0" err="1" smtClean="0">
                <a:ln>
                  <a:noFill/>
                </a:ln>
                <a:effectLst/>
                <a:latin typeface="Andalus" pitchFamily="18" charset="-78"/>
                <a:ea typeface="Times New Roman" pitchFamily="18" charset="0"/>
                <a:cs typeface="Andalus" pitchFamily="18" charset="-78"/>
              </a:rPr>
              <a:t>fstab</a:t>
            </a:r>
            <a:r>
              <a:rPr kumimoji="0" lang="en-US" sz="2400" b="1" u="none" strike="noStrike" cap="none" normalizeH="0" baseline="0" dirty="0" smtClean="0">
                <a:ln>
                  <a:noFill/>
                </a:ln>
                <a:effectLst/>
                <a:latin typeface="Andalus" pitchFamily="18" charset="-78"/>
                <a:ea typeface="Times New Roman" pitchFamily="18" charset="0"/>
                <a:cs typeface="Andalus" pitchFamily="18" charset="-78"/>
              </a:rPr>
              <a:t> as shown in image </a:t>
            </a:r>
            <a:endParaRPr kumimoji="0" lang="en-US" sz="2400" b="0" u="none" strike="noStrike" cap="none" normalizeH="0" baseline="0" dirty="0" smtClean="0">
              <a:ln>
                <a:noFill/>
              </a:ln>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#vim    /etc/</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fstab</a:t>
            </a:r>
            <a:endPar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/dev/sda6      swap	    </a:t>
            </a:r>
            <a:r>
              <a:rPr kumimoji="0" lang="en-US" sz="2400" b="0" i="0" u="none" strike="noStrike" cap="none" normalizeH="0" baseline="0" dirty="0" err="1" smtClean="0">
                <a:ln>
                  <a:noFill/>
                </a:ln>
                <a:effectLst/>
                <a:latin typeface="Andalus" pitchFamily="18" charset="-78"/>
                <a:ea typeface="Times New Roman" pitchFamily="18" charset="0"/>
                <a:cs typeface="Andalus" pitchFamily="18" charset="-78"/>
              </a:rPr>
              <a:t>swap</a:t>
            </a: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	  defaults	       0   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a:t>
            </a:r>
            <a:r>
              <a:rPr kumimoji="0" lang="en-US" sz="2400" b="0" i="0" u="none" strike="noStrike" cap="none" normalizeH="0" baseline="0" dirty="0" err="1" smtClean="0">
                <a:ln>
                  <a:noFill/>
                </a:ln>
                <a:effectLst/>
                <a:latin typeface="Andalus" pitchFamily="18" charset="-78"/>
                <a:ea typeface="Times New Roman" pitchFamily="18" charset="0"/>
                <a:cs typeface="Andalus" pitchFamily="18" charset="-78"/>
              </a:rPr>
              <a:t>wq</a:t>
            </a: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   (save &amp; exit)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mount   -a</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free   -m</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#free    -m     -t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rPr>
              <a:t># cat  /proc/</a:t>
            </a:r>
            <a:r>
              <a:rPr kumimoji="0" lang="en-US" sz="2400" b="1" i="0" u="none" strike="noStrike" cap="none" normalizeH="0" baseline="0" dirty="0" err="1" smtClean="0">
                <a:ln>
                  <a:noFill/>
                </a:ln>
                <a:solidFill>
                  <a:srgbClr val="0070C0"/>
                </a:solidFill>
                <a:effectLst/>
                <a:latin typeface="Andalus" pitchFamily="18" charset="-78"/>
                <a:ea typeface="Times New Roman" pitchFamily="18" charset="0"/>
                <a:cs typeface="Andalus" pitchFamily="18" charset="-78"/>
              </a:rPr>
              <a:t>meminfo</a:t>
            </a:r>
            <a:endParaRPr kumimoji="0" lang="en-US" sz="2400" b="1" i="0" u="none" strike="noStrike" cap="none" normalizeH="0" baseline="0" dirty="0" smtClean="0">
              <a:ln>
                <a:noFill/>
              </a:ln>
              <a:solidFill>
                <a:srgbClr val="0070C0"/>
              </a:solidFill>
              <a:effectLst/>
              <a:latin typeface="Andalus" pitchFamily="18" charset="-78"/>
              <a:ea typeface="Times New Roman" pitchFamily="18" charset="0"/>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sp>
        <p:nvSpPr>
          <p:cNvPr id="7" name="Rectangle 6"/>
          <p:cNvSpPr/>
          <p:nvPr/>
        </p:nvSpPr>
        <p:spPr>
          <a:xfrm>
            <a:off x="228600" y="762000"/>
            <a:ext cx="8915400" cy="5755422"/>
          </a:xfrm>
          <a:prstGeom prst="rect">
            <a:avLst/>
          </a:prstGeom>
        </p:spPr>
        <p:txBody>
          <a:bodyPr wrap="square">
            <a:spAutoFit/>
          </a:bodyPr>
          <a:lstStyle/>
          <a:p>
            <a:pPr lvl="0" algn="ctr" eaLnBrk="0" fontAlgn="base" hangingPunct="0">
              <a:spcBef>
                <a:spcPct val="0"/>
              </a:spcBef>
              <a:spcAft>
                <a:spcPct val="0"/>
              </a:spcAft>
            </a:pPr>
            <a:r>
              <a:rPr lang="en-US" sz="3200" b="1" u="sng" dirty="0" smtClean="0">
                <a:solidFill>
                  <a:schemeClr val="accent6">
                    <a:lumMod val="75000"/>
                  </a:schemeClr>
                </a:solidFill>
                <a:latin typeface="Andalus" pitchFamily="18" charset="-78"/>
                <a:ea typeface="Times New Roman" pitchFamily="18" charset="0"/>
                <a:cs typeface="Andalus" pitchFamily="18" charset="-78"/>
              </a:rPr>
              <a:t>How to remove swap partition</a:t>
            </a:r>
            <a:endParaRPr lang="en-US" b="1" u="sng" dirty="0" smtClean="0">
              <a:solidFill>
                <a:schemeClr val="accent6">
                  <a:lumMod val="75000"/>
                </a:schemeClr>
              </a:solidFill>
              <a:latin typeface="Andalus" pitchFamily="18" charset="-78"/>
              <a:ea typeface="Times New Roman" pitchFamily="18" charset="0"/>
              <a:cs typeface="Andalus" pitchFamily="18" charset="-78"/>
            </a:endParaRPr>
          </a:p>
          <a:p>
            <a:pPr lvl="0" eaLnBrk="0" fontAlgn="base" hangingPunct="0">
              <a:lnSpc>
                <a:spcPct val="150000"/>
              </a:lnSpc>
              <a:spcBef>
                <a:spcPct val="0"/>
              </a:spcBef>
              <a:spcAft>
                <a:spcPct val="0"/>
              </a:spcAft>
            </a:pPr>
            <a:r>
              <a:rPr lang="en-US" sz="2400" b="1" dirty="0" smtClean="0">
                <a:solidFill>
                  <a:srgbClr val="0070C0"/>
                </a:solidFill>
                <a:latin typeface="Arial" pitchFamily="34" charset="0"/>
                <a:ea typeface="Times New Roman" pitchFamily="18" charset="0"/>
                <a:cs typeface="Arial" pitchFamily="34" charset="0"/>
              </a:rPr>
              <a:t>#</a:t>
            </a:r>
            <a:r>
              <a:rPr lang="en-US" sz="2400" b="1" dirty="0" err="1" smtClean="0">
                <a:solidFill>
                  <a:srgbClr val="0070C0"/>
                </a:solidFill>
                <a:latin typeface="Arial" pitchFamily="34" charset="0"/>
                <a:ea typeface="Times New Roman" pitchFamily="18" charset="0"/>
                <a:cs typeface="Arial" pitchFamily="34" charset="0"/>
              </a:rPr>
              <a:t>swapoff</a:t>
            </a:r>
            <a:r>
              <a:rPr lang="en-US" sz="2400" b="1" dirty="0" smtClean="0">
                <a:solidFill>
                  <a:srgbClr val="0070C0"/>
                </a:solidFill>
                <a:latin typeface="Arial" pitchFamily="34" charset="0"/>
                <a:ea typeface="Times New Roman" pitchFamily="18" charset="0"/>
                <a:cs typeface="Arial" pitchFamily="34" charset="0"/>
              </a:rPr>
              <a:t>   /dev/sda6</a:t>
            </a:r>
          </a:p>
          <a:p>
            <a:pPr lvl="0" eaLnBrk="0" fontAlgn="base" hangingPunct="0">
              <a:lnSpc>
                <a:spcPct val="150000"/>
              </a:lnSpc>
              <a:spcBef>
                <a:spcPct val="0"/>
              </a:spcBef>
              <a:spcAft>
                <a:spcPct val="0"/>
              </a:spcAft>
            </a:pPr>
            <a:r>
              <a:rPr lang="en-US" sz="2400" b="1" dirty="0" smtClean="0">
                <a:solidFill>
                  <a:srgbClr val="0070C0"/>
                </a:solidFill>
                <a:latin typeface="Arial" pitchFamily="34" charset="0"/>
                <a:ea typeface="Times New Roman" pitchFamily="18" charset="0"/>
                <a:cs typeface="Arial" pitchFamily="34" charset="0"/>
              </a:rPr>
              <a:t>#</a:t>
            </a:r>
            <a:r>
              <a:rPr lang="en-US" sz="2400" b="1" dirty="0" err="1" smtClean="0">
                <a:solidFill>
                  <a:srgbClr val="0070C0"/>
                </a:solidFill>
                <a:latin typeface="Arial" pitchFamily="34" charset="0"/>
                <a:ea typeface="Times New Roman" pitchFamily="18" charset="0"/>
                <a:cs typeface="Arial" pitchFamily="34" charset="0"/>
              </a:rPr>
              <a:t>swapon</a:t>
            </a:r>
            <a:r>
              <a:rPr lang="en-US" sz="2400" b="1" dirty="0" smtClean="0">
                <a:solidFill>
                  <a:srgbClr val="0070C0"/>
                </a:solidFill>
                <a:latin typeface="Arial" pitchFamily="34" charset="0"/>
                <a:ea typeface="Times New Roman" pitchFamily="18" charset="0"/>
                <a:cs typeface="Arial" pitchFamily="34" charset="0"/>
              </a:rPr>
              <a:t>   -s</a:t>
            </a:r>
          </a:p>
          <a:p>
            <a:pPr lvl="0" eaLnBrk="0" fontAlgn="base" hangingPunct="0">
              <a:lnSpc>
                <a:spcPct val="150000"/>
              </a:lnSpc>
              <a:spcBef>
                <a:spcPct val="0"/>
              </a:spcBef>
              <a:spcAft>
                <a:spcPct val="0"/>
              </a:spcAft>
            </a:pPr>
            <a:r>
              <a:rPr lang="en-US" sz="2400" b="1" dirty="0" smtClean="0">
                <a:solidFill>
                  <a:srgbClr val="0070C0"/>
                </a:solidFill>
                <a:latin typeface="Arial" pitchFamily="34" charset="0"/>
                <a:ea typeface="Times New Roman" pitchFamily="18" charset="0"/>
                <a:cs typeface="Arial" pitchFamily="34" charset="0"/>
              </a:rPr>
              <a:t># vim /etc/</a:t>
            </a:r>
            <a:r>
              <a:rPr lang="en-US" sz="2400" b="1" dirty="0" err="1" smtClean="0">
                <a:solidFill>
                  <a:srgbClr val="0070C0"/>
                </a:solidFill>
                <a:latin typeface="Arial" pitchFamily="34" charset="0"/>
                <a:ea typeface="Times New Roman" pitchFamily="18" charset="0"/>
                <a:cs typeface="Arial" pitchFamily="34" charset="0"/>
              </a:rPr>
              <a:t>fstab</a:t>
            </a:r>
            <a:endParaRPr lang="en-US" sz="2400" b="1" dirty="0" smtClean="0">
              <a:solidFill>
                <a:srgbClr val="0070C0"/>
              </a:solidFill>
              <a:latin typeface="Arial" pitchFamily="34" charset="0"/>
              <a:ea typeface="Times New Roman" pitchFamily="18" charset="0"/>
              <a:cs typeface="Arial" pitchFamily="34" charset="0"/>
            </a:endParaRPr>
          </a:p>
          <a:p>
            <a:pPr lvl="0" eaLnBrk="0" fontAlgn="base" hangingPunct="0">
              <a:spcBef>
                <a:spcPct val="0"/>
              </a:spcBef>
              <a:spcAft>
                <a:spcPct val="0"/>
              </a:spcAft>
            </a:pPr>
            <a:r>
              <a:rPr lang="en-US" dirty="0" smtClean="0">
                <a:latin typeface="Arial" pitchFamily="34" charset="0"/>
                <a:ea typeface="Times New Roman" pitchFamily="18" charset="0"/>
                <a:cs typeface="Arial" pitchFamily="34" charset="0"/>
              </a:rPr>
              <a:t>Remove last swap  entry. Use </a:t>
            </a:r>
            <a:r>
              <a:rPr lang="en-US" dirty="0" err="1" smtClean="0">
                <a:latin typeface="Arial" pitchFamily="34" charset="0"/>
                <a:ea typeface="Times New Roman" pitchFamily="18" charset="0"/>
                <a:cs typeface="Arial" pitchFamily="34" charset="0"/>
              </a:rPr>
              <a:t>dd</a:t>
            </a:r>
            <a:r>
              <a:rPr lang="en-US" dirty="0" smtClean="0">
                <a:latin typeface="Arial" pitchFamily="34" charset="0"/>
                <a:ea typeface="Times New Roman" pitchFamily="18" charset="0"/>
                <a:cs typeface="Arial" pitchFamily="34" charset="0"/>
              </a:rPr>
              <a:t> option.</a:t>
            </a:r>
            <a:endParaRPr lang="en-US" sz="1100" dirty="0" smtClean="0">
              <a:latin typeface="Arial" pitchFamily="34" charset="0"/>
              <a:ea typeface="Times New Roman" pitchFamily="18" charset="0"/>
              <a:cs typeface="Arial" pitchFamily="34" charset="0"/>
            </a:endParaRPr>
          </a:p>
          <a:p>
            <a:pPr lvl="0" eaLnBrk="0" fontAlgn="base" hangingPunct="0">
              <a:spcBef>
                <a:spcPct val="0"/>
              </a:spcBef>
              <a:spcAft>
                <a:spcPct val="0"/>
              </a:spcAft>
            </a:pPr>
            <a:r>
              <a:rPr lang="en-US" dirty="0" smtClean="0">
                <a:latin typeface="Arial" pitchFamily="34" charset="0"/>
                <a:ea typeface="Times New Roman" pitchFamily="18" charset="0"/>
                <a:cs typeface="Arial" pitchFamily="34" charset="0"/>
              </a:rPr>
              <a:t>:</a:t>
            </a:r>
            <a:r>
              <a:rPr lang="en-US" dirty="0" err="1" smtClean="0">
                <a:latin typeface="Arial" pitchFamily="34" charset="0"/>
                <a:ea typeface="Times New Roman" pitchFamily="18" charset="0"/>
                <a:cs typeface="Arial" pitchFamily="34" charset="0"/>
              </a:rPr>
              <a:t>wq</a:t>
            </a:r>
            <a:r>
              <a:rPr lang="en-US" dirty="0" smtClean="0">
                <a:latin typeface="Arial" pitchFamily="34" charset="0"/>
                <a:ea typeface="Times New Roman" pitchFamily="18" charset="0"/>
                <a:cs typeface="Arial" pitchFamily="34" charset="0"/>
              </a:rPr>
              <a:t>       </a:t>
            </a:r>
            <a:endParaRPr lang="en-US" sz="1100" dirty="0" smtClean="0">
              <a:latin typeface="Arial" pitchFamily="34" charset="0"/>
              <a:ea typeface="Times New Roman" pitchFamily="18" charset="0"/>
              <a:cs typeface="Arial" pitchFamily="34" charset="0"/>
            </a:endParaRPr>
          </a:p>
          <a:p>
            <a:pPr lvl="0" eaLnBrk="0" fontAlgn="base" hangingPunct="0">
              <a:lnSpc>
                <a:spcPct val="150000"/>
              </a:lnSpc>
              <a:spcBef>
                <a:spcPct val="0"/>
              </a:spcBef>
              <a:spcAft>
                <a:spcPct val="0"/>
              </a:spcAft>
            </a:pPr>
            <a:r>
              <a:rPr lang="en-US" sz="2400" b="1" dirty="0" smtClean="0">
                <a:solidFill>
                  <a:srgbClr val="0070C0"/>
                </a:solidFill>
                <a:latin typeface="Arial" pitchFamily="34" charset="0"/>
                <a:ea typeface="Times New Roman" pitchFamily="18" charset="0"/>
                <a:cs typeface="Arial" pitchFamily="34" charset="0"/>
              </a:rPr>
              <a:t># mount   -a</a:t>
            </a:r>
          </a:p>
          <a:p>
            <a:pPr lvl="0" eaLnBrk="0" fontAlgn="base" hangingPunct="0">
              <a:lnSpc>
                <a:spcPct val="150000"/>
              </a:lnSpc>
              <a:spcBef>
                <a:spcPct val="0"/>
              </a:spcBef>
              <a:spcAft>
                <a:spcPct val="0"/>
              </a:spcAft>
            </a:pPr>
            <a:r>
              <a:rPr lang="en-US" sz="2400" b="1" dirty="0" smtClean="0">
                <a:solidFill>
                  <a:srgbClr val="0070C0"/>
                </a:solidFill>
                <a:latin typeface="Arial" pitchFamily="34" charset="0"/>
                <a:ea typeface="Times New Roman" pitchFamily="18" charset="0"/>
                <a:cs typeface="Arial" pitchFamily="34" charset="0"/>
              </a:rPr>
              <a:t># </a:t>
            </a:r>
            <a:r>
              <a:rPr lang="en-US" sz="2400" b="1" dirty="0" err="1" smtClean="0">
                <a:solidFill>
                  <a:srgbClr val="0070C0"/>
                </a:solidFill>
                <a:latin typeface="Arial" pitchFamily="34" charset="0"/>
                <a:ea typeface="Times New Roman" pitchFamily="18" charset="0"/>
                <a:cs typeface="Arial" pitchFamily="34" charset="0"/>
              </a:rPr>
              <a:t>fdisk</a:t>
            </a:r>
            <a:r>
              <a:rPr lang="en-US" sz="2400" b="1" dirty="0" smtClean="0">
                <a:solidFill>
                  <a:srgbClr val="0070C0"/>
                </a:solidFill>
                <a:latin typeface="Arial" pitchFamily="34" charset="0"/>
                <a:ea typeface="Times New Roman" pitchFamily="18" charset="0"/>
                <a:cs typeface="Arial" pitchFamily="34" charset="0"/>
              </a:rPr>
              <a:t>  /dev/</a:t>
            </a:r>
            <a:r>
              <a:rPr lang="en-US" sz="2400" b="1" dirty="0" err="1" smtClean="0">
                <a:solidFill>
                  <a:srgbClr val="0070C0"/>
                </a:solidFill>
                <a:latin typeface="Arial" pitchFamily="34" charset="0"/>
                <a:ea typeface="Times New Roman" pitchFamily="18" charset="0"/>
                <a:cs typeface="Arial" pitchFamily="34" charset="0"/>
              </a:rPr>
              <a:t>sda</a:t>
            </a:r>
            <a:endParaRPr lang="en-US" sz="2400" b="1" dirty="0" smtClean="0">
              <a:solidFill>
                <a:srgbClr val="0070C0"/>
              </a:solidFill>
              <a:latin typeface="Arial" pitchFamily="34" charset="0"/>
              <a:ea typeface="Times New Roman" pitchFamily="18" charset="0"/>
              <a:cs typeface="Arial" pitchFamily="34" charset="0"/>
            </a:endParaRPr>
          </a:p>
          <a:p>
            <a:pPr lvl="0" eaLnBrk="0" fontAlgn="base" hangingPunct="0">
              <a:spcBef>
                <a:spcPct val="0"/>
              </a:spcBef>
              <a:spcAft>
                <a:spcPct val="0"/>
              </a:spcAft>
            </a:pPr>
            <a:r>
              <a:rPr lang="en-US" sz="2400" b="1" dirty="0" smtClean="0">
                <a:solidFill>
                  <a:srgbClr val="002060"/>
                </a:solidFill>
                <a:latin typeface="Arial" pitchFamily="34" charset="0"/>
                <a:ea typeface="Times New Roman" pitchFamily="18" charset="0"/>
                <a:cs typeface="Arial" pitchFamily="34" charset="0"/>
              </a:rPr>
              <a:t>:d</a:t>
            </a:r>
            <a:endParaRPr lang="en-US" sz="1400" b="1" dirty="0" smtClean="0">
              <a:solidFill>
                <a:srgbClr val="002060"/>
              </a:solidFill>
              <a:latin typeface="Arial" pitchFamily="34" charset="0"/>
              <a:ea typeface="Times New Roman" pitchFamily="18" charset="0"/>
              <a:cs typeface="Arial" pitchFamily="34" charset="0"/>
            </a:endParaRPr>
          </a:p>
          <a:p>
            <a:pPr lvl="0" eaLnBrk="0" fontAlgn="base" hangingPunct="0">
              <a:lnSpc>
                <a:spcPct val="150000"/>
              </a:lnSpc>
              <a:spcBef>
                <a:spcPct val="0"/>
              </a:spcBef>
              <a:spcAft>
                <a:spcPct val="0"/>
              </a:spcAft>
            </a:pPr>
            <a:r>
              <a:rPr lang="en-US" sz="2400" b="1" dirty="0" smtClean="0">
                <a:solidFill>
                  <a:srgbClr val="002060"/>
                </a:solidFill>
                <a:latin typeface="Arial" pitchFamily="34" charset="0"/>
                <a:ea typeface="Times New Roman" pitchFamily="18" charset="0"/>
                <a:cs typeface="Arial" pitchFamily="34" charset="0"/>
              </a:rPr>
              <a:t>:6</a:t>
            </a:r>
            <a:endParaRPr lang="en-US" sz="1400" b="1" dirty="0" smtClean="0">
              <a:solidFill>
                <a:srgbClr val="002060"/>
              </a:solidFill>
              <a:latin typeface="Arial" pitchFamily="34" charset="0"/>
              <a:ea typeface="Times New Roman" pitchFamily="18" charset="0"/>
              <a:cs typeface="Arial" pitchFamily="34" charset="0"/>
            </a:endParaRPr>
          </a:p>
          <a:p>
            <a:pPr lvl="0" eaLnBrk="0" fontAlgn="base" hangingPunct="0">
              <a:spcBef>
                <a:spcPct val="0"/>
              </a:spcBef>
              <a:spcAft>
                <a:spcPct val="0"/>
              </a:spcAft>
            </a:pPr>
            <a:r>
              <a:rPr lang="en-US" sz="2400" b="1" dirty="0" smtClean="0">
                <a:solidFill>
                  <a:srgbClr val="002060"/>
                </a:solidFill>
                <a:latin typeface="Arial" pitchFamily="34" charset="0"/>
                <a:ea typeface="Times New Roman" pitchFamily="18" charset="0"/>
                <a:cs typeface="Arial" pitchFamily="34" charset="0"/>
              </a:rPr>
              <a:t>:w</a:t>
            </a:r>
            <a:endParaRPr lang="en-US" sz="1400" b="1" dirty="0" smtClean="0">
              <a:solidFill>
                <a:srgbClr val="002060"/>
              </a:solidFill>
              <a:latin typeface="Arial" pitchFamily="34" charset="0"/>
              <a:ea typeface="Times New Roman" pitchFamily="18" charset="0"/>
              <a:cs typeface="Arial" pitchFamily="34" charset="0"/>
            </a:endParaRPr>
          </a:p>
          <a:p>
            <a:pPr lvl="0" eaLnBrk="0" fontAlgn="base" hangingPunct="0">
              <a:lnSpc>
                <a:spcPct val="150000"/>
              </a:lnSpc>
              <a:spcBef>
                <a:spcPct val="0"/>
              </a:spcBef>
              <a:spcAft>
                <a:spcPct val="0"/>
              </a:spcAft>
            </a:pPr>
            <a:r>
              <a:rPr lang="en-US" sz="2400" b="1" dirty="0" smtClean="0">
                <a:solidFill>
                  <a:srgbClr val="0070C0"/>
                </a:solidFill>
                <a:latin typeface="Calibri" pitchFamily="34" charset="0"/>
                <a:ea typeface="Times New Roman" pitchFamily="18" charset="0"/>
                <a:cs typeface="Times New Roman" pitchFamily="18" charset="0"/>
              </a:rPr>
              <a:t>#</a:t>
            </a:r>
            <a:r>
              <a:rPr lang="en-US" sz="2400" b="1" dirty="0" err="1" smtClean="0">
                <a:solidFill>
                  <a:srgbClr val="0070C0"/>
                </a:solidFill>
                <a:latin typeface="Calibri" pitchFamily="34" charset="0"/>
                <a:ea typeface="Times New Roman" pitchFamily="18" charset="0"/>
                <a:cs typeface="Times New Roman" pitchFamily="18" charset="0"/>
              </a:rPr>
              <a:t>partx</a:t>
            </a:r>
            <a:r>
              <a:rPr lang="en-US" sz="2400" b="1" dirty="0" smtClean="0">
                <a:solidFill>
                  <a:srgbClr val="0070C0"/>
                </a:solidFill>
                <a:latin typeface="Calibri" pitchFamily="34" charset="0"/>
                <a:ea typeface="Times New Roman" pitchFamily="18" charset="0"/>
                <a:cs typeface="Times New Roman" pitchFamily="18" charset="0"/>
              </a:rPr>
              <a:t>       -a    /dev/</a:t>
            </a:r>
            <a:r>
              <a:rPr lang="en-US" sz="2400" b="1" dirty="0" err="1" smtClean="0">
                <a:solidFill>
                  <a:srgbClr val="0070C0"/>
                </a:solidFill>
                <a:latin typeface="Calibri" pitchFamily="34" charset="0"/>
                <a:ea typeface="Times New Roman" pitchFamily="18" charset="0"/>
                <a:cs typeface="Times New Roman" pitchFamily="18" charset="0"/>
              </a:rPr>
              <a:t>sda</a:t>
            </a:r>
            <a:endParaRPr lang="en-US" sz="2400" b="1" dirty="0" smtClean="0">
              <a:solidFill>
                <a:srgbClr val="0070C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76200" y="609600"/>
            <a:ext cx="9144000" cy="58169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tabLst/>
            </a:pPr>
            <a:r>
              <a:rPr kumimoji="0" lang="en-US" sz="3200" b="1" i="0"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a:t>
            </a:r>
            <a:r>
              <a:rPr kumimoji="0" lang="en-US" sz="3200" b="1" i="0"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Quota </a:t>
            </a:r>
            <a:r>
              <a:rPr kumimoji="0" lang="en-US" sz="3200" b="1" i="0"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a:t>
            </a:r>
            <a:endParaRPr kumimoji="0" lang="en-US" sz="3200" b="1" i="0"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rgbClr val="0F243E"/>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rgbClr val="0F243E"/>
                </a:solidFill>
                <a:effectLst/>
                <a:latin typeface="Andalus" pitchFamily="18" charset="-78"/>
                <a:ea typeface="Times New Roman" pitchFamily="18" charset="0"/>
                <a:cs typeface="Andalus" pitchFamily="18" charset="-78"/>
              </a:rPr>
              <a:t>Quota is used for limiting the disk usage for users or groups</a:t>
            </a:r>
            <a:endParaRPr kumimoji="0" lang="en-US" sz="2400" b="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1" i="0" u="none" strike="noStrike" cap="none" normalizeH="0" baseline="0" dirty="0" smtClean="0">
                <a:ln>
                  <a:noFill/>
                </a:ln>
                <a:solidFill>
                  <a:srgbClr val="0F243E"/>
                </a:solidFill>
                <a:effectLst/>
                <a:latin typeface="Andalus" pitchFamily="18" charset="-78"/>
                <a:ea typeface="Times New Roman" pitchFamily="18" charset="0"/>
                <a:cs typeface="Andalus" pitchFamily="18" charset="-78"/>
              </a:rPr>
              <a:t>  </a:t>
            </a:r>
            <a:r>
              <a:rPr kumimoji="0" lang="en-US" sz="2400" i="0" u="none" strike="noStrike" cap="none" normalizeH="0" baseline="0" dirty="0" smtClean="0">
                <a:ln>
                  <a:noFill/>
                </a:ln>
                <a:solidFill>
                  <a:srgbClr val="0F243E"/>
                </a:solidFill>
                <a:effectLst/>
                <a:latin typeface="Andalus" pitchFamily="18" charset="-78"/>
                <a:ea typeface="Times New Roman" pitchFamily="18" charset="0"/>
                <a:cs typeface="Andalus" pitchFamily="18" charset="-78"/>
              </a:rPr>
              <a:t>Quotas</a:t>
            </a:r>
            <a:r>
              <a:rPr kumimoji="0" lang="en-US" sz="2400" b="0" i="0" u="none" strike="noStrike" cap="none" normalizeH="0" baseline="0" dirty="0" smtClean="0">
                <a:ln>
                  <a:noFill/>
                </a:ln>
                <a:solidFill>
                  <a:srgbClr val="0F243E"/>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rgbClr val="0F243E"/>
                </a:solidFill>
                <a:effectLst/>
                <a:latin typeface="Andalus" pitchFamily="18" charset="-78"/>
                <a:ea typeface="Times New Roman" pitchFamily="18" charset="0"/>
                <a:cs typeface="Andalus" pitchFamily="18" charset="-78"/>
              </a:rPr>
              <a:t>are used to limit a users or a group of users ability to</a:t>
            </a:r>
            <a:r>
              <a:rPr kumimoji="0" lang="en-US" sz="2400" b="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 consume disk </a:t>
            </a:r>
            <a:r>
              <a:rPr kumimoji="0" lang="en-US" sz="2400" b="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space</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 </a:t>
            </a:r>
            <a:endParaRPr kumimoji="0" lang="en-US" sz="2400" b="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1" i="0" u="none" strike="noStrike" cap="none" normalizeH="0" baseline="0" dirty="0" smtClean="0">
                <a:ln>
                  <a:noFill/>
                </a:ln>
                <a:solidFill>
                  <a:srgbClr val="0F243E"/>
                </a:solidFill>
                <a:effectLst/>
                <a:latin typeface="Andalus" pitchFamily="18" charset="-78"/>
                <a:ea typeface="Times New Roman" pitchFamily="18" charset="0"/>
                <a:cs typeface="Andalus" pitchFamily="18" charset="-78"/>
              </a:rPr>
              <a:t>  </a:t>
            </a:r>
            <a:r>
              <a:rPr kumimoji="0" lang="en-US" sz="2400" i="0" u="none" strike="noStrike" cap="none" normalizeH="0" baseline="0" dirty="0" smtClean="0">
                <a:ln>
                  <a:noFill/>
                </a:ln>
                <a:solidFill>
                  <a:srgbClr val="0F243E"/>
                </a:solidFill>
                <a:effectLst/>
                <a:latin typeface="Andalus" pitchFamily="18" charset="-78"/>
                <a:ea typeface="Times New Roman" pitchFamily="18" charset="0"/>
                <a:cs typeface="Andalus" pitchFamily="18" charset="-78"/>
              </a:rPr>
              <a:t>Group </a:t>
            </a:r>
            <a:r>
              <a:rPr kumimoji="0" lang="en-US" sz="2400" i="0" u="none" strike="noStrike" cap="none" normalizeH="0" baseline="0" dirty="0" smtClean="0">
                <a:ln>
                  <a:noFill/>
                </a:ln>
                <a:solidFill>
                  <a:srgbClr val="0F243E"/>
                </a:solidFill>
                <a:effectLst/>
                <a:latin typeface="Andalus" pitchFamily="18" charset="-78"/>
                <a:ea typeface="Times New Roman" pitchFamily="18" charset="0"/>
                <a:cs typeface="Andalus" pitchFamily="18" charset="-78"/>
              </a:rPr>
              <a:t>level quota can be applied to primary groups.</a:t>
            </a:r>
            <a:endParaRPr kumimoji="0" lang="en-US" sz="240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  You have two ways to set quotas for users. You can limit users by  </a:t>
            </a:r>
            <a:r>
              <a:rPr kumimoji="0" lang="en-US" sz="2400" b="0" i="0" u="none" strike="noStrike" cap="none" normalizeH="0" baseline="0" dirty="0" err="1" smtClean="0">
                <a:ln>
                  <a:noFill/>
                </a:ln>
                <a:solidFill>
                  <a:srgbClr val="003300"/>
                </a:solidFill>
                <a:effectLst/>
                <a:latin typeface="Andalus" pitchFamily="18" charset="-78"/>
                <a:ea typeface="Times New Roman" pitchFamily="18" charset="0"/>
                <a:cs typeface="Andalus" pitchFamily="18" charset="-78"/>
              </a:rPr>
              <a:t>inodes</a:t>
            </a:r>
            <a:r>
              <a:rPr kumimoji="0" lang="en-US" sz="2400" b="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 or by kilobyte-sized disk blocks. Every Linux file requires an </a:t>
            </a:r>
            <a:r>
              <a:rPr kumimoji="0" lang="en-US" sz="2400" b="0" i="0" u="none" strike="noStrike" cap="none" normalizeH="0" baseline="0" dirty="0" err="1" smtClean="0">
                <a:ln>
                  <a:noFill/>
                </a:ln>
                <a:solidFill>
                  <a:srgbClr val="003300"/>
                </a:solidFill>
                <a:effectLst/>
                <a:latin typeface="Andalus" pitchFamily="18" charset="-78"/>
                <a:ea typeface="Times New Roman" pitchFamily="18" charset="0"/>
                <a:cs typeface="Andalus" pitchFamily="18" charset="-78"/>
              </a:rPr>
              <a:t>inode</a:t>
            </a:r>
            <a:r>
              <a:rPr kumimoji="0" lang="en-US" sz="2400" b="0" i="0" u="none" strike="noStrike" cap="none" normalizeH="0" baseline="0" dirty="0" smtClean="0">
                <a:ln>
                  <a:noFill/>
                </a:ln>
                <a:solidFill>
                  <a:srgbClr val="003300"/>
                </a:solidFill>
                <a:effectLst/>
                <a:latin typeface="Andalus" pitchFamily="18" charset="-78"/>
                <a:ea typeface="Times New Roman" pitchFamily="18" charset="0"/>
                <a:cs typeface="Andalus" pitchFamily="18" charset="-78"/>
              </a:rPr>
              <a:t>. Therefore, you can limit users by the number of files or by absolute space.</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p:txBody>
      </p:sp>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krishna\Desktop\quota\Capture3.JPG"/>
          <p:cNvPicPr/>
          <p:nvPr/>
        </p:nvPicPr>
        <p:blipFill>
          <a:blip r:embed="rId2"/>
          <a:srcRect/>
          <a:stretch>
            <a:fillRect/>
          </a:stretch>
        </p:blipFill>
        <p:spPr bwMode="auto">
          <a:xfrm>
            <a:off x="1600200" y="2494764"/>
            <a:ext cx="5943600" cy="186847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grpSp>
        <p:nvGrpSpPr>
          <p:cNvPr id="3" name="Group 2"/>
          <p:cNvGrpSpPr/>
          <p:nvPr/>
        </p:nvGrpSpPr>
        <p:grpSpPr>
          <a:xfrm>
            <a:off x="-12473" y="-71462"/>
            <a:ext cx="9215470" cy="707886"/>
            <a:chOff x="-12473" y="-71462"/>
            <a:chExt cx="9215470" cy="707886"/>
          </a:xfrm>
        </p:grpSpPr>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130899"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pic>
        <p:nvPicPr>
          <p:cNvPr id="6" name="Picture 5"/>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914</Words>
  <Application>Microsoft Office PowerPoint</Application>
  <PresentationFormat>On-screen Show (4:3)</PresentationFormat>
  <Paragraphs>154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PHP-2</dc:creator>
  <cp:lastModifiedBy>PHP-2</cp:lastModifiedBy>
  <cp:revision>38</cp:revision>
  <dcterms:created xsi:type="dcterms:W3CDTF">2006-08-16T00:00:00Z</dcterms:created>
  <dcterms:modified xsi:type="dcterms:W3CDTF">2013-02-23T12:12:17Z</dcterms:modified>
</cp:coreProperties>
</file>