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4"/>
  </p:notesMasterIdLst>
  <p:sldIdLst>
    <p:sldId id="256" r:id="rId2"/>
    <p:sldId id="263" r:id="rId3"/>
    <p:sldId id="288" r:id="rId4"/>
    <p:sldId id="265" r:id="rId5"/>
    <p:sldId id="293" r:id="rId6"/>
    <p:sldId id="294" r:id="rId7"/>
    <p:sldId id="266" r:id="rId8"/>
    <p:sldId id="268" r:id="rId9"/>
    <p:sldId id="285" r:id="rId10"/>
    <p:sldId id="269" r:id="rId11"/>
    <p:sldId id="270" r:id="rId12"/>
    <p:sldId id="271" r:id="rId13"/>
    <p:sldId id="295" r:id="rId14"/>
    <p:sldId id="272" r:id="rId15"/>
    <p:sldId id="286" r:id="rId16"/>
    <p:sldId id="289" r:id="rId17"/>
    <p:sldId id="291" r:id="rId18"/>
    <p:sldId id="274" r:id="rId19"/>
    <p:sldId id="275" r:id="rId20"/>
    <p:sldId id="279" r:id="rId21"/>
    <p:sldId id="276" r:id="rId22"/>
    <p:sldId id="28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94624" autoAdjust="0"/>
  </p:normalViewPr>
  <p:slideViewPr>
    <p:cSldViewPr>
      <p:cViewPr>
        <p:scale>
          <a:sx n="75" d="100"/>
          <a:sy n="75" d="100"/>
        </p:scale>
        <p:origin x="-678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EC66EB-593D-4BB8-A65A-3165B7AA7BC8}" type="datetimeFigureOut">
              <a:rPr lang="en-US" smtClean="0"/>
              <a:pPr/>
              <a:t>28-Jun-13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3121D-4507-4A1E-A1BE-8BABAD6700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6FC956F-1CF8-40FD-8AF0-34777D69D8AD}" type="datetime1">
              <a:rPr lang="en-US" smtClean="0"/>
              <a:pPr/>
              <a:t>28-Jun-13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DA0E4D3-54EB-40D3-878C-44ECE05F39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8EFC-0CCC-4179-BA4D-1310A310B659}" type="datetime1">
              <a:rPr lang="en-US" smtClean="0"/>
              <a:pPr/>
              <a:t>28-Jun-13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0E4D3-54EB-40D3-878C-44ECE05F39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62EE-19A8-4751-9EEE-42F300899910}" type="datetime1">
              <a:rPr lang="en-US" smtClean="0"/>
              <a:pPr/>
              <a:t>28-Jun-13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0E4D3-54EB-40D3-878C-44ECE05F39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7EB9A75-6084-4A7B-B304-3E78DCCD18F0}" type="datetime1">
              <a:rPr lang="en-US" smtClean="0"/>
              <a:pPr/>
              <a:t>28-Jun-13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DA0E4D3-54EB-40D3-878C-44ECE05F39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089B8A1-E109-4792-B307-94E84FC90B7E}" type="datetime1">
              <a:rPr lang="en-US" smtClean="0"/>
              <a:pPr/>
              <a:t>28-Jun-13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DA0E4D3-54EB-40D3-878C-44ECE05F39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59C7-7080-4838-8C32-5D81C1CAECF6}" type="datetime1">
              <a:rPr lang="en-US" smtClean="0"/>
              <a:pPr/>
              <a:t>28-Jun-13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0E4D3-54EB-40D3-878C-44ECE05F39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A85D2-BE22-4D96-9D85-E7C80FC2D1A8}" type="datetime1">
              <a:rPr lang="en-US" smtClean="0"/>
              <a:pPr/>
              <a:t>28-Jun-13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0E4D3-54EB-40D3-878C-44ECE05F39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0445C16-C4AA-4A90-B7C5-81FBE63F03F6}" type="datetime1">
              <a:rPr lang="en-US" smtClean="0"/>
              <a:pPr/>
              <a:t>28-Jun-13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DA0E4D3-54EB-40D3-878C-44ECE05F39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5FC7D-0621-4B8F-8177-34777C22D7DB}" type="datetime1">
              <a:rPr lang="en-US" smtClean="0"/>
              <a:pPr/>
              <a:t>28-Jun-13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0E4D3-54EB-40D3-878C-44ECE05F39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BE076D8-4569-4547-8855-8F5F5ADA6DF6}" type="datetime1">
              <a:rPr lang="en-US" smtClean="0"/>
              <a:pPr/>
              <a:t>28-Jun-13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DA0E4D3-54EB-40D3-878C-44ECE05F39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38A5A30-299A-4AFC-B0DC-1F4526DD6222}" type="datetime1">
              <a:rPr lang="en-US" smtClean="0"/>
              <a:pPr/>
              <a:t>28-Jun-13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DA0E4D3-54EB-40D3-878C-44ECE05F39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B60039C-9B01-40E0-97C0-55CC48B4FA85}" type="datetime1">
              <a:rPr lang="en-US" smtClean="0"/>
              <a:pPr/>
              <a:t>28-Jun-13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DA0E4D3-54EB-40D3-878C-44ECE05F39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9052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6569075"/>
            <a:ext cx="2133600" cy="365125"/>
          </a:xfrm>
        </p:spPr>
        <p:txBody>
          <a:bodyPr/>
          <a:lstStyle/>
          <a:p>
            <a:fld id="{7DA0E4D3-54EB-40D3-878C-44ECE05F39A2}" type="slidenum">
              <a:rPr lang="en-US" sz="1800" b="1" smtClean="0">
                <a:solidFill>
                  <a:schemeClr val="bg1"/>
                </a:solidFill>
                <a:latin typeface="Constantia" pitchFamily="18" charset="0"/>
              </a:rPr>
              <a:pPr/>
              <a:t>1</a:t>
            </a:fld>
            <a:endParaRPr lang="en-US" sz="1800" b="1" dirty="0">
              <a:solidFill>
                <a:schemeClr val="bg1"/>
              </a:solidFill>
              <a:latin typeface="Constantia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895600"/>
            <a:ext cx="9144000" cy="6096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Presented By:- </a:t>
            </a:r>
          </a:p>
          <a:p>
            <a:pPr algn="ctr"/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Mr. Krishna (Director)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DA0E4D3-54EB-40D3-878C-44ECE05F39A2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2" name="Group 22"/>
          <p:cNvGrpSpPr/>
          <p:nvPr/>
        </p:nvGrpSpPr>
        <p:grpSpPr>
          <a:xfrm>
            <a:off x="-58996" y="-71462"/>
            <a:ext cx="9261993" cy="6929462"/>
            <a:chOff x="-46523" y="-71462"/>
            <a:chExt cx="9261993" cy="6929462"/>
          </a:xfrm>
        </p:grpSpPr>
        <p:grpSp>
          <p:nvGrpSpPr>
            <p:cNvPr id="3" name="Group 5"/>
            <p:cNvGrpSpPr/>
            <p:nvPr/>
          </p:nvGrpSpPr>
          <p:grpSpPr>
            <a:xfrm>
              <a:off x="-46523" y="0"/>
              <a:ext cx="9190523" cy="6858000"/>
              <a:chOff x="-46523" y="0"/>
              <a:chExt cx="9190523" cy="6858000"/>
            </a:xfrm>
          </p:grpSpPr>
          <p:pic>
            <p:nvPicPr>
              <p:cNvPr id="26" name="Picture 25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t="96667"/>
              <a:stretch>
                <a:fillRect/>
              </a:stretch>
            </p:blipFill>
            <p:spPr bwMode="auto">
              <a:xfrm>
                <a:off x="-46523" y="6629400"/>
                <a:ext cx="9190523" cy="228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7" name="Picture 26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t="5555" b="86667"/>
              <a:stretch>
                <a:fillRect/>
              </a:stretch>
            </p:blipFill>
            <p:spPr bwMode="auto">
              <a:xfrm>
                <a:off x="0" y="0"/>
                <a:ext cx="9144000" cy="533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25" name="TextBox 19"/>
            <p:cNvSpPr txBox="1"/>
            <p:nvPr/>
          </p:nvSpPr>
          <p:spPr>
            <a:xfrm flipH="1">
              <a:off x="4143372" y="-71462"/>
              <a:ext cx="50720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ngsana New" pitchFamily="18" charset="-34"/>
                  <a:cs typeface="Angsana New" pitchFamily="18" charset="-34"/>
                </a:rPr>
                <a:t>KR Network Cloud Tech. Pvt. Ltd.</a:t>
              </a:r>
              <a:endPara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gsana New" pitchFamily="18" charset="-34"/>
                <a:cs typeface="Angsana New" pitchFamily="18" charset="-34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1676400" y="609600"/>
            <a:ext cx="6096000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latin typeface="+mj-lt"/>
              </a:rPr>
              <a:t>Open Source OS</a:t>
            </a:r>
          </a:p>
        </p:txBody>
      </p:sp>
      <p:sp>
        <p:nvSpPr>
          <p:cNvPr id="14337" name="Rectangle 1"/>
          <p:cNvSpPr>
            <a:spLocks noChangeArrowheads="1"/>
          </p:cNvSpPr>
          <p:nvPr/>
        </p:nvSpPr>
        <p:spPr bwMode="auto">
          <a:xfrm flipV="1">
            <a:off x="0" y="-304800"/>
            <a:ext cx="86106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59A9F2"/>
                </a:solidFill>
                <a:effectLst/>
                <a:latin typeface="Bodoni MT" pitchFamily="18" charset="0"/>
                <a:ea typeface="Constantia" pitchFamily="18" charset="0"/>
                <a:cs typeface="Times New Roman" pitchFamily="18" charset="0"/>
              </a:rPr>
              <a:t>Open Source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B5294"/>
                </a:solidFill>
                <a:effectLst/>
                <a:latin typeface="Bodoni MT" pitchFamily="18" charset="0"/>
                <a:ea typeface="Constantia" pitchFamily="18" charset="0"/>
                <a:cs typeface="Times New Roman" pitchFamily="18" charset="0"/>
              </a:rPr>
              <a:t>zzzzz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B5294"/>
                </a:solidFill>
                <a:effectLst/>
                <a:latin typeface="Bodoni MT" pitchFamily="18" charset="0"/>
                <a:ea typeface="Constantia" pitchFamily="18" charset="0"/>
                <a:cs typeface="Times New Roman" pitchFamily="18" charset="0"/>
              </a:rPr>
              <a:t>                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152400" y="1447800"/>
            <a:ext cx="7467600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Blip>
                <a:blip r:embed="rId3"/>
              </a:buBlip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effectLst/>
                <a:ea typeface="Constantia" pitchFamily="18" charset="0"/>
                <a:cs typeface="Times New Roman" pitchFamily="18" charset="0"/>
              </a:rPr>
              <a:t>Redhat</a:t>
            </a:r>
            <a:endParaRPr kumimoji="0" lang="en-US" sz="800" b="1" i="0" u="none" strike="noStrike" cap="none" normalizeH="0" baseline="0" dirty="0" smtClean="0">
              <a:ln>
                <a:noFill/>
              </a:ln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Blip>
                <a:blip r:embed="rId3"/>
              </a:buBlip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effectLst/>
                <a:ea typeface="Constantia" pitchFamily="18" charset="0"/>
                <a:cs typeface="Times New Roman" pitchFamily="18" charset="0"/>
              </a:rPr>
              <a:t>Suse</a:t>
            </a:r>
            <a:endParaRPr kumimoji="0" lang="en-US" sz="800" b="1" i="0" u="none" strike="noStrike" cap="none" normalizeH="0" baseline="0" dirty="0" smtClean="0">
              <a:ln>
                <a:noFill/>
              </a:ln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Blip>
                <a:blip r:embed="rId3"/>
              </a:buBlip>
              <a:tabLst/>
            </a:pPr>
            <a:r>
              <a:rPr kumimoji="0" lang="en-US" sz="2200" b="1" i="0" u="none" strike="noStrike" cap="none" normalizeH="0" baseline="0" dirty="0" err="1" smtClean="0">
                <a:ln>
                  <a:noFill/>
                </a:ln>
                <a:effectLst/>
                <a:ea typeface="Constantia" pitchFamily="18" charset="0"/>
                <a:cs typeface="Times New Roman" pitchFamily="18" charset="0"/>
              </a:rPr>
              <a:t>Ubuntu</a:t>
            </a:r>
            <a:endParaRPr kumimoji="0" lang="en-US" sz="2200" b="1" i="0" u="none" strike="noStrike" cap="none" normalizeH="0" baseline="0" dirty="0" smtClean="0">
              <a:ln>
                <a:noFill/>
              </a:ln>
              <a:effectLst/>
              <a:ea typeface="Constantia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Blip>
                <a:blip r:embed="rId3"/>
              </a:buBlip>
              <a:tabLst/>
            </a:pPr>
            <a:r>
              <a:rPr lang="en-US" sz="2200" b="1" dirty="0" err="1" smtClean="0">
                <a:cs typeface="Times New Roman" pitchFamily="18" charset="0"/>
              </a:rPr>
              <a:t>CentOS</a:t>
            </a:r>
            <a:endParaRPr kumimoji="0" lang="en-US" sz="800" b="1" i="0" u="none" strike="noStrike" cap="none" normalizeH="0" baseline="0" dirty="0" smtClean="0">
              <a:ln>
                <a:noFill/>
              </a:ln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Blip>
                <a:blip r:embed="rId3"/>
              </a:buBlip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effectLst/>
                <a:ea typeface="Constantia" pitchFamily="18" charset="0"/>
                <a:cs typeface="Times New Roman" pitchFamily="18" charset="0"/>
              </a:rPr>
              <a:t>Debian</a:t>
            </a:r>
            <a:endParaRPr kumimoji="0" lang="en-US" sz="800" b="1" i="0" u="none" strike="noStrike" cap="none" normalizeH="0" baseline="0" dirty="0" smtClean="0">
              <a:ln>
                <a:noFill/>
              </a:ln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Blip>
                <a:blip r:embed="rId3"/>
              </a:buBlip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effectLst/>
                <a:ea typeface="Constantia" pitchFamily="18" charset="0"/>
                <a:cs typeface="Times New Roman" pitchFamily="18" charset="0"/>
              </a:rPr>
              <a:t>Slackware</a:t>
            </a:r>
            <a:endParaRPr kumimoji="0" lang="en-US" sz="800" b="1" i="0" u="none" strike="noStrike" cap="none" normalizeH="0" baseline="0" dirty="0" smtClean="0">
              <a:ln>
                <a:noFill/>
              </a:ln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Blip>
                <a:blip r:embed="rId3"/>
              </a:buBlip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effectLst/>
                <a:ea typeface="Constantia" pitchFamily="18" charset="0"/>
                <a:cs typeface="Times New Roman" pitchFamily="18" charset="0"/>
              </a:rPr>
              <a:t>Turbolinux</a:t>
            </a:r>
            <a:endParaRPr kumimoji="0" lang="en-US" sz="800" b="1" i="0" u="none" strike="noStrike" cap="none" normalizeH="0" baseline="0" dirty="0" smtClean="0">
              <a:ln>
                <a:noFill/>
              </a:ln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Blip>
                <a:blip r:embed="rId3"/>
              </a:buBlip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effectLst/>
                <a:ea typeface="Constantia" pitchFamily="18" charset="0"/>
                <a:cs typeface="Times New Roman" pitchFamily="18" charset="0"/>
              </a:rPr>
              <a:t>Puppy linux</a:t>
            </a:r>
            <a:endParaRPr kumimoji="0" lang="en-US" sz="800" b="1" i="0" u="none" strike="noStrike" cap="none" normalizeH="0" baseline="0" dirty="0" smtClean="0">
              <a:ln>
                <a:noFill/>
              </a:ln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Blip>
                <a:blip r:embed="rId3"/>
              </a:buBlip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effectLst/>
                <a:ea typeface="Constantia" pitchFamily="18" charset="0"/>
                <a:cs typeface="Times New Roman" pitchFamily="18" charset="0"/>
              </a:rPr>
              <a:t>BSD ( </a:t>
            </a:r>
            <a:r>
              <a:rPr lang="en-US" sz="2200" b="1" dirty="0" smtClean="0">
                <a:ea typeface="Constantia" pitchFamily="18" charset="0"/>
                <a:cs typeface="Times New Roman" pitchFamily="18" charset="0"/>
              </a:rPr>
              <a:t>B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effectLst/>
                <a:ea typeface="Constantia" pitchFamily="18" charset="0"/>
                <a:cs typeface="Times New Roman" pitchFamily="18" charset="0"/>
              </a:rPr>
              <a:t>harat operating system solution )</a:t>
            </a:r>
            <a:endParaRPr kumimoji="0" lang="en-US" sz="800" b="1" i="0" u="none" strike="noStrike" cap="none" normalizeH="0" baseline="0" dirty="0" smtClean="0">
              <a:ln>
                <a:noFill/>
              </a:ln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Blip>
                <a:blip r:embed="rId3"/>
              </a:buBlip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effectLst/>
                <a:ea typeface="Constantia" pitchFamily="18" charset="0"/>
                <a:cs typeface="Times New Roman" pitchFamily="18" charset="0"/>
              </a:rPr>
              <a:t>Linux Mandrake</a:t>
            </a:r>
            <a:endParaRPr kumimoji="0" lang="en-US" sz="1800" b="1" i="0" u="none" strike="noStrike" cap="none" normalizeH="0" baseline="0" dirty="0" smtClean="0">
              <a:ln>
                <a:noFill/>
              </a:ln>
              <a:effectLst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DA0E4D3-54EB-40D3-878C-44ECE05F39A2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2" name="Group 22"/>
          <p:cNvGrpSpPr/>
          <p:nvPr/>
        </p:nvGrpSpPr>
        <p:grpSpPr>
          <a:xfrm>
            <a:off x="-58996" y="-71462"/>
            <a:ext cx="9261993" cy="6929462"/>
            <a:chOff x="-46523" y="-71462"/>
            <a:chExt cx="9261993" cy="6929462"/>
          </a:xfrm>
        </p:grpSpPr>
        <p:grpSp>
          <p:nvGrpSpPr>
            <p:cNvPr id="3" name="Group 5"/>
            <p:cNvGrpSpPr/>
            <p:nvPr/>
          </p:nvGrpSpPr>
          <p:grpSpPr>
            <a:xfrm>
              <a:off x="-46523" y="0"/>
              <a:ext cx="9190523" cy="6858000"/>
              <a:chOff x="-46523" y="0"/>
              <a:chExt cx="9190523" cy="6858000"/>
            </a:xfrm>
          </p:grpSpPr>
          <p:pic>
            <p:nvPicPr>
              <p:cNvPr id="26" name="Picture 25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t="96667"/>
              <a:stretch>
                <a:fillRect/>
              </a:stretch>
            </p:blipFill>
            <p:spPr bwMode="auto">
              <a:xfrm>
                <a:off x="-46523" y="6629400"/>
                <a:ext cx="9190523" cy="228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7" name="Picture 26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t="5555" b="86667"/>
              <a:stretch>
                <a:fillRect/>
              </a:stretch>
            </p:blipFill>
            <p:spPr bwMode="auto">
              <a:xfrm>
                <a:off x="0" y="0"/>
                <a:ext cx="9144000" cy="533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25" name="TextBox 19"/>
            <p:cNvSpPr txBox="1"/>
            <p:nvPr/>
          </p:nvSpPr>
          <p:spPr>
            <a:xfrm flipH="1">
              <a:off x="4143372" y="-71462"/>
              <a:ext cx="50720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ngsana New" pitchFamily="18" charset="-34"/>
                  <a:cs typeface="Angsana New" pitchFamily="18" charset="-34"/>
                </a:rPr>
                <a:t>KR Network Cloud Tech. Pvt. Ltd.</a:t>
              </a:r>
              <a:endPara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gsana New" pitchFamily="18" charset="-34"/>
                <a:cs typeface="Angsana New" pitchFamily="18" charset="-34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1676400" y="838200"/>
            <a:ext cx="6096000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latin typeface="+mj-lt"/>
              </a:rPr>
              <a:t>RED HAT Flavors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1000" y="2935069"/>
            <a:ext cx="34290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latin typeface="+mj-lt"/>
              </a:rPr>
              <a:t>Fedora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0" y="2935069"/>
            <a:ext cx="37338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latin typeface="+mj-lt"/>
              </a:rPr>
              <a:t>RHEL 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2933700" y="1562100"/>
            <a:ext cx="1447800" cy="1219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6200000" flipH="1">
            <a:off x="4191000" y="1524000"/>
            <a:ext cx="1447800" cy="1295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DA0E4D3-54EB-40D3-878C-44ECE05F39A2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2" name="Group 22"/>
          <p:cNvGrpSpPr/>
          <p:nvPr/>
        </p:nvGrpSpPr>
        <p:grpSpPr>
          <a:xfrm>
            <a:off x="-58996" y="-71462"/>
            <a:ext cx="9261993" cy="6929462"/>
            <a:chOff x="-46523" y="-71462"/>
            <a:chExt cx="9261993" cy="6929462"/>
          </a:xfrm>
        </p:grpSpPr>
        <p:grpSp>
          <p:nvGrpSpPr>
            <p:cNvPr id="3" name="Group 5"/>
            <p:cNvGrpSpPr/>
            <p:nvPr/>
          </p:nvGrpSpPr>
          <p:grpSpPr>
            <a:xfrm>
              <a:off x="-46523" y="0"/>
              <a:ext cx="9190523" cy="6858000"/>
              <a:chOff x="-46523" y="0"/>
              <a:chExt cx="9190523" cy="6858000"/>
            </a:xfrm>
          </p:grpSpPr>
          <p:pic>
            <p:nvPicPr>
              <p:cNvPr id="26" name="Picture 25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t="96667"/>
              <a:stretch>
                <a:fillRect/>
              </a:stretch>
            </p:blipFill>
            <p:spPr bwMode="auto">
              <a:xfrm>
                <a:off x="-46523" y="6629400"/>
                <a:ext cx="9190523" cy="228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7" name="Picture 26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t="5555" b="86667"/>
              <a:stretch>
                <a:fillRect/>
              </a:stretch>
            </p:blipFill>
            <p:spPr bwMode="auto">
              <a:xfrm>
                <a:off x="0" y="0"/>
                <a:ext cx="9144000" cy="533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25" name="TextBox 19"/>
            <p:cNvSpPr txBox="1"/>
            <p:nvPr/>
          </p:nvSpPr>
          <p:spPr>
            <a:xfrm flipH="1">
              <a:off x="4143372" y="-71462"/>
              <a:ext cx="50720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ngsana New" pitchFamily="18" charset="-34"/>
                  <a:cs typeface="Angsana New" pitchFamily="18" charset="-34"/>
                </a:rPr>
                <a:t>KR Network Cloud Tech. Pvt. Ltd.</a:t>
              </a:r>
              <a:endPara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gsana New" pitchFamily="18" charset="-34"/>
                <a:cs typeface="Angsana New" pitchFamily="18" charset="-34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152400" y="572869"/>
            <a:ext cx="8610600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latin typeface="+mj-lt"/>
              </a:rPr>
              <a:t>Difference b/w Windows &amp; Linux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52400" y="1295399"/>
          <a:ext cx="8610600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/>
                <a:gridCol w="4267200"/>
              </a:tblGrid>
              <a:tr h="95723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Linux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Windows</a:t>
                      </a:r>
                      <a:endParaRPr lang="en-US" sz="3600" dirty="0"/>
                    </a:p>
                  </a:txBody>
                  <a:tcPr/>
                </a:tc>
              </a:tr>
              <a:tr h="125256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Open</a:t>
                      </a:r>
                      <a:r>
                        <a:rPr lang="en-US" sz="2000" baseline="0" dirty="0" smtClean="0"/>
                        <a:t> Source Development Model and so the programmer can redesign the 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It is not an open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source and hence cannot be redesigned</a:t>
                      </a:r>
                      <a:r>
                        <a:rPr lang="en-US" sz="2000" baseline="0" dirty="0" smtClean="0"/>
                        <a:t> by the programmer.</a:t>
                      </a:r>
                      <a:endParaRPr lang="en-US" sz="2000" dirty="0"/>
                    </a:p>
                  </a:txBody>
                  <a:tcPr/>
                </a:tc>
              </a:tr>
              <a:tr h="95723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Linux</a:t>
                      </a:r>
                      <a:r>
                        <a:rPr lang="en-US" sz="2000" baseline="0" dirty="0" smtClean="0"/>
                        <a:t> is robust and very much secure from virus.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Windows gets</a:t>
                      </a:r>
                      <a:r>
                        <a:rPr lang="en-US" sz="2000" baseline="0" dirty="0" smtClean="0"/>
                        <a:t> affected by virus very easily.</a:t>
                      </a:r>
                      <a:endParaRPr lang="en-US" sz="2000" dirty="0"/>
                    </a:p>
                  </a:txBody>
                  <a:tcPr/>
                </a:tc>
              </a:tr>
              <a:tr h="125256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The</a:t>
                      </a:r>
                      <a:r>
                        <a:rPr lang="en-US" sz="2000" baseline="0" dirty="0" smtClean="0"/>
                        <a:t> Linux servers has surpassed Windows server operating system in security.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Security is the main issue which</a:t>
                      </a:r>
                      <a:r>
                        <a:rPr lang="en-US" sz="2000" baseline="0" dirty="0" smtClean="0"/>
                        <a:t> has made windows to think to survive.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DA0E4D3-54EB-40D3-878C-44ECE05F39A2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" y="1017173"/>
          <a:ext cx="8458200" cy="5548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9100"/>
                <a:gridCol w="4229100"/>
              </a:tblGrid>
              <a:tr h="4218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Linux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Windows</a:t>
                      </a:r>
                      <a:endParaRPr lang="en-US" sz="2000" dirty="0"/>
                    </a:p>
                  </a:txBody>
                  <a:tcPr/>
                </a:tc>
              </a:tr>
              <a:tr h="8670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In Linux File Systems Supported: ext2, ext3,ext4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In Windows File system Supported: FAT &amp; NTFS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</a:tr>
              <a:tr h="11271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linux</a:t>
                      </a:r>
                      <a:r>
                        <a:rPr lang="en-US" sz="1800" dirty="0" smtClean="0"/>
                        <a:t> us - </a:t>
                      </a:r>
                      <a:r>
                        <a:rPr lang="en-US" sz="1800" dirty="0" err="1" smtClean="0"/>
                        <a:t>lilo</a:t>
                      </a:r>
                      <a:r>
                        <a:rPr lang="en-US" sz="1800" dirty="0" smtClean="0"/>
                        <a:t> </a:t>
                      </a:r>
                    </a:p>
                    <a:p>
                      <a:pPr algn="ctr"/>
                      <a:r>
                        <a:rPr lang="en-US" sz="1800" dirty="0" smtClean="0"/>
                        <a:t>(</a:t>
                      </a:r>
                      <a:r>
                        <a:rPr lang="en-US" sz="1800" dirty="0" err="1" smtClean="0"/>
                        <a:t>linux</a:t>
                      </a:r>
                      <a:r>
                        <a:rPr lang="en-US" sz="1800" dirty="0" smtClean="0"/>
                        <a:t> loader)                   </a:t>
                      </a:r>
                    </a:p>
                    <a:p>
                      <a:pPr algn="ctr">
                        <a:buNone/>
                      </a:pPr>
                      <a:r>
                        <a:rPr lang="en-US" sz="1800" dirty="0" smtClean="0"/>
                        <a:t>  grub (grand unified </a:t>
                      </a:r>
                      <a:r>
                        <a:rPr lang="en-US" sz="1800" dirty="0" err="1" smtClean="0"/>
                        <a:t>bootloader</a:t>
                      </a:r>
                      <a:r>
                        <a:rPr lang="en-US" sz="1800" dirty="0" smtClean="0"/>
                        <a:t>) 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 windows – NTLDR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(new technology loader)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</a:tr>
              <a:tr h="8013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In Linux software file extension is: .rpm (</a:t>
                      </a:r>
                      <a:r>
                        <a:rPr lang="en-US" sz="1800" dirty="0" err="1" smtClean="0"/>
                        <a:t>redhat</a:t>
                      </a:r>
                      <a:r>
                        <a:rPr lang="en-US" sz="1800" dirty="0" smtClean="0"/>
                        <a:t> package manager)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In windows software file extension is :  .exe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</a:tr>
              <a:tr h="10545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It costs less to design and </a:t>
                      </a:r>
                      <a:r>
                        <a:rPr lang="en-US" sz="1800" baseline="0" dirty="0" smtClean="0"/>
                        <a:t> implement  Linux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It</a:t>
                      </a:r>
                      <a:r>
                        <a:rPr lang="en-US" sz="1800" baseline="0" dirty="0" smtClean="0"/>
                        <a:t> costs more to implement Windows Network administration, when compared to Linux.</a:t>
                      </a:r>
                    </a:p>
                  </a:txBody>
                  <a:tcPr/>
                </a:tc>
              </a:tr>
              <a:tr h="1054502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/>
                        <a:t>T</a:t>
                      </a:r>
                      <a:r>
                        <a:rPr lang="en-US" sz="1800" dirty="0" smtClean="0"/>
                        <a:t>here are 250000+</a:t>
                      </a:r>
                      <a:r>
                        <a:rPr lang="en-US" sz="1800" baseline="0" dirty="0" smtClean="0"/>
                        <a:t> developers behind Linux for open source deployment.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Compared</a:t>
                      </a:r>
                      <a:r>
                        <a:rPr lang="en-US" sz="1800" baseline="0" dirty="0" smtClean="0"/>
                        <a:t> to </a:t>
                      </a:r>
                      <a:r>
                        <a:rPr lang="en-US" sz="1800" baseline="0" dirty="0" err="1" smtClean="0"/>
                        <a:t>Linux,windows</a:t>
                      </a:r>
                      <a:r>
                        <a:rPr lang="en-US" sz="1800" baseline="0" dirty="0" smtClean="0"/>
                        <a:t> is developed by few thousands of people.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" name="Group 22"/>
          <p:cNvGrpSpPr/>
          <p:nvPr/>
        </p:nvGrpSpPr>
        <p:grpSpPr>
          <a:xfrm>
            <a:off x="-58996" y="-71462"/>
            <a:ext cx="9261993" cy="6929462"/>
            <a:chOff x="-46523" y="-71462"/>
            <a:chExt cx="9261993" cy="6929462"/>
          </a:xfrm>
        </p:grpSpPr>
        <p:grpSp>
          <p:nvGrpSpPr>
            <p:cNvPr id="7" name="Group 5"/>
            <p:cNvGrpSpPr/>
            <p:nvPr/>
          </p:nvGrpSpPr>
          <p:grpSpPr>
            <a:xfrm>
              <a:off x="-46523" y="0"/>
              <a:ext cx="9190523" cy="6858000"/>
              <a:chOff x="-46523" y="0"/>
              <a:chExt cx="9190523" cy="6858000"/>
            </a:xfrm>
          </p:grpSpPr>
          <p:pic>
            <p:nvPicPr>
              <p:cNvPr id="9" name="Picture 8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t="96667"/>
              <a:stretch>
                <a:fillRect/>
              </a:stretch>
            </p:blipFill>
            <p:spPr bwMode="auto">
              <a:xfrm>
                <a:off x="-46523" y="6629400"/>
                <a:ext cx="9190523" cy="228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0" name="Picture 9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t="5555" b="86667"/>
              <a:stretch>
                <a:fillRect/>
              </a:stretch>
            </p:blipFill>
            <p:spPr bwMode="auto">
              <a:xfrm>
                <a:off x="0" y="0"/>
                <a:ext cx="9144000" cy="533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8" name="TextBox 19"/>
            <p:cNvSpPr txBox="1"/>
            <p:nvPr/>
          </p:nvSpPr>
          <p:spPr>
            <a:xfrm flipH="1">
              <a:off x="4143372" y="-71462"/>
              <a:ext cx="50720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ngsana New" pitchFamily="18" charset="-34"/>
                  <a:cs typeface="Angsana New" pitchFamily="18" charset="-34"/>
                </a:rPr>
                <a:t>KR Network Cloud Tech. Pvt. Ltd.</a:t>
              </a:r>
              <a:endPara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gsana New" pitchFamily="18" charset="-34"/>
                <a:cs typeface="Angsana New" pitchFamily="18" charset="-34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DA0E4D3-54EB-40D3-878C-44ECE05F39A2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2" name="Group 22"/>
          <p:cNvGrpSpPr/>
          <p:nvPr/>
        </p:nvGrpSpPr>
        <p:grpSpPr>
          <a:xfrm>
            <a:off x="-58996" y="-71462"/>
            <a:ext cx="9261993" cy="6929462"/>
            <a:chOff x="-46523" y="-71462"/>
            <a:chExt cx="9261993" cy="6929462"/>
          </a:xfrm>
        </p:grpSpPr>
        <p:grpSp>
          <p:nvGrpSpPr>
            <p:cNvPr id="3" name="Group 5"/>
            <p:cNvGrpSpPr/>
            <p:nvPr/>
          </p:nvGrpSpPr>
          <p:grpSpPr>
            <a:xfrm>
              <a:off x="-46523" y="0"/>
              <a:ext cx="9190523" cy="6858000"/>
              <a:chOff x="-46523" y="0"/>
              <a:chExt cx="9190523" cy="6858000"/>
            </a:xfrm>
          </p:grpSpPr>
          <p:pic>
            <p:nvPicPr>
              <p:cNvPr id="26" name="Picture 25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t="96667"/>
              <a:stretch>
                <a:fillRect/>
              </a:stretch>
            </p:blipFill>
            <p:spPr bwMode="auto">
              <a:xfrm>
                <a:off x="-46523" y="6629400"/>
                <a:ext cx="9190523" cy="228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7" name="Picture 26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t="5555" b="86667"/>
              <a:stretch>
                <a:fillRect/>
              </a:stretch>
            </p:blipFill>
            <p:spPr bwMode="auto">
              <a:xfrm>
                <a:off x="0" y="0"/>
                <a:ext cx="9144000" cy="533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25" name="TextBox 19"/>
            <p:cNvSpPr txBox="1"/>
            <p:nvPr/>
          </p:nvSpPr>
          <p:spPr>
            <a:xfrm flipH="1">
              <a:off x="4143372" y="-71462"/>
              <a:ext cx="50720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ngsana New" pitchFamily="18" charset="-34"/>
                  <a:cs typeface="Angsana New" pitchFamily="18" charset="-34"/>
                </a:rPr>
                <a:t>KR Network Cloud Tech. Pvt. Ltd.</a:t>
              </a:r>
              <a:endPara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gsana New" pitchFamily="18" charset="-34"/>
                <a:cs typeface="Angsana New" pitchFamily="18" charset="-34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981200" y="572869"/>
            <a:ext cx="5715000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latin typeface="+mj-lt"/>
              </a:rPr>
              <a:t>Type of Login Users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1000" y="2709446"/>
            <a:ext cx="34290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latin typeface="+mj-lt"/>
              </a:rPr>
              <a:t>Super Users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76800" y="2709446"/>
            <a:ext cx="37338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latin typeface="+mj-lt"/>
              </a:rPr>
              <a:t>Normal Users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1000" y="3581400"/>
            <a:ext cx="4038600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spc="300" dirty="0" smtClean="0">
                <a:ln w="11430" cmpd="sng">
                  <a:noFill/>
                  <a:prstDash val="solid"/>
                  <a:miter lim="800000"/>
                </a:ln>
                <a:solidFill>
                  <a:schemeClr val="tx1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Andalus" pitchFamily="18" charset="-78"/>
                <a:cs typeface="Andalus" pitchFamily="18" charset="-78"/>
              </a:rPr>
              <a:t>Login     : root</a:t>
            </a:r>
          </a:p>
          <a:p>
            <a:pPr algn="ctr"/>
            <a:r>
              <a:rPr lang="en-US" sz="2400" b="1" spc="300" dirty="0" smtClean="0">
                <a:ln w="11430" cmpd="sng">
                  <a:noFill/>
                  <a:prstDash val="solid"/>
                  <a:miter lim="800000"/>
                </a:ln>
                <a:solidFill>
                  <a:schemeClr val="tx1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Andalus" pitchFamily="18" charset="-78"/>
                <a:cs typeface="Andalus" pitchFamily="18" charset="-78"/>
              </a:rPr>
              <a:t>Password  : </a:t>
            </a:r>
            <a:r>
              <a:rPr lang="en-US" sz="2400" b="1" spc="300" dirty="0" err="1" smtClean="0">
                <a:ln w="11430" cmpd="sng">
                  <a:noFill/>
                  <a:prstDash val="solid"/>
                  <a:miter lim="800000"/>
                </a:ln>
                <a:solidFill>
                  <a:schemeClr val="tx1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Andalus" pitchFamily="18" charset="-78"/>
                <a:cs typeface="Andalus" pitchFamily="18" charset="-78"/>
              </a:rPr>
              <a:t>redhat</a:t>
            </a:r>
            <a:endParaRPr lang="en-US" sz="2400" b="1" spc="300" dirty="0" smtClean="0">
              <a:ln w="11430" cmpd="sng">
                <a:noFill/>
                <a:prstDash val="solid"/>
                <a:miter lim="800000"/>
              </a:ln>
              <a:solidFill>
                <a:schemeClr val="tx1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91000" y="3581400"/>
            <a:ext cx="4953000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spc="300" dirty="0" smtClean="0">
                <a:ln w="11430" cmpd="sng">
                  <a:noFill/>
                  <a:prstDash val="solid"/>
                  <a:miter lim="800000"/>
                </a:ln>
                <a:solidFill>
                  <a:schemeClr val="tx1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Andalus" pitchFamily="18" charset="-78"/>
                <a:cs typeface="Andalus" pitchFamily="18" charset="-78"/>
              </a:rPr>
              <a:t>    Login          : krishna</a:t>
            </a:r>
          </a:p>
          <a:p>
            <a:pPr algn="ctr"/>
            <a:r>
              <a:rPr lang="en-US" sz="2400" b="1" spc="300" dirty="0" smtClean="0">
                <a:ln w="11430" cmpd="sng">
                  <a:noFill/>
                  <a:prstDash val="solid"/>
                  <a:miter lim="800000"/>
                </a:ln>
                <a:solidFill>
                  <a:schemeClr val="tx1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Andalus" pitchFamily="18" charset="-78"/>
                <a:cs typeface="Andalus" pitchFamily="18" charset="-78"/>
              </a:rPr>
              <a:t>Password   : 123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04800" y="5029200"/>
            <a:ext cx="4038600" cy="4001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[ root @ </a:t>
            </a:r>
            <a:r>
              <a:rPr lang="en-US" sz="2000" dirty="0" err="1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krnetworkcloud</a:t>
            </a:r>
            <a:r>
              <a:rPr lang="en-US" sz="2000"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 ~ ] #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48200" y="5029200"/>
            <a:ext cx="4038600" cy="4001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[ krishna @ </a:t>
            </a:r>
            <a:r>
              <a:rPr lang="en-US" sz="2000" dirty="0" err="1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krnetworkcloud</a:t>
            </a:r>
            <a:r>
              <a:rPr lang="en-US" sz="2000"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 ~ ] $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rot="5400000">
            <a:off x="2933700" y="1333500"/>
            <a:ext cx="1447800" cy="1219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6200000" flipH="1">
            <a:off x="4191000" y="1295400"/>
            <a:ext cx="1447800" cy="1295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-58996" y="-71462"/>
            <a:ext cx="9261993" cy="6929462"/>
            <a:chOff x="-46523" y="-71462"/>
            <a:chExt cx="9261993" cy="6929462"/>
          </a:xfrm>
        </p:grpSpPr>
        <p:grpSp>
          <p:nvGrpSpPr>
            <p:cNvPr id="3" name="Group 5"/>
            <p:cNvGrpSpPr/>
            <p:nvPr/>
          </p:nvGrpSpPr>
          <p:grpSpPr>
            <a:xfrm>
              <a:off x="-46523" y="0"/>
              <a:ext cx="9190523" cy="6858000"/>
              <a:chOff x="-46523" y="0"/>
              <a:chExt cx="9190523" cy="6858000"/>
            </a:xfrm>
          </p:grpSpPr>
          <p:pic>
            <p:nvPicPr>
              <p:cNvPr id="26" name="Picture 25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t="96667"/>
              <a:stretch>
                <a:fillRect/>
              </a:stretch>
            </p:blipFill>
            <p:spPr bwMode="auto">
              <a:xfrm>
                <a:off x="-46523" y="6629400"/>
                <a:ext cx="9190523" cy="228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7" name="Picture 26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t="5555" b="86667"/>
              <a:stretch>
                <a:fillRect/>
              </a:stretch>
            </p:blipFill>
            <p:spPr bwMode="auto">
              <a:xfrm>
                <a:off x="0" y="0"/>
                <a:ext cx="9144000" cy="533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25" name="TextBox 19"/>
            <p:cNvSpPr txBox="1"/>
            <p:nvPr/>
          </p:nvSpPr>
          <p:spPr>
            <a:xfrm flipH="1">
              <a:off x="4143372" y="-71462"/>
              <a:ext cx="50720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ngsana New" pitchFamily="18" charset="-34"/>
                  <a:cs typeface="Angsana New" pitchFamily="18" charset="-34"/>
                </a:rPr>
                <a:t>KR Network Cloud Tech. Pvt. Ltd.</a:t>
              </a:r>
              <a:endPara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gsana New" pitchFamily="18" charset="-34"/>
                <a:cs typeface="Angsana New" pitchFamily="18" charset="-34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981200" y="983158"/>
            <a:ext cx="5715000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latin typeface="+mj-lt"/>
              </a:rPr>
              <a:t>Type of Login Mode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42872" y="2924889"/>
            <a:ext cx="192024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latin typeface="+mj-lt"/>
              </a:rPr>
              <a:t>CLI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38800" y="2924889"/>
            <a:ext cx="2090928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latin typeface="+mj-lt"/>
              </a:rPr>
              <a:t>GUI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2514600" y="1676400"/>
            <a:ext cx="76200" cy="1248489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6553200" y="1676400"/>
            <a:ext cx="76200" cy="1248489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4038600"/>
            <a:ext cx="4184073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cs typeface="Andalus" pitchFamily="18" charset="-78"/>
              </a:rPr>
              <a:t>Command Line interface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572000" y="4038600"/>
            <a:ext cx="4383314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+mj-lt"/>
                <a:cs typeface="Aharoni" pitchFamily="2" charset="-79"/>
              </a:rPr>
              <a:t>Graphical User Interface</a:t>
            </a:r>
          </a:p>
          <a:p>
            <a:pPr algn="ctr"/>
            <a:endParaRPr lang="en-US" sz="2000" b="1" dirty="0" smtClean="0">
              <a:solidFill>
                <a:schemeClr val="accent1">
                  <a:lumMod val="75000"/>
                </a:schemeClr>
              </a:solidFill>
              <a:latin typeface="Lucida Calligraphy" pitchFamily="66" charset="0"/>
              <a:cs typeface="Andalus" pitchFamily="18" charset="-78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DA0E4D3-54EB-40D3-878C-44ECE05F39A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8129016" y="3905250"/>
            <a:ext cx="609600" cy="521208"/>
          </a:xfrm>
        </p:spPr>
        <p:txBody>
          <a:bodyPr/>
          <a:lstStyle/>
          <a:p>
            <a:fld id="{7DA0E4D3-54EB-40D3-878C-44ECE05F39A2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2" name="Group 22"/>
          <p:cNvGrpSpPr/>
          <p:nvPr/>
        </p:nvGrpSpPr>
        <p:grpSpPr>
          <a:xfrm>
            <a:off x="-58996" y="-71462"/>
            <a:ext cx="9261993" cy="6929462"/>
            <a:chOff x="-46523" y="-71462"/>
            <a:chExt cx="9261993" cy="6929462"/>
          </a:xfrm>
        </p:grpSpPr>
        <p:grpSp>
          <p:nvGrpSpPr>
            <p:cNvPr id="3" name="Group 5"/>
            <p:cNvGrpSpPr/>
            <p:nvPr/>
          </p:nvGrpSpPr>
          <p:grpSpPr>
            <a:xfrm>
              <a:off x="-46523" y="0"/>
              <a:ext cx="9190523" cy="6858000"/>
              <a:chOff x="-46523" y="0"/>
              <a:chExt cx="9190523" cy="6858000"/>
            </a:xfrm>
          </p:grpSpPr>
          <p:pic>
            <p:nvPicPr>
              <p:cNvPr id="26" name="Picture 25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t="96667"/>
              <a:stretch>
                <a:fillRect/>
              </a:stretch>
            </p:blipFill>
            <p:spPr bwMode="auto">
              <a:xfrm>
                <a:off x="-46523" y="6629400"/>
                <a:ext cx="9190523" cy="228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7" name="Picture 26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t="5555" b="86667"/>
              <a:stretch>
                <a:fillRect/>
              </a:stretch>
            </p:blipFill>
            <p:spPr bwMode="auto">
              <a:xfrm>
                <a:off x="0" y="0"/>
                <a:ext cx="9144000" cy="533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25" name="TextBox 19"/>
            <p:cNvSpPr txBox="1"/>
            <p:nvPr/>
          </p:nvSpPr>
          <p:spPr>
            <a:xfrm flipH="1">
              <a:off x="4143372" y="-71462"/>
              <a:ext cx="50720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ngsana New" pitchFamily="18" charset="-34"/>
                  <a:cs typeface="Angsana New" pitchFamily="18" charset="-34"/>
                </a:rPr>
                <a:t>KR Network Cloud Tech. Pvt. Ltd.</a:t>
              </a:r>
              <a:endPara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gsana New" pitchFamily="18" charset="-34"/>
                <a:cs typeface="Angsana New" pitchFamily="18" charset="-34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228600" y="609600"/>
            <a:ext cx="8229600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latin typeface="+mj-lt"/>
              </a:rPr>
              <a:t>Type of Console ( In RHEL-5 )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8600" y="1447800"/>
            <a:ext cx="4114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ALT + CTRL + F1    for terminal 1 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ALT + CTRL + F2    for terminal 2 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ALT + CTRL + F3    for terminal 3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ALT + CTRL + F4   for terminal 4 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ALT + CTRL + F5    for terminal 5 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ALT + CTRL + F6    for terminal 6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029200" y="2590800"/>
            <a:ext cx="12954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latin typeface="+mj-lt"/>
              </a:rPr>
              <a:t>CLI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162800" y="2590800"/>
            <a:ext cx="14478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latin typeface="+mj-lt"/>
              </a:rPr>
              <a:t>Text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248400" y="2590800"/>
            <a:ext cx="762000" cy="6463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Lucida Calligraphy" pitchFamily="66" charset="0"/>
              </a:rPr>
              <a:t>or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200" y="4495800"/>
            <a:ext cx="449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 ALT + CTRL + F7       for terminal 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2400" y="5486400"/>
            <a:ext cx="800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Lucida Calligraphy" pitchFamily="66" charset="0"/>
              </a:rPr>
              <a:t>Terminal 7 is by default graphic mode beside it all six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</a:rPr>
              <a:t>terminal are CLI based. </a:t>
            </a:r>
            <a:endParaRPr lang="en-US" sz="2000" b="1" i="1" dirty="0">
              <a:solidFill>
                <a:schemeClr val="accent1">
                  <a:lumMod val="50000"/>
                </a:schemeClr>
              </a:solidFill>
              <a:latin typeface="Georgia" pitchFamily="18" charset="0"/>
            </a:endParaRPr>
          </a:p>
        </p:txBody>
      </p:sp>
      <p:sp>
        <p:nvSpPr>
          <p:cNvPr id="30" name="Right Brace 29"/>
          <p:cNvSpPr/>
          <p:nvPr/>
        </p:nvSpPr>
        <p:spPr>
          <a:xfrm>
            <a:off x="4191000" y="1447800"/>
            <a:ext cx="762000" cy="2819400"/>
          </a:xfrm>
          <a:prstGeom prst="rightBrace">
            <a:avLst>
              <a:gd name="adj1" fmla="val 92500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Brace 30"/>
          <p:cNvSpPr/>
          <p:nvPr/>
        </p:nvSpPr>
        <p:spPr>
          <a:xfrm>
            <a:off x="4267200" y="4343400"/>
            <a:ext cx="457200" cy="762000"/>
          </a:xfrm>
          <a:prstGeom prst="rightBrace">
            <a:avLst>
              <a:gd name="adj1" fmla="val 92500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876800" y="4343400"/>
            <a:ext cx="12954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latin typeface="+mj-lt"/>
              </a:rPr>
              <a:t>GUI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-58996" y="-71462"/>
            <a:ext cx="9261993" cy="6929462"/>
            <a:chOff x="-46523" y="-71462"/>
            <a:chExt cx="9261993" cy="6929462"/>
          </a:xfrm>
        </p:grpSpPr>
        <p:grpSp>
          <p:nvGrpSpPr>
            <p:cNvPr id="3" name="Group 5"/>
            <p:cNvGrpSpPr/>
            <p:nvPr/>
          </p:nvGrpSpPr>
          <p:grpSpPr>
            <a:xfrm>
              <a:off x="-46523" y="0"/>
              <a:ext cx="9190523" cy="6858000"/>
              <a:chOff x="-46523" y="0"/>
              <a:chExt cx="9190523" cy="6858000"/>
            </a:xfrm>
          </p:grpSpPr>
          <p:pic>
            <p:nvPicPr>
              <p:cNvPr id="26" name="Picture 25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t="96667"/>
              <a:stretch>
                <a:fillRect/>
              </a:stretch>
            </p:blipFill>
            <p:spPr bwMode="auto">
              <a:xfrm>
                <a:off x="-46523" y="6629400"/>
                <a:ext cx="9190523" cy="228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7" name="Picture 26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t="5555" b="86667"/>
              <a:stretch>
                <a:fillRect/>
              </a:stretch>
            </p:blipFill>
            <p:spPr bwMode="auto">
              <a:xfrm>
                <a:off x="0" y="0"/>
                <a:ext cx="9144000" cy="533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25" name="TextBox 19"/>
            <p:cNvSpPr txBox="1"/>
            <p:nvPr/>
          </p:nvSpPr>
          <p:spPr>
            <a:xfrm flipH="1">
              <a:off x="4143372" y="-71462"/>
              <a:ext cx="50720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ngsana New" pitchFamily="18" charset="-34"/>
                  <a:cs typeface="Angsana New" pitchFamily="18" charset="-34"/>
                </a:rPr>
                <a:t>KR Network Cloud Tech. Pvt. Ltd.</a:t>
              </a:r>
              <a:endPara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gsana New" pitchFamily="18" charset="-34"/>
                <a:cs typeface="Angsana New" pitchFamily="18" charset="-34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685800" y="685800"/>
            <a:ext cx="7162800" cy="5847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atin typeface="+mj-lt"/>
              </a:rPr>
              <a:t>Type of Console ( In RHEL-6)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8600" y="2895600"/>
            <a:ext cx="41148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ALT + CTRL + F2    for terminal 2 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ALT + CTRL + F3    for terminal 3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ALT + CTRL + F4   for terminal 4 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ALT + CTRL + F5    for terminal 5 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ALT + CTRL + F6    for terminal 6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105400" y="3733800"/>
            <a:ext cx="12954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latin typeface="+mj-lt"/>
              </a:rPr>
              <a:t>CLI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239000" y="3733800"/>
            <a:ext cx="14478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latin typeface="+mj-lt"/>
              </a:rPr>
              <a:t>Text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477000" y="3733800"/>
            <a:ext cx="762000" cy="6463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Lucida Calligraphy" pitchFamily="66" charset="0"/>
              </a:rPr>
              <a:t>or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8600" y="1905000"/>
            <a:ext cx="449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 ALT + CTRL + F1       for terminal 1</a:t>
            </a:r>
          </a:p>
        </p:txBody>
      </p:sp>
      <p:sp>
        <p:nvSpPr>
          <p:cNvPr id="30" name="Right Brace 29"/>
          <p:cNvSpPr/>
          <p:nvPr/>
        </p:nvSpPr>
        <p:spPr>
          <a:xfrm>
            <a:off x="4267200" y="2590800"/>
            <a:ext cx="762000" cy="2819400"/>
          </a:xfrm>
          <a:prstGeom prst="rightBrace">
            <a:avLst>
              <a:gd name="adj1" fmla="val 92500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Brace 30"/>
          <p:cNvSpPr/>
          <p:nvPr/>
        </p:nvSpPr>
        <p:spPr>
          <a:xfrm>
            <a:off x="4495800" y="1676400"/>
            <a:ext cx="457200" cy="762000"/>
          </a:xfrm>
          <a:prstGeom prst="rightBrace">
            <a:avLst>
              <a:gd name="adj1" fmla="val 92500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105400" y="1676400"/>
            <a:ext cx="12954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latin typeface="+mj-lt"/>
              </a:rPr>
              <a:t>GUI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DA0E4D3-54EB-40D3-878C-44ECE05F39A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DA0E4D3-54EB-40D3-878C-44ECE05F39A2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2" name="Group 22"/>
          <p:cNvGrpSpPr/>
          <p:nvPr/>
        </p:nvGrpSpPr>
        <p:grpSpPr>
          <a:xfrm>
            <a:off x="-58996" y="-71462"/>
            <a:ext cx="9261993" cy="6929462"/>
            <a:chOff x="-46523" y="-71462"/>
            <a:chExt cx="9261993" cy="6929462"/>
          </a:xfrm>
        </p:grpSpPr>
        <p:grpSp>
          <p:nvGrpSpPr>
            <p:cNvPr id="3" name="Group 5"/>
            <p:cNvGrpSpPr/>
            <p:nvPr/>
          </p:nvGrpSpPr>
          <p:grpSpPr>
            <a:xfrm>
              <a:off x="-46523" y="0"/>
              <a:ext cx="9190523" cy="6858000"/>
              <a:chOff x="-46523" y="0"/>
              <a:chExt cx="9190523" cy="6858000"/>
            </a:xfrm>
          </p:grpSpPr>
          <p:pic>
            <p:nvPicPr>
              <p:cNvPr id="26" name="Picture 25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t="96667"/>
              <a:stretch>
                <a:fillRect/>
              </a:stretch>
            </p:blipFill>
            <p:spPr bwMode="auto">
              <a:xfrm>
                <a:off x="-46523" y="6629400"/>
                <a:ext cx="9190523" cy="228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7" name="Picture 26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t="5555" b="86667"/>
              <a:stretch>
                <a:fillRect/>
              </a:stretch>
            </p:blipFill>
            <p:spPr bwMode="auto">
              <a:xfrm>
                <a:off x="0" y="0"/>
                <a:ext cx="9144000" cy="533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25" name="TextBox 19"/>
            <p:cNvSpPr txBox="1"/>
            <p:nvPr/>
          </p:nvSpPr>
          <p:spPr>
            <a:xfrm flipH="1">
              <a:off x="4143372" y="-71462"/>
              <a:ext cx="50720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ngsana New" pitchFamily="18" charset="-34"/>
                  <a:cs typeface="Angsana New" pitchFamily="18" charset="-34"/>
                </a:rPr>
                <a:t>KR Network Cloud Tech. Pvt. Ltd.</a:t>
              </a:r>
              <a:endPara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gsana New" pitchFamily="18" charset="-34"/>
                <a:cs typeface="Angsana New" pitchFamily="18" charset="-34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609600" y="609600"/>
            <a:ext cx="8077200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latin typeface="+mj-lt"/>
              </a:rPr>
              <a:t>Type of Installation Mode</a:t>
            </a:r>
          </a:p>
        </p:txBody>
      </p:sp>
      <p:sp>
        <p:nvSpPr>
          <p:cNvPr id="9" name="Down Arrow 8"/>
          <p:cNvSpPr/>
          <p:nvPr/>
        </p:nvSpPr>
        <p:spPr>
          <a:xfrm>
            <a:off x="1905000" y="1295400"/>
            <a:ext cx="896815" cy="213360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43000" y="3505200"/>
            <a:ext cx="2438400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CLI based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5257800" y="3505200"/>
            <a:ext cx="2525233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GUI based</a:t>
            </a:r>
            <a:endParaRPr lang="en-US" sz="2800" dirty="0"/>
          </a:p>
        </p:txBody>
      </p:sp>
      <p:sp>
        <p:nvSpPr>
          <p:cNvPr id="13" name="Down Arrow 12"/>
          <p:cNvSpPr/>
          <p:nvPr/>
        </p:nvSpPr>
        <p:spPr>
          <a:xfrm>
            <a:off x="5943600" y="1295400"/>
            <a:ext cx="896815" cy="213360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DA0E4D3-54EB-40D3-878C-44ECE05F39A2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2" name="Group 22"/>
          <p:cNvGrpSpPr/>
          <p:nvPr/>
        </p:nvGrpSpPr>
        <p:grpSpPr>
          <a:xfrm>
            <a:off x="-58996" y="-71462"/>
            <a:ext cx="9261993" cy="6929462"/>
            <a:chOff x="-46523" y="-71462"/>
            <a:chExt cx="9261993" cy="6929462"/>
          </a:xfrm>
        </p:grpSpPr>
        <p:grpSp>
          <p:nvGrpSpPr>
            <p:cNvPr id="3" name="Group 5"/>
            <p:cNvGrpSpPr/>
            <p:nvPr/>
          </p:nvGrpSpPr>
          <p:grpSpPr>
            <a:xfrm>
              <a:off x="-46523" y="0"/>
              <a:ext cx="9190523" cy="6858000"/>
              <a:chOff x="-46523" y="0"/>
              <a:chExt cx="9190523" cy="6858000"/>
            </a:xfrm>
          </p:grpSpPr>
          <p:pic>
            <p:nvPicPr>
              <p:cNvPr id="26" name="Picture 25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t="96667"/>
              <a:stretch>
                <a:fillRect/>
              </a:stretch>
            </p:blipFill>
            <p:spPr bwMode="auto">
              <a:xfrm>
                <a:off x="-46523" y="6629400"/>
                <a:ext cx="9190523" cy="228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7" name="Picture 26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t="5555" b="86667"/>
              <a:stretch>
                <a:fillRect/>
              </a:stretch>
            </p:blipFill>
            <p:spPr bwMode="auto">
              <a:xfrm>
                <a:off x="0" y="0"/>
                <a:ext cx="9144000" cy="533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25" name="TextBox 19"/>
            <p:cNvSpPr txBox="1"/>
            <p:nvPr/>
          </p:nvSpPr>
          <p:spPr>
            <a:xfrm flipH="1">
              <a:off x="4143372" y="-71462"/>
              <a:ext cx="50720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ngsana New" pitchFamily="18" charset="-34"/>
                  <a:cs typeface="Angsana New" pitchFamily="18" charset="-34"/>
                </a:rPr>
                <a:t>KR Network Cloud Tech. Pvt. Ltd.</a:t>
              </a:r>
              <a:endPara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gsana New" pitchFamily="18" charset="-34"/>
                <a:cs typeface="Angsana New" pitchFamily="18" charset="-34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1295400" y="572869"/>
            <a:ext cx="7162800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latin typeface="+mj-lt"/>
              </a:rPr>
              <a:t>Desktop Environment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5800" y="2057400"/>
            <a:ext cx="7391400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Lucida Calligraphy" pitchFamily="66" charset="0"/>
                <a:cs typeface="Andalus" pitchFamily="18" charset="-78"/>
              </a:rPr>
              <a:t>GNOME </a:t>
            </a:r>
          </a:p>
          <a:p>
            <a:pPr algn="ctr"/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Andalus" pitchFamily="18" charset="-78"/>
                <a:cs typeface="Andalus" pitchFamily="18" charset="-78"/>
              </a:rPr>
              <a:t> ( Graphical network object model  environment)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" y="4343400"/>
            <a:ext cx="7391400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Lucida Calligraphy" pitchFamily="66" charset="0"/>
                <a:cs typeface="Andalus" pitchFamily="18" charset="-78"/>
              </a:rPr>
              <a:t>KDE  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Andalus" pitchFamily="18" charset="-78"/>
                <a:cs typeface="Andalus" pitchFamily="18" charset="-78"/>
              </a:rPr>
              <a:t>      </a:t>
            </a:r>
          </a:p>
          <a:p>
            <a:pPr algn="ctr"/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Andalus" pitchFamily="18" charset="-78"/>
                <a:cs typeface="Andalus" pitchFamily="18" charset="-78"/>
              </a:rPr>
              <a:t>(</a:t>
            </a:r>
            <a:r>
              <a:rPr lang="en-US" sz="2800" dirty="0" err="1" smtClean="0">
                <a:solidFill>
                  <a:schemeClr val="bg2">
                    <a:lumMod val="10000"/>
                  </a:schemeClr>
                </a:solidFill>
                <a:latin typeface="Andalus" pitchFamily="18" charset="-78"/>
                <a:cs typeface="Andalus" pitchFamily="18" charset="-78"/>
              </a:rPr>
              <a:t>Kedze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Andalus" pitchFamily="18" charset="-78"/>
                <a:cs typeface="Andalus" pitchFamily="18" charset="-78"/>
              </a:rPr>
              <a:t> desktop environment)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DA0E4D3-54EB-40D3-878C-44ECE05F39A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5562600" y="621090"/>
            <a:ext cx="3581400" cy="1283910"/>
          </a:xfrm>
          <a:prstGeom prst="leftArrow">
            <a:avLst>
              <a:gd name="adj1" fmla="val 50000"/>
              <a:gd name="adj2" fmla="val 74123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1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  <a:cs typeface="Times New Roman" pitchFamily="18" charset="0"/>
              </a:rPr>
              <a:t>Outline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-58995" y="-71462"/>
            <a:ext cx="9202996" cy="6929462"/>
            <a:chOff x="-46523" y="-71462"/>
            <a:chExt cx="9261993" cy="6929462"/>
          </a:xfrm>
        </p:grpSpPr>
        <p:grpSp>
          <p:nvGrpSpPr>
            <p:cNvPr id="24" name="Group 5"/>
            <p:cNvGrpSpPr/>
            <p:nvPr/>
          </p:nvGrpSpPr>
          <p:grpSpPr>
            <a:xfrm>
              <a:off x="-46523" y="0"/>
              <a:ext cx="9190523" cy="6858000"/>
              <a:chOff x="-46523" y="0"/>
              <a:chExt cx="9190523" cy="6858000"/>
            </a:xfrm>
          </p:grpSpPr>
          <p:pic>
            <p:nvPicPr>
              <p:cNvPr id="26" name="Picture 25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t="96667"/>
              <a:stretch>
                <a:fillRect/>
              </a:stretch>
            </p:blipFill>
            <p:spPr bwMode="auto">
              <a:xfrm>
                <a:off x="-46523" y="6629400"/>
                <a:ext cx="9190523" cy="228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7" name="Picture 26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t="5555" b="86667"/>
              <a:stretch>
                <a:fillRect/>
              </a:stretch>
            </p:blipFill>
            <p:spPr bwMode="auto">
              <a:xfrm>
                <a:off x="0" y="0"/>
                <a:ext cx="9144000" cy="533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25" name="TextBox 19"/>
            <p:cNvSpPr txBox="1"/>
            <p:nvPr/>
          </p:nvSpPr>
          <p:spPr>
            <a:xfrm flipH="1">
              <a:off x="4143372" y="-71462"/>
              <a:ext cx="50720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ngsana New" pitchFamily="18" charset="-34"/>
                  <a:cs typeface="Angsana New" pitchFamily="18" charset="-34"/>
                </a:rPr>
                <a:t>KR Network Cloud Tech. Pvt. Ltd.</a:t>
              </a:r>
              <a:endPara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gsana New" pitchFamily="18" charset="-34"/>
                <a:cs typeface="Angsana New" pitchFamily="18" charset="-34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28600" y="533401"/>
            <a:ext cx="51816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Blip>
                <a:blip r:embed="rId3"/>
              </a:buBlip>
              <a:tabLst>
                <a:tab pos="973138" algn="l"/>
              </a:tabLst>
            </a:pPr>
            <a:r>
              <a:rPr lang="en-US" sz="2000" b="1" dirty="0" smtClean="0">
                <a:solidFill>
                  <a:srgbClr val="0070C0"/>
                </a:solidFill>
                <a:latin typeface="Georgia" pitchFamily="18" charset="0"/>
              </a:rPr>
              <a:t>History Of  Linux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en-US" sz="2000" b="1" dirty="0" smtClean="0">
                <a:solidFill>
                  <a:srgbClr val="0070C0"/>
                </a:solidFill>
                <a:latin typeface="Georgia" pitchFamily="18" charset="0"/>
                <a:cs typeface="Andalus" pitchFamily="18" charset="-78"/>
              </a:rPr>
              <a:t>History of Unix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en-US" sz="2000" b="1" dirty="0" smtClean="0">
                <a:solidFill>
                  <a:srgbClr val="0070C0"/>
                </a:solidFill>
                <a:latin typeface="Georgia" pitchFamily="18" charset="0"/>
                <a:cs typeface="Andalus" pitchFamily="18" charset="-78"/>
              </a:rPr>
              <a:t>What is Open Source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en-US" sz="2000" b="1" dirty="0" smtClean="0">
                <a:solidFill>
                  <a:srgbClr val="0070C0"/>
                </a:solidFill>
                <a:latin typeface="Georgia" pitchFamily="18" charset="0"/>
                <a:cs typeface="Andalus" pitchFamily="18" charset="-78"/>
              </a:rPr>
              <a:t>Features of Linux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en-US" sz="2000" b="1" dirty="0" smtClean="0">
                <a:solidFill>
                  <a:srgbClr val="0070C0"/>
                </a:solidFill>
                <a:latin typeface="Georgia" pitchFamily="18" charset="0"/>
                <a:cs typeface="Andalus" pitchFamily="18" charset="-78"/>
              </a:rPr>
              <a:t>Open source OS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en-US" sz="2000" b="1" dirty="0" smtClean="0">
                <a:solidFill>
                  <a:srgbClr val="0070C0"/>
                </a:solidFill>
                <a:latin typeface="Georgia" pitchFamily="18" charset="0"/>
                <a:cs typeface="Andalus" pitchFamily="18" charset="-78"/>
              </a:rPr>
              <a:t>Red hat flavors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en-US" sz="2000" b="1" dirty="0" smtClean="0">
                <a:solidFill>
                  <a:srgbClr val="0070C0"/>
                </a:solidFill>
                <a:latin typeface="Georgia" pitchFamily="18" charset="0"/>
                <a:cs typeface="Andalus" pitchFamily="18" charset="-78"/>
              </a:rPr>
              <a:t>Difference b/w windows &amp; Linux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en-US" sz="2000" b="1" dirty="0" smtClean="0">
                <a:solidFill>
                  <a:srgbClr val="0070C0"/>
                </a:solidFill>
                <a:latin typeface="Georgia" pitchFamily="18" charset="0"/>
                <a:cs typeface="Andalus" pitchFamily="18" charset="-78"/>
              </a:rPr>
              <a:t>Type of login users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en-US" sz="2000" b="1" dirty="0" smtClean="0">
                <a:solidFill>
                  <a:srgbClr val="0070C0"/>
                </a:solidFill>
                <a:latin typeface="Georgia" pitchFamily="18" charset="0"/>
                <a:cs typeface="Andalus" pitchFamily="18" charset="-78"/>
              </a:rPr>
              <a:t>Type of login mode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en-US" sz="2000" b="1" dirty="0" smtClean="0">
                <a:solidFill>
                  <a:srgbClr val="0070C0"/>
                </a:solidFill>
                <a:latin typeface="Georgia" pitchFamily="18" charset="0"/>
              </a:rPr>
              <a:t>Type of Installation Mode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en-US" sz="2000" b="1" dirty="0" smtClean="0">
                <a:solidFill>
                  <a:srgbClr val="0070C0"/>
                </a:solidFill>
                <a:latin typeface="Georgia" pitchFamily="18" charset="0"/>
              </a:rPr>
              <a:t>Desktop Environment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en-US" sz="2000" b="1" dirty="0" smtClean="0">
                <a:solidFill>
                  <a:srgbClr val="0070C0"/>
                </a:solidFill>
                <a:latin typeface="Georgia" pitchFamily="18" charset="0"/>
              </a:rPr>
              <a:t>Partition Requirement 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en-US" sz="2000" b="1" dirty="0" smtClean="0">
                <a:solidFill>
                  <a:srgbClr val="0070C0"/>
                </a:solidFill>
                <a:latin typeface="Georgia" pitchFamily="18" charset="0"/>
              </a:rPr>
              <a:t>Linux principles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en-US" sz="2000" b="1" dirty="0" smtClean="0">
                <a:solidFill>
                  <a:srgbClr val="0070C0"/>
                </a:solidFill>
                <a:latin typeface="Georgia" pitchFamily="18" charset="0"/>
              </a:rPr>
              <a:t>Linux installation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DA0E4D3-54EB-40D3-878C-44ECE05F39A2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2" name="Group 22"/>
          <p:cNvGrpSpPr/>
          <p:nvPr/>
        </p:nvGrpSpPr>
        <p:grpSpPr>
          <a:xfrm>
            <a:off x="-58996" y="-71462"/>
            <a:ext cx="9261993" cy="6929462"/>
            <a:chOff x="-46523" y="-71462"/>
            <a:chExt cx="9261993" cy="6929462"/>
          </a:xfrm>
        </p:grpSpPr>
        <p:grpSp>
          <p:nvGrpSpPr>
            <p:cNvPr id="3" name="Group 5"/>
            <p:cNvGrpSpPr/>
            <p:nvPr/>
          </p:nvGrpSpPr>
          <p:grpSpPr>
            <a:xfrm>
              <a:off x="-46523" y="0"/>
              <a:ext cx="9190523" cy="6858000"/>
              <a:chOff x="-46523" y="0"/>
              <a:chExt cx="9190523" cy="6858000"/>
            </a:xfrm>
          </p:grpSpPr>
          <p:pic>
            <p:nvPicPr>
              <p:cNvPr id="26" name="Picture 25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t="96667"/>
              <a:stretch>
                <a:fillRect/>
              </a:stretch>
            </p:blipFill>
            <p:spPr bwMode="auto">
              <a:xfrm>
                <a:off x="-46523" y="6629400"/>
                <a:ext cx="9190523" cy="228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7" name="Picture 26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t="5555" b="86667"/>
              <a:stretch>
                <a:fillRect/>
              </a:stretch>
            </p:blipFill>
            <p:spPr bwMode="auto">
              <a:xfrm>
                <a:off x="0" y="0"/>
                <a:ext cx="9144000" cy="533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25" name="TextBox 19"/>
            <p:cNvSpPr txBox="1"/>
            <p:nvPr/>
          </p:nvSpPr>
          <p:spPr>
            <a:xfrm flipH="1">
              <a:off x="4143372" y="-71462"/>
              <a:ext cx="50720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ngsana New" pitchFamily="18" charset="-34"/>
                  <a:cs typeface="Angsana New" pitchFamily="18" charset="-34"/>
                </a:rPr>
                <a:t>KR Network Cloud Tech. Pvt. Ltd.</a:t>
              </a:r>
              <a:endPara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gsana New" pitchFamily="18" charset="-34"/>
                <a:cs typeface="Angsana New" pitchFamily="18" charset="-34"/>
              </a:endParaRPr>
            </a:p>
          </p:txBody>
        </p:sp>
      </p:grpSp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0" y="0"/>
            <a:ext cx="91440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B5294"/>
                </a:solidFill>
                <a:effectLst/>
                <a:latin typeface="Bodoni MT" pitchFamily="18" charset="0"/>
                <a:ea typeface="Constantia" pitchFamily="18" charset="0"/>
                <a:cs typeface="Times New Roman" pitchFamily="18" charset="0"/>
              </a:rPr>
              <a:t>                              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52600" y="609600"/>
            <a:ext cx="4572000" cy="584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         </a:t>
            </a:r>
            <a:r>
              <a:rPr lang="en-US" sz="2000" dirty="0" smtClean="0">
                <a:solidFill>
                  <a:schemeClr val="bg1"/>
                </a:solidFill>
              </a:rPr>
              <a:t>  </a:t>
            </a:r>
            <a:r>
              <a:rPr lang="en-US" sz="3200" dirty="0" smtClean="0">
                <a:solidFill>
                  <a:schemeClr val="bg1"/>
                </a:solidFill>
              </a:rPr>
              <a:t>Linux Principles:-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228600" y="1295400"/>
            <a:ext cx="86106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Blip>
                <a:blip r:embed="rId3"/>
              </a:buBlip>
              <a:tabLst>
                <a:tab pos="1771650" algn="l"/>
              </a:tabLs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effectLst/>
                <a:latin typeface="Bodoni MT" pitchFamily="18" charset="0"/>
                <a:ea typeface="Constantia" pitchFamily="18" charset="0"/>
                <a:cs typeface="Times New Roman" pitchFamily="18" charset="0"/>
              </a:rPr>
              <a:t>Everything is a file (including hardware)</a:t>
            </a:r>
            <a:endParaRPr kumimoji="0" lang="en-US" sz="24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Blip>
                <a:blip r:embed="rId3"/>
              </a:buBlip>
              <a:tabLst>
                <a:tab pos="1771650" algn="l"/>
              </a:tabLs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effectLst/>
                <a:latin typeface="Bodoni MT" pitchFamily="18" charset="0"/>
                <a:ea typeface="Constantia" pitchFamily="18" charset="0"/>
                <a:cs typeface="Times New Roman" pitchFamily="18" charset="0"/>
              </a:rPr>
              <a:t>Small, single-purpose programs</a:t>
            </a:r>
            <a:endParaRPr kumimoji="0" lang="en-US" sz="24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Blip>
                <a:blip r:embed="rId3"/>
              </a:buBlip>
              <a:tabLst>
                <a:tab pos="1771650" algn="l"/>
              </a:tabLs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effectLst/>
                <a:latin typeface="Bodoni MT" pitchFamily="18" charset="0"/>
                <a:ea typeface="Constantia" pitchFamily="18" charset="0"/>
                <a:cs typeface="Times New Roman" pitchFamily="18" charset="0"/>
              </a:rPr>
              <a:t>Ability to chain programs together to perform complex tasks</a:t>
            </a:r>
            <a:endParaRPr kumimoji="0" lang="en-US" sz="24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Blip>
                <a:blip r:embed="rId3"/>
              </a:buBlip>
              <a:tabLst>
                <a:tab pos="1771650" algn="l"/>
              </a:tabLs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effectLst/>
                <a:latin typeface="Bodoni MT" pitchFamily="18" charset="0"/>
                <a:ea typeface="Constantia" pitchFamily="18" charset="0"/>
                <a:cs typeface="Times New Roman" pitchFamily="18" charset="0"/>
              </a:rPr>
              <a:t>Avoid captive user interfaces</a:t>
            </a:r>
            <a:endParaRPr kumimoji="0" lang="en-US" sz="24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Blip>
                <a:blip r:embed="rId3"/>
              </a:buBlip>
              <a:tabLst>
                <a:tab pos="1771650" algn="l"/>
              </a:tabLs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effectLst/>
                <a:latin typeface="Bodoni MT" pitchFamily="18" charset="0"/>
                <a:ea typeface="Constantia" pitchFamily="18" charset="0"/>
                <a:cs typeface="Times New Roman" pitchFamily="18" charset="0"/>
              </a:rPr>
              <a:t>Configuration data stored in text.</a:t>
            </a:r>
            <a:endParaRPr kumimoji="0" lang="en-US" sz="24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DA0E4D3-54EB-40D3-878C-44ECE05F39A2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2" name="Group 22"/>
          <p:cNvGrpSpPr/>
          <p:nvPr/>
        </p:nvGrpSpPr>
        <p:grpSpPr>
          <a:xfrm>
            <a:off x="-58996" y="-71462"/>
            <a:ext cx="9261993" cy="6929462"/>
            <a:chOff x="-46523" y="-71462"/>
            <a:chExt cx="9261993" cy="6929462"/>
          </a:xfrm>
        </p:grpSpPr>
        <p:grpSp>
          <p:nvGrpSpPr>
            <p:cNvPr id="3" name="Group 5"/>
            <p:cNvGrpSpPr/>
            <p:nvPr/>
          </p:nvGrpSpPr>
          <p:grpSpPr>
            <a:xfrm>
              <a:off x="-46523" y="0"/>
              <a:ext cx="9190523" cy="6858000"/>
              <a:chOff x="-46523" y="0"/>
              <a:chExt cx="9190523" cy="6858000"/>
            </a:xfrm>
          </p:grpSpPr>
          <p:pic>
            <p:nvPicPr>
              <p:cNvPr id="26" name="Picture 25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t="96667"/>
              <a:stretch>
                <a:fillRect/>
              </a:stretch>
            </p:blipFill>
            <p:spPr bwMode="auto">
              <a:xfrm>
                <a:off x="-46523" y="6629400"/>
                <a:ext cx="9190523" cy="228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7" name="Picture 26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t="5555" b="86667"/>
              <a:stretch>
                <a:fillRect/>
              </a:stretch>
            </p:blipFill>
            <p:spPr bwMode="auto">
              <a:xfrm>
                <a:off x="0" y="0"/>
                <a:ext cx="9144000" cy="533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25" name="TextBox 19"/>
            <p:cNvSpPr txBox="1"/>
            <p:nvPr/>
          </p:nvSpPr>
          <p:spPr>
            <a:xfrm flipH="1">
              <a:off x="4143372" y="-71462"/>
              <a:ext cx="50720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ngsana New" pitchFamily="18" charset="-34"/>
                  <a:cs typeface="Angsana New" pitchFamily="18" charset="-34"/>
                </a:rPr>
                <a:t>KR Network Cloud Tech. Pvt. Ltd.</a:t>
              </a:r>
              <a:endPara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gsana New" pitchFamily="18" charset="-34"/>
                <a:cs typeface="Angsana New" pitchFamily="18" charset="-34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152400" y="572869"/>
            <a:ext cx="861060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latin typeface="+mj-lt"/>
              </a:rPr>
              <a:t>Partition Requirement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600" y="1752601"/>
            <a:ext cx="8305800" cy="31085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1-    /     --  ext2,ext3,or ext4                          10G</a:t>
            </a:r>
          </a:p>
          <a:p>
            <a:r>
              <a:rPr lang="en-US" sz="2800" dirty="0" smtClean="0"/>
              <a:t> </a:t>
            </a:r>
          </a:p>
          <a:p>
            <a:r>
              <a:rPr lang="en-US" sz="2800" dirty="0" smtClean="0"/>
              <a:t>2-   Swap                                    twice of  RAM size</a:t>
            </a:r>
          </a:p>
          <a:p>
            <a:endParaRPr lang="en-US" sz="2800" dirty="0" smtClean="0"/>
          </a:p>
          <a:p>
            <a:r>
              <a:rPr lang="en-US" sz="2800" dirty="0" smtClean="0"/>
              <a:t>3-   /boot-   ext2,ext3 or ext4                          200M</a:t>
            </a:r>
          </a:p>
          <a:p>
            <a:endParaRPr lang="en-US" sz="2800" dirty="0" smtClean="0"/>
          </a:p>
          <a:p>
            <a:r>
              <a:rPr lang="en-US" sz="2800" dirty="0" smtClean="0"/>
              <a:t>4-   /home-   ext2,ext3 or ext4                        1G</a:t>
            </a:r>
            <a:endParaRPr lang="en-US" sz="2800" dirty="0"/>
          </a:p>
        </p:txBody>
      </p:sp>
      <p:sp>
        <p:nvSpPr>
          <p:cNvPr id="11" name="Right Arrow 10"/>
          <p:cNvSpPr/>
          <p:nvPr/>
        </p:nvSpPr>
        <p:spPr>
          <a:xfrm>
            <a:off x="5181600" y="1828800"/>
            <a:ext cx="1447800" cy="4572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105400" y="3505200"/>
            <a:ext cx="1371600" cy="381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5181600" y="4343400"/>
            <a:ext cx="1295400" cy="4572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3200400" y="2590800"/>
            <a:ext cx="1219200" cy="5334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DA0E4D3-54EB-40D3-878C-44ECE05F39A2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2" name="Group 22"/>
          <p:cNvGrpSpPr/>
          <p:nvPr/>
        </p:nvGrpSpPr>
        <p:grpSpPr>
          <a:xfrm>
            <a:off x="-58996" y="-71462"/>
            <a:ext cx="9261993" cy="6929462"/>
            <a:chOff x="-46523" y="-71462"/>
            <a:chExt cx="9261993" cy="6929462"/>
          </a:xfrm>
        </p:grpSpPr>
        <p:grpSp>
          <p:nvGrpSpPr>
            <p:cNvPr id="3" name="Group 5"/>
            <p:cNvGrpSpPr/>
            <p:nvPr/>
          </p:nvGrpSpPr>
          <p:grpSpPr>
            <a:xfrm>
              <a:off x="-46523" y="0"/>
              <a:ext cx="9190523" cy="6858000"/>
              <a:chOff x="-46523" y="0"/>
              <a:chExt cx="9190523" cy="6858000"/>
            </a:xfrm>
          </p:grpSpPr>
          <p:pic>
            <p:nvPicPr>
              <p:cNvPr id="26" name="Picture 25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t="96667"/>
              <a:stretch>
                <a:fillRect/>
              </a:stretch>
            </p:blipFill>
            <p:spPr bwMode="auto">
              <a:xfrm>
                <a:off x="-46523" y="6629400"/>
                <a:ext cx="9190523" cy="228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7" name="Picture 26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t="5555" b="86667"/>
              <a:stretch>
                <a:fillRect/>
              </a:stretch>
            </p:blipFill>
            <p:spPr bwMode="auto">
              <a:xfrm>
                <a:off x="0" y="0"/>
                <a:ext cx="9144000" cy="533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25" name="TextBox 19"/>
            <p:cNvSpPr txBox="1"/>
            <p:nvPr/>
          </p:nvSpPr>
          <p:spPr>
            <a:xfrm flipH="1">
              <a:off x="4143372" y="-71462"/>
              <a:ext cx="50720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ngsana New" pitchFamily="18" charset="-34"/>
                  <a:cs typeface="Angsana New" pitchFamily="18" charset="-34"/>
                </a:rPr>
                <a:t>KR Network Cloud Tech. Pvt. Ltd.</a:t>
              </a:r>
              <a:endPara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gsana New" pitchFamily="18" charset="-34"/>
                <a:cs typeface="Angsana New" pitchFamily="18" charset="-34"/>
              </a:endParaRPr>
            </a:p>
          </p:txBody>
        </p:sp>
      </p:grpSp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0" y="0"/>
            <a:ext cx="91440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B5294"/>
                </a:solidFill>
                <a:effectLst/>
                <a:latin typeface="Bodoni MT" pitchFamily="18" charset="0"/>
                <a:ea typeface="Constantia" pitchFamily="18" charset="0"/>
                <a:cs typeface="Times New Roman" pitchFamily="18" charset="0"/>
              </a:rPr>
              <a:t>                              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66800" y="587514"/>
            <a:ext cx="6781800" cy="7078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Linux Installation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DA0E4D3-54EB-40D3-878C-44ECE05F39A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4800600" y="634425"/>
            <a:ext cx="4114800" cy="584775"/>
          </a:xfrm>
          <a:prstGeom prst="flowChartProcess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onstantia" pitchFamily="18" charset="0"/>
                <a:ea typeface="Constantia" pitchFamily="18" charset="0"/>
                <a:cs typeface="Times New Roman" pitchFamily="18" charset="0"/>
              </a:rPr>
              <a:t>History</a:t>
            </a:r>
            <a:r>
              <a:rPr kumimoji="0" lang="en-US" sz="3200" b="1" strike="noStrike" cap="none" normalizeH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onstantia" pitchFamily="18" charset="0"/>
                <a:ea typeface="Constantia" pitchFamily="18" charset="0"/>
                <a:cs typeface="Times New Roman" pitchFamily="18" charset="0"/>
              </a:rPr>
              <a:t> Of Linux</a:t>
            </a:r>
            <a:endParaRPr kumimoji="0" lang="en-US" sz="1200" b="1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76200" y="1143000"/>
            <a:ext cx="8610600" cy="503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Blip>
                <a:blip r:embed="rId2"/>
              </a:buBlip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effectLst/>
                <a:latin typeface="Andalus" pitchFamily="18" charset="-78"/>
                <a:ea typeface="Constantia" pitchFamily="18" charset="0"/>
                <a:cs typeface="Andalus" pitchFamily="18" charset="-78"/>
              </a:rPr>
              <a:t> Linux is an open source operating system.</a:t>
            </a:r>
            <a:endParaRPr kumimoji="0" lang="en-US" sz="2400" b="1" i="0" u="none" strike="noStrike" cap="none" normalizeH="0" baseline="0" dirty="0" smtClean="0">
              <a:ln>
                <a:noFill/>
              </a:ln>
              <a:effectLst/>
              <a:latin typeface="Andalus" pitchFamily="18" charset="-78"/>
              <a:cs typeface="Andalus" pitchFamily="18" charset="-78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Blip>
                <a:blip r:embed="rId2"/>
              </a:buBlip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effectLst/>
                <a:latin typeface="Andalus" pitchFamily="18" charset="-78"/>
                <a:ea typeface="Constantia" pitchFamily="18" charset="0"/>
                <a:cs typeface="Andalus" pitchFamily="18" charset="-78"/>
              </a:rPr>
              <a:t> Linux kernel is developed by 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ndalus" pitchFamily="18" charset="-78"/>
                <a:ea typeface="Constantia" pitchFamily="18" charset="0"/>
                <a:cs typeface="Andalus" pitchFamily="18" charset="-78"/>
              </a:rPr>
              <a:t>Linus 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ndalus" pitchFamily="18" charset="-78"/>
                <a:ea typeface="Constantia" pitchFamily="18" charset="0"/>
                <a:cs typeface="Andalus" pitchFamily="18" charset="-78"/>
              </a:rPr>
              <a:t>Torvalds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effectLst/>
                <a:latin typeface="Andalus" pitchFamily="18" charset="-78"/>
                <a:ea typeface="Constantia" pitchFamily="18" charset="0"/>
                <a:cs typeface="Andalus" pitchFamily="18" charset="-78"/>
              </a:rPr>
              <a:t>in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ndalus" pitchFamily="18" charset="-78"/>
                <a:ea typeface="Constantia" pitchFamily="18" charset="0"/>
                <a:cs typeface="Andalus" pitchFamily="18" charset="-78"/>
              </a:rPr>
              <a:t>1991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effectLst/>
                <a:latin typeface="Andalus" pitchFamily="18" charset="-78"/>
                <a:ea typeface="Constantia" pitchFamily="18" charset="0"/>
                <a:cs typeface="Andalus" pitchFamily="18" charset="-78"/>
              </a:rPr>
              <a:t>.</a:t>
            </a:r>
            <a:endParaRPr lang="en-US" sz="2400" b="1" dirty="0" smtClean="0">
              <a:latin typeface="Andalus" pitchFamily="18" charset="-78"/>
              <a:cs typeface="Andalus" pitchFamily="18" charset="-78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Blip>
                <a:blip r:embed="rId2"/>
              </a:buBlip>
              <a:tabLst/>
            </a:pPr>
            <a:r>
              <a:rPr lang="en-US" sz="2400" b="1" dirty="0" smtClean="0">
                <a:latin typeface="Andalus" pitchFamily="18" charset="-78"/>
                <a:cs typeface="Andalus" pitchFamily="18" charset="-78"/>
              </a:rPr>
              <a:t> Linux is an Unix-based  kernel.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</a:pPr>
            <a:r>
              <a:rPr lang="en-US" sz="2400" b="1" dirty="0" smtClean="0">
                <a:latin typeface="Andalus" pitchFamily="18" charset="-78"/>
                <a:ea typeface="Constantia" pitchFamily="18" charset="0"/>
                <a:cs typeface="Andalus" pitchFamily="18" charset="-78"/>
              </a:rPr>
              <a:t>Linus Torvalds creates open source, UNIX-like kernel, released under the GPL   (General Public License).  </a:t>
            </a:r>
            <a:endParaRPr lang="en-US" sz="2400" b="1" dirty="0" smtClean="0">
              <a:latin typeface="Andalus" pitchFamily="18" charset="-78"/>
              <a:cs typeface="Andalus" pitchFamily="18" charset="-78"/>
            </a:endParaRPr>
          </a:p>
          <a:p>
            <a:pPr marL="457200" lvl="0" indent="-457200">
              <a:lnSpc>
                <a:spcPct val="150000"/>
              </a:lnSpc>
              <a:buBlip>
                <a:blip r:embed="rId2"/>
              </a:buBlip>
            </a:pPr>
            <a:r>
              <a:rPr lang="en-US" sz="2400" b="1" dirty="0" smtClean="0">
                <a:latin typeface="Andalus" pitchFamily="18" charset="-78"/>
                <a:ea typeface="Constantia" pitchFamily="18" charset="0"/>
                <a:cs typeface="Andalus" pitchFamily="18" charset="-78"/>
              </a:rPr>
              <a:t>At that time Linus Torvalds was a graduate student from Helsinki university.</a:t>
            </a:r>
          </a:p>
          <a:p>
            <a:pPr marL="457200" lvl="0" indent="-457200">
              <a:lnSpc>
                <a:spcPct val="150000"/>
              </a:lnSpc>
              <a:buBlip>
                <a:blip r:embed="rId2"/>
              </a:buBlip>
            </a:pPr>
            <a:r>
              <a:rPr lang="en-US" sz="2400" b="1" dirty="0" smtClean="0">
                <a:latin typeface="Andalus" pitchFamily="18" charset="-78"/>
                <a:ea typeface="Constantia" pitchFamily="18" charset="0"/>
                <a:cs typeface="Andalus" pitchFamily="18" charset="-78"/>
              </a:rPr>
              <a:t>Written in C &amp; C++ Languages.</a:t>
            </a:r>
          </a:p>
          <a:p>
            <a:pPr marL="457200" lvl="0" indent="-457200">
              <a:lnSpc>
                <a:spcPct val="150000"/>
              </a:lnSpc>
              <a:buBlip>
                <a:blip r:embed="rId2"/>
              </a:buBlip>
            </a:pPr>
            <a:r>
              <a:rPr lang="en-US" sz="2400" b="1" dirty="0" smtClean="0">
                <a:latin typeface="Andalus" pitchFamily="18" charset="-78"/>
                <a:ea typeface="Constantia" pitchFamily="18" charset="0"/>
                <a:cs typeface="Andalus" pitchFamily="18" charset="-78"/>
              </a:rPr>
              <a:t>Support CLI &amp; GUI  modes.</a:t>
            </a:r>
          </a:p>
        </p:txBody>
      </p:sp>
      <p:grpSp>
        <p:nvGrpSpPr>
          <p:cNvPr id="2" name="Group 22"/>
          <p:cNvGrpSpPr/>
          <p:nvPr/>
        </p:nvGrpSpPr>
        <p:grpSpPr>
          <a:xfrm>
            <a:off x="-58996" y="-71462"/>
            <a:ext cx="9261993" cy="6929462"/>
            <a:chOff x="-46523" y="-71462"/>
            <a:chExt cx="9261993" cy="6929462"/>
          </a:xfrm>
        </p:grpSpPr>
        <p:grpSp>
          <p:nvGrpSpPr>
            <p:cNvPr id="3" name="Group 5"/>
            <p:cNvGrpSpPr/>
            <p:nvPr/>
          </p:nvGrpSpPr>
          <p:grpSpPr>
            <a:xfrm>
              <a:off x="-46523" y="0"/>
              <a:ext cx="9190523" cy="6858000"/>
              <a:chOff x="-46523" y="0"/>
              <a:chExt cx="9190523" cy="6858000"/>
            </a:xfrm>
          </p:grpSpPr>
          <p:pic>
            <p:nvPicPr>
              <p:cNvPr id="26" name="Picture 25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t="96667"/>
              <a:stretch>
                <a:fillRect/>
              </a:stretch>
            </p:blipFill>
            <p:spPr bwMode="auto">
              <a:xfrm>
                <a:off x="-46523" y="6629400"/>
                <a:ext cx="9190523" cy="228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7" name="Picture 26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t="5555" b="86667"/>
              <a:stretch>
                <a:fillRect/>
              </a:stretch>
            </p:blipFill>
            <p:spPr bwMode="auto">
              <a:xfrm>
                <a:off x="0" y="0"/>
                <a:ext cx="9144000" cy="533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25" name="TextBox 19"/>
            <p:cNvSpPr txBox="1"/>
            <p:nvPr/>
          </p:nvSpPr>
          <p:spPr>
            <a:xfrm flipH="1">
              <a:off x="4143372" y="-71462"/>
              <a:ext cx="50720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ngsana New" pitchFamily="18" charset="-34"/>
                  <a:cs typeface="Angsana New" pitchFamily="18" charset="-34"/>
                </a:rPr>
                <a:t>KR Network Cloud Tech. Pvt. Ltd.</a:t>
              </a:r>
              <a:endPara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gsana New" pitchFamily="18" charset="-34"/>
                <a:cs typeface="Angsana New" pitchFamily="18" charset="-34"/>
              </a:endParaRPr>
            </a:p>
          </p:txBody>
        </p:sp>
      </p:grpSp>
    </p:spTree>
  </p:cSld>
  <p:clrMapOvr>
    <a:masterClrMapping/>
  </p:clrMapOvr>
  <p:transition advClick="0" advTm="1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DA0E4D3-54EB-40D3-878C-44ECE05F39A2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3" name="Group 22"/>
          <p:cNvGrpSpPr/>
          <p:nvPr/>
        </p:nvGrpSpPr>
        <p:grpSpPr>
          <a:xfrm>
            <a:off x="-58996" y="-71462"/>
            <a:ext cx="9261993" cy="6929462"/>
            <a:chOff x="-46523" y="-71462"/>
            <a:chExt cx="9261993" cy="6929462"/>
          </a:xfrm>
        </p:grpSpPr>
        <p:grpSp>
          <p:nvGrpSpPr>
            <p:cNvPr id="4" name="Group 5"/>
            <p:cNvGrpSpPr/>
            <p:nvPr/>
          </p:nvGrpSpPr>
          <p:grpSpPr>
            <a:xfrm>
              <a:off x="-46523" y="0"/>
              <a:ext cx="9190523" cy="6858000"/>
              <a:chOff x="-46523" y="0"/>
              <a:chExt cx="9190523" cy="6858000"/>
            </a:xfrm>
          </p:grpSpPr>
          <p:pic>
            <p:nvPicPr>
              <p:cNvPr id="26" name="Picture 25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t="96667"/>
              <a:stretch>
                <a:fillRect/>
              </a:stretch>
            </p:blipFill>
            <p:spPr bwMode="auto">
              <a:xfrm>
                <a:off x="-46523" y="6629400"/>
                <a:ext cx="9190523" cy="228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7" name="Picture 26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t="5555" b="86667"/>
              <a:stretch>
                <a:fillRect/>
              </a:stretch>
            </p:blipFill>
            <p:spPr bwMode="auto">
              <a:xfrm>
                <a:off x="0" y="0"/>
                <a:ext cx="9144000" cy="533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25" name="TextBox 19"/>
            <p:cNvSpPr txBox="1"/>
            <p:nvPr/>
          </p:nvSpPr>
          <p:spPr>
            <a:xfrm flipH="1">
              <a:off x="4143372" y="-71462"/>
              <a:ext cx="50720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ngsana New" pitchFamily="18" charset="-34"/>
                  <a:cs typeface="Angsana New" pitchFamily="18" charset="-34"/>
                </a:rPr>
                <a:t>KR Network Cloud Tech. Pvt. Ltd.</a:t>
              </a:r>
              <a:endPara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gsana New" pitchFamily="18" charset="-34"/>
                <a:cs typeface="Angsana New" pitchFamily="18" charset="-34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4724400" y="685800"/>
            <a:ext cx="4419600" cy="5847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atin typeface="+mj-lt"/>
              </a:rPr>
              <a:t>History of Unix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1000" y="1371600"/>
            <a:ext cx="8534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en-US" sz="2400" b="1" dirty="0" smtClean="0">
                <a:latin typeface="Andalus" pitchFamily="18" charset="-78"/>
                <a:cs typeface="Andalus" pitchFamily="18" charset="-78"/>
              </a:rPr>
              <a:t>Unix is a  Command line OS written in  the </a:t>
            </a:r>
            <a:r>
              <a:rPr lang="en-US" sz="2400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C  Programming </a:t>
            </a:r>
            <a:r>
              <a:rPr lang="en-US" sz="2400" b="1" dirty="0" smtClean="0">
                <a:latin typeface="Andalus" pitchFamily="18" charset="-78"/>
                <a:cs typeface="Andalus" pitchFamily="18" charset="-78"/>
              </a:rPr>
              <a:t>language.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</a:pPr>
            <a:r>
              <a:rPr lang="en-US" sz="2400" b="1" dirty="0" smtClean="0">
                <a:latin typeface="Andalus" pitchFamily="18" charset="-78"/>
                <a:cs typeface="Andalus" pitchFamily="18" charset="-78"/>
              </a:rPr>
              <a:t>Started in 1965 by AT &amp; Bell labs. 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</a:pPr>
            <a:r>
              <a:rPr lang="en-US" sz="2400" b="1" dirty="0" smtClean="0">
                <a:latin typeface="Andalus" pitchFamily="18" charset="-78"/>
                <a:cs typeface="Andalus" pitchFamily="18" charset="-78"/>
              </a:rPr>
              <a:t>Created by </a:t>
            </a:r>
            <a:r>
              <a:rPr lang="en-US" sz="2400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Dennis Ritchie </a:t>
            </a: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&amp; </a:t>
            </a:r>
            <a:r>
              <a:rPr lang="en-US" sz="2400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Ken Thompson </a:t>
            </a:r>
            <a:r>
              <a:rPr lang="en-US" sz="2400" b="1" dirty="0" smtClean="0">
                <a:latin typeface="Andalus" pitchFamily="18" charset="-78"/>
                <a:cs typeface="Andalus" pitchFamily="18" charset="-78"/>
              </a:rPr>
              <a:t>in </a:t>
            </a:r>
            <a:r>
              <a:rPr lang="en-US" sz="2400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1969.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</a:pPr>
            <a:r>
              <a:rPr lang="en-US" sz="2400" b="1" dirty="0" smtClean="0">
                <a:latin typeface="Andalus" pitchFamily="18" charset="-78"/>
                <a:cs typeface="Andalus" pitchFamily="18" charset="-78"/>
              </a:rPr>
              <a:t>Written in 100% C language and released in </a:t>
            </a:r>
            <a:r>
              <a:rPr lang="en-US" sz="2400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1973.</a:t>
            </a:r>
            <a:r>
              <a:rPr lang="en-US" sz="2400" b="1" dirty="0" smtClean="0">
                <a:latin typeface="Andalus" pitchFamily="18" charset="-78"/>
                <a:cs typeface="Andalus" pitchFamily="18" charset="-78"/>
              </a:rPr>
              <a:t> 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</a:pPr>
            <a:r>
              <a:rPr lang="en-US" sz="2400" b="1" dirty="0" smtClean="0">
                <a:latin typeface="Andalus" pitchFamily="18" charset="-78"/>
                <a:cs typeface="Andalus" pitchFamily="18" charset="-78"/>
              </a:rPr>
              <a:t>Support only   </a:t>
            </a:r>
            <a:r>
              <a:rPr lang="en-US" sz="3200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CLI</a:t>
            </a:r>
            <a:r>
              <a:rPr lang="en-US" sz="2400" b="1" dirty="0" smtClean="0">
                <a:latin typeface="Andalus" pitchFamily="18" charset="-78"/>
                <a:cs typeface="Andalus" pitchFamily="18" charset="-78"/>
              </a:rPr>
              <a:t>    mode.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DA0E4D3-54EB-40D3-878C-44ECE05F39A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029200" y="685800"/>
            <a:ext cx="3886200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latin typeface="+mj-lt"/>
              </a:rPr>
              <a:t>Unix Flavors</a:t>
            </a:r>
          </a:p>
        </p:txBody>
      </p:sp>
      <p:grpSp>
        <p:nvGrpSpPr>
          <p:cNvPr id="7" name="Group 22"/>
          <p:cNvGrpSpPr/>
          <p:nvPr/>
        </p:nvGrpSpPr>
        <p:grpSpPr>
          <a:xfrm>
            <a:off x="-58996" y="-71462"/>
            <a:ext cx="9261993" cy="6929462"/>
            <a:chOff x="-46523" y="-71462"/>
            <a:chExt cx="9261993" cy="6929462"/>
          </a:xfrm>
        </p:grpSpPr>
        <p:grpSp>
          <p:nvGrpSpPr>
            <p:cNvPr id="8" name="Group 5"/>
            <p:cNvGrpSpPr/>
            <p:nvPr/>
          </p:nvGrpSpPr>
          <p:grpSpPr>
            <a:xfrm>
              <a:off x="-46523" y="0"/>
              <a:ext cx="9190523" cy="6858000"/>
              <a:chOff x="-46523" y="0"/>
              <a:chExt cx="9190523" cy="6858000"/>
            </a:xfrm>
          </p:grpSpPr>
          <p:pic>
            <p:nvPicPr>
              <p:cNvPr id="11" name="Picture 10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t="96667"/>
              <a:stretch>
                <a:fillRect/>
              </a:stretch>
            </p:blipFill>
            <p:spPr bwMode="auto">
              <a:xfrm>
                <a:off x="-46523" y="6629400"/>
                <a:ext cx="9190523" cy="228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2" name="Picture 1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t="5555" b="86667"/>
              <a:stretch>
                <a:fillRect/>
              </a:stretch>
            </p:blipFill>
            <p:spPr bwMode="auto">
              <a:xfrm>
                <a:off x="0" y="0"/>
                <a:ext cx="9144000" cy="533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9" name="TextBox 19"/>
            <p:cNvSpPr txBox="1"/>
            <p:nvPr/>
          </p:nvSpPr>
          <p:spPr>
            <a:xfrm flipH="1">
              <a:off x="4143372" y="-71462"/>
              <a:ext cx="50720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ngsana New" pitchFamily="18" charset="-34"/>
                  <a:cs typeface="Angsana New" pitchFamily="18" charset="-34"/>
                </a:rPr>
                <a:t>KR Network Cloud Tech. Pvt. Ltd.</a:t>
              </a:r>
              <a:endPara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gsana New" pitchFamily="18" charset="-34"/>
                <a:cs typeface="Angsana New" pitchFamily="18" charset="-34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381000" y="2362200"/>
            <a:ext cx="342900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+mj-lt"/>
              </a:rPr>
              <a:t>Sun Microsystems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81000" y="3276600"/>
            <a:ext cx="342900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+mj-lt"/>
              </a:rPr>
              <a:t>IBM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1000" y="4267200"/>
            <a:ext cx="342900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+mj-lt"/>
              </a:rPr>
              <a:t>HP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48200" y="2362200"/>
            <a:ext cx="342900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+mj-lt"/>
              </a:rPr>
              <a:t>Solaris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648200" y="3276600"/>
            <a:ext cx="342900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+mj-lt"/>
              </a:rPr>
              <a:t>AIX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648200" y="4267200"/>
            <a:ext cx="342900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+mj-lt"/>
              </a:rPr>
              <a:t>HP-UX</a:t>
            </a:r>
          </a:p>
        </p:txBody>
      </p:sp>
      <p:sp>
        <p:nvSpPr>
          <p:cNvPr id="23" name="Left-Right Arrow 22"/>
          <p:cNvSpPr/>
          <p:nvPr/>
        </p:nvSpPr>
        <p:spPr>
          <a:xfrm>
            <a:off x="3810000" y="2514600"/>
            <a:ext cx="8382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-Right Arrow 23"/>
          <p:cNvSpPr/>
          <p:nvPr/>
        </p:nvSpPr>
        <p:spPr>
          <a:xfrm>
            <a:off x="3810000" y="3352800"/>
            <a:ext cx="8382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-Right Arrow 24"/>
          <p:cNvSpPr/>
          <p:nvPr/>
        </p:nvSpPr>
        <p:spPr>
          <a:xfrm>
            <a:off x="3810000" y="4343400"/>
            <a:ext cx="8382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DA0E4D3-54EB-40D3-878C-44ECE05F39A2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9" name="Picture 5" descr="C:\Users\PHP-2\Desktop\dennis_ritchie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0"/>
            <a:ext cx="1981200" cy="2564660"/>
          </a:xfrm>
          <a:prstGeom prst="rect">
            <a:avLst/>
          </a:prstGeom>
          <a:noFill/>
        </p:spPr>
      </p:pic>
      <p:pic>
        <p:nvPicPr>
          <p:cNvPr id="1030" name="Picture 6" descr="C:\Users\PHP-2\Desktop\index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1524000"/>
            <a:ext cx="2590800" cy="2514600"/>
          </a:xfrm>
          <a:prstGeom prst="rect">
            <a:avLst/>
          </a:prstGeom>
          <a:noFill/>
        </p:spPr>
      </p:pic>
      <p:pic>
        <p:nvPicPr>
          <p:cNvPr id="1031" name="Picture 7" descr="C:\Users\PHP-2\Desktop\index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5600" y="1524000"/>
            <a:ext cx="1862138" cy="259080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304800" y="4267200"/>
            <a:ext cx="22098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Dennis Ritchie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743200" y="4267200"/>
            <a:ext cx="2291644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Ken Thompson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300133" y="4267200"/>
            <a:ext cx="2782711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Linus Torvalds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1828800" y="649069"/>
            <a:ext cx="7239000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latin typeface="+mj-lt"/>
              </a:rPr>
              <a:t>Inventors of Unix &amp; Linux</a:t>
            </a:r>
          </a:p>
        </p:txBody>
      </p:sp>
      <p:grpSp>
        <p:nvGrpSpPr>
          <p:cNvPr id="14" name="Group 22"/>
          <p:cNvGrpSpPr/>
          <p:nvPr/>
        </p:nvGrpSpPr>
        <p:grpSpPr>
          <a:xfrm>
            <a:off x="-58996" y="-71462"/>
            <a:ext cx="9261993" cy="6929462"/>
            <a:chOff x="-46523" y="-71462"/>
            <a:chExt cx="9261993" cy="6929462"/>
          </a:xfrm>
        </p:grpSpPr>
        <p:grpSp>
          <p:nvGrpSpPr>
            <p:cNvPr id="16" name="Group 5"/>
            <p:cNvGrpSpPr/>
            <p:nvPr/>
          </p:nvGrpSpPr>
          <p:grpSpPr>
            <a:xfrm>
              <a:off x="-46523" y="0"/>
              <a:ext cx="9190523" cy="6858000"/>
              <a:chOff x="-46523" y="0"/>
              <a:chExt cx="9190523" cy="6858000"/>
            </a:xfrm>
          </p:grpSpPr>
          <p:pic>
            <p:nvPicPr>
              <p:cNvPr id="18" name="Picture 17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 t="96667"/>
              <a:stretch>
                <a:fillRect/>
              </a:stretch>
            </p:blipFill>
            <p:spPr bwMode="auto">
              <a:xfrm>
                <a:off x="-46523" y="6629400"/>
                <a:ext cx="9190523" cy="228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9" name="Picture 18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 t="5555" b="86667"/>
              <a:stretch>
                <a:fillRect/>
              </a:stretch>
            </p:blipFill>
            <p:spPr bwMode="auto">
              <a:xfrm>
                <a:off x="0" y="0"/>
                <a:ext cx="9144000" cy="533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17" name="TextBox 19"/>
            <p:cNvSpPr txBox="1"/>
            <p:nvPr/>
          </p:nvSpPr>
          <p:spPr>
            <a:xfrm flipH="1">
              <a:off x="4143372" y="-71462"/>
              <a:ext cx="50720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ngsana New" pitchFamily="18" charset="-34"/>
                  <a:cs typeface="Angsana New" pitchFamily="18" charset="-34"/>
                </a:rPr>
                <a:t>KR Network Cloud Tech. Pvt. Ltd.</a:t>
              </a:r>
              <a:endPara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gsana New" pitchFamily="18" charset="-34"/>
                <a:cs typeface="Angsana New" pitchFamily="18" charset="-34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DA0E4D3-54EB-40D3-878C-44ECE05F39A2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2" name="Group 22"/>
          <p:cNvGrpSpPr/>
          <p:nvPr/>
        </p:nvGrpSpPr>
        <p:grpSpPr>
          <a:xfrm>
            <a:off x="-58996" y="-71462"/>
            <a:ext cx="9261993" cy="6929462"/>
            <a:chOff x="-46523" y="-71462"/>
            <a:chExt cx="9261993" cy="6929462"/>
          </a:xfrm>
        </p:grpSpPr>
        <p:grpSp>
          <p:nvGrpSpPr>
            <p:cNvPr id="3" name="Group 5"/>
            <p:cNvGrpSpPr/>
            <p:nvPr/>
          </p:nvGrpSpPr>
          <p:grpSpPr>
            <a:xfrm>
              <a:off x="-46523" y="0"/>
              <a:ext cx="9190523" cy="6858000"/>
              <a:chOff x="-46523" y="0"/>
              <a:chExt cx="9190523" cy="6858000"/>
            </a:xfrm>
          </p:grpSpPr>
          <p:pic>
            <p:nvPicPr>
              <p:cNvPr id="26" name="Picture 25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t="96667"/>
              <a:stretch>
                <a:fillRect/>
              </a:stretch>
            </p:blipFill>
            <p:spPr bwMode="auto">
              <a:xfrm>
                <a:off x="-46523" y="6629400"/>
                <a:ext cx="9190523" cy="228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7" name="Picture 26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t="5555" b="86667"/>
              <a:stretch>
                <a:fillRect/>
              </a:stretch>
            </p:blipFill>
            <p:spPr bwMode="auto">
              <a:xfrm>
                <a:off x="0" y="0"/>
                <a:ext cx="9144000" cy="533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25" name="TextBox 19"/>
            <p:cNvSpPr txBox="1"/>
            <p:nvPr/>
          </p:nvSpPr>
          <p:spPr>
            <a:xfrm flipH="1">
              <a:off x="4143372" y="-71462"/>
              <a:ext cx="50720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ngsana New" pitchFamily="18" charset="-34"/>
                  <a:cs typeface="Angsana New" pitchFamily="18" charset="-34"/>
                </a:rPr>
                <a:t>KR Network Cloud Tech. Pvt. Ltd.</a:t>
              </a:r>
              <a:endPara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gsana New" pitchFamily="18" charset="-34"/>
                <a:cs typeface="Angsana New" pitchFamily="18" charset="-34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3733800" y="609600"/>
            <a:ext cx="5410200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latin typeface="+mj-lt"/>
              </a:rPr>
              <a:t>What is Open Source</a:t>
            </a:r>
          </a:p>
        </p:txBody>
      </p:sp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228600" y="1524000"/>
            <a:ext cx="8686800" cy="295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Blip>
                <a:blip r:embed="rId3"/>
              </a:buBlip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effectLst/>
                <a:latin typeface="Andalus" pitchFamily="18" charset="-78"/>
                <a:ea typeface="Constantia" pitchFamily="18" charset="0"/>
                <a:cs typeface="Andalus" pitchFamily="18" charset="-78"/>
              </a:rPr>
              <a:t>Software and source code available to all</a:t>
            </a:r>
            <a:endParaRPr lang="en-US" sz="2400" b="1" dirty="0" smtClean="0">
              <a:latin typeface="Andalus" pitchFamily="18" charset="-78"/>
              <a:ea typeface="Constantia" pitchFamily="18" charset="0"/>
              <a:cs typeface="Andalus" pitchFamily="18" charset="-78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Blip>
                <a:blip r:embed="rId3"/>
              </a:buBlip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effectLst/>
                <a:latin typeface="Andalus" pitchFamily="18" charset="-78"/>
                <a:ea typeface="Constantia" pitchFamily="18" charset="0"/>
                <a:cs typeface="Andalus" pitchFamily="18" charset="-78"/>
              </a:rPr>
              <a:t>The freedom to distribute software and source code</a:t>
            </a:r>
            <a:endParaRPr lang="en-US" sz="2400" b="1" dirty="0" smtClean="0">
              <a:latin typeface="Andalus" pitchFamily="18" charset="-78"/>
              <a:ea typeface="Constantia" pitchFamily="18" charset="0"/>
              <a:cs typeface="Andalus" pitchFamily="18" charset="-78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Blip>
                <a:blip r:embed="rId3"/>
              </a:buBlip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effectLst/>
                <a:latin typeface="Andalus" pitchFamily="18" charset="-78"/>
                <a:ea typeface="Constantia" pitchFamily="18" charset="0"/>
                <a:cs typeface="Andalus" pitchFamily="18" charset="-78"/>
              </a:rPr>
              <a:t>The ability to modify and create derived works</a:t>
            </a:r>
            <a:endParaRPr lang="en-US" sz="2400" b="1" dirty="0" smtClean="0">
              <a:latin typeface="Andalus" pitchFamily="18" charset="-78"/>
              <a:ea typeface="Constantia" pitchFamily="18" charset="0"/>
              <a:cs typeface="Andalus" pitchFamily="18" charset="-78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Blip>
                <a:blip r:embed="rId3"/>
              </a:buBlip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effectLst/>
                <a:latin typeface="Andalus" pitchFamily="18" charset="-78"/>
                <a:ea typeface="Constantia" pitchFamily="18" charset="0"/>
                <a:cs typeface="Andalus" pitchFamily="18" charset="-78"/>
              </a:rPr>
              <a:t>Integrity of author’s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DA0E4D3-54EB-40D3-878C-44ECE05F39A2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2" name="Group 22"/>
          <p:cNvGrpSpPr/>
          <p:nvPr/>
        </p:nvGrpSpPr>
        <p:grpSpPr>
          <a:xfrm>
            <a:off x="-58996" y="-71462"/>
            <a:ext cx="9261993" cy="6929462"/>
            <a:chOff x="-46523" y="-71462"/>
            <a:chExt cx="9261993" cy="6929462"/>
          </a:xfrm>
        </p:grpSpPr>
        <p:grpSp>
          <p:nvGrpSpPr>
            <p:cNvPr id="3" name="Group 5"/>
            <p:cNvGrpSpPr/>
            <p:nvPr/>
          </p:nvGrpSpPr>
          <p:grpSpPr>
            <a:xfrm>
              <a:off x="-46523" y="0"/>
              <a:ext cx="9190523" cy="6858000"/>
              <a:chOff x="-46523" y="0"/>
              <a:chExt cx="9190523" cy="6858000"/>
            </a:xfrm>
          </p:grpSpPr>
          <p:pic>
            <p:nvPicPr>
              <p:cNvPr id="26" name="Picture 25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t="96667"/>
              <a:stretch>
                <a:fillRect/>
              </a:stretch>
            </p:blipFill>
            <p:spPr bwMode="auto">
              <a:xfrm>
                <a:off x="-46523" y="6629400"/>
                <a:ext cx="9190523" cy="228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7" name="Picture 26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t="5555" b="86667"/>
              <a:stretch>
                <a:fillRect/>
              </a:stretch>
            </p:blipFill>
            <p:spPr bwMode="auto">
              <a:xfrm>
                <a:off x="0" y="0"/>
                <a:ext cx="9144000" cy="533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25" name="TextBox 19"/>
            <p:cNvSpPr txBox="1"/>
            <p:nvPr/>
          </p:nvSpPr>
          <p:spPr>
            <a:xfrm flipH="1">
              <a:off x="4143372" y="-71462"/>
              <a:ext cx="50720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ngsana New" pitchFamily="18" charset="-34"/>
                  <a:cs typeface="Angsana New" pitchFamily="18" charset="-34"/>
                </a:rPr>
                <a:t>KR Network Cloud Tech. Pvt. Ltd.</a:t>
              </a:r>
              <a:endPara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gsana New" pitchFamily="18" charset="-34"/>
                <a:cs typeface="Angsana New" pitchFamily="18" charset="-34"/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1143000" y="609600"/>
            <a:ext cx="6934200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Features of Linux</a:t>
            </a:r>
          </a:p>
        </p:txBody>
      </p:sp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-152400" y="1322487"/>
            <a:ext cx="92202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b="1" u="sng" dirty="0" smtClean="0">
                <a:solidFill>
                  <a:schemeClr val="accent1">
                    <a:lumMod val="50000"/>
                  </a:schemeClr>
                </a:solidFill>
                <a:latin typeface="Lucida Calligraphy" pitchFamily="66" charset="0"/>
                <a:ea typeface="Constantia" pitchFamily="18" charset="0"/>
                <a:cs typeface="Times New Roman" pitchFamily="18" charset="0"/>
              </a:rPr>
              <a:t>Multi-user</a:t>
            </a:r>
            <a:endParaRPr lang="en-US" sz="3600" b="1" u="sng" dirty="0" smtClean="0">
              <a:solidFill>
                <a:schemeClr val="accent1">
                  <a:lumMod val="50000"/>
                </a:schemeClr>
              </a:solidFill>
              <a:latin typeface="Lucida Calligraphy" pitchFamily="66" charset="0"/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latin typeface="Bodoni MT" pitchFamily="18" charset="0"/>
                <a:ea typeface="Constantia" pitchFamily="18" charset="0"/>
                <a:cs typeface="Times New Roman" pitchFamily="18" charset="0"/>
              </a:rPr>
              <a:t>Allow multiple users to login and use the resources 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latin typeface="Bodoni MT" pitchFamily="18" charset="0"/>
                <a:ea typeface="Constantia" pitchFamily="18" charset="0"/>
                <a:cs typeface="Times New Roman" pitchFamily="18" charset="0"/>
              </a:rPr>
              <a:t>at the same time. 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 smtClean="0">
              <a:latin typeface="Bodoni MT" pitchFamily="18" charset="0"/>
              <a:ea typeface="Constantia" pitchFamily="18" charset="0"/>
              <a:cs typeface="Times New Roman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 smtClean="0">
              <a:latin typeface="Bodoni MT" pitchFamily="18" charset="0"/>
              <a:ea typeface="Constantia" pitchFamily="18" charset="0"/>
              <a:cs typeface="Times New Roman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b="1" u="sng" dirty="0" smtClean="0">
                <a:solidFill>
                  <a:schemeClr val="accent1">
                    <a:lumMod val="50000"/>
                  </a:schemeClr>
                </a:solidFill>
                <a:latin typeface="Lucida Calligraphy" pitchFamily="66" charset="0"/>
                <a:ea typeface="Constantia" pitchFamily="18" charset="0"/>
                <a:cs typeface="Times New Roman" pitchFamily="18" charset="0"/>
              </a:rPr>
              <a:t>Multi-processing</a:t>
            </a:r>
            <a:endParaRPr lang="en-US" sz="3600" b="1" u="sng" dirty="0" smtClean="0">
              <a:solidFill>
                <a:schemeClr val="accent1">
                  <a:lumMod val="50000"/>
                </a:schemeClr>
              </a:solidFill>
              <a:latin typeface="Lucida Calligraphy" pitchFamily="66" charset="0"/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latin typeface="Bodoni MT" pitchFamily="18" charset="0"/>
                <a:ea typeface="Constantia" pitchFamily="18" charset="0"/>
                <a:cs typeface="Times New Roman" pitchFamily="18" charset="0"/>
              </a:rPr>
              <a:t>   Allow to performs multiple process at the same time.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 smtClean="0">
              <a:latin typeface="Bodoni MT" pitchFamily="18" charset="0"/>
              <a:ea typeface="Constantia" pitchFamily="18" charset="0"/>
              <a:cs typeface="Times New Roman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3600" b="1" i="0" u="sng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Lucida Calligraphy" pitchFamily="66" charset="0"/>
                <a:ea typeface="Constantia" pitchFamily="18" charset="0"/>
                <a:cs typeface="Times New Roman" pitchFamily="18" charset="0"/>
              </a:rPr>
              <a:t>Multitasking</a:t>
            </a:r>
            <a:endParaRPr kumimoji="0" lang="en-US" sz="3600" b="1" i="0" u="sng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Lucida Calligraphy" pitchFamily="66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effectLst/>
                <a:latin typeface="Bodoni MT" pitchFamily="18" charset="0"/>
                <a:ea typeface="Constantia" pitchFamily="18" charset="0"/>
                <a:cs typeface="Times New Roman" pitchFamily="18" charset="0"/>
              </a:rPr>
              <a:t>Capable of running multiple applications and   process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effectLst/>
                <a:latin typeface="Bodoni MT" pitchFamily="18" charset="0"/>
                <a:ea typeface="Constantia" pitchFamily="18" charset="0"/>
                <a:cs typeface="Times New Roman" pitchFamily="18" charset="0"/>
              </a:rPr>
              <a:t>at the same time.</a:t>
            </a:r>
            <a:endParaRPr kumimoji="0" lang="en-US" sz="24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76200"/>
            <a:ext cx="8610600" cy="6781800"/>
          </a:xfr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3600" b="1" u="sng" dirty="0" err="1" smtClean="0">
                <a:solidFill>
                  <a:schemeClr val="accent1">
                    <a:lumMod val="50000"/>
                  </a:schemeClr>
                </a:solidFill>
                <a:latin typeface="Lucida Calligraphy" pitchFamily="66" charset="0"/>
                <a:ea typeface="Constantia" pitchFamily="18" charset="0"/>
                <a:cs typeface="Times New Roman" pitchFamily="18" charset="0"/>
              </a:rPr>
              <a:t>Portabillity</a:t>
            </a:r>
            <a:endParaRPr lang="en-US" sz="3600" b="1" u="sng" dirty="0" smtClean="0">
              <a:solidFill>
                <a:schemeClr val="accent1">
                  <a:lumMod val="50000"/>
                </a:schemeClr>
              </a:solidFill>
              <a:latin typeface="Lucida Calligraphy" pitchFamily="66" charset="0"/>
              <a:cs typeface="Arial" pitchFamily="34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b="1" dirty="0" smtClean="0">
                <a:latin typeface="Bodoni MT" pitchFamily="18" charset="0"/>
                <a:ea typeface="Constantia" pitchFamily="18" charset="0"/>
                <a:cs typeface="Times New Roman" pitchFamily="18" charset="0"/>
              </a:rPr>
              <a:t>Can be installed on all hardware architecture</a:t>
            </a:r>
            <a:r>
              <a:rPr lang="en-US" dirty="0" smtClean="0">
                <a:solidFill>
                  <a:srgbClr val="0B5294"/>
                </a:solidFill>
                <a:latin typeface="Bodoni MT" pitchFamily="18" charset="0"/>
                <a:ea typeface="Constantia" pitchFamily="18" charset="0"/>
                <a:cs typeface="Times New Roman" pitchFamily="18" charset="0"/>
              </a:rPr>
              <a:t>.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dirty="0" smtClean="0">
              <a:solidFill>
                <a:srgbClr val="0B5294"/>
              </a:solidFill>
              <a:latin typeface="Bodoni MT" pitchFamily="18" charset="0"/>
              <a:ea typeface="Constantia" pitchFamily="18" charset="0"/>
              <a:cs typeface="Times New Roman" pitchFamily="18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3600" b="1" u="sng" dirty="0" smtClean="0">
                <a:solidFill>
                  <a:schemeClr val="accent1">
                    <a:lumMod val="50000"/>
                  </a:schemeClr>
                </a:solidFill>
                <a:latin typeface="Lucida Calligraphy" pitchFamily="66" charset="0"/>
                <a:ea typeface="Constantia" pitchFamily="18" charset="0"/>
                <a:cs typeface="Times New Roman" pitchFamily="18" charset="0"/>
              </a:rPr>
              <a:t>Reliability</a:t>
            </a:r>
            <a:endParaRPr lang="en-US" sz="3600" b="1" u="sng" dirty="0" smtClean="0">
              <a:solidFill>
                <a:schemeClr val="accent1">
                  <a:lumMod val="50000"/>
                </a:schemeClr>
              </a:solidFill>
              <a:latin typeface="Lucida Calligraphy" pitchFamily="66" charset="0"/>
              <a:cs typeface="Arial" pitchFamily="34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b="1" dirty="0" smtClean="0">
                <a:latin typeface="Bodoni MT" pitchFamily="18" charset="0"/>
                <a:ea typeface="Constantia" pitchFamily="18" charset="0"/>
                <a:cs typeface="Times New Roman" pitchFamily="18" charset="0"/>
              </a:rPr>
              <a:t>Large servers have been successfully being running without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b="1" dirty="0" smtClean="0">
                <a:latin typeface="Bodoni MT" pitchFamily="18" charset="0"/>
                <a:ea typeface="Constantia" pitchFamily="18" charset="0"/>
                <a:cs typeface="Times New Roman" pitchFamily="18" charset="0"/>
              </a:rPr>
              <a:t> a single second of down time.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b="1" dirty="0" smtClean="0">
              <a:latin typeface="Bodoni MT" pitchFamily="18" charset="0"/>
              <a:ea typeface="Constantia" pitchFamily="18" charset="0"/>
              <a:cs typeface="Times New Roman" pitchFamily="18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3600" b="1" u="sng" dirty="0" smtClean="0">
                <a:solidFill>
                  <a:schemeClr val="accent1">
                    <a:lumMod val="50000"/>
                  </a:schemeClr>
                </a:solidFill>
                <a:latin typeface="Lucida Calligraphy" pitchFamily="66" charset="0"/>
                <a:ea typeface="Constantia" pitchFamily="18" charset="0"/>
                <a:cs typeface="Times New Roman" pitchFamily="18" charset="0"/>
              </a:rPr>
              <a:t>Security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b="1" dirty="0" smtClean="0">
                <a:latin typeface="Bodoni MT" pitchFamily="18" charset="0"/>
                <a:ea typeface="Constantia" pitchFamily="18" charset="0"/>
                <a:cs typeface="Times New Roman" pitchFamily="18" charset="0"/>
              </a:rPr>
              <a:t>Inbuilt firewall (</a:t>
            </a:r>
            <a:r>
              <a:rPr lang="en-US" b="1" dirty="0" err="1" smtClean="0">
                <a:latin typeface="Bodoni MT" pitchFamily="18" charset="0"/>
                <a:ea typeface="Constantia" pitchFamily="18" charset="0"/>
                <a:cs typeface="Times New Roman" pitchFamily="18" charset="0"/>
              </a:rPr>
              <a:t>iptables</a:t>
            </a:r>
            <a:r>
              <a:rPr lang="en-US" b="1" dirty="0" smtClean="0">
                <a:latin typeface="Bodoni MT" pitchFamily="18" charset="0"/>
                <a:ea typeface="Constantia" pitchFamily="18" charset="0"/>
                <a:cs typeface="Times New Roman" pitchFamily="18" charset="0"/>
              </a:rPr>
              <a:t>) and </a:t>
            </a:r>
            <a:r>
              <a:rPr lang="en-US" b="1" dirty="0" err="1" smtClean="0">
                <a:latin typeface="Bodoni MT" pitchFamily="18" charset="0"/>
                <a:ea typeface="Constantia" pitchFamily="18" charset="0"/>
                <a:cs typeface="Times New Roman" pitchFamily="18" charset="0"/>
              </a:rPr>
              <a:t>SELinux</a:t>
            </a:r>
            <a:r>
              <a:rPr lang="en-US" b="1" dirty="0" smtClean="0">
                <a:latin typeface="Bodoni MT" pitchFamily="18" charset="0"/>
                <a:ea typeface="Constantia" pitchFamily="18" charset="0"/>
                <a:cs typeface="Times New Roman" pitchFamily="18" charset="0"/>
              </a:rPr>
              <a:t>.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b="1" dirty="0" smtClean="0">
              <a:latin typeface="Bodoni MT" pitchFamily="18" charset="0"/>
              <a:ea typeface="Constantia" pitchFamily="18" charset="0"/>
              <a:cs typeface="Times New Roman" pitchFamily="18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b="1" dirty="0" smtClean="0">
              <a:latin typeface="Bodoni MT" pitchFamily="18" charset="0"/>
              <a:ea typeface="Constantia" pitchFamily="18" charset="0"/>
              <a:cs typeface="Times New Roman" pitchFamily="18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b="1" u="sng" dirty="0" smtClean="0">
                <a:solidFill>
                  <a:schemeClr val="accent1">
                    <a:lumMod val="50000"/>
                  </a:schemeClr>
                </a:solidFill>
                <a:latin typeface="Lucida Calligraphy" pitchFamily="66" charset="0"/>
                <a:ea typeface="Constantia" pitchFamily="18" charset="0"/>
                <a:cs typeface="Times New Roman" pitchFamily="18" charset="0"/>
              </a:rPr>
              <a:t>Open Source</a:t>
            </a:r>
            <a:endParaRPr lang="en-US" sz="3600" b="1" u="sng" dirty="0" smtClean="0">
              <a:solidFill>
                <a:schemeClr val="accent1">
                  <a:lumMod val="50000"/>
                </a:schemeClr>
              </a:solidFill>
              <a:latin typeface="Lucida Calligraphy" pitchFamily="66" charset="0"/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 smtClean="0">
                <a:latin typeface="Bodoni MT" pitchFamily="18" charset="0"/>
                <a:ea typeface="Constantia" pitchFamily="18" charset="0"/>
                <a:cs typeface="Times New Roman" pitchFamily="18" charset="0"/>
              </a:rPr>
              <a:t>Free Software along with the source code and documentation.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DA0E4D3-54EB-40D3-878C-44ECE05F39A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931</TotalTime>
  <Words>1031</Words>
  <Application>Microsoft Office PowerPoint</Application>
  <PresentationFormat>On-screen Show (4:3)</PresentationFormat>
  <Paragraphs>221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Oriel</vt:lpstr>
      <vt:lpstr>Slide 1</vt:lpstr>
      <vt:lpstr>Slide 2</vt:lpstr>
      <vt:lpstr>Slide 3</vt:lpstr>
      <vt:lpstr>Slide 4</vt:lpstr>
      <vt:lpstr>Unix Flavors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Matrix</dc:creator>
  <cp:lastModifiedBy>krishna</cp:lastModifiedBy>
  <cp:revision>180</cp:revision>
  <dcterms:created xsi:type="dcterms:W3CDTF">2012-09-19T14:00:43Z</dcterms:created>
  <dcterms:modified xsi:type="dcterms:W3CDTF">2013-06-28T23:22:10Z</dcterms:modified>
</cp:coreProperties>
</file>