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65" r:id="rId3"/>
    <p:sldId id="272" r:id="rId4"/>
    <p:sldId id="266" r:id="rId5"/>
    <p:sldId id="267" r:id="rId6"/>
    <p:sldId id="263" r:id="rId7"/>
    <p:sldId id="269" r:id="rId8"/>
    <p:sldId id="268" r:id="rId9"/>
    <p:sldId id="264" r:id="rId10"/>
    <p:sldId id="270" r:id="rId11"/>
    <p:sldId id="273" r:id="rId12"/>
    <p:sldId id="274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95" autoAdjust="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BD668-B7D4-4225-8ABF-0288AF1E9E0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C9631-B448-416B-956F-5245F14D6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57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C9631-B448-416B-956F-5245F14D60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87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2AF0-3F54-4B96-A22E-6354A02755F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5F331DA-C7E0-4329-8637-969011F8AE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82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2AF0-3F54-4B96-A22E-6354A02755F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31DA-C7E0-4329-8637-969011F8AE2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70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2AF0-3F54-4B96-A22E-6354A02755F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31DA-C7E0-4329-8637-969011F8AE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00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2AF0-3F54-4B96-A22E-6354A02755F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31DA-C7E0-4329-8637-969011F8AE2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2AF0-3F54-4B96-A22E-6354A02755F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31DA-C7E0-4329-8637-969011F8AE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54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2AF0-3F54-4B96-A22E-6354A02755F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31DA-C7E0-4329-8637-969011F8AE2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11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2AF0-3F54-4B96-A22E-6354A02755F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31DA-C7E0-4329-8637-969011F8AE2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63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2AF0-3F54-4B96-A22E-6354A02755F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31DA-C7E0-4329-8637-969011F8AE2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88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2AF0-3F54-4B96-A22E-6354A02755F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31DA-C7E0-4329-8637-969011F8A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7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2AF0-3F54-4B96-A22E-6354A02755F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31DA-C7E0-4329-8637-969011F8AE2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56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0FF2AF0-3F54-4B96-A22E-6354A02755F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31DA-C7E0-4329-8637-969011F8AE2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67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F2AF0-3F54-4B96-A22E-6354A02755F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5F331DA-C7E0-4329-8637-969011F8AE2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75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9C0A05-ADFC-43B3-AF08-E1D40472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Helvetica" pitchFamily="2" charset="0"/>
              </a:rPr>
              <a:t>Anomaly Detection</a:t>
            </a:r>
            <a:endParaRPr lang="en-US" sz="6000" dirty="0">
              <a:latin typeface="Helvetica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853754"/>
            <a:ext cx="12192000" cy="500424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054854" y="6121667"/>
            <a:ext cx="1137145" cy="73633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998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2E701F-C55D-44FC-9A0C-043D60AB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pitchFamily="2" charset="0"/>
              </a:rPr>
              <a:t>vision and roadmap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4CB607-F925-4F14-ACE7-5F78E761D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483" y="2015732"/>
            <a:ext cx="9603275" cy="3450613"/>
          </a:xfrm>
        </p:spPr>
        <p:txBody>
          <a:bodyPr/>
          <a:lstStyle/>
          <a:p>
            <a:r>
              <a:rPr lang="en-US" dirty="0" smtClean="0"/>
              <a:t>Provide simple and user friendly, but cutting </a:t>
            </a:r>
            <a:r>
              <a:rPr lang="en-US" dirty="0"/>
              <a:t>edge </a:t>
            </a:r>
            <a:r>
              <a:rPr lang="en-US" dirty="0" smtClean="0"/>
              <a:t>Analytics solutions to enable businesses and financial institutions, understand hidden patterns in their business data and better solve their problems</a:t>
            </a:r>
          </a:p>
          <a:p>
            <a:r>
              <a:rPr lang="en-US" dirty="0" smtClean="0"/>
              <a:t>Enrich solution to incorporate more modelling techniques for financial frauds</a:t>
            </a:r>
          </a:p>
          <a:p>
            <a:r>
              <a:rPr lang="en-US" dirty="0" smtClean="0"/>
              <a:t>Solve data anomaly and deep fakes in the insurance domain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451579" cy="613954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54467" y="4360423"/>
            <a:ext cx="1637882" cy="36933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67500" y="4360423"/>
            <a:ext cx="783779" cy="369332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20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75BB3E-5AFD-429C-ADBB-BC60E95E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C7E45B-2127-41C5-8D2F-CB8C4F403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Reach </a:t>
            </a:r>
            <a:r>
              <a:rPr lang="en-US" dirty="0"/>
              <a:t>us at </a:t>
            </a:r>
            <a:r>
              <a:rPr lang="en-US" dirty="0" smtClean="0"/>
              <a:t>#ML-</a:t>
            </a:r>
            <a:r>
              <a:rPr lang="en-US" dirty="0" err="1" smtClean="0"/>
              <a:t>xpertz</a:t>
            </a:r>
            <a:r>
              <a:rPr lang="en-US" dirty="0" smtClean="0"/>
              <a:t>, we are here as a team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F48A9FDD-C11C-4F98-9DF4-33715B5D4434}"/>
              </a:ext>
            </a:extLst>
          </p:cNvPr>
          <p:cNvSpPr txBox="1">
            <a:spLocks/>
          </p:cNvSpPr>
          <p:nvPr/>
        </p:nvSpPr>
        <p:spPr>
          <a:xfrm>
            <a:off x="3386824" y="3764656"/>
            <a:ext cx="1807241" cy="11808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USAMA ZAFAR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GUL HASSAN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SHAZIA RASHID</a:t>
            </a:r>
          </a:p>
          <a:p>
            <a:pPr marL="0" indent="0">
              <a:buNone/>
            </a:pPr>
            <a:r>
              <a:rPr lang="en-US" dirty="0"/>
              <a:t>KLNSUMAN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F48A9FDD-C11C-4F98-9DF4-33715B5D4434}"/>
              </a:ext>
            </a:extLst>
          </p:cNvPr>
          <p:cNvSpPr txBox="1">
            <a:spLocks/>
          </p:cNvSpPr>
          <p:nvPr/>
        </p:nvSpPr>
        <p:spPr>
          <a:xfrm>
            <a:off x="1451579" y="3764656"/>
            <a:ext cx="2713464" cy="11511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RAGHU KODANDA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VINAY CHITRAKATHI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CHERISHMA DUGGINA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VATSAL MAVANI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51579" y="3293935"/>
            <a:ext cx="3286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The ML-</a:t>
            </a:r>
            <a:r>
              <a:rPr lang="en-US" sz="2000" b="1" dirty="0" err="1" smtClean="0"/>
              <a:t>xpertz</a:t>
            </a:r>
            <a:r>
              <a:rPr lang="en-US" sz="2000" b="1" dirty="0" smtClean="0"/>
              <a:t> Team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7376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75BB3E-5AFD-429C-ADBB-BC60E95E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Thanks To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C7E45B-2127-41C5-8D2F-CB8C4F403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Jason Lowe</a:t>
            </a:r>
          </a:p>
          <a:p>
            <a:pPr marL="0" indent="0">
              <a:buNone/>
            </a:pPr>
            <a:r>
              <a:rPr lang="en-US" dirty="0" smtClean="0"/>
              <a:t>Edward Go</a:t>
            </a:r>
          </a:p>
          <a:p>
            <a:pPr marL="0" indent="0">
              <a:buNone/>
            </a:pPr>
            <a:r>
              <a:rPr lang="en-US" dirty="0" smtClean="0"/>
              <a:t>Tom </a:t>
            </a:r>
            <a:r>
              <a:rPr lang="en-US" dirty="0" err="1" smtClean="0"/>
              <a:t>Jurcic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Jigna</a:t>
            </a:r>
            <a:r>
              <a:rPr lang="en-US" dirty="0" smtClean="0"/>
              <a:t> Thacker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10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75BB3E-5AFD-429C-ADBB-BC60E95E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C7E45B-2127-41C5-8D2F-CB8C4F403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Oracle.com</a:t>
            </a:r>
            <a:endParaRPr lang="en-US" dirty="0" smtClean="0"/>
          </a:p>
          <a:p>
            <a:pPr marL="0" indent="0">
              <a:buNone/>
            </a:pPr>
            <a:r>
              <a:rPr lang="en-US" smtClean="0"/>
              <a:t>shutterstock.com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D0FDEC-97BF-4C1C-82C3-2FA39635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75C244-E40D-4613-ACD6-D4E64A60B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Booming Digital World</a:t>
            </a:r>
          </a:p>
          <a:p>
            <a:r>
              <a:rPr lang="en-US" dirty="0" smtClean="0"/>
              <a:t>The Financial frauds</a:t>
            </a:r>
          </a:p>
          <a:p>
            <a:r>
              <a:rPr lang="en-US" dirty="0" smtClean="0"/>
              <a:t>The ML-</a:t>
            </a:r>
            <a:r>
              <a:rPr lang="en-US" dirty="0" err="1" smtClean="0"/>
              <a:t>xpertz</a:t>
            </a:r>
            <a:r>
              <a:rPr lang="en-US" dirty="0" smtClean="0"/>
              <a:t> Solution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Model Findings</a:t>
            </a:r>
          </a:p>
          <a:p>
            <a:r>
              <a:rPr lang="en-US" dirty="0" smtClean="0"/>
              <a:t>Our Offers</a:t>
            </a:r>
          </a:p>
          <a:p>
            <a:r>
              <a:rPr lang="en-US" dirty="0" smtClean="0"/>
              <a:t>Vision and Roadmap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54854" y="6121667"/>
            <a:ext cx="1137145" cy="73633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6626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D0FDEC-97BF-4C1C-82C3-2FA39635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Booming Digital World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75C244-E40D-4613-ACD6-D4E64A60B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Social </a:t>
            </a:r>
            <a:r>
              <a:rPr lang="en-US" dirty="0"/>
              <a:t>distancing </a:t>
            </a:r>
            <a:r>
              <a:rPr lang="en-US" dirty="0" smtClean="0"/>
              <a:t>the </a:t>
            </a:r>
            <a:r>
              <a:rPr lang="en-US" dirty="0"/>
              <a:t>new </a:t>
            </a:r>
            <a:r>
              <a:rPr lang="en-US" dirty="0" smtClean="0"/>
              <a:t>norm, driving us </a:t>
            </a:r>
            <a:r>
              <a:rPr lang="en-US" dirty="0"/>
              <a:t>forcefully towards digital economies </a:t>
            </a:r>
            <a:endParaRPr lang="en-US" dirty="0" smtClean="0"/>
          </a:p>
          <a:p>
            <a:r>
              <a:rPr lang="en-US" dirty="0" smtClean="0"/>
              <a:t>Pressure on businesses to </a:t>
            </a:r>
            <a:r>
              <a:rPr lang="en-US" dirty="0"/>
              <a:t>garner </a:t>
            </a:r>
            <a:r>
              <a:rPr lang="en-US" dirty="0" smtClean="0"/>
              <a:t>investments, keeping business afloat, leading to unexpected </a:t>
            </a:r>
            <a:r>
              <a:rPr lang="en-US" dirty="0"/>
              <a:t>patterns in </a:t>
            </a:r>
            <a:r>
              <a:rPr lang="en-US" dirty="0" smtClean="0"/>
              <a:t>financial transactions, hood winking </a:t>
            </a:r>
            <a:r>
              <a:rPr lang="en-US" dirty="0"/>
              <a:t>the naked </a:t>
            </a:r>
            <a:r>
              <a:rPr lang="en-US" dirty="0" smtClean="0"/>
              <a:t>eyes </a:t>
            </a:r>
          </a:p>
          <a:p>
            <a:r>
              <a:rPr lang="en-US" dirty="0"/>
              <a:t>Common man, governing bodies and governments forced to deal with fraudulent transactions</a:t>
            </a:r>
          </a:p>
          <a:p>
            <a:r>
              <a:rPr lang="en-US" dirty="0" smtClean="0"/>
              <a:t>The catchup </a:t>
            </a:r>
            <a:r>
              <a:rPr lang="en-US" dirty="0"/>
              <a:t>game from </a:t>
            </a:r>
            <a:r>
              <a:rPr lang="en-US" dirty="0" smtClean="0"/>
              <a:t>Governing </a:t>
            </a:r>
            <a:r>
              <a:rPr lang="en-US" dirty="0"/>
              <a:t>bodies </a:t>
            </a:r>
            <a:r>
              <a:rPr lang="en-US" dirty="0" smtClean="0"/>
              <a:t>to </a:t>
            </a:r>
            <a:r>
              <a:rPr lang="en-US" dirty="0"/>
              <a:t>stay ahead of </a:t>
            </a:r>
            <a:r>
              <a:rPr lang="en-US" dirty="0" smtClean="0"/>
              <a:t>fraudsters </a:t>
            </a:r>
          </a:p>
          <a:p>
            <a:r>
              <a:rPr lang="en-US" dirty="0" smtClean="0"/>
              <a:t>Bumping </a:t>
            </a:r>
            <a:r>
              <a:rPr lang="en-US" dirty="0"/>
              <a:t>up manpower and </a:t>
            </a:r>
            <a:r>
              <a:rPr lang="en-US" dirty="0" smtClean="0"/>
              <a:t>infrastructure not sustainable, needs </a:t>
            </a:r>
            <a:r>
              <a:rPr lang="en-US" dirty="0"/>
              <a:t>modern </a:t>
            </a:r>
            <a:r>
              <a:rPr lang="en-US" dirty="0" smtClean="0"/>
              <a:t>analytics platforms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923503"/>
            <a:ext cx="12192000" cy="93449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7106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D0FDEC-97BF-4C1C-82C3-2FA39635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Financial Frauds – A Case Study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75C244-E40D-4613-ACD6-D4E64A60B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 smtClean="0">
                <a:solidFill>
                  <a:srgbClr val="1D1C1D"/>
                </a:solidFill>
                <a:effectLst/>
                <a:latin typeface="Slack-Lato"/>
              </a:rPr>
              <a:t>Business operated by Tony </a:t>
            </a:r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and Mary </a:t>
            </a:r>
            <a:r>
              <a:rPr lang="en-US" sz="2400" b="0" i="0" dirty="0" err="1" smtClean="0">
                <a:solidFill>
                  <a:srgbClr val="1D1C1D"/>
                </a:solidFill>
                <a:effectLst/>
                <a:latin typeface="Slack-Lato"/>
              </a:rPr>
              <a:t>Trumpo</a:t>
            </a:r>
            <a:endParaRPr lang="en-US" sz="2400" b="0" i="0" dirty="0" smtClean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sz="2400" b="0" i="0" dirty="0" smtClean="0">
                <a:solidFill>
                  <a:srgbClr val="1D1C1D"/>
                </a:solidFill>
                <a:effectLst/>
                <a:latin typeface="Slack-Lato"/>
              </a:rPr>
              <a:t>9 </a:t>
            </a:r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full time panel beating and mechanical professionals </a:t>
            </a:r>
            <a:endParaRPr lang="en-US" sz="2400" b="0" i="0" dirty="0" smtClean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sz="2400" b="0" i="0" dirty="0" smtClean="0">
                <a:solidFill>
                  <a:srgbClr val="1D1C1D"/>
                </a:solidFill>
                <a:effectLst/>
                <a:latin typeface="Slack-Lato"/>
              </a:rPr>
              <a:t>3 </a:t>
            </a:r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casual office </a:t>
            </a:r>
            <a:r>
              <a:rPr lang="en-US" sz="2400" b="0" i="0" dirty="0" smtClean="0">
                <a:solidFill>
                  <a:srgbClr val="1D1C1D"/>
                </a:solidFill>
                <a:effectLst/>
                <a:latin typeface="Slack-Lato"/>
              </a:rPr>
              <a:t>assistants</a:t>
            </a:r>
            <a:endParaRPr lang="en-US" sz="2400" b="0" i="0" dirty="0" smtClean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sz="2400" b="0" i="0" dirty="0" smtClean="0">
                <a:solidFill>
                  <a:srgbClr val="1D1C1D"/>
                </a:solidFill>
                <a:effectLst/>
                <a:latin typeface="Slack-Lato"/>
              </a:rPr>
              <a:t>The </a:t>
            </a:r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expected turnover </a:t>
            </a:r>
            <a:r>
              <a:rPr lang="en-US" sz="2400" b="0" i="0" dirty="0" smtClean="0">
                <a:solidFill>
                  <a:srgbClr val="1D1C1D"/>
                </a:solidFill>
                <a:effectLst/>
                <a:latin typeface="Slack-Lato"/>
              </a:rPr>
              <a:t>of </a:t>
            </a:r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this size is $</a:t>
            </a:r>
            <a:r>
              <a:rPr lang="en-US" sz="2400" b="0" i="0" dirty="0" smtClean="0">
                <a:solidFill>
                  <a:srgbClr val="1D1C1D"/>
                </a:solidFill>
                <a:effectLst/>
                <a:latin typeface="Slack-Lato"/>
              </a:rPr>
              <a:t>2.1M</a:t>
            </a:r>
          </a:p>
          <a:p>
            <a:r>
              <a:rPr lang="en-US" sz="2400" b="0" i="0" dirty="0" smtClean="0">
                <a:solidFill>
                  <a:srgbClr val="1D1C1D"/>
                </a:solidFill>
                <a:effectLst/>
                <a:latin typeface="Slack-Lato"/>
              </a:rPr>
              <a:t>Actual turnover </a:t>
            </a:r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of </a:t>
            </a:r>
            <a:r>
              <a:rPr lang="en-US" sz="2400" b="0" i="0" dirty="0" smtClean="0">
                <a:solidFill>
                  <a:srgbClr val="FFC000"/>
                </a:solidFill>
                <a:effectLst/>
                <a:latin typeface="Slack-Lato"/>
              </a:rPr>
              <a:t>$14.3M</a:t>
            </a:r>
            <a:r>
              <a:rPr lang="en-US" sz="2400" b="0" i="0" dirty="0" smtClean="0">
                <a:solidFill>
                  <a:srgbClr val="1D1C1D"/>
                </a:solidFill>
                <a:effectLst/>
                <a:latin typeface="Slack-Lato"/>
              </a:rPr>
              <a:t> </a:t>
            </a:r>
          </a:p>
          <a:p>
            <a:r>
              <a:rPr lang="en-US" sz="2400" b="0" i="0" dirty="0" smtClean="0">
                <a:solidFill>
                  <a:srgbClr val="1D1C1D"/>
                </a:solidFill>
                <a:effectLst/>
                <a:latin typeface="Slack-Lato"/>
              </a:rPr>
              <a:t>Where </a:t>
            </a:r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is the additional </a:t>
            </a:r>
            <a:r>
              <a:rPr lang="en-US" sz="2400" b="0" i="0" dirty="0" smtClean="0">
                <a:solidFill>
                  <a:srgbClr val="FF0000"/>
                </a:solidFill>
                <a:effectLst/>
                <a:latin typeface="Slack-Lato"/>
              </a:rPr>
              <a:t>$12.2M </a:t>
            </a:r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coming from</a:t>
            </a:r>
            <a:r>
              <a:rPr lang="en-US" sz="2400" b="0" i="0" dirty="0" smtClean="0">
                <a:solidFill>
                  <a:srgbClr val="1D1C1D"/>
                </a:solidFill>
                <a:effectLst/>
                <a:latin typeface="Slack-Lato"/>
              </a:rPr>
              <a:t>?</a:t>
            </a:r>
            <a:endParaRPr lang="en-US" sz="2400" b="0" i="0" dirty="0">
              <a:solidFill>
                <a:srgbClr val="1D1C1D"/>
              </a:solidFill>
              <a:effectLst/>
              <a:latin typeface="Slack-Lat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9910" y="44920"/>
            <a:ext cx="1461489" cy="604438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734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D0FDEC-97BF-4C1C-82C3-2FA39635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the ML-</a:t>
            </a:r>
            <a:r>
              <a:rPr lang="en-US" b="1" dirty="0" err="1" smtClean="0"/>
              <a:t>xpertz</a:t>
            </a:r>
            <a:r>
              <a:rPr lang="en-US" b="1" dirty="0" smtClean="0"/>
              <a:t> Solution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75C244-E40D-4613-ACD6-D4E64A60B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339" y="2015732"/>
            <a:ext cx="9603275" cy="345061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Machine </a:t>
            </a:r>
            <a:r>
              <a:rPr lang="en-US" dirty="0"/>
              <a:t>Learning </a:t>
            </a:r>
            <a:r>
              <a:rPr lang="en-US" dirty="0" smtClean="0"/>
              <a:t>to </a:t>
            </a:r>
            <a:r>
              <a:rPr lang="en-US" dirty="0"/>
              <a:t>help, </a:t>
            </a:r>
            <a:r>
              <a:rPr lang="en-US" dirty="0" smtClean="0"/>
              <a:t>specifically anomaly </a:t>
            </a:r>
            <a:r>
              <a:rPr lang="en-US" dirty="0"/>
              <a:t>detection, to </a:t>
            </a:r>
            <a:r>
              <a:rPr lang="en-US" dirty="0" smtClean="0"/>
              <a:t>catch an anomaly, </a:t>
            </a:r>
            <a:r>
              <a:rPr lang="en-US" dirty="0"/>
              <a:t>an </a:t>
            </a:r>
            <a:r>
              <a:rPr lang="en-US" dirty="0" smtClean="0"/>
              <a:t>unusual pattern</a:t>
            </a:r>
          </a:p>
          <a:p>
            <a:r>
              <a:rPr lang="en-US" dirty="0" smtClean="0"/>
              <a:t>Financial transaction </a:t>
            </a:r>
            <a:r>
              <a:rPr lang="en-US" dirty="0"/>
              <a:t>records are </a:t>
            </a:r>
            <a:r>
              <a:rPr lang="en-US" dirty="0" smtClean="0"/>
              <a:t>voluminous, regulatory </a:t>
            </a:r>
            <a:r>
              <a:rPr lang="en-US" dirty="0"/>
              <a:t>mandates to maintain </a:t>
            </a:r>
            <a:r>
              <a:rPr lang="en-US" dirty="0" smtClean="0"/>
              <a:t>petabytes of history</a:t>
            </a:r>
          </a:p>
          <a:p>
            <a:r>
              <a:rPr lang="en-US" dirty="0" smtClean="0"/>
              <a:t>Extracting </a:t>
            </a:r>
            <a:r>
              <a:rPr lang="en-US" dirty="0"/>
              <a:t>and loading data </a:t>
            </a:r>
            <a:r>
              <a:rPr lang="en-US" dirty="0" smtClean="0"/>
              <a:t>as </a:t>
            </a:r>
            <a:r>
              <a:rPr lang="en-US" dirty="0"/>
              <a:t>text </a:t>
            </a:r>
            <a:r>
              <a:rPr lang="en-US" dirty="0" smtClean="0"/>
              <a:t>files, slow </a:t>
            </a:r>
            <a:r>
              <a:rPr lang="en-US" dirty="0"/>
              <a:t>interpreted </a:t>
            </a:r>
            <a:r>
              <a:rPr lang="en-US" dirty="0" smtClean="0"/>
              <a:t>processors, frustratingly slow, needs </a:t>
            </a:r>
            <a:r>
              <a:rPr lang="en-US" dirty="0"/>
              <a:t>special </a:t>
            </a:r>
            <a:r>
              <a:rPr lang="en-US" dirty="0" smtClean="0"/>
              <a:t>in demand skillsets and </a:t>
            </a:r>
            <a:r>
              <a:rPr lang="en-US" dirty="0"/>
              <a:t>costly to </a:t>
            </a:r>
            <a:r>
              <a:rPr lang="en-US" dirty="0" smtClean="0"/>
              <a:t>hire</a:t>
            </a:r>
            <a:endParaRPr lang="en-US" dirty="0"/>
          </a:p>
          <a:p>
            <a:r>
              <a:rPr lang="en-US" dirty="0" smtClean="0"/>
              <a:t>Innovative </a:t>
            </a:r>
            <a:r>
              <a:rPr lang="en-US" dirty="0"/>
              <a:t>solution built by </a:t>
            </a:r>
            <a:r>
              <a:rPr lang="en-US" dirty="0" smtClean="0"/>
              <a:t>ML-</a:t>
            </a:r>
            <a:r>
              <a:rPr lang="en-US" dirty="0" err="1" smtClean="0"/>
              <a:t>xpertz</a:t>
            </a:r>
            <a:endParaRPr lang="en-US" dirty="0" smtClean="0"/>
          </a:p>
          <a:p>
            <a:pPr lvl="1"/>
            <a:r>
              <a:rPr lang="en-US" dirty="0" smtClean="0"/>
              <a:t>Oracle cloud and </a:t>
            </a:r>
            <a:r>
              <a:rPr lang="en-US" dirty="0" err="1" smtClean="0"/>
              <a:t>Autonomuos</a:t>
            </a:r>
            <a:r>
              <a:rPr lang="en-US" dirty="0" smtClean="0"/>
              <a:t> </a:t>
            </a:r>
            <a:r>
              <a:rPr lang="en-US" dirty="0"/>
              <a:t>Database </a:t>
            </a:r>
            <a:r>
              <a:rPr lang="en-US" dirty="0" smtClean="0"/>
              <a:t>with Machine </a:t>
            </a:r>
            <a:r>
              <a:rPr lang="en-US" dirty="0"/>
              <a:t>Learning, excellent price and performance of cloud infrastructure</a:t>
            </a:r>
            <a:endParaRPr lang="en-US" dirty="0" smtClean="0"/>
          </a:p>
          <a:p>
            <a:pPr lvl="1"/>
            <a:r>
              <a:rPr lang="en-US" dirty="0" smtClean="0"/>
              <a:t>Leverages </a:t>
            </a:r>
            <a:r>
              <a:rPr lang="en-US" dirty="0"/>
              <a:t>well known skillsets of PL/SQL, commonly used features of data mining, </a:t>
            </a:r>
            <a:r>
              <a:rPr lang="en-US" dirty="0" smtClean="0"/>
              <a:t>and Low Code Apex</a:t>
            </a:r>
          </a:p>
          <a:p>
            <a:pPr lvl="1"/>
            <a:r>
              <a:rPr lang="en-US" dirty="0" smtClean="0"/>
              <a:t>Coupled </a:t>
            </a:r>
            <a:r>
              <a:rPr lang="en-US" dirty="0"/>
              <a:t>with auto tuning, auto healing </a:t>
            </a:r>
            <a:r>
              <a:rPr lang="en-US" dirty="0" smtClean="0"/>
              <a:t>capabilities of autonomous database</a:t>
            </a:r>
          </a:p>
          <a:p>
            <a:r>
              <a:rPr lang="en-US" dirty="0" smtClean="0"/>
              <a:t>Help businesses and financial institutions to </a:t>
            </a:r>
            <a:r>
              <a:rPr lang="en-US" dirty="0"/>
              <a:t>focus on their business with existing abilities and </a:t>
            </a:r>
            <a:r>
              <a:rPr lang="en-US" dirty="0" smtClean="0"/>
              <a:t>skillsets, </a:t>
            </a:r>
            <a:r>
              <a:rPr lang="en-US" dirty="0"/>
              <a:t>achieve cutting edge analytical </a:t>
            </a:r>
            <a:r>
              <a:rPr lang="en-US" dirty="0" smtClean="0"/>
              <a:t>capabilities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60288" y="5697411"/>
            <a:ext cx="12252287" cy="117565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" y="0"/>
            <a:ext cx="1155560" cy="569741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61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2E701F-C55D-44FC-9A0C-043D60AB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pitchFamily="2" charset="0"/>
              </a:rPr>
              <a:t>Machine Learning workflow in Apex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4CB607-F925-4F14-ACE7-5F78E761D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483" y="2015732"/>
            <a:ext cx="9603275" cy="3450613"/>
          </a:xfrm>
        </p:spPr>
        <p:txBody>
          <a:bodyPr/>
          <a:lstStyle/>
          <a:p>
            <a:r>
              <a:rPr lang="en-US" dirty="0" smtClean="0"/>
              <a:t>Simple and easy to use, Comprehensive </a:t>
            </a:r>
            <a:r>
              <a:rPr lang="en-US" dirty="0"/>
              <a:t>solution </a:t>
            </a:r>
            <a:r>
              <a:rPr lang="en-US" dirty="0" smtClean="0"/>
              <a:t>using Low </a:t>
            </a:r>
            <a:r>
              <a:rPr lang="en-US" dirty="0"/>
              <a:t>Code Apex </a:t>
            </a:r>
            <a:r>
              <a:rPr lang="en-US" dirty="0" smtClean="0"/>
              <a:t>workflow</a:t>
            </a:r>
          </a:p>
          <a:p>
            <a:r>
              <a:rPr lang="en-US" dirty="0"/>
              <a:t>Load data, explore and visualize data</a:t>
            </a:r>
            <a:endParaRPr lang="en-US" dirty="0" smtClean="0"/>
          </a:p>
          <a:p>
            <a:r>
              <a:rPr lang="en-US" dirty="0"/>
              <a:t>Utilize Supervised and unsupervised Machine Learning models</a:t>
            </a:r>
          </a:p>
          <a:p>
            <a:r>
              <a:rPr lang="en-US" dirty="0" smtClean="0"/>
              <a:t>Select algorithm like One Class </a:t>
            </a:r>
            <a:r>
              <a:rPr lang="en-US" dirty="0" smtClean="0"/>
              <a:t>Support Vector Machine (SVM), Long Short term Memory (LSTM), Isolation Forest, Local Outlier Factor (LOF) </a:t>
            </a:r>
          </a:p>
          <a:p>
            <a:r>
              <a:rPr lang="en-US" dirty="0" smtClean="0"/>
              <a:t>Trigger </a:t>
            </a:r>
            <a:r>
              <a:rPr lang="en-US" dirty="0" smtClean="0"/>
              <a:t>modelling</a:t>
            </a:r>
          </a:p>
          <a:p>
            <a:r>
              <a:rPr lang="en-US" dirty="0" smtClean="0"/>
              <a:t>Catch an anomaly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0048" y="5375869"/>
            <a:ext cx="12202048" cy="160608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949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2E701F-C55D-44FC-9A0C-043D60AB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itchFamily="2" charset="0"/>
              </a:rPr>
              <a:t>Apex </a:t>
            </a:r>
            <a:r>
              <a:rPr lang="en-US" b="1" dirty="0" err="1" smtClean="0">
                <a:latin typeface="Helvetica" pitchFamily="2" charset="0"/>
              </a:rPr>
              <a:t>demO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BCC7E45B-2127-41C5-8D2F-CB8C4F403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Dashboard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Visualization and data exploration</a:t>
            </a:r>
          </a:p>
          <a:p>
            <a:pPr marL="0" indent="0">
              <a:buNone/>
            </a:pPr>
            <a:r>
              <a:rPr lang="en-US" dirty="0" smtClean="0"/>
              <a:t>Process/workflow</a:t>
            </a:r>
          </a:p>
          <a:p>
            <a:pPr marL="0" indent="0">
              <a:buNone/>
            </a:pPr>
            <a:r>
              <a:rPr lang="en-US" dirty="0" smtClean="0"/>
              <a:t>Model training</a:t>
            </a:r>
          </a:p>
          <a:p>
            <a:pPr marL="0" indent="0">
              <a:buNone/>
            </a:pPr>
            <a:r>
              <a:rPr lang="en-US" dirty="0" smtClean="0"/>
              <a:t>Visualization of anomaly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64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2E701F-C55D-44FC-9A0C-043D60AB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pitchFamily="2" charset="0"/>
              </a:rPr>
              <a:t>Finding from our Model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4CB607-F925-4F14-ACE7-5F78E761D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483" y="2015732"/>
            <a:ext cx="9603275" cy="3450613"/>
          </a:xfrm>
        </p:spPr>
        <p:txBody>
          <a:bodyPr/>
          <a:lstStyle/>
          <a:p>
            <a:r>
              <a:rPr lang="en-US" dirty="0" smtClean="0"/>
              <a:t>369 Transactions from 5 accounts initiated to own accounts, worth approx. $2 Million</a:t>
            </a:r>
          </a:p>
          <a:p>
            <a:r>
              <a:rPr lang="en-US" dirty="0" smtClean="0"/>
              <a:t>Sets of Cyclic transactions over the year starting and terminating in the same accounts, fabricating revenues, worth $400 K each, to the tune of $10 million</a:t>
            </a:r>
          </a:p>
          <a:p>
            <a:r>
              <a:rPr lang="en-US" dirty="0" smtClean="0"/>
              <a:t>Multiple Businesses setup within family </a:t>
            </a:r>
            <a:r>
              <a:rPr lang="en-US" dirty="0"/>
              <a:t>members and friends to </a:t>
            </a:r>
            <a:r>
              <a:rPr lang="en-US" dirty="0" smtClean="0"/>
              <a:t>fabricate turnovers and success </a:t>
            </a:r>
            <a:r>
              <a:rPr lang="en-US" dirty="0" smtClean="0"/>
              <a:t>stories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ML-</a:t>
            </a:r>
            <a:r>
              <a:rPr lang="en-US" dirty="0" err="1" smtClean="0"/>
              <a:t>xpertz</a:t>
            </a:r>
            <a:r>
              <a:rPr lang="en-US" dirty="0"/>
              <a:t> solution </a:t>
            </a:r>
            <a:r>
              <a:rPr lang="en-US" dirty="0" smtClean="0"/>
              <a:t>helped to detect this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22" y="-1"/>
            <a:ext cx="1419761" cy="61294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997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75BB3E-5AFD-429C-ADBB-BC60E95E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Our Offers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C7E45B-2127-41C5-8D2F-CB8C4F403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ML-</a:t>
            </a:r>
            <a:r>
              <a:rPr lang="en-US" dirty="0" err="1" smtClean="0"/>
              <a:t>xpertz</a:t>
            </a:r>
            <a:r>
              <a:rPr lang="en-US" dirty="0" smtClean="0"/>
              <a:t> Solution offers </a:t>
            </a:r>
          </a:p>
          <a:p>
            <a:r>
              <a:rPr lang="en-US" dirty="0" smtClean="0"/>
              <a:t>Cost effective pay as you go Business solutions</a:t>
            </a:r>
          </a:p>
          <a:p>
            <a:r>
              <a:rPr lang="en-US" dirty="0" smtClean="0"/>
              <a:t>lets Business focus on their core Business </a:t>
            </a:r>
          </a:p>
          <a:p>
            <a:r>
              <a:rPr lang="en-US" dirty="0" smtClean="0"/>
              <a:t>leave the nitty-gritties of technology to ML-</a:t>
            </a:r>
            <a:r>
              <a:rPr lang="en-US" dirty="0" err="1" smtClean="0"/>
              <a:t>xpertz</a:t>
            </a:r>
            <a:endParaRPr lang="en-US" dirty="0" smtClean="0"/>
          </a:p>
          <a:p>
            <a:r>
              <a:rPr lang="en-US" dirty="0" smtClean="0"/>
              <a:t>in collaboration with Oracle for the seamless cloud infrastructure</a:t>
            </a:r>
          </a:p>
          <a:p>
            <a:r>
              <a:rPr lang="en-US" dirty="0" smtClean="0"/>
              <a:t>Service Subscription cost, excludes additional storage, retention costs and customizations</a:t>
            </a:r>
          </a:p>
          <a:p>
            <a:pPr lvl="1"/>
            <a:r>
              <a:rPr lang="en-US" dirty="0" smtClean="0"/>
              <a:t>USD 30,000 annually for small business</a:t>
            </a:r>
          </a:p>
          <a:p>
            <a:pPr lvl="1"/>
            <a:r>
              <a:rPr lang="en-US" dirty="0"/>
              <a:t>USD </a:t>
            </a:r>
            <a:r>
              <a:rPr lang="en-US" dirty="0" smtClean="0"/>
              <a:t>50,000 </a:t>
            </a:r>
            <a:r>
              <a:rPr lang="en-US" dirty="0"/>
              <a:t>annually for </a:t>
            </a:r>
            <a:r>
              <a:rPr lang="en-US" dirty="0" smtClean="0"/>
              <a:t>medium </a:t>
            </a:r>
            <a:r>
              <a:rPr lang="en-US" dirty="0"/>
              <a:t>business </a:t>
            </a:r>
          </a:p>
          <a:p>
            <a:pPr lvl="1"/>
            <a:r>
              <a:rPr lang="en-US" dirty="0"/>
              <a:t>USD </a:t>
            </a:r>
            <a:r>
              <a:rPr lang="en-US" dirty="0" smtClean="0"/>
              <a:t>80,000 </a:t>
            </a:r>
            <a:r>
              <a:rPr lang="en-US" dirty="0"/>
              <a:t>annually for </a:t>
            </a:r>
            <a:r>
              <a:rPr lang="en-US" dirty="0" smtClean="0"/>
              <a:t>Large business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5466344"/>
            <a:ext cx="12319281" cy="139667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498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253</TotalTime>
  <Words>587</Words>
  <Application>Microsoft Office PowerPoint</Application>
  <PresentationFormat>Widescreen</PresentationFormat>
  <Paragraphs>83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Helvetica</vt:lpstr>
      <vt:lpstr>Slack-Lato</vt:lpstr>
      <vt:lpstr>Gallery</vt:lpstr>
      <vt:lpstr>Anomaly Detection</vt:lpstr>
      <vt:lpstr>Agenda</vt:lpstr>
      <vt:lpstr>Booming Digital World</vt:lpstr>
      <vt:lpstr>Financial Frauds – A Case Study</vt:lpstr>
      <vt:lpstr>the ML-xpertz Solution</vt:lpstr>
      <vt:lpstr>Machine Learning workflow in Apex</vt:lpstr>
      <vt:lpstr>Apex demO</vt:lpstr>
      <vt:lpstr>Finding from our Model</vt:lpstr>
      <vt:lpstr>Our Offers</vt:lpstr>
      <vt:lpstr>vision and roadmap</vt:lpstr>
      <vt:lpstr>Thank You</vt:lpstr>
      <vt:lpstr>Thanks To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ANAMOLY DETECTION</dc:title>
  <dc:creator>Shazia Rashid</dc:creator>
  <cp:lastModifiedBy>Microsoft account</cp:lastModifiedBy>
  <cp:revision>184</cp:revision>
  <dcterms:created xsi:type="dcterms:W3CDTF">2020-11-21T19:33:46Z</dcterms:created>
  <dcterms:modified xsi:type="dcterms:W3CDTF">2020-11-22T12:56:26Z</dcterms:modified>
</cp:coreProperties>
</file>