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7" r:id="rId2"/>
    <p:sldId id="265" r:id="rId3"/>
    <p:sldId id="272" r:id="rId4"/>
    <p:sldId id="266" r:id="rId5"/>
    <p:sldId id="267" r:id="rId6"/>
    <p:sldId id="263" r:id="rId7"/>
    <p:sldId id="269" r:id="rId8"/>
    <p:sldId id="268" r:id="rId9"/>
    <p:sldId id="264" r:id="rId10"/>
    <p:sldId id="270" r:id="rId11"/>
    <p:sldId id="273" r:id="rId12"/>
    <p:sldId id="274" r:id="rId13"/>
    <p:sldId id="27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095" autoAdjust="0"/>
  </p:normalViewPr>
  <p:slideViewPr>
    <p:cSldViewPr snapToGrid="0">
      <p:cViewPr varScale="1">
        <p:scale>
          <a:sx n="75" d="100"/>
          <a:sy n="75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EBD668-B7D4-4225-8ABF-0288AF1E9E06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FC9631-B448-416B-956F-5245F14D6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257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C9631-B448-416B-956F-5245F14D606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987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F2AF0-3F54-4B96-A22E-6354A02755F4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15F331DA-C7E0-4329-8637-969011F8AE2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8826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F2AF0-3F54-4B96-A22E-6354A02755F4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331DA-C7E0-4329-8637-969011F8AE22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7703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F2AF0-3F54-4B96-A22E-6354A02755F4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331DA-C7E0-4329-8637-969011F8AE2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0007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F2AF0-3F54-4B96-A22E-6354A02755F4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331DA-C7E0-4329-8637-969011F8AE22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835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F2AF0-3F54-4B96-A22E-6354A02755F4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331DA-C7E0-4329-8637-969011F8AE2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0548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F2AF0-3F54-4B96-A22E-6354A02755F4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331DA-C7E0-4329-8637-969011F8AE22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8117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F2AF0-3F54-4B96-A22E-6354A02755F4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331DA-C7E0-4329-8637-969011F8AE22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3639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F2AF0-3F54-4B96-A22E-6354A02755F4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331DA-C7E0-4329-8637-969011F8AE22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0886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F2AF0-3F54-4B96-A22E-6354A02755F4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331DA-C7E0-4329-8637-969011F8A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376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F2AF0-3F54-4B96-A22E-6354A02755F4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331DA-C7E0-4329-8637-969011F8AE22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8565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0FF2AF0-3F54-4B96-A22E-6354A02755F4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331DA-C7E0-4329-8637-969011F8AE22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1671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F2AF0-3F54-4B96-A22E-6354A02755F4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5F331DA-C7E0-4329-8637-969011F8AE2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9755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C0A05-ADFC-43B3-AF08-E1D40472F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Helvetica" pitchFamily="2" charset="0"/>
              </a:rPr>
              <a:t>Anomaly Detection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1853754"/>
            <a:ext cx="12192000" cy="5004246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189982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E701F-C55D-44FC-9A0C-043D60AB3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Helvetica" pitchFamily="2" charset="0"/>
              </a:rPr>
              <a:t>vision and roadmap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CB607-F925-4F14-ACE7-5F78E761D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1483" y="2015732"/>
            <a:ext cx="9603275" cy="3450613"/>
          </a:xfrm>
        </p:spPr>
        <p:txBody>
          <a:bodyPr/>
          <a:lstStyle/>
          <a:p>
            <a:r>
              <a:rPr lang="en-US" dirty="0"/>
              <a:t>Provide simple and user friendly, but cutting edge Analytics solutions to enable businesses and financial institutions, understand hidden patterns in their business data and better solve their problems</a:t>
            </a:r>
          </a:p>
          <a:p>
            <a:r>
              <a:rPr lang="en-US" dirty="0"/>
              <a:t>Enrich solution to incorporate more modelling techniques for financial frauds</a:t>
            </a:r>
          </a:p>
          <a:p>
            <a:r>
              <a:rPr lang="en-US" dirty="0"/>
              <a:t>Solve data anomaly and deep fakes in the insurance domain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1451579" cy="6139545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354467" y="4360423"/>
            <a:ext cx="1637882" cy="369332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067500" y="4360423"/>
            <a:ext cx="783779" cy="369332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82058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5BB3E-5AFD-429C-ADBB-BC60E95EA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7E45B-2127-41C5-8D2F-CB8C4F403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Reach us at #ML-</a:t>
            </a:r>
            <a:r>
              <a:rPr lang="en-US" dirty="0" err="1"/>
              <a:t>xpertz</a:t>
            </a:r>
            <a:r>
              <a:rPr lang="en-US" dirty="0"/>
              <a:t>, we are here as a team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48A9FDD-C11C-4F98-9DF4-33715B5D4434}"/>
              </a:ext>
            </a:extLst>
          </p:cNvPr>
          <p:cNvSpPr txBox="1">
            <a:spLocks/>
          </p:cNvSpPr>
          <p:nvPr/>
        </p:nvSpPr>
        <p:spPr>
          <a:xfrm>
            <a:off x="3386824" y="3764656"/>
            <a:ext cx="1807241" cy="118084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USAMA ZAFAR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GUL HASSAN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SHAZIA RASHID</a:t>
            </a:r>
          </a:p>
          <a:p>
            <a:pPr marL="0" indent="0">
              <a:buNone/>
            </a:pPr>
            <a:r>
              <a:rPr lang="en-US" dirty="0"/>
              <a:t>KLNSUMAN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48A9FDD-C11C-4F98-9DF4-33715B5D4434}"/>
              </a:ext>
            </a:extLst>
          </p:cNvPr>
          <p:cNvSpPr txBox="1">
            <a:spLocks/>
          </p:cNvSpPr>
          <p:nvPr/>
        </p:nvSpPr>
        <p:spPr>
          <a:xfrm>
            <a:off x="1451579" y="3764656"/>
            <a:ext cx="2713464" cy="115111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RAGHU KODANDA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VINAY CHITRAKATHI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CHERISHMA DUGGINA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VATSAL MAVANI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51579" y="3293935"/>
            <a:ext cx="32862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The ML-</a:t>
            </a:r>
            <a:r>
              <a:rPr lang="en-US" sz="2000" b="1" dirty="0" err="1"/>
              <a:t>xpertz</a:t>
            </a:r>
            <a:r>
              <a:rPr lang="en-US" sz="2000" b="1" dirty="0"/>
              <a:t> Team</a:t>
            </a:r>
          </a:p>
        </p:txBody>
      </p:sp>
    </p:spTree>
    <p:extLst>
      <p:ext uri="{BB962C8B-B14F-4D97-AF65-F5344CB8AC3E}">
        <p14:creationId xmlns:p14="http://schemas.microsoft.com/office/powerpoint/2010/main" val="3673768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5BB3E-5AFD-429C-ADBB-BC60E95EA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Thanks 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7E45B-2127-41C5-8D2F-CB8C4F403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Jason Lowe</a:t>
            </a:r>
          </a:p>
          <a:p>
            <a:pPr marL="0" indent="0">
              <a:buNone/>
            </a:pPr>
            <a:r>
              <a:rPr lang="en-US" dirty="0"/>
              <a:t>Edward Go</a:t>
            </a:r>
          </a:p>
          <a:p>
            <a:pPr marL="0" indent="0">
              <a:buNone/>
            </a:pPr>
            <a:r>
              <a:rPr lang="en-US" dirty="0"/>
              <a:t>Tom </a:t>
            </a:r>
            <a:r>
              <a:rPr lang="en-US" dirty="0" err="1"/>
              <a:t>Jurcic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Jigna</a:t>
            </a:r>
            <a:r>
              <a:rPr lang="en-US" dirty="0"/>
              <a:t> Thacker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109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5BB3E-5AFD-429C-ADBB-BC60E95EA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7E45B-2127-41C5-8D2F-CB8C4F403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shutterstock.com</a:t>
            </a:r>
          </a:p>
          <a:p>
            <a:pPr marL="0" indent="0">
              <a:buNone/>
            </a:pPr>
            <a:r>
              <a:rPr lang="en-US" dirty="0"/>
              <a:t>Oracle.com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297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0FDEC-97BF-4C1C-82C3-2FA39635B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5C244-E40D-4613-ACD6-D4E64A60B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Booming Digital World</a:t>
            </a:r>
          </a:p>
          <a:p>
            <a:r>
              <a:rPr lang="en-US" dirty="0"/>
              <a:t>The Financial frauds</a:t>
            </a:r>
          </a:p>
          <a:p>
            <a:r>
              <a:rPr lang="en-US" dirty="0"/>
              <a:t>The ML-</a:t>
            </a:r>
            <a:r>
              <a:rPr lang="en-US" dirty="0" err="1"/>
              <a:t>xpertz</a:t>
            </a:r>
            <a:r>
              <a:rPr lang="en-US" dirty="0"/>
              <a:t> Solution</a:t>
            </a:r>
          </a:p>
          <a:p>
            <a:r>
              <a:rPr lang="en-US" dirty="0"/>
              <a:t>Demo</a:t>
            </a:r>
          </a:p>
          <a:p>
            <a:r>
              <a:rPr lang="en-US" dirty="0"/>
              <a:t>Model Findings</a:t>
            </a:r>
          </a:p>
          <a:p>
            <a:r>
              <a:rPr lang="en-US" dirty="0"/>
              <a:t>Our Offers</a:t>
            </a:r>
          </a:p>
          <a:p>
            <a:r>
              <a:rPr lang="en-US" dirty="0"/>
              <a:t>Vision and Roadmap</a:t>
            </a:r>
          </a:p>
        </p:txBody>
      </p:sp>
    </p:spTree>
    <p:extLst>
      <p:ext uri="{BB962C8B-B14F-4D97-AF65-F5344CB8AC3E}">
        <p14:creationId xmlns:p14="http://schemas.microsoft.com/office/powerpoint/2010/main" val="466260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0FDEC-97BF-4C1C-82C3-2FA39635B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Booming Digital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5C244-E40D-4613-ACD6-D4E64A60B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Social distancing the new norm, driving us forcefully towards digital economies </a:t>
            </a:r>
          </a:p>
          <a:p>
            <a:r>
              <a:rPr lang="en-US" dirty="0"/>
              <a:t>Pressure on businesses to garner investments, keeping business afloat, leading to unexpected patterns in financial transactions, hood winking the naked eyes </a:t>
            </a:r>
          </a:p>
          <a:p>
            <a:r>
              <a:rPr lang="en-US" dirty="0"/>
              <a:t>Common man, governing bodies and governments forced to deal with fraudulent transactions</a:t>
            </a:r>
          </a:p>
          <a:p>
            <a:r>
              <a:rPr lang="en-US" dirty="0"/>
              <a:t>The catchup game from Governing bodies to stay ahead of fraudsters </a:t>
            </a:r>
          </a:p>
          <a:p>
            <a:r>
              <a:rPr lang="en-US" dirty="0"/>
              <a:t>Bumping up manpower and infrastructure not sustainable, needs modern analytics platforms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5923503"/>
            <a:ext cx="12192000" cy="934497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171061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0FDEC-97BF-4C1C-82C3-2FA39635B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Financial Frauds – A Case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5C244-E40D-4613-ACD6-D4E64A60B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1D1C1D"/>
                </a:solidFill>
                <a:effectLst/>
                <a:latin typeface="Slack-Lato"/>
              </a:rPr>
              <a:t>Business operated by Tony and Mary </a:t>
            </a:r>
            <a:r>
              <a:rPr lang="en-US" sz="2400" b="0" i="0" dirty="0" err="1">
                <a:solidFill>
                  <a:srgbClr val="1D1C1D"/>
                </a:solidFill>
                <a:effectLst/>
                <a:latin typeface="Slack-Lato"/>
              </a:rPr>
              <a:t>Trumpo</a:t>
            </a:r>
            <a:endParaRPr lang="en-US" sz="2400" b="0" i="0" dirty="0">
              <a:solidFill>
                <a:srgbClr val="1D1C1D"/>
              </a:solidFill>
              <a:effectLst/>
              <a:latin typeface="Slack-Lato"/>
            </a:endParaRPr>
          </a:p>
          <a:p>
            <a:r>
              <a:rPr lang="en-US" sz="2400" b="0" i="0" dirty="0">
                <a:solidFill>
                  <a:srgbClr val="1D1C1D"/>
                </a:solidFill>
                <a:effectLst/>
                <a:latin typeface="Slack-Lato"/>
              </a:rPr>
              <a:t>9 full time panel beating and mechanical professionals </a:t>
            </a:r>
          </a:p>
          <a:p>
            <a:r>
              <a:rPr lang="en-US" sz="2400" b="0" i="0" dirty="0">
                <a:solidFill>
                  <a:srgbClr val="1D1C1D"/>
                </a:solidFill>
                <a:effectLst/>
                <a:latin typeface="Slack-Lato"/>
              </a:rPr>
              <a:t>3 casual office assistants. </a:t>
            </a:r>
          </a:p>
          <a:p>
            <a:r>
              <a:rPr lang="en-US" sz="2400" b="0" i="0" dirty="0">
                <a:solidFill>
                  <a:srgbClr val="1D1C1D"/>
                </a:solidFill>
                <a:effectLst/>
                <a:latin typeface="Slack-Lato"/>
              </a:rPr>
              <a:t>The expected turnover of this size is $2.1M</a:t>
            </a:r>
          </a:p>
          <a:p>
            <a:r>
              <a:rPr lang="en-US" sz="2400" b="0" i="0" dirty="0">
                <a:solidFill>
                  <a:srgbClr val="1D1C1D"/>
                </a:solidFill>
                <a:effectLst/>
                <a:latin typeface="Slack-Lato"/>
              </a:rPr>
              <a:t>Actual turnover of </a:t>
            </a:r>
            <a:r>
              <a:rPr lang="en-US" sz="2400" b="0" i="0" dirty="0">
                <a:solidFill>
                  <a:srgbClr val="FFC000"/>
                </a:solidFill>
                <a:effectLst/>
                <a:latin typeface="Slack-Lato"/>
              </a:rPr>
              <a:t>$14.3M</a:t>
            </a:r>
            <a:r>
              <a:rPr lang="en-US" sz="2400" b="0" i="0" dirty="0">
                <a:solidFill>
                  <a:srgbClr val="1D1C1D"/>
                </a:solidFill>
                <a:effectLst/>
                <a:latin typeface="Slack-Lato"/>
              </a:rPr>
              <a:t> </a:t>
            </a:r>
          </a:p>
          <a:p>
            <a:r>
              <a:rPr lang="en-US" sz="2400" b="0" i="0" dirty="0">
                <a:solidFill>
                  <a:srgbClr val="1D1C1D"/>
                </a:solidFill>
                <a:effectLst/>
                <a:latin typeface="Slack-Lato"/>
              </a:rPr>
              <a:t>Where is the additional 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Slack-Lato"/>
              </a:rPr>
              <a:t>$12.2M </a:t>
            </a:r>
            <a:r>
              <a:rPr lang="en-US" sz="2400" b="0" i="0" dirty="0">
                <a:solidFill>
                  <a:srgbClr val="1D1C1D"/>
                </a:solidFill>
                <a:effectLst/>
                <a:latin typeface="Slack-Lato"/>
              </a:rPr>
              <a:t>coming from?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9910" y="44920"/>
            <a:ext cx="1461489" cy="6044382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67348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0FDEC-97BF-4C1C-82C3-2FA39635B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the ML-</a:t>
            </a:r>
            <a:r>
              <a:rPr lang="en-US" b="1" dirty="0" err="1"/>
              <a:t>xpertz</a:t>
            </a:r>
            <a:r>
              <a:rPr lang="en-US" b="1" dirty="0"/>
              <a:t>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5C244-E40D-4613-ACD6-D4E64A60B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1339" y="2015732"/>
            <a:ext cx="9603275" cy="345061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Machine Learning to help, specifically anomaly detection, to catch an anomaly, an unusual pattern</a:t>
            </a:r>
          </a:p>
          <a:p>
            <a:r>
              <a:rPr lang="en-US" dirty="0"/>
              <a:t>Financial transaction records are voluminous, regulatory mandates to maintain petabytes of history</a:t>
            </a:r>
          </a:p>
          <a:p>
            <a:r>
              <a:rPr lang="en-US" dirty="0"/>
              <a:t>Extracting and loading data as text files, slow interpreted processors, frustratingly slow, needs special in demand skillsets and costly to hire</a:t>
            </a:r>
          </a:p>
          <a:p>
            <a:r>
              <a:rPr lang="en-US" dirty="0"/>
              <a:t>Innovative solution built by ML-</a:t>
            </a:r>
            <a:r>
              <a:rPr lang="en-US" dirty="0" err="1"/>
              <a:t>xpertz</a:t>
            </a:r>
            <a:endParaRPr lang="en-US" dirty="0"/>
          </a:p>
          <a:p>
            <a:pPr lvl="1"/>
            <a:r>
              <a:rPr lang="en-US" dirty="0"/>
              <a:t>Oracle cloud and </a:t>
            </a:r>
            <a:r>
              <a:rPr lang="en-US" dirty="0" err="1"/>
              <a:t>Autonomuos</a:t>
            </a:r>
            <a:r>
              <a:rPr lang="en-US" dirty="0"/>
              <a:t> Database with Machine Learning, excellent price and performance of cloud infrastructure</a:t>
            </a:r>
          </a:p>
          <a:p>
            <a:pPr lvl="1"/>
            <a:r>
              <a:rPr lang="en-US" dirty="0"/>
              <a:t>Leverages well known skillsets of PL/SQL, commonly used features of data mining, and Low Code Apex</a:t>
            </a:r>
          </a:p>
          <a:p>
            <a:pPr lvl="1"/>
            <a:r>
              <a:rPr lang="en-US" dirty="0"/>
              <a:t>Coupled with auto tuning, auto healing capabilities of autonomous database</a:t>
            </a:r>
          </a:p>
          <a:p>
            <a:r>
              <a:rPr lang="en-US" dirty="0"/>
              <a:t>Help businesses and financial institutions to focus on their business with existing abilities and skillsets, achieve cutting edge analytical capabilities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60288" y="5697411"/>
            <a:ext cx="12252287" cy="117565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" y="0"/>
            <a:ext cx="1155560" cy="5697411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56158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E701F-C55D-44FC-9A0C-043D60AB3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Helvetica" pitchFamily="2" charset="0"/>
              </a:rPr>
              <a:t>Machine Learning workflow in Apex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CB607-F925-4F14-ACE7-5F78E761D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1483" y="2015732"/>
            <a:ext cx="9603275" cy="3450613"/>
          </a:xfrm>
        </p:spPr>
        <p:txBody>
          <a:bodyPr/>
          <a:lstStyle/>
          <a:p>
            <a:r>
              <a:rPr lang="en-US" dirty="0"/>
              <a:t>Simple and easy to use, Comprehensive solution using Low Code Apex workflow</a:t>
            </a:r>
          </a:p>
          <a:p>
            <a:r>
              <a:rPr lang="en-US" dirty="0"/>
              <a:t>Load data, explore and visualize data</a:t>
            </a:r>
          </a:p>
          <a:p>
            <a:r>
              <a:rPr lang="en-US" dirty="0"/>
              <a:t>Utilize Supervised and unsupervised Machine Learning models</a:t>
            </a:r>
          </a:p>
          <a:p>
            <a:r>
              <a:rPr lang="en-US" dirty="0"/>
              <a:t>Select algorithm like One Class SVM, LSTM and trigger modelling</a:t>
            </a:r>
          </a:p>
          <a:p>
            <a:r>
              <a:rPr lang="en-US" dirty="0"/>
              <a:t>Catch an anomaly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10048" y="5375869"/>
            <a:ext cx="12202048" cy="1606084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89494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E701F-C55D-44FC-9A0C-043D60AB3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Helvetica" pitchFamily="2" charset="0"/>
              </a:rPr>
              <a:t>Place Holder for 30 sec Apex demo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CC7E45B-2127-41C5-8D2F-CB8C4F403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Covering</a:t>
            </a:r>
          </a:p>
          <a:p>
            <a:pPr marL="0" indent="0">
              <a:buNone/>
            </a:pPr>
            <a:r>
              <a:rPr lang="en-US" dirty="0"/>
              <a:t>Dashboard</a:t>
            </a:r>
          </a:p>
          <a:p>
            <a:pPr marL="0" indent="0">
              <a:buNone/>
            </a:pPr>
            <a:r>
              <a:rPr lang="en-US" dirty="0"/>
              <a:t>Visualization and data exploration</a:t>
            </a:r>
          </a:p>
          <a:p>
            <a:pPr marL="0" indent="0">
              <a:buNone/>
            </a:pPr>
            <a:r>
              <a:rPr lang="en-US" dirty="0"/>
              <a:t>Process/workflow</a:t>
            </a:r>
          </a:p>
          <a:p>
            <a:pPr marL="0" indent="0">
              <a:buNone/>
            </a:pPr>
            <a:r>
              <a:rPr lang="en-US" dirty="0"/>
              <a:t>Model training</a:t>
            </a:r>
          </a:p>
          <a:p>
            <a:pPr marL="0" indent="0">
              <a:buNone/>
            </a:pPr>
            <a:r>
              <a:rPr lang="en-US" dirty="0"/>
              <a:t>Visualization of anomaly data</a:t>
            </a:r>
          </a:p>
        </p:txBody>
      </p:sp>
    </p:spTree>
    <p:extLst>
      <p:ext uri="{BB962C8B-B14F-4D97-AF65-F5344CB8AC3E}">
        <p14:creationId xmlns:p14="http://schemas.microsoft.com/office/powerpoint/2010/main" val="2063647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E701F-C55D-44FC-9A0C-043D60AB3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Helvetica" pitchFamily="2" charset="0"/>
              </a:rPr>
              <a:t>Finding from our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CB607-F925-4F14-ACE7-5F78E761D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1483" y="2015732"/>
            <a:ext cx="9603275" cy="3450613"/>
          </a:xfrm>
        </p:spPr>
        <p:txBody>
          <a:bodyPr/>
          <a:lstStyle/>
          <a:p>
            <a:r>
              <a:rPr lang="en-US" dirty="0"/>
              <a:t>369 Transactions from 5 accounts initiated to own accounts, worth approx. $2 Million</a:t>
            </a:r>
          </a:p>
          <a:p>
            <a:r>
              <a:rPr lang="en-US" dirty="0"/>
              <a:t>Sets of Cyclic transactions over the year starting and terminating in the same accounts, fabricating revenues, worth $400 K each, to the tune of $10 million</a:t>
            </a:r>
          </a:p>
          <a:p>
            <a:r>
              <a:rPr lang="en-US" dirty="0"/>
              <a:t>Multiple Businesses setup within family members to fabricate turnovers and success stories, detected using ML-</a:t>
            </a:r>
            <a:r>
              <a:rPr lang="en-US" dirty="0" err="1"/>
              <a:t>xpertz</a:t>
            </a:r>
            <a:r>
              <a:rPr lang="en-US" dirty="0"/>
              <a:t> solution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722" y="-1"/>
            <a:ext cx="1419761" cy="6129495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79974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5BB3E-5AFD-429C-ADBB-BC60E95EA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Our Offers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7E45B-2127-41C5-8D2F-CB8C4F403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The ML-</a:t>
            </a:r>
            <a:r>
              <a:rPr lang="en-US" dirty="0" err="1"/>
              <a:t>xpertz</a:t>
            </a:r>
            <a:r>
              <a:rPr lang="en-US" dirty="0"/>
              <a:t> Solution offers </a:t>
            </a:r>
          </a:p>
          <a:p>
            <a:r>
              <a:rPr lang="en-US" dirty="0"/>
              <a:t>Cost effective pay as you go Business solutions</a:t>
            </a:r>
          </a:p>
          <a:p>
            <a:r>
              <a:rPr lang="en-US" dirty="0"/>
              <a:t>lets Business focus on their core Business </a:t>
            </a:r>
          </a:p>
          <a:p>
            <a:r>
              <a:rPr lang="en-US" dirty="0"/>
              <a:t>leave the nitty-gritties of technology to ML-</a:t>
            </a:r>
            <a:r>
              <a:rPr lang="en-US" dirty="0" err="1"/>
              <a:t>xpertz</a:t>
            </a:r>
            <a:endParaRPr lang="en-US" dirty="0"/>
          </a:p>
          <a:p>
            <a:r>
              <a:rPr lang="en-US" dirty="0"/>
              <a:t>in collaboration with Oracle for the seamless cloud infrastructure</a:t>
            </a:r>
          </a:p>
          <a:p>
            <a:r>
              <a:rPr lang="en-US" dirty="0"/>
              <a:t>Service Subscription cost, excludes additional storage, retention costs and customizations</a:t>
            </a:r>
          </a:p>
          <a:p>
            <a:pPr lvl="1"/>
            <a:r>
              <a:rPr lang="en-US" dirty="0"/>
              <a:t>USD 30,000 annually for small business</a:t>
            </a:r>
          </a:p>
          <a:p>
            <a:pPr lvl="1"/>
            <a:r>
              <a:rPr lang="en-US" dirty="0"/>
              <a:t>USD 50,000 annually for medium business </a:t>
            </a:r>
          </a:p>
          <a:p>
            <a:pPr lvl="1"/>
            <a:r>
              <a:rPr lang="en-US" dirty="0"/>
              <a:t>USD 80,000 annually for Large business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" y="5466344"/>
            <a:ext cx="12319281" cy="1396675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3498954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243</TotalTime>
  <Words>580</Words>
  <Application>Microsoft Office PowerPoint</Application>
  <PresentationFormat>Widescreen</PresentationFormat>
  <Paragraphs>82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Gill Sans MT</vt:lpstr>
      <vt:lpstr>Helvetica</vt:lpstr>
      <vt:lpstr>Slack-Lato</vt:lpstr>
      <vt:lpstr>Gallery</vt:lpstr>
      <vt:lpstr>Anomaly Detection</vt:lpstr>
      <vt:lpstr>Agenda</vt:lpstr>
      <vt:lpstr>Booming Digital World</vt:lpstr>
      <vt:lpstr>Financial Frauds – A Case Study</vt:lpstr>
      <vt:lpstr>the ML-xpertz Solution</vt:lpstr>
      <vt:lpstr>Machine Learning workflow in Apex</vt:lpstr>
      <vt:lpstr>Place Holder for 30 sec Apex demo</vt:lpstr>
      <vt:lpstr>Finding from our Model</vt:lpstr>
      <vt:lpstr>Our Offers</vt:lpstr>
      <vt:lpstr>vision and roadmap</vt:lpstr>
      <vt:lpstr>Thank You</vt:lpstr>
      <vt:lpstr>Thanks To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ANAMOLY DETECTION</dc:title>
  <dc:creator>Shazia Rashid</dc:creator>
  <cp:lastModifiedBy>vinay chitrakathi</cp:lastModifiedBy>
  <cp:revision>171</cp:revision>
  <dcterms:created xsi:type="dcterms:W3CDTF">2020-11-21T19:33:46Z</dcterms:created>
  <dcterms:modified xsi:type="dcterms:W3CDTF">2020-11-22T12:49:02Z</dcterms:modified>
</cp:coreProperties>
</file>