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78"/>
  </p:notesMasterIdLst>
  <p:sldIdLst>
    <p:sldId id="410" r:id="rId2"/>
    <p:sldId id="314" r:id="rId3"/>
    <p:sldId id="315" r:id="rId4"/>
    <p:sldId id="454" r:id="rId5"/>
    <p:sldId id="455" r:id="rId6"/>
    <p:sldId id="510" r:id="rId7"/>
    <p:sldId id="457" r:id="rId8"/>
    <p:sldId id="511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40" r:id="rId18"/>
    <p:sldId id="316" r:id="rId19"/>
    <p:sldId id="458" r:id="rId20"/>
    <p:sldId id="459" r:id="rId21"/>
    <p:sldId id="460" r:id="rId22"/>
    <p:sldId id="461" r:id="rId23"/>
    <p:sldId id="541" r:id="rId24"/>
    <p:sldId id="542" r:id="rId25"/>
    <p:sldId id="512" r:id="rId26"/>
    <p:sldId id="513" r:id="rId27"/>
    <p:sldId id="514" r:id="rId28"/>
    <p:sldId id="462" r:id="rId29"/>
    <p:sldId id="464" r:id="rId30"/>
    <p:sldId id="465" r:id="rId31"/>
    <p:sldId id="466" r:id="rId32"/>
    <p:sldId id="467" r:id="rId33"/>
    <p:sldId id="543" r:id="rId34"/>
    <p:sldId id="515" r:id="rId35"/>
    <p:sldId id="516" r:id="rId36"/>
    <p:sldId id="518" r:id="rId37"/>
    <p:sldId id="519" r:id="rId38"/>
    <p:sldId id="544" r:id="rId39"/>
    <p:sldId id="545" r:id="rId40"/>
    <p:sldId id="525" r:id="rId41"/>
    <p:sldId id="520" r:id="rId42"/>
    <p:sldId id="526" r:id="rId43"/>
    <p:sldId id="528" r:id="rId44"/>
    <p:sldId id="463" r:id="rId45"/>
    <p:sldId id="469" r:id="rId46"/>
    <p:sldId id="521" r:id="rId47"/>
    <p:sldId id="470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  <p:sldId id="485" r:id="rId57"/>
    <p:sldId id="481" r:id="rId58"/>
    <p:sldId id="489" r:id="rId59"/>
    <p:sldId id="490" r:id="rId60"/>
    <p:sldId id="491" r:id="rId61"/>
    <p:sldId id="492" r:id="rId62"/>
    <p:sldId id="493" r:id="rId63"/>
    <p:sldId id="494" r:id="rId64"/>
    <p:sldId id="495" r:id="rId65"/>
    <p:sldId id="527" r:id="rId66"/>
    <p:sldId id="496" r:id="rId67"/>
    <p:sldId id="497" r:id="rId68"/>
    <p:sldId id="505" r:id="rId69"/>
    <p:sldId id="508" r:id="rId70"/>
    <p:sldId id="509" r:id="rId71"/>
    <p:sldId id="506" r:id="rId72"/>
    <p:sldId id="498" r:id="rId73"/>
    <p:sldId id="500" r:id="rId74"/>
    <p:sldId id="499" r:id="rId75"/>
    <p:sldId id="552" r:id="rId76"/>
    <p:sldId id="551" r:id="rId7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7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64D0FE-297A-43BB-B4A4-5AF5ACB81ED6}" type="datetimeFigureOut">
              <a:rPr lang="zh-TW" altLang="en-US"/>
              <a:pPr>
                <a:defRPr/>
              </a:pPr>
              <a:t>2017/9/20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2132E9A-59A9-4751-AC62-2450D52793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99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49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D1935D31-8EE0-4FFF-AFEC-7ED02B3BD984}" type="slidenum">
              <a:rPr lang="zh-TW" altLang="en-US" sz="1200" smtClean="0"/>
              <a:pPr/>
              <a:t>9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033637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下次將完整詳細介紹各功能</a:t>
            </a:r>
            <a:endParaRPr lang="en-US" altLang="zh-TW" smtClean="0"/>
          </a:p>
          <a:p>
            <a:pPr eaLnBrk="1" hangingPunct="1">
              <a:spcBef>
                <a:spcPct val="0"/>
              </a:spcBef>
            </a:pPr>
            <a:endParaRPr lang="en-US" altLang="zh-TW" smtClean="0"/>
          </a:p>
          <a:p>
            <a:pPr eaLnBrk="1" hangingPunct="1">
              <a:spcBef>
                <a:spcPct val="0"/>
              </a:spcBef>
            </a:pPr>
            <a:r>
              <a:rPr lang="zh-TW" altLang="en-US" smtClean="0"/>
              <a:t>紅色為本次作業用到的</a:t>
            </a:r>
          </a:p>
        </p:txBody>
      </p:sp>
      <p:sp>
        <p:nvSpPr>
          <p:cNvPr id="942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CC235960-BBA3-4A95-9AFF-B157092876A2}" type="slidenum">
              <a:rPr lang="zh-TW" altLang="en-US" sz="1200" smtClean="0"/>
              <a:pPr/>
              <a:t>33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490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52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9598841D-93F6-4E3C-BDDC-51E50DE97B1E}" type="slidenum">
              <a:rPr lang="zh-TW" altLang="en-US" sz="1200" smtClean="0"/>
              <a:pPr/>
              <a:t>38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8934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62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3CB5AEE0-A90F-4EF2-8B6D-298E1F70DB99}" type="slidenum">
              <a:rPr lang="zh-TW" altLang="en-US" sz="1200" smtClean="0"/>
              <a:pPr/>
              <a:t>39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78863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60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7CFB9013-02AE-4799-8732-404614F407B9}" type="slidenum">
              <a:rPr lang="zh-TW" altLang="en-US" sz="1200" smtClean="0"/>
              <a:pPr/>
              <a:t>10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2717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112DC7C1-D056-462C-8C3D-286F10BBDFE2}" type="slidenum">
              <a:rPr lang="zh-TW" altLang="en-US" sz="1200" smtClean="0"/>
              <a:pPr/>
              <a:t>11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68554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連接</a:t>
            </a:r>
            <a:r>
              <a:rPr lang="en-US" altLang="zh-TW" smtClean="0"/>
              <a:t>module</a:t>
            </a:r>
            <a:r>
              <a:rPr lang="zh-TW" altLang="en-US" smtClean="0"/>
              <a:t>的兩種方式，建議使用</a:t>
            </a:r>
            <a:r>
              <a:rPr lang="en-US" altLang="zh-TW" smtClean="0"/>
              <a:t>NAME</a:t>
            </a:r>
          </a:p>
          <a:p>
            <a:pPr eaLnBrk="1" hangingPunct="1">
              <a:spcBef>
                <a:spcPct val="0"/>
              </a:spcBef>
            </a:pPr>
            <a:endParaRPr lang="en-US" altLang="zh-TW" smtClean="0"/>
          </a:p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E0C0438B-E07D-4A01-8239-DC747D65C1F1}" type="slidenum">
              <a:rPr lang="zh-TW" altLang="en-US" sz="1200" smtClean="0"/>
              <a:pPr/>
              <a:t>12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8318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腳位還有很多型態，在此僅介紹</a:t>
            </a:r>
            <a:r>
              <a:rPr lang="en-US" altLang="zh-TW" smtClean="0"/>
              <a:t>wire.reg</a:t>
            </a:r>
            <a:r>
              <a:rPr lang="zh-TW" altLang="en-US" smtClean="0"/>
              <a:t>。若無宣告則自動定義為</a:t>
            </a:r>
            <a:r>
              <a:rPr lang="en-US" altLang="zh-TW" smtClean="0"/>
              <a:t>wire</a:t>
            </a:r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AE25E227-4251-4EC3-86ED-DE2EB249D820}" type="slidenum">
              <a:rPr lang="zh-TW" altLang="en-US" sz="1200" smtClean="0"/>
              <a:pPr/>
              <a:t>13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4601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A2E88D03-1E96-4BF1-B9F8-CE4AB7DA66D5}" type="slidenum">
              <a:rPr lang="zh-TW" altLang="en-US" sz="1200" smtClean="0"/>
              <a:pPr/>
              <a:t>14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93921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介紹</a:t>
            </a:r>
            <a:r>
              <a:rPr lang="en-US" altLang="zh-TW" smtClean="0"/>
              <a:t>verilog</a:t>
            </a:r>
            <a:r>
              <a:rPr lang="zh-TW" altLang="en-US" smtClean="0"/>
              <a:t>的用途為將模擬的函式實現成硬體電路</a:t>
            </a:r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B4D6A3E8-A0CF-4E1B-A898-8345F73F1F1A}" type="slidenum">
              <a:rPr lang="zh-TW" altLang="en-US" sz="1200" smtClean="0"/>
              <a:pPr/>
              <a:t>17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1828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1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B5520E68-7484-4CF4-AD23-9A5394335795}" type="slidenum">
              <a:rPr lang="zh-TW" altLang="en-US" sz="1200" smtClean="0"/>
              <a:pPr/>
              <a:t>23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9740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mtClean="0"/>
              <a:t>三種型態可共存</a:t>
            </a:r>
          </a:p>
        </p:txBody>
      </p:sp>
      <p:sp>
        <p:nvSpPr>
          <p:cNvPr id="931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3533FB3D-3B5D-4E5D-B454-AB0D1BA86DEC}" type="slidenum">
              <a:rPr lang="zh-TW" altLang="en-US" sz="1200" smtClean="0"/>
              <a:pPr/>
              <a:t>24</a:t>
            </a:fld>
            <a:endParaRPr lang="zh-TW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56702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5E873-6AD7-4800-A531-31E28E0B66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65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F8593-419B-492C-B930-A15CB3DB2E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898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827BA-E5EC-4B01-A9C8-9D4F98398C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45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D441B-A0C1-47A0-8003-34DA3D6833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18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E832A-34C5-4E11-B262-A70A25BDEA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5530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7F961-1A2D-455D-8046-CE9D7F9904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1326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F127F-4BD6-484A-891D-AE512E7AD8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095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3CBF-2675-4837-9870-FF13A3FFAE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5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73E8D-B33A-4A5D-A2AF-2287B8AE72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94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C453D-28D7-4133-8A91-13D1954586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6340A-4F60-4F57-9CFB-74932B3C89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487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B6600-9BEE-45E1-8B37-4C61A406B9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202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6390-A5C0-4684-BB0D-201F3CBD09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45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39768-80B4-411E-B233-61C855398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35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EE2B2-8796-403F-BEFD-26347944DD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62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B858-0A66-456B-8F5E-0ED8EEC6FF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03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E69A83B-2814-4EB5-95AD-CE1D69F22B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5" r:id="rId11"/>
    <p:sldLayoutId id="2147483920" r:id="rId12"/>
    <p:sldLayoutId id="2147483926" r:id="rId13"/>
    <p:sldLayoutId id="2147483921" r:id="rId14"/>
    <p:sldLayoutId id="2147483922" r:id="rId15"/>
    <p:sldLayoutId id="2147483923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微軟正黑體" panose="020B0604030504040204" pitchFamily="34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微軟正黑體" panose="020B0604030504040204" pitchFamily="34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微軟正黑體" panose="020B0604030504040204" pitchFamily="34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微軟正黑體" panose="020B0604030504040204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0300" y="2405063"/>
            <a:ext cx="5827713" cy="1646237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 </a:t>
            </a:r>
            <a:r>
              <a:rPr lang="zh-TW" altLang="en-US" smtClean="0">
                <a:latin typeface="Times New Roman" pitchFamily="18" charset="0"/>
              </a:rPr>
              <a:t>語法簡介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2205038"/>
            <a:ext cx="7772400" cy="3814762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TW" altLang="en-US" sz="2800" dirty="0" smtClean="0"/>
              <a:t>開頭</a:t>
            </a:r>
            <a:r>
              <a:rPr lang="en-US" altLang="zh-TW" sz="2800" dirty="0" smtClean="0"/>
              <a:t>module</a:t>
            </a:r>
            <a:r>
              <a:rPr lang="zh-TW" altLang="en-US" sz="2800" dirty="0" smtClean="0"/>
              <a:t>，結尾</a:t>
            </a:r>
            <a:r>
              <a:rPr lang="en-US" altLang="zh-TW" sz="2800" dirty="0" err="1" smtClean="0"/>
              <a:t>endmodule</a:t>
            </a:r>
            <a:endParaRPr lang="en-US" altLang="zh-TW" sz="2800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TW" sz="2800" dirty="0" err="1" smtClean="0"/>
              <a:t>module_name</a:t>
            </a:r>
            <a:r>
              <a:rPr lang="zh-TW" altLang="en-US" sz="2800" dirty="0"/>
              <a:t>第一個字必須為</a:t>
            </a:r>
            <a:r>
              <a:rPr lang="zh-TW" altLang="en-US" sz="2800" dirty="0">
                <a:solidFill>
                  <a:srgbClr val="FF0000"/>
                </a:solidFill>
              </a:rPr>
              <a:t>英文</a:t>
            </a:r>
            <a:r>
              <a:rPr lang="zh-TW" altLang="en-US" sz="2800" dirty="0" smtClean="0">
                <a:solidFill>
                  <a:srgbClr val="FF0000"/>
                </a:solidFill>
              </a:rPr>
              <a:t>字母</a:t>
            </a:r>
            <a:r>
              <a:rPr lang="zh-TW" altLang="en-US" sz="2800" dirty="0"/>
              <a:t>，之後接英文或</a:t>
            </a:r>
            <a:r>
              <a:rPr lang="zh-TW" altLang="en-US" sz="2800" dirty="0" smtClean="0"/>
              <a:t>數字或</a:t>
            </a:r>
            <a:r>
              <a:rPr lang="en-US" altLang="zh-TW" sz="2800" dirty="0" smtClean="0"/>
              <a:t>_</a:t>
            </a:r>
            <a:r>
              <a:rPr lang="zh-TW" altLang="en-US" sz="2800" dirty="0" smtClean="0"/>
              <a:t>皆</a:t>
            </a:r>
            <a:r>
              <a:rPr lang="zh-TW" altLang="en-US" sz="2800" dirty="0"/>
              <a:t>可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TW" sz="2800" dirty="0" smtClean="0"/>
              <a:t>Ports</a:t>
            </a:r>
            <a:r>
              <a:rPr lang="zh-TW" altLang="en-US" sz="2800" dirty="0" smtClean="0"/>
              <a:t>可宣告為</a:t>
            </a:r>
            <a:r>
              <a:rPr lang="en-US" altLang="zh-TW" sz="2800" dirty="0" err="1" smtClean="0"/>
              <a:t>input,output,inout</a:t>
            </a:r>
            <a:r>
              <a:rPr lang="zh-TW" altLang="en-US" sz="2800" dirty="0" smtClean="0"/>
              <a:t>三種</a:t>
            </a:r>
            <a:endParaRPr lang="en-US" altLang="zh-TW" sz="2800" dirty="0" smtClean="0"/>
          </a:p>
          <a:p>
            <a:pPr marL="0" indent="0">
              <a:buClr>
                <a:schemeClr val="tx1"/>
              </a:buClr>
              <a:buFont typeface="Wingdings 3" pitchFamily="18" charset="2"/>
              <a:buNone/>
              <a:defRPr/>
            </a:pPr>
            <a:endParaRPr lang="en-US" altLang="zh-TW" sz="2800" dirty="0" smtClean="0"/>
          </a:p>
        </p:txBody>
      </p:sp>
      <p:pic>
        <p:nvPicPr>
          <p:cNvPr id="14340" name="Picture 2" descr="C:\Users\user\Pictures\class\擷取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37063"/>
            <a:ext cx="458311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連接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84213" y="1628775"/>
            <a:ext cx="2592387" cy="1016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Module DM1(…)</a:t>
            </a:r>
          </a:p>
          <a:p>
            <a:pPr>
              <a:defRPr/>
            </a:pPr>
            <a:r>
              <a:rPr lang="en-US" altLang="zh-TW" dirty="0"/>
              <a:t>…</a:t>
            </a:r>
          </a:p>
          <a:p>
            <a:pPr>
              <a:defRPr/>
            </a:pPr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4213" y="2970213"/>
            <a:ext cx="2592387" cy="13223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Module DM2(…)</a:t>
            </a:r>
          </a:p>
          <a:p>
            <a:pPr>
              <a:defRPr/>
            </a:pPr>
            <a:r>
              <a:rPr lang="en-US" altLang="zh-TW" dirty="0"/>
              <a:t>DM1 d1a(…)</a:t>
            </a:r>
          </a:p>
          <a:p>
            <a:pPr>
              <a:defRPr/>
            </a:pPr>
            <a:r>
              <a:rPr lang="en-US" altLang="zh-TW" dirty="0"/>
              <a:t>…</a:t>
            </a:r>
          </a:p>
          <a:p>
            <a:pPr>
              <a:defRPr/>
            </a:pPr>
            <a:r>
              <a:rPr lang="en-US" altLang="zh-TW" dirty="0" err="1"/>
              <a:t>endmudule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4213" y="4581525"/>
            <a:ext cx="2592387" cy="16303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Module DM3(…)</a:t>
            </a:r>
          </a:p>
          <a:p>
            <a:pPr>
              <a:defRPr/>
            </a:pPr>
            <a:r>
              <a:rPr lang="en-US" altLang="zh-TW" dirty="0"/>
              <a:t>DM1 d1b(…)</a:t>
            </a:r>
          </a:p>
          <a:p>
            <a:pPr>
              <a:defRPr/>
            </a:pPr>
            <a:r>
              <a:rPr lang="en-US" altLang="zh-TW" dirty="0"/>
              <a:t>DM2 d2(…)</a:t>
            </a:r>
          </a:p>
          <a:p>
            <a:pPr>
              <a:defRPr/>
            </a:pPr>
            <a:r>
              <a:rPr lang="en-US" altLang="zh-TW" dirty="0"/>
              <a:t>…</a:t>
            </a:r>
          </a:p>
          <a:p>
            <a:pPr>
              <a:defRPr/>
            </a:pPr>
            <a:r>
              <a:rPr lang="en-US" altLang="zh-TW" dirty="0" err="1"/>
              <a:t>endmudule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3635375" y="3090863"/>
            <a:ext cx="1368425" cy="10810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94313" y="2136775"/>
            <a:ext cx="3240087" cy="2595563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368" name="文字方塊 10"/>
          <p:cNvSpPr txBox="1">
            <a:spLocks noChangeArrowheads="1"/>
          </p:cNvSpPr>
          <p:nvPr/>
        </p:nvSpPr>
        <p:spPr bwMode="auto">
          <a:xfrm>
            <a:off x="6337300" y="1628775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DM3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80063" y="3090863"/>
            <a:ext cx="936625" cy="57626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370" name="文字方塊 12"/>
          <p:cNvSpPr txBox="1">
            <a:spLocks noChangeArrowheads="1"/>
          </p:cNvSpPr>
          <p:nvPr/>
        </p:nvSpPr>
        <p:spPr bwMode="auto">
          <a:xfrm>
            <a:off x="5508625" y="2644775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800">
                <a:solidFill>
                  <a:srgbClr val="0000FF"/>
                </a:solidFill>
              </a:rPr>
              <a:t>DM1(d1b)</a:t>
            </a:r>
            <a:endParaRPr lang="zh-TW" altLang="en-US" sz="180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13563" y="2644775"/>
            <a:ext cx="1474787" cy="1936750"/>
          </a:xfrm>
          <a:prstGeom prst="rect">
            <a:avLst/>
          </a:prstGeom>
          <a:solidFill>
            <a:schemeClr val="tx2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372" name="文字方塊 14"/>
          <p:cNvSpPr txBox="1">
            <a:spLocks noChangeArrowheads="1"/>
          </p:cNvSpPr>
          <p:nvPr/>
        </p:nvSpPr>
        <p:spPr bwMode="auto">
          <a:xfrm>
            <a:off x="7094538" y="2205038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800">
                <a:solidFill>
                  <a:srgbClr val="0000FF"/>
                </a:solidFill>
              </a:rPr>
              <a:t>DM2(d2)</a:t>
            </a:r>
            <a:endParaRPr lang="zh-TW" altLang="en-US" sz="180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94538" y="3613150"/>
            <a:ext cx="1114425" cy="67945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374" name="文字方塊 16"/>
          <p:cNvSpPr txBox="1">
            <a:spLocks noChangeArrowheads="1"/>
          </p:cNvSpPr>
          <p:nvPr/>
        </p:nvSpPr>
        <p:spPr bwMode="auto">
          <a:xfrm>
            <a:off x="7102475" y="3194050"/>
            <a:ext cx="1096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600">
                <a:solidFill>
                  <a:srgbClr val="0000FF"/>
                </a:solidFill>
              </a:rPr>
              <a:t>DM1(d1a)</a:t>
            </a:r>
            <a:endParaRPr lang="zh-TW" altLang="en-US"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連接規則</a:t>
            </a:r>
          </a:p>
        </p:txBody>
      </p:sp>
      <p:sp>
        <p:nvSpPr>
          <p:cNvPr id="16387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6348413" cy="46704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TW" altLang="en-US" smtClean="0"/>
              <a:t>分為</a:t>
            </a:r>
            <a:r>
              <a:rPr lang="en-US" altLang="zh-TW" smtClean="0"/>
              <a:t>Order/Name</a:t>
            </a:r>
            <a:r>
              <a:rPr lang="zh-TW" altLang="en-US" smtClean="0"/>
              <a:t>兩種</a:t>
            </a:r>
            <a:r>
              <a:rPr lang="en-US" altLang="zh-TW" smtClean="0"/>
              <a:t>		</a:t>
            </a:r>
            <a:r>
              <a:rPr lang="zh-TW" altLang="en-US" smtClean="0"/>
              <a:t>可以選擇不連接腳位</a:t>
            </a:r>
            <a:endParaRPr lang="en-US" altLang="zh-TW" smtClean="0"/>
          </a:p>
          <a:p>
            <a:pPr marL="0" indent="0">
              <a:buFont typeface="Wingdings 3" pitchFamily="18" charset="2"/>
              <a:buNone/>
            </a:pPr>
            <a:endParaRPr lang="en-US" altLang="zh-TW" smtClean="0"/>
          </a:p>
        </p:txBody>
      </p:sp>
      <p:pic>
        <p:nvPicPr>
          <p:cNvPr id="16388" name="Picture 2" descr="C:\Users\user\Pictures\class\擷取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12950"/>
            <a:ext cx="2879725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文字方塊 3"/>
          <p:cNvSpPr txBox="1">
            <a:spLocks noChangeArrowheads="1"/>
          </p:cNvSpPr>
          <p:nvPr/>
        </p:nvSpPr>
        <p:spPr bwMode="auto">
          <a:xfrm>
            <a:off x="352425" y="2770188"/>
            <a:ext cx="1081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Order: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390" name="文字方塊 4"/>
          <p:cNvSpPr txBox="1">
            <a:spLocks noChangeArrowheads="1"/>
          </p:cNvSpPr>
          <p:nvPr/>
        </p:nvSpPr>
        <p:spPr bwMode="auto">
          <a:xfrm>
            <a:off x="304800" y="3124200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Name:</a:t>
            </a:r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6391" name="Picture 3" descr="C:\Users\user\Pictures\class\擷取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98663"/>
            <a:ext cx="25749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文字方塊 5"/>
          <p:cNvSpPr txBox="1">
            <a:spLocks noChangeArrowheads="1"/>
          </p:cNvSpPr>
          <p:nvPr/>
        </p:nvSpPr>
        <p:spPr bwMode="auto">
          <a:xfrm>
            <a:off x="4953000" y="4083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>
                <a:solidFill>
                  <a:srgbClr val="FF0000"/>
                </a:solidFill>
              </a:rPr>
              <a:t>此為</a:t>
            </a:r>
            <a:r>
              <a:rPr lang="en-US" altLang="zh-TW">
                <a:solidFill>
                  <a:srgbClr val="FF0000"/>
                </a:solidFill>
              </a:rPr>
              <a:t>o2</a:t>
            </a:r>
            <a:r>
              <a:rPr lang="zh-TW" altLang="en-US">
                <a:solidFill>
                  <a:srgbClr val="FF0000"/>
                </a:solidFill>
              </a:rPr>
              <a:t>不做連接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腳位型態</a:t>
            </a:r>
          </a:p>
        </p:txBody>
      </p:sp>
      <p:sp>
        <p:nvSpPr>
          <p:cNvPr id="17411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TW" altLang="en-US" sz="2000" smtClean="0"/>
              <a:t>設定腳位的資料型態、大小、名稱，需要包含</a:t>
            </a: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&lt;net_type&gt;[range] &lt;net_name&gt;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input[7:0] in1;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output[7:0] o1,o2;	(o1</a:t>
            </a:r>
            <a:r>
              <a:rPr lang="zh-TW" altLang="en-US" sz="2000" smtClean="0"/>
              <a:t>與</a:t>
            </a:r>
            <a:r>
              <a:rPr lang="en-US" altLang="zh-TW" sz="2000" smtClean="0"/>
              <a:t>o2</a:t>
            </a:r>
            <a:r>
              <a:rPr lang="zh-TW" altLang="en-US" sz="2000" smtClean="0"/>
              <a:t>都是</a:t>
            </a:r>
            <a:r>
              <a:rPr lang="en-US" altLang="zh-TW" sz="2000" smtClean="0"/>
              <a:t>8bit)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wire[0:3] w1;		(</a:t>
            </a:r>
            <a:r>
              <a:rPr lang="zh-TW" altLang="en-US" sz="2000" smtClean="0">
                <a:solidFill>
                  <a:srgbClr val="FF0000"/>
                </a:solidFill>
              </a:rPr>
              <a:t>位元數顛倒</a:t>
            </a:r>
            <a:r>
              <a:rPr lang="en-US" altLang="zh-TW" sz="2000" smtClean="0"/>
              <a:t>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reg[7:0] o1,o2;</a:t>
            </a:r>
          </a:p>
          <a:p>
            <a:pPr marL="0" indent="0">
              <a:buFont typeface="Wingdings 3" pitchFamily="18" charset="2"/>
              <a:buNone/>
            </a:pP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input,output</a:t>
            </a:r>
            <a:r>
              <a:rPr lang="zh-TW" altLang="en-US" sz="2000" smtClean="0"/>
              <a:t>一定要宣告</a:t>
            </a: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r>
              <a:rPr lang="zh-TW" altLang="en-US" sz="2000" smtClean="0"/>
              <a:t>其餘若未宣告則為</a:t>
            </a:r>
            <a:r>
              <a:rPr lang="en-US" altLang="zh-TW" sz="2000" smtClean="0">
                <a:solidFill>
                  <a:srgbClr val="FF0000"/>
                </a:solidFill>
              </a:rPr>
              <a:t>1’b</a:t>
            </a:r>
            <a:r>
              <a:rPr lang="zh-TW" altLang="en-US" sz="2000" smtClean="0">
                <a:solidFill>
                  <a:srgbClr val="FF0000"/>
                </a:solidFill>
              </a:rPr>
              <a:t>的</a:t>
            </a:r>
            <a:r>
              <a:rPr lang="en-US" altLang="zh-TW" sz="2000" smtClean="0">
                <a:solidFill>
                  <a:srgbClr val="FF0000"/>
                </a:solidFill>
              </a:rPr>
              <a:t>wire</a:t>
            </a:r>
            <a:endParaRPr lang="zh-TW" altLang="en-US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Registers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2205038"/>
            <a:ext cx="7772400" cy="3814762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TW" sz="2800" smtClean="0"/>
              <a:t>reg</a:t>
            </a:r>
            <a:r>
              <a:rPr lang="zh-TW" altLang="en-US" sz="2800" smtClean="0"/>
              <a:t>表示資料儲存的元素，除非給定新的數值，否則數值會一直維持最後的數值。</a:t>
            </a:r>
            <a:endParaRPr lang="en-US" altLang="zh-TW" sz="2800" smtClean="0"/>
          </a:p>
          <a:p>
            <a:pPr marL="0" indent="0">
              <a:buFont typeface="Wingdings 3" pitchFamily="18" charset="2"/>
              <a:buNone/>
            </a:pPr>
            <a:r>
              <a:rPr lang="zh-TW" altLang="en-US" sz="2800" smtClean="0"/>
              <a:t>與硬體電路中的暫存器並無相關，只是一個可以</a:t>
            </a:r>
            <a:r>
              <a:rPr lang="zh-TW" altLang="en-US" sz="2800" u="sng" smtClean="0"/>
              <a:t>保持數值的變數</a:t>
            </a:r>
            <a:endParaRPr lang="en-US" altLang="zh-TW" sz="2800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2205038"/>
            <a:ext cx="7772400" cy="3814762"/>
          </a:xfrm>
        </p:spPr>
        <p:txBody>
          <a:bodyPr/>
          <a:lstStyle/>
          <a:p>
            <a:pPr marL="0" indent="0" algn="just">
              <a:buFont typeface="Wingdings 3" pitchFamily="18" charset="2"/>
              <a:buNone/>
            </a:pPr>
            <a:r>
              <a:rPr lang="zh-TW" altLang="en-US" sz="2800" smtClean="0"/>
              <a:t>整數暫存器包含整數值。整數暫存器可以作為普通暫存器使用，典型應用為高層次行為建模。</a:t>
            </a:r>
            <a:endParaRPr lang="en-US" altLang="zh-TW" sz="2800" smtClean="0"/>
          </a:p>
          <a:p>
            <a:pPr marL="0" indent="0" algn="just">
              <a:buFont typeface="Wingdings 3" pitchFamily="18" charset="2"/>
              <a:buNone/>
            </a:pPr>
            <a:r>
              <a:rPr lang="zh-TW" altLang="en-US" sz="2800" smtClean="0"/>
              <a:t>儲存方式為一</a:t>
            </a:r>
            <a:r>
              <a:rPr lang="en-US" altLang="zh-TW" sz="2800" smtClean="0"/>
              <a:t>32bit</a:t>
            </a:r>
            <a:r>
              <a:rPr lang="zh-TW" altLang="en-US" sz="2800" smtClean="0"/>
              <a:t>大小的暫存器，負數方式為二補數。</a:t>
            </a:r>
            <a:endParaRPr lang="en-US" altLang="zh-TW" sz="2800" smtClean="0"/>
          </a:p>
          <a:p>
            <a:pPr marL="0" indent="0" algn="just">
              <a:buFont typeface="Wingdings 3" pitchFamily="18" charset="2"/>
              <a:buNone/>
            </a:pPr>
            <a:r>
              <a:rPr lang="zh-TW" altLang="en-US" sz="2800" smtClean="0"/>
              <a:t>建議用到</a:t>
            </a:r>
            <a:r>
              <a:rPr lang="en-US" altLang="zh-TW" sz="2800" smtClean="0"/>
              <a:t>FOR</a:t>
            </a:r>
            <a:r>
              <a:rPr lang="zh-TW" altLang="en-US" sz="2800" smtClean="0"/>
              <a:t>才使用</a:t>
            </a:r>
            <a:r>
              <a:rPr lang="en-US" altLang="zh-TW" sz="2800" smtClean="0"/>
              <a:t>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Registers &amp; Integer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比較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3" pitchFamily="18" charset="2"/>
              <a:buNone/>
            </a:pPr>
            <a:endParaRPr lang="zh-TW" altLang="en-US" smtClean="0"/>
          </a:p>
        </p:txBody>
      </p:sp>
      <p:pic>
        <p:nvPicPr>
          <p:cNvPr id="20484" name="Picture 2" descr="C:\Users\user\Pictures\class\擷取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08275"/>
            <a:ext cx="43370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Levels of Abstraction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990600" y="2438400"/>
            <a:ext cx="0" cy="3789363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文字方塊 5"/>
          <p:cNvSpPr txBox="1">
            <a:spLocks noChangeArrowheads="1"/>
          </p:cNvSpPr>
          <p:nvPr/>
        </p:nvSpPr>
        <p:spPr bwMode="auto">
          <a:xfrm>
            <a:off x="485775" y="1700213"/>
            <a:ext cx="176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Faster simulation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509" name="文字方塊 6"/>
          <p:cNvSpPr txBox="1">
            <a:spLocks noChangeArrowheads="1"/>
          </p:cNvSpPr>
          <p:nvPr/>
        </p:nvSpPr>
        <p:spPr bwMode="auto">
          <a:xfrm>
            <a:off x="395288" y="6227763"/>
            <a:ext cx="1944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Slower simulation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84438" y="1885950"/>
            <a:ext cx="3203575" cy="461963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C/</a:t>
            </a:r>
            <a:r>
              <a:rPr lang="en-US" altLang="zh-TW" sz="2400" dirty="0" err="1"/>
              <a:t>matlab</a:t>
            </a:r>
            <a:r>
              <a:rPr lang="en-US" altLang="zh-TW" sz="2400" dirty="0"/>
              <a:t>/</a:t>
            </a:r>
            <a:r>
              <a:rPr lang="en-US" altLang="zh-TW" sz="2400" dirty="0" err="1"/>
              <a:t>systemC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39975" y="3255963"/>
            <a:ext cx="3548063" cy="46037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RTL/Functional Verilog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03463" y="4076700"/>
            <a:ext cx="3584575" cy="4619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Gates/Structural Verilog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87563" y="5334000"/>
            <a:ext cx="3600450" cy="83185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Layout/Physical geometric shapes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588125" y="1377950"/>
            <a:ext cx="1223963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r>
              <a:rPr lang="en-US" altLang="zh-TW" dirty="0"/>
              <a:t>F</a:t>
            </a:r>
          </a:p>
          <a:p>
            <a:pPr algn="ctr">
              <a:defRPr/>
            </a:pPr>
            <a:endParaRPr lang="en-US" altLang="zh-TW" dirty="0"/>
          </a:p>
          <a:p>
            <a:pPr algn="ctr">
              <a:defRPr/>
            </a:pPr>
            <a:endParaRPr lang="zh-TW" altLang="en-US" dirty="0"/>
          </a:p>
        </p:txBody>
      </p:sp>
      <p:pic>
        <p:nvPicPr>
          <p:cNvPr id="21515" name="Picture 2" descr="C:\Users\user\Pictures\class\擷取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3405188"/>
            <a:ext cx="235267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3" descr="C:\Users\user\Pictures\class\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386" r="14241" b="-386"/>
          <a:stretch>
            <a:fillRect/>
          </a:stretch>
        </p:blipFill>
        <p:spPr bwMode="auto">
          <a:xfrm>
            <a:off x="5888038" y="4899025"/>
            <a:ext cx="26257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5905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Times New Roman" pitchFamily="18" charset="0"/>
              </a:rPr>
              <a:t>Switch Model</a:t>
            </a:r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95413"/>
            <a:ext cx="7467600" cy="762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Char char=""/>
            </a:pPr>
            <a:r>
              <a:rPr lang="zh-TW" altLang="en-US" sz="2400" smtClean="0">
                <a:latin typeface="Times New Roman" pitchFamily="18" charset="0"/>
              </a:rPr>
              <a:t>電路是由開關與電晶體所組成。設計者需要知道電晶體元件特性才能設計。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57413"/>
            <a:ext cx="9007475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文字方塊 4"/>
          <p:cNvSpPr txBox="1">
            <a:spLocks noChangeArrowheads="1"/>
          </p:cNvSpPr>
          <p:nvPr/>
        </p:nvSpPr>
        <p:spPr bwMode="auto">
          <a:xfrm>
            <a:off x="4489450" y="63754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1524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Gate Level Model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990600"/>
            <a:ext cx="7467600" cy="1981200"/>
          </a:xfrm>
        </p:spPr>
        <p:txBody>
          <a:bodyPr rtlCol="0">
            <a:normAutofit lnSpcReduction="10000"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模組是由基本的邏輯閘元件，如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AND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OR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NOT 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等連接而成的。電路撰寫時，利用關鍵字即可引用相關元件。基本的邏輯閘關鍵字包含：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and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nand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or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nor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not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xor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xnor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等。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組合邏輯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電路</a:t>
            </a:r>
            <a:endParaRPr lang="zh-TW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zh-TW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文字方塊 4"/>
          <p:cNvSpPr txBox="1">
            <a:spLocks noChangeArrowheads="1"/>
          </p:cNvSpPr>
          <p:nvPr/>
        </p:nvSpPr>
        <p:spPr bwMode="auto">
          <a:xfrm>
            <a:off x="4760913" y="6397625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76600"/>
            <a:ext cx="835025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itchFamily="18" charset="0"/>
              </a:rPr>
              <a:t>階層式設計</a:t>
            </a:r>
            <a:r>
              <a:rPr lang="en-US" altLang="zh-TW" smtClean="0">
                <a:latin typeface="Times New Roman" pitchFamily="18" charset="0"/>
              </a:rPr>
              <a:t>(Hierarchy Design</a:t>
            </a:r>
            <a:r>
              <a:rPr lang="en-US" altLang="zh-TW" smtClean="0"/>
              <a:t> </a:t>
            </a:r>
            <a:r>
              <a:rPr lang="en-US" altLang="zh-TW" smtClean="0">
                <a:latin typeface="Times New Roman" pitchFamily="18" charset="0"/>
              </a:rPr>
              <a:t>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524000"/>
            <a:ext cx="6346825" cy="3881438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Times New Roman" pitchFamily="18" charset="0"/>
              </a:rPr>
              <a:t>Bottom-up :</a:t>
            </a:r>
            <a:r>
              <a:rPr lang="zh-TW" altLang="en-US" sz="2400" smtClean="0">
                <a:latin typeface="Times New Roman" pitchFamily="18" charset="0"/>
              </a:rPr>
              <a:t>由下而上的設計方式是先將基本元件做好，再一一組合成較大的子模組。子模組可能是一層以上，例如將第三層的子模組結合成第二層子模組，第二層再結合成第一層，最後將第一層子模組結合在一起，完成設計目標。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172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Data Flow Model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07963" y="1066800"/>
            <a:ext cx="7467600" cy="1485900"/>
          </a:xfrm>
        </p:spPr>
        <p:txBody>
          <a:bodyPr/>
          <a:lstStyle/>
          <a:p>
            <a:pPr marL="609600" indent="-609600" eaLnBrk="1" hangingPunct="1"/>
            <a:r>
              <a:rPr lang="zh-TW" altLang="en-US" sz="2400" smtClean="0">
                <a:latin typeface="Times New Roman" pitchFamily="18" charset="0"/>
              </a:rPr>
              <a:t>要描述電路中資料的處理方式，即資料如何在電路中儲存、運算及傳送。</a:t>
            </a:r>
            <a:endParaRPr lang="en-US" altLang="zh-TW" sz="2400" smtClean="0">
              <a:latin typeface="Times New Roman" pitchFamily="18" charset="0"/>
            </a:endParaRPr>
          </a:p>
          <a:p>
            <a:pPr marL="609600" indent="-609600" eaLnBrk="1" hangingPunct="1"/>
            <a:r>
              <a:rPr lang="zh-TW" altLang="en-US" sz="2400" smtClean="0">
                <a:latin typeface="Times New Roman" pitchFamily="18" charset="0"/>
              </a:rPr>
              <a:t>組合邏輯</a:t>
            </a:r>
          </a:p>
        </p:txBody>
      </p:sp>
      <p:sp>
        <p:nvSpPr>
          <p:cNvPr id="24580" name="文字方塊 4"/>
          <p:cNvSpPr txBox="1">
            <a:spLocks noChangeArrowheads="1"/>
          </p:cNvSpPr>
          <p:nvPr/>
        </p:nvSpPr>
        <p:spPr bwMode="auto">
          <a:xfrm>
            <a:off x="4876800" y="62484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2667000"/>
            <a:ext cx="88011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7375"/>
            <a:ext cx="85217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Behavioral Model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30275"/>
            <a:ext cx="7848600" cy="2209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400" smtClean="0">
                <a:latin typeface="Times New Roman" pitchFamily="18" charset="0"/>
              </a:rPr>
              <a:t>Verilog </a:t>
            </a:r>
            <a:r>
              <a:rPr lang="zh-TW" altLang="en-US" sz="2400" smtClean="0">
                <a:latin typeface="Times New Roman" pitchFamily="18" charset="0"/>
              </a:rPr>
              <a:t>最高階的層次模型。設計者不需考慮硬體元件的特性，只需將重點放在模組的功能描述。這種利用高階抽象的方式來描述電路，很像</a:t>
            </a:r>
            <a:r>
              <a:rPr lang="en-US" altLang="zh-TW" sz="2400" smtClean="0">
                <a:latin typeface="Times New Roman" pitchFamily="18" charset="0"/>
              </a:rPr>
              <a:t>C </a:t>
            </a:r>
            <a:r>
              <a:rPr lang="zh-TW" altLang="en-US" sz="2400" smtClean="0">
                <a:latin typeface="Times New Roman" pitchFamily="18" charset="0"/>
              </a:rPr>
              <a:t>語言，使用上相當方便。可以使用類似真值表的方式來描述電路。</a:t>
            </a:r>
            <a:endParaRPr lang="en-US" altLang="zh-TW" sz="2400" smtClean="0">
              <a:latin typeface="Times New Roman" pitchFamily="18" charset="0"/>
            </a:endParaRPr>
          </a:p>
          <a:p>
            <a:pPr marL="609600" indent="-609600" eaLnBrk="1" hangingPunct="1"/>
            <a:r>
              <a:rPr lang="zh-TW" altLang="en-US" sz="2400" smtClean="0">
                <a:latin typeface="Times New Roman" pitchFamily="18" charset="0"/>
              </a:rPr>
              <a:t>序向邏輯與組合邏輯電路</a:t>
            </a:r>
          </a:p>
        </p:txBody>
      </p:sp>
      <p:sp>
        <p:nvSpPr>
          <p:cNvPr id="25605" name="文字方塊 4"/>
          <p:cNvSpPr txBox="1">
            <a:spLocks noChangeArrowheads="1"/>
          </p:cNvSpPr>
          <p:nvPr/>
        </p:nvSpPr>
        <p:spPr bwMode="auto">
          <a:xfrm>
            <a:off x="4876800" y="62484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  <p:sp>
        <p:nvSpPr>
          <p:cNvPr id="25606" name="矩形 1"/>
          <p:cNvSpPr>
            <a:spLocks noChangeArrowheads="1"/>
          </p:cNvSpPr>
          <p:nvPr/>
        </p:nvSpPr>
        <p:spPr bwMode="auto">
          <a:xfrm>
            <a:off x="557213" y="6400800"/>
            <a:ext cx="4003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Test benches</a:t>
            </a:r>
            <a:r>
              <a:rPr lang="zh-TW" altLang="en-US"/>
              <a:t>使用此種方式撰寫。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03325"/>
            <a:ext cx="91059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Behavioral Model (Example)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26628" name="文字方塊 4"/>
          <p:cNvSpPr txBox="1">
            <a:spLocks noChangeArrowheads="1"/>
          </p:cNvSpPr>
          <p:nvPr/>
        </p:nvSpPr>
        <p:spPr bwMode="auto">
          <a:xfrm>
            <a:off x="1676400" y="6499225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10400" cy="1320800"/>
          </a:xfrm>
        </p:spPr>
        <p:txBody>
          <a:bodyPr/>
          <a:lstStyle/>
          <a:p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DataFlow/Behavioral/Gate</a:t>
            </a:r>
            <a:endParaRPr lang="zh-TW" alt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1" name="Picture 2" descr="C:\Users\user\Pictures\class\擷取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068638"/>
            <a:ext cx="4048125" cy="1641475"/>
          </a:xfrm>
        </p:spPr>
      </p:pic>
      <p:pic>
        <p:nvPicPr>
          <p:cNvPr id="27652" name="Picture 3" descr="C:\Users\user\Pictures\class\擷取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22875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文字方塊 3"/>
          <p:cNvSpPr txBox="1">
            <a:spLocks noChangeArrowheads="1"/>
          </p:cNvSpPr>
          <p:nvPr/>
        </p:nvSpPr>
        <p:spPr bwMode="auto">
          <a:xfrm>
            <a:off x="504825" y="168592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DataFlow/Gate Modeling</a:t>
            </a:r>
            <a:endParaRPr lang="zh-TW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4" name="文字方塊 5"/>
          <p:cNvSpPr txBox="1">
            <a:spLocks noChangeArrowheads="1"/>
          </p:cNvSpPr>
          <p:nvPr/>
        </p:nvSpPr>
        <p:spPr bwMode="auto">
          <a:xfrm>
            <a:off x="5076825" y="1685925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Behavioral Modeling</a:t>
            </a:r>
            <a:endParaRPr lang="zh-TW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932363" y="1484313"/>
            <a:ext cx="0" cy="4248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Mixed Styles Modeling</a:t>
            </a:r>
            <a:endParaRPr lang="zh-TW" altLang="en-US" smtClean="0"/>
          </a:p>
        </p:txBody>
      </p:sp>
      <p:pic>
        <p:nvPicPr>
          <p:cNvPr id="28675" name="Picture 4" descr="C:\Users\user\Pictures\class\擷取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22450"/>
            <a:ext cx="4246563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14500" y="3429000"/>
            <a:ext cx="4176713" cy="3603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14500" y="3860800"/>
            <a:ext cx="4176713" cy="13636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14500" y="5300663"/>
            <a:ext cx="4176713" cy="3603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34963"/>
            <a:ext cx="7467600" cy="808037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Gate Delay</a:t>
            </a:r>
            <a:endParaRPr lang="zh-TW" altLang="en-US" smtClean="0">
              <a:latin typeface="Times New Roman" pitchFamily="18" charset="0"/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5626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58445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文字方塊 4"/>
          <p:cNvSpPr txBox="1">
            <a:spLocks noChangeArrowheads="1"/>
          </p:cNvSpPr>
          <p:nvPr/>
        </p:nvSpPr>
        <p:spPr bwMode="auto">
          <a:xfrm>
            <a:off x="6127750" y="6400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From Prof. P.Y. Chen (ncku)</a:t>
            </a: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Gate Delay</a:t>
            </a:r>
            <a:endParaRPr lang="zh-TW" altLang="en-US" smtClean="0">
              <a:latin typeface="Times New Roman" pitchFamily="18" charset="0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2338"/>
            <a:ext cx="8458200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文字方塊 4"/>
          <p:cNvSpPr txBox="1">
            <a:spLocks noChangeArrowheads="1"/>
          </p:cNvSpPr>
          <p:nvPr/>
        </p:nvSpPr>
        <p:spPr bwMode="auto">
          <a:xfrm>
            <a:off x="6096000" y="6465888"/>
            <a:ext cx="3048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From Prof. P.Y. Chen (ncku)</a:t>
            </a: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Gate Delay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31747" name="文字方塊 4"/>
          <p:cNvSpPr txBox="1">
            <a:spLocks noChangeArrowheads="1"/>
          </p:cNvSpPr>
          <p:nvPr/>
        </p:nvSpPr>
        <p:spPr bwMode="auto">
          <a:xfrm>
            <a:off x="6096000" y="6465888"/>
            <a:ext cx="3048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From Prof. P.Y. Chen (ncku)</a:t>
            </a:r>
            <a:endParaRPr lang="zh-TW" altLang="en-US" sz="180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38200"/>
            <a:ext cx="8863012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34963"/>
            <a:ext cx="7467600" cy="808037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撰寫架構</a:t>
            </a:r>
          </a:p>
        </p:txBody>
      </p:sp>
      <p:sp>
        <p:nvSpPr>
          <p:cNvPr id="32771" name="文字方塊 4"/>
          <p:cNvSpPr txBox="1">
            <a:spLocks noChangeArrowheads="1"/>
          </p:cNvSpPr>
          <p:nvPr/>
        </p:nvSpPr>
        <p:spPr bwMode="auto">
          <a:xfrm>
            <a:off x="2009775" y="6430963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http://bmeweb.niu.edu.tw/lhlin/</a:t>
            </a:r>
            <a:endParaRPr lang="zh-TW" alt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43000"/>
            <a:ext cx="6934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3213"/>
            <a:ext cx="7467600" cy="808037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  <a:r>
              <a:rPr lang="en-US" altLang="zh-TW" smtClean="0">
                <a:latin typeface="Times New Roman" pitchFamily="18" charset="0"/>
              </a:rPr>
              <a:t>(Lexical Convention)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33795" name="文字方塊 4"/>
          <p:cNvSpPr txBox="1">
            <a:spLocks noChangeArrowheads="1"/>
          </p:cNvSpPr>
          <p:nvPr/>
        </p:nvSpPr>
        <p:spPr bwMode="auto">
          <a:xfrm>
            <a:off x="3657600" y="62738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http://bmeweb.niu.edu.tw/lhlin/</a:t>
            </a:r>
            <a:endParaRPr lang="zh-TW" altLang="en-US"/>
          </a:p>
        </p:txBody>
      </p:sp>
      <p:sp>
        <p:nvSpPr>
          <p:cNvPr id="3379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kumimoji="0" lang="zh-TW" altLang="en-US" sz="2800">
              <a:latin typeface="Times New Roman" pitchFamily="18" charset="0"/>
            </a:endParaRP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609600" y="1430338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39763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en-US" altLang="zh-TW" sz="2800">
                <a:latin typeface="Times New Roman" pitchFamily="18" charset="0"/>
              </a:rPr>
              <a:t> </a:t>
            </a:r>
            <a:r>
              <a:rPr kumimoji="0" lang="en-US" altLang="zh-TW" sz="3200">
                <a:latin typeface="Times New Roman" pitchFamily="18" charset="0"/>
              </a:rPr>
              <a:t>Verilog </a:t>
            </a:r>
            <a:r>
              <a:rPr kumimoji="0" lang="zh-TW" altLang="en-US" sz="3200">
                <a:latin typeface="Times New Roman" pitchFamily="18" charset="0"/>
              </a:rPr>
              <a:t>語言的語法單元 </a:t>
            </a:r>
            <a:r>
              <a:rPr kumimoji="0" lang="en-US" altLang="zh-TW" sz="3200">
                <a:latin typeface="Times New Roman" pitchFamily="18" charset="0"/>
              </a:rPr>
              <a:t>(token) </a:t>
            </a:r>
            <a:r>
              <a:rPr kumimoji="0" lang="zh-TW" altLang="en-US" sz="3200">
                <a:latin typeface="Times New Roman" pitchFamily="18" charset="0"/>
              </a:rPr>
              <a:t>包括：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zh-TW" altLang="en-US" sz="2800">
                <a:latin typeface="Times New Roman" pitchFamily="18" charset="0"/>
              </a:rPr>
              <a:t>空白 </a:t>
            </a:r>
            <a:r>
              <a:rPr kumimoji="0" lang="en-US" altLang="zh-TW" sz="2800">
                <a:latin typeface="Times New Roman" pitchFamily="18" charset="0"/>
              </a:rPr>
              <a:t>(whitespace)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zh-TW" altLang="en-US" sz="2800">
                <a:latin typeface="Times New Roman" pitchFamily="18" charset="0"/>
              </a:rPr>
              <a:t>註解 </a:t>
            </a:r>
            <a:r>
              <a:rPr kumimoji="0" lang="en-US" altLang="zh-TW" sz="2800">
                <a:latin typeface="Times New Roman" pitchFamily="18" charset="0"/>
              </a:rPr>
              <a:t>(comment)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zh-TW" altLang="en-US" sz="2800">
                <a:latin typeface="Times New Roman" pitchFamily="18" charset="0"/>
              </a:rPr>
              <a:t>關鍵字 </a:t>
            </a:r>
            <a:r>
              <a:rPr kumimoji="0" lang="en-US" altLang="zh-TW" sz="2800">
                <a:latin typeface="Times New Roman" pitchFamily="18" charset="0"/>
              </a:rPr>
              <a:t>(keyword)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zh-TW" altLang="en-US" sz="2800">
                <a:latin typeface="Times New Roman" pitchFamily="18" charset="0"/>
              </a:rPr>
              <a:t>識別字 </a:t>
            </a:r>
            <a:r>
              <a:rPr kumimoji="0" lang="en-US" altLang="zh-TW" sz="2800">
                <a:latin typeface="Times New Roman" pitchFamily="18" charset="0"/>
              </a:rPr>
              <a:t>(identifier)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zh-TW" altLang="en-US" sz="2800">
                <a:latin typeface="Times New Roman" pitchFamily="18" charset="0"/>
              </a:rPr>
              <a:t>運算子 </a:t>
            </a:r>
            <a:r>
              <a:rPr kumimoji="0" lang="en-US" altLang="zh-TW" sz="2800">
                <a:latin typeface="Times New Roman" pitchFamily="18" charset="0"/>
              </a:rPr>
              <a:t>(operator)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zh-TW" altLang="en-US" sz="2800">
                <a:latin typeface="Times New Roman" pitchFamily="18" charset="0"/>
              </a:rPr>
              <a:t>數字 </a:t>
            </a:r>
            <a:r>
              <a:rPr kumimoji="0" lang="en-US" altLang="zh-TW" sz="2800">
                <a:latin typeface="Times New Roman" pitchFamily="18" charset="0"/>
              </a:rPr>
              <a:t>(number)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 altLang="zh-TW" sz="2800">
                <a:latin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Times New Roman" pitchFamily="18" charset="0"/>
              </a:rPr>
              <a:t>Top-down:</a:t>
            </a:r>
            <a:r>
              <a:rPr lang="zh-TW" altLang="en-US" sz="2400" smtClean="0">
                <a:latin typeface="Times New Roman" pitchFamily="18" charset="0"/>
              </a:rPr>
              <a:t>先定義最上層的設計目標，然後細分成第一層子模組。子模組若能再分，則有第二層子模組，如此細分到不可分割的基本元件為止。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0707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</a:p>
        </p:txBody>
      </p:sp>
      <p:sp>
        <p:nvSpPr>
          <p:cNvPr id="34819" name="文字方塊 4"/>
          <p:cNvSpPr txBox="1">
            <a:spLocks noChangeArrowheads="1"/>
          </p:cNvSpPr>
          <p:nvPr/>
        </p:nvSpPr>
        <p:spPr bwMode="auto">
          <a:xfrm>
            <a:off x="3657600" y="62738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http://bmeweb.niu.edu.tw/lhlin/</a:t>
            </a:r>
            <a:endParaRPr lang="zh-TW" altLang="en-US"/>
          </a:p>
        </p:txBody>
      </p:sp>
      <p:sp>
        <p:nvSpPr>
          <p:cNvPr id="3482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kumimoji="0" lang="zh-TW" altLang="en-US" sz="2800">
              <a:latin typeface="Times New Roman" pitchFamily="18" charset="0"/>
            </a:endParaRP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0175"/>
            <a:ext cx="7102475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</a:p>
        </p:txBody>
      </p:sp>
      <p:sp>
        <p:nvSpPr>
          <p:cNvPr id="35843" name="文字方塊 4"/>
          <p:cNvSpPr txBox="1">
            <a:spLocks noChangeArrowheads="1"/>
          </p:cNvSpPr>
          <p:nvPr/>
        </p:nvSpPr>
        <p:spPr bwMode="auto">
          <a:xfrm>
            <a:off x="3657600" y="62738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http://bmeweb.niu.edu.tw/lhlin/</a:t>
            </a:r>
            <a:endParaRPr lang="zh-TW" altLang="en-US"/>
          </a:p>
        </p:txBody>
      </p:sp>
      <p:sp>
        <p:nvSpPr>
          <p:cNvPr id="3584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kumimoji="0" lang="zh-TW" altLang="en-US" sz="2800">
              <a:latin typeface="Times New Roman" pitchFamily="18" charset="0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178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</a:p>
        </p:txBody>
      </p:sp>
      <p:sp>
        <p:nvSpPr>
          <p:cNvPr id="36867" name="文字方塊 4"/>
          <p:cNvSpPr txBox="1">
            <a:spLocks noChangeArrowheads="1"/>
          </p:cNvSpPr>
          <p:nvPr/>
        </p:nvSpPr>
        <p:spPr bwMode="auto">
          <a:xfrm>
            <a:off x="3657600" y="62738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http://bmeweb.niu.edu.tw/lhlin/</a:t>
            </a:r>
            <a:endParaRPr lang="zh-TW" altLang="en-US"/>
          </a:p>
        </p:txBody>
      </p:sp>
      <p:sp>
        <p:nvSpPr>
          <p:cNvPr id="3686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kumimoji="0" lang="zh-TW" altLang="en-US" sz="2800">
              <a:latin typeface="Times New Roman" pitchFamily="18" charset="0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417638"/>
            <a:ext cx="8058150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  <a:cs typeface="Times New Roman" pitchFamily="18" charset="0"/>
              </a:rPr>
              <a:t>邏輯運算子</a:t>
            </a:r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sz="quarter" idx="1"/>
          </p:nvPr>
        </p:nvGraphicFramePr>
        <p:xfrm>
          <a:off x="1258888" y="1700213"/>
          <a:ext cx="45799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701"/>
                <a:gridCol w="273923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運算元種類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符號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連接運算子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{}</a:t>
                      </a:r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{{}}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精簡運算子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!  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    &amp;   |   ^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算術運算子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**   *   /   %   +   -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位移運算子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&lt;&lt;&lt;   &gt;&gt;&gt;   &lt;&lt;   &gt;&gt;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關係運算子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&gt;   &lt;   &gt;=   &lt;=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等於運算子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==   ===   !=   !==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位元邏輯運算子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|   ^   ~^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邏輯運算子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&amp;&amp;   ||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條件運算子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lang="en-US" altLang="zh-TW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3" marR="91463"/>
                </a:tc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6332538" y="1989138"/>
            <a:ext cx="0" cy="338455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7" name="文字方塊 17"/>
          <p:cNvSpPr txBox="1">
            <a:spLocks noChangeArrowheads="1"/>
          </p:cNvSpPr>
          <p:nvPr/>
        </p:nvSpPr>
        <p:spPr bwMode="auto">
          <a:xfrm>
            <a:off x="6553200" y="2005013"/>
            <a:ext cx="1871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Highest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28" name="文字方塊 18"/>
          <p:cNvSpPr txBox="1">
            <a:spLocks noChangeArrowheads="1"/>
          </p:cNvSpPr>
          <p:nvPr/>
        </p:nvSpPr>
        <p:spPr bwMode="auto">
          <a:xfrm>
            <a:off x="6553200" y="494188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Lowest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29" name="文字方塊 19"/>
          <p:cNvSpPr txBox="1">
            <a:spLocks noChangeArrowheads="1"/>
          </p:cNvSpPr>
          <p:nvPr/>
        </p:nvSpPr>
        <p:spPr bwMode="auto">
          <a:xfrm>
            <a:off x="6516688" y="3557588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優先權</a:t>
            </a:r>
          </a:p>
        </p:txBody>
      </p:sp>
      <p:cxnSp>
        <p:nvCxnSpPr>
          <p:cNvPr id="22" name="直線單箭頭接點 21"/>
          <p:cNvCxnSpPr>
            <a:endCxn id="37931" idx="3"/>
          </p:cNvCxnSpPr>
          <p:nvPr/>
        </p:nvCxnSpPr>
        <p:spPr>
          <a:xfrm flipH="1">
            <a:off x="2971800" y="5876925"/>
            <a:ext cx="2679700" cy="1587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31" name="文字方塊 22"/>
          <p:cNvSpPr txBox="1">
            <a:spLocks noChangeArrowheads="1"/>
          </p:cNvSpPr>
          <p:nvPr/>
        </p:nvSpPr>
        <p:spPr bwMode="auto">
          <a:xfrm>
            <a:off x="1828800" y="5692775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Highest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32" name="文字方塊 23"/>
          <p:cNvSpPr txBox="1">
            <a:spLocks noChangeArrowheads="1"/>
          </p:cNvSpPr>
          <p:nvPr/>
        </p:nvSpPr>
        <p:spPr bwMode="auto">
          <a:xfrm>
            <a:off x="5651500" y="5661025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Lowest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33" name="文字方塊 24"/>
          <p:cNvSpPr txBox="1">
            <a:spLocks noChangeArrowheads="1"/>
          </p:cNvSpPr>
          <p:nvPr/>
        </p:nvSpPr>
        <p:spPr bwMode="auto">
          <a:xfrm>
            <a:off x="3851275" y="5492750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優先權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  <a:r>
              <a:rPr lang="en-US" altLang="zh-TW" smtClean="0">
                <a:latin typeface="Times New Roman" pitchFamily="18" charset="0"/>
              </a:rPr>
              <a:t>- </a:t>
            </a:r>
            <a:r>
              <a:rPr lang="zh-TW" altLang="en-US" smtClean="0">
                <a:latin typeface="Times New Roman" pitchFamily="18" charset="0"/>
              </a:rPr>
              <a:t>邏輯位準</a:t>
            </a:r>
          </a:p>
        </p:txBody>
      </p:sp>
      <p:sp>
        <p:nvSpPr>
          <p:cNvPr id="38915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819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en-US" altLang="zh-TW" sz="2800">
                <a:latin typeface="微軟正黑體" pitchFamily="34" charset="-120"/>
                <a:ea typeface="微軟正黑體" pitchFamily="34" charset="-120"/>
              </a:rPr>
              <a:t>0: logic 0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en-US" altLang="zh-TW" sz="2800">
                <a:latin typeface="微軟正黑體" pitchFamily="34" charset="-120"/>
                <a:ea typeface="微軟正黑體" pitchFamily="34" charset="-120"/>
              </a:rPr>
              <a:t>1: logic 1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en-US" altLang="zh-TW" sz="2800">
                <a:latin typeface="微軟正黑體" pitchFamily="34" charset="-120"/>
                <a:ea typeface="微軟正黑體" pitchFamily="34" charset="-120"/>
              </a:rPr>
              <a:t>X: unknown logic value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en-US" altLang="zh-TW" sz="2800">
                <a:latin typeface="微軟正黑體" pitchFamily="34" charset="-120"/>
                <a:ea typeface="微軟正黑體" pitchFamily="34" charset="-120"/>
              </a:rPr>
              <a:t>Z: high impedance</a:t>
            </a:r>
            <a:endParaRPr kumimoji="0" lang="zh-TW" altLang="en-US" sz="280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</a:rPr>
              <a:t>Verilog</a:t>
            </a:r>
            <a:r>
              <a:rPr lang="zh-TW" altLang="en-US" dirty="0" smtClean="0">
                <a:latin typeface="Times New Roman" pitchFamily="18" charset="0"/>
              </a:rPr>
              <a:t>語法協定</a:t>
            </a:r>
            <a:r>
              <a:rPr lang="en-US" altLang="zh-TW" dirty="0" smtClean="0">
                <a:latin typeface="Times New Roman" pitchFamily="18" charset="0"/>
              </a:rPr>
              <a:t>- </a:t>
            </a:r>
            <a:r>
              <a:rPr lang="zh-TW" altLang="en-US" dirty="0" smtClean="0">
                <a:latin typeface="Times New Roman" pitchFamily="18" charset="0"/>
              </a:rPr>
              <a:t>接線</a:t>
            </a:r>
            <a:r>
              <a:rPr lang="en-US" altLang="zh-TW" dirty="0" smtClean="0">
                <a:latin typeface="Times New Roman" pitchFamily="18" charset="0"/>
              </a:rPr>
              <a:t>(Net)</a:t>
            </a:r>
            <a:endParaRPr lang="zh-TW" altLang="en-US" dirty="0" smtClean="0">
              <a:latin typeface="Times New Roman" pitchFamily="18" charset="0"/>
            </a:endParaRPr>
          </a:p>
        </p:txBody>
      </p:sp>
      <p:sp>
        <p:nvSpPr>
          <p:cNvPr id="39939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78819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連接個元件的接線</a:t>
            </a:r>
            <a:endParaRPr kumimoji="0" lang="en-US" altLang="zh-TW" sz="2800" dirty="0">
              <a:latin typeface="微軟正黑體" pitchFamily="34" charset="-120"/>
              <a:ea typeface="微軟正黑體" pitchFamily="34" charset="-12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無記憶能力</a:t>
            </a:r>
            <a:endParaRPr kumimoji="0" lang="en-US" altLang="zh-TW" sz="2800" dirty="0">
              <a:latin typeface="微軟正黑體" pitchFamily="34" charset="-120"/>
              <a:ea typeface="微軟正黑體" pitchFamily="34" charset="-12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搭配</a:t>
            </a: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</a:rPr>
              <a:t>assign</a:t>
            </a: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敘述使用</a:t>
            </a:r>
            <a:endParaRPr kumimoji="0"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常用</a:t>
            </a: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</a:rPr>
              <a:t>wire, wand, </a:t>
            </a:r>
            <a:r>
              <a:rPr kumimoji="0" lang="en-US" altLang="zh-TW" sz="2800" dirty="0" err="1">
                <a:latin typeface="微軟正黑體" pitchFamily="34" charset="-120"/>
                <a:ea typeface="微軟正黑體" pitchFamily="34" charset="-120"/>
              </a:rPr>
              <a:t>wor</a:t>
            </a:r>
            <a:endParaRPr kumimoji="0"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693737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文字方塊 4"/>
          <p:cNvSpPr txBox="1">
            <a:spLocks noChangeArrowheads="1"/>
          </p:cNvSpPr>
          <p:nvPr/>
        </p:nvSpPr>
        <p:spPr bwMode="auto">
          <a:xfrm>
            <a:off x="6127750" y="6400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From Prof. P.Y. Chen (ncku)</a:t>
            </a: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0772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  <a:r>
              <a:rPr lang="en-US" altLang="zh-TW" smtClean="0">
                <a:latin typeface="Times New Roman" pitchFamily="18" charset="0"/>
              </a:rPr>
              <a:t>- Vectors &amp; Array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 bwMode="auto">
          <a:xfrm>
            <a:off x="533400" y="1039813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639763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indent="-182563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zh-TW" altLang="en-US" sz="3200" dirty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向量</a:t>
            </a:r>
            <a:endParaRPr kumimoji="0" lang="en-US" altLang="zh-TW" sz="3200" dirty="0">
              <a:latin typeface="微軟正黑體" pitchFamily="34" charset="-120"/>
              <a:ea typeface="微軟正黑體" pitchFamily="34" charset="-120"/>
              <a:sym typeface="Symbol" pitchFamily="18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wire [7:0] bus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 altLang="zh-TW" sz="2800" dirty="0" err="1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reg</a:t>
            </a: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 [31:0] data1</a:t>
            </a:r>
          </a:p>
          <a:p>
            <a:pPr lvl="2" eaLnBrk="1" hangingPunct="1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</a:pPr>
            <a:r>
              <a:rPr kumimoji="0" lang="en-US" altLang="zh-TW" sz="2700" dirty="0" smtClean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data1[5]</a:t>
            </a:r>
            <a:r>
              <a:rPr kumimoji="0" lang="zh-TW" altLang="en-US" sz="2700" dirty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指的是</a:t>
            </a:r>
            <a:r>
              <a:rPr kumimoji="0" lang="en-US" altLang="zh-TW" sz="2700" dirty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data1</a:t>
            </a:r>
            <a:r>
              <a:rPr kumimoji="0" lang="zh-TW" altLang="en-US" sz="2700" dirty="0" smtClean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第</a:t>
            </a:r>
            <a:r>
              <a:rPr kumimoji="0" lang="en-US" altLang="zh-TW" sz="2700" dirty="0" smtClean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6</a:t>
            </a:r>
            <a:r>
              <a:rPr kumimoji="0" lang="zh-TW" altLang="en-US" sz="2700" dirty="0" smtClean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個位</a:t>
            </a:r>
            <a:r>
              <a:rPr kumimoji="0" lang="zh-TW" altLang="en-US" sz="2700" dirty="0">
                <a:latin typeface="微軟正黑體" pitchFamily="34" charset="-120"/>
                <a:ea typeface="微軟正黑體" pitchFamily="34" charset="-120"/>
                <a:sym typeface="Symbol" pitchFamily="18" charset="2"/>
              </a:rPr>
              <a:t>元</a:t>
            </a:r>
            <a:endParaRPr kumimoji="0" lang="en-US" altLang="zh-TW" sz="2700" dirty="0">
              <a:latin typeface="微軟正黑體" pitchFamily="34" charset="-120"/>
              <a:ea typeface="微軟正黑體" pitchFamily="34" charset="-12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zh-TW" altLang="en-US" sz="3200" dirty="0">
                <a:latin typeface="微軟正黑體" pitchFamily="34" charset="-120"/>
                <a:ea typeface="微軟正黑體" pitchFamily="34" charset="-120"/>
              </a:rPr>
              <a:t>陣列</a:t>
            </a:r>
            <a:endParaRPr kumimoji="0" lang="en-US" altLang="zh-TW" sz="3200" dirty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 altLang="zh-TW" sz="2900" dirty="0">
                <a:latin typeface="微軟正黑體" pitchFamily="34" charset="-120"/>
                <a:ea typeface="微軟正黑體" pitchFamily="34" charset="-120"/>
              </a:rPr>
              <a:t>wire [7:0] data2 [3:0]</a:t>
            </a:r>
          </a:p>
          <a:p>
            <a:pPr lvl="2" eaLnBrk="1" hangingPunct="1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</a:pP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四個八位元接線組成的陣列</a:t>
            </a: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lvl="2" eaLnBrk="1" hangingPunct="1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</a:pP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</a:rPr>
              <a:t>data2[3]</a:t>
            </a: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是指</a:t>
            </a: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</a:rPr>
              <a:t>data2</a:t>
            </a: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中指標</a:t>
            </a: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的八位元資料</a:t>
            </a:r>
            <a:endParaRPr kumimoji="0"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 altLang="zh-TW" sz="2900" dirty="0">
                <a:latin typeface="微軟正黑體" pitchFamily="34" charset="-120"/>
                <a:ea typeface="微軟正黑體" pitchFamily="34" charset="-120"/>
              </a:rPr>
              <a:t>wire</a:t>
            </a:r>
            <a:r>
              <a:rPr kumimoji="0" lang="zh-TW" altLang="en-US" sz="29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0" lang="en-US" altLang="zh-TW" sz="2900" dirty="0">
                <a:latin typeface="微軟正黑體" pitchFamily="34" charset="-120"/>
                <a:ea typeface="微軟正黑體" pitchFamily="34" charset="-120"/>
              </a:rPr>
              <a:t>data3 [7:0][5:0]</a:t>
            </a:r>
          </a:p>
          <a:p>
            <a:pPr lvl="2" eaLnBrk="1" hangingPunct="1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</a:pP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</a:rPr>
              <a:t>48</a:t>
            </a: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元素所組成二維陣列</a:t>
            </a:r>
            <a:r>
              <a:rPr kumimoji="0" lang="en-US" altLang="zh-TW" sz="28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2800" dirty="0">
                <a:latin typeface="微軟正黑體" pitchFamily="34" charset="-120"/>
                <a:ea typeface="微軟正黑體" pitchFamily="34" charset="-120"/>
              </a:rPr>
              <a:t>每個元素是一個接線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0772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  <a:r>
              <a:rPr lang="en-US" altLang="zh-TW" smtClean="0">
                <a:latin typeface="Times New Roman" pitchFamily="18" charset="0"/>
              </a:rPr>
              <a:t>- </a:t>
            </a:r>
            <a:r>
              <a:rPr lang="zh-TW" altLang="en-US" smtClean="0">
                <a:latin typeface="Times New Roman" pitchFamily="18" charset="0"/>
              </a:rPr>
              <a:t>多進位表示</a:t>
            </a:r>
          </a:p>
        </p:txBody>
      </p:sp>
      <p:sp>
        <p:nvSpPr>
          <p:cNvPr id="41987" name="文字方塊 4"/>
          <p:cNvSpPr txBox="1">
            <a:spLocks noChangeArrowheads="1"/>
          </p:cNvSpPr>
          <p:nvPr/>
        </p:nvSpPr>
        <p:spPr bwMode="auto">
          <a:xfrm>
            <a:off x="6127750" y="6400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From Prof. P.Y. Chen (ncku)</a:t>
            </a:r>
            <a:endParaRPr lang="zh-TW" altLang="en-US" sz="180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4438"/>
            <a:ext cx="54102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828800"/>
            <a:ext cx="77914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2632075"/>
            <a:ext cx="4089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資料型態</a:t>
            </a:r>
            <a:r>
              <a:rPr lang="en-US" altLang="zh-TW" smtClean="0"/>
              <a:t>-</a:t>
            </a:r>
            <a:r>
              <a:rPr lang="zh-TW" altLang="en-US" smtClean="0"/>
              <a:t>範例</a:t>
            </a:r>
          </a:p>
        </p:txBody>
      </p:sp>
      <p:sp>
        <p:nvSpPr>
          <p:cNvPr id="43011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858000" cy="42894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endParaRPr lang="en-US" altLang="zh-TW" sz="2400" smtClean="0"/>
          </a:p>
          <a:p>
            <a:pPr marL="0" indent="0">
              <a:buFont typeface="Wingdings 3" pitchFamily="18" charset="2"/>
              <a:buNone/>
            </a:pPr>
            <a:r>
              <a:rPr lang="en-US" altLang="zh-TW" sz="2400" smtClean="0"/>
              <a:t>A=6’b110001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400" smtClean="0"/>
              <a:t>A=8’b1001</a:t>
            </a:r>
            <a:r>
              <a:rPr lang="en-US" altLang="zh-TW" sz="2400" smtClean="0">
                <a:solidFill>
                  <a:srgbClr val="FF0000"/>
                </a:solidFill>
              </a:rPr>
              <a:t>_</a:t>
            </a:r>
            <a:r>
              <a:rPr lang="en-US" altLang="zh-TW" sz="2400" smtClean="0"/>
              <a:t>0011	(</a:t>
            </a:r>
            <a:r>
              <a:rPr lang="zh-TW" altLang="en-US" sz="2400" smtClean="0"/>
              <a:t>底線為方便讀取，可不加</a:t>
            </a:r>
            <a:r>
              <a:rPr lang="en-US" altLang="zh-TW" sz="2400" smtClean="0"/>
              <a:t>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400" smtClean="0"/>
              <a:t>A=3’B010			(</a:t>
            </a:r>
            <a:r>
              <a:rPr lang="zh-TW" altLang="en-US" sz="2400" smtClean="0"/>
              <a:t>型態大小寫皆可</a:t>
            </a:r>
            <a:r>
              <a:rPr lang="en-US" altLang="zh-TW" sz="2400" smtClean="0"/>
              <a:t>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400" smtClean="0"/>
              <a:t>A=659				(</a:t>
            </a:r>
            <a:r>
              <a:rPr lang="zh-TW" altLang="en-US" sz="2400" smtClean="0"/>
              <a:t>無宣告型態時設定成十進制</a:t>
            </a:r>
            <a:r>
              <a:rPr lang="en-US" altLang="zh-TW" sz="2400" smtClean="0"/>
              <a:t>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400" smtClean="0"/>
              <a:t>A=‘h837FF		(</a:t>
            </a:r>
            <a:r>
              <a:rPr lang="zh-TW" altLang="en-US" sz="2400" smtClean="0"/>
              <a:t>無宣告位元時設定成</a:t>
            </a:r>
            <a:r>
              <a:rPr lang="en-US" altLang="zh-TW" sz="2400" smtClean="0"/>
              <a:t>32</a:t>
            </a:r>
            <a:r>
              <a:rPr lang="zh-TW" altLang="en-US" sz="2400" smtClean="0"/>
              <a:t>位元</a:t>
            </a:r>
            <a:r>
              <a:rPr lang="en-US" altLang="zh-TW" sz="2400" smtClean="0"/>
              <a:t>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400" smtClean="0"/>
              <a:t>A=10’b010		(</a:t>
            </a:r>
            <a:r>
              <a:rPr lang="zh-TW" altLang="en-US" sz="2400" smtClean="0"/>
              <a:t>擴展</a:t>
            </a:r>
            <a:r>
              <a:rPr lang="en-US" altLang="zh-TW" sz="2400" smtClean="0"/>
              <a:t>MSB,=10’b0000000010)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400" smtClean="0"/>
              <a:t>A=10’b110		(</a:t>
            </a:r>
            <a:r>
              <a:rPr lang="zh-TW" altLang="en-US" sz="2400" smtClean="0"/>
              <a:t>擴展</a:t>
            </a:r>
            <a:r>
              <a:rPr lang="en-US" altLang="zh-TW" sz="2400" smtClean="0"/>
              <a:t>MSB,=10’b0000000110)</a:t>
            </a:r>
            <a:endParaRPr lang="zh-TW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資料型態</a:t>
            </a:r>
            <a:r>
              <a:rPr lang="en-US" altLang="zh-TW" smtClean="0"/>
              <a:t>-</a:t>
            </a:r>
            <a:r>
              <a:rPr lang="zh-TW" altLang="en-US" smtClean="0"/>
              <a:t>負數及小數</a:t>
            </a:r>
          </a:p>
        </p:txBody>
      </p:sp>
      <p:sp>
        <p:nvSpPr>
          <p:cNvPr id="44035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09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TW" altLang="en-US" sz="2000" smtClean="0"/>
              <a:t>將負號放在</a:t>
            </a:r>
            <a:r>
              <a:rPr lang="en-US" altLang="zh-TW" sz="2000" smtClean="0"/>
              <a:t>&lt;size&gt;</a:t>
            </a:r>
            <a:r>
              <a:rPr lang="zh-TW" altLang="en-US" sz="2000" smtClean="0"/>
              <a:t>之前。</a:t>
            </a: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A=-8’d3 		(</a:t>
            </a:r>
            <a:r>
              <a:rPr lang="zh-TW" altLang="en-US" sz="2000" smtClean="0"/>
              <a:t>用</a:t>
            </a:r>
            <a:r>
              <a:rPr lang="en-US" altLang="zh-TW" sz="2000" smtClean="0"/>
              <a:t>8-bit</a:t>
            </a:r>
            <a:r>
              <a:rPr lang="zh-TW" altLang="en-US" sz="2000" smtClean="0"/>
              <a:t>二補數表示負三</a:t>
            </a:r>
            <a:r>
              <a:rPr lang="en-US" altLang="zh-TW" sz="2000" smtClean="0"/>
              <a:t>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A=4’d</a:t>
            </a:r>
            <a:r>
              <a:rPr lang="en-US" altLang="zh-TW" sz="2000" smtClean="0">
                <a:solidFill>
                  <a:srgbClr val="FF0000"/>
                </a:solidFill>
              </a:rPr>
              <a:t>-</a:t>
            </a:r>
            <a:r>
              <a:rPr lang="en-US" altLang="zh-TW" sz="2000" smtClean="0"/>
              <a:t>2			(</a:t>
            </a:r>
            <a:r>
              <a:rPr lang="zh-TW" altLang="en-US" sz="2000" smtClean="0"/>
              <a:t>此為</a:t>
            </a:r>
            <a:r>
              <a:rPr lang="zh-TW" altLang="en-US" sz="2000" smtClean="0">
                <a:solidFill>
                  <a:srgbClr val="FF0000"/>
                </a:solidFill>
              </a:rPr>
              <a:t>錯誤寫法</a:t>
            </a:r>
            <a:r>
              <a:rPr lang="en-US" altLang="zh-TW" sz="2000" smtClean="0"/>
              <a:t>)</a:t>
            </a:r>
          </a:p>
          <a:p>
            <a:pPr marL="0" indent="0">
              <a:buFont typeface="Wingdings 3" pitchFamily="18" charset="2"/>
              <a:buNone/>
            </a:pP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r>
              <a:rPr lang="zh-TW" altLang="en-US" sz="2000" smtClean="0"/>
              <a:t>小數可用在</a:t>
            </a:r>
            <a:r>
              <a:rPr lang="en-US" altLang="zh-TW" sz="2000" smtClean="0"/>
              <a:t>decimal</a:t>
            </a:r>
            <a:r>
              <a:rPr lang="zh-TW" altLang="en-US" sz="2000" smtClean="0"/>
              <a:t>或科學格式</a:t>
            </a: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r>
              <a:rPr lang="zh-TW" altLang="en-US" sz="2000" smtClean="0"/>
              <a:t>例如</a:t>
            </a: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A=0.12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A=1.2E12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A=.12		(</a:t>
            </a:r>
            <a:r>
              <a:rPr lang="zh-TW" altLang="en-US" sz="2000" smtClean="0">
                <a:solidFill>
                  <a:srgbClr val="FF0000"/>
                </a:solidFill>
              </a:rPr>
              <a:t>錯誤寫法</a:t>
            </a:r>
            <a:r>
              <a:rPr lang="en-US" altLang="zh-TW" sz="2000" smtClean="0"/>
              <a:t>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/>
              <a:t>A=.3E3		(</a:t>
            </a:r>
            <a:r>
              <a:rPr lang="zh-TW" altLang="en-US" sz="2000" smtClean="0">
                <a:solidFill>
                  <a:srgbClr val="FF0000"/>
                </a:solidFill>
              </a:rPr>
              <a:t>錯誤寫法</a:t>
            </a:r>
            <a:r>
              <a:rPr lang="en-US" altLang="zh-TW" sz="20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842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Top-Down design - Full Adder</a:t>
            </a:r>
            <a:endParaRPr lang="zh-TW" altLang="en-US" dirty="0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633538"/>
            <a:ext cx="9128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文字方塊 3"/>
          <p:cNvSpPr txBox="1">
            <a:spLocks noChangeArrowheads="1"/>
          </p:cNvSpPr>
          <p:nvPr/>
        </p:nvSpPr>
        <p:spPr bwMode="auto">
          <a:xfrm>
            <a:off x="4694238" y="6473825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0772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  <a:r>
              <a:rPr lang="en-US" altLang="zh-TW" smtClean="0">
                <a:latin typeface="Times New Roman" pitchFamily="18" charset="0"/>
              </a:rPr>
              <a:t>- </a:t>
            </a:r>
            <a:r>
              <a:rPr lang="zh-TW" altLang="en-US" smtClean="0">
                <a:latin typeface="Times New Roman" pitchFamily="18" charset="0"/>
              </a:rPr>
              <a:t>參數</a:t>
            </a:r>
            <a:r>
              <a:rPr lang="en-US" altLang="zh-TW" smtClean="0">
                <a:latin typeface="Times New Roman" pitchFamily="18" charset="0"/>
              </a:rPr>
              <a:t>(Parameter)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45059" name="Rectangle 3"/>
          <p:cNvSpPr txBox="1">
            <a:spLocks noChangeArrowheads="1"/>
          </p:cNvSpPr>
          <p:nvPr/>
        </p:nvSpPr>
        <p:spPr bwMode="auto">
          <a:xfrm>
            <a:off x="685800" y="1295400"/>
            <a:ext cx="77724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zh-TW" altLang="en-US" sz="320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可定義參數</a:t>
            </a:r>
            <a:endParaRPr kumimoji="0" lang="en-US" altLang="zh-TW" sz="320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zh-TW" altLang="en-US" sz="320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不可改變</a:t>
            </a:r>
            <a:endParaRPr kumimoji="0" lang="en-US" altLang="zh-TW" sz="320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zh-TW" altLang="en-US" sz="320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可以輸入訊號</a:t>
            </a:r>
            <a:endParaRPr kumimoji="0" lang="en-US" altLang="zh-TW" sz="320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kumimoji="0" lang="en-US" altLang="zh-TW" sz="320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parameter bits=8, shift_r=3</a:t>
            </a:r>
            <a:endParaRPr kumimoji="0" lang="en-US" altLang="zh-TW" sz="320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5060" name="文字方塊 4"/>
          <p:cNvSpPr txBox="1">
            <a:spLocks noChangeArrowheads="1"/>
          </p:cNvSpPr>
          <p:nvPr/>
        </p:nvSpPr>
        <p:spPr bwMode="auto">
          <a:xfrm>
            <a:off x="6127750" y="6400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From Prof. P.Y. Chen (ncku)</a:t>
            </a:r>
            <a:endParaRPr lang="zh-TW" altLang="en-US" sz="1800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24275"/>
            <a:ext cx="35814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0772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  <a:r>
              <a:rPr lang="en-US" altLang="zh-TW" smtClean="0">
                <a:latin typeface="Times New Roman" pitchFamily="18" charset="0"/>
              </a:rPr>
              <a:t>- </a:t>
            </a:r>
            <a:r>
              <a:rPr lang="zh-TW" altLang="en-US" smtClean="0">
                <a:latin typeface="Times New Roman" pitchFamily="18" charset="0"/>
              </a:rPr>
              <a:t>參數</a:t>
            </a:r>
            <a:r>
              <a:rPr lang="en-US" altLang="zh-TW" smtClean="0">
                <a:latin typeface="Times New Roman" pitchFamily="18" charset="0"/>
              </a:rPr>
              <a:t>(Parameter)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46083" name="文字方塊 4"/>
          <p:cNvSpPr txBox="1">
            <a:spLocks noChangeArrowheads="1"/>
          </p:cNvSpPr>
          <p:nvPr/>
        </p:nvSpPr>
        <p:spPr bwMode="auto">
          <a:xfrm>
            <a:off x="6127750" y="6400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From Prof. P.Y. Chen (ncku)</a:t>
            </a:r>
            <a:endParaRPr lang="zh-TW" altLang="en-US" sz="1800"/>
          </a:p>
        </p:txBody>
      </p:sp>
      <p:pic>
        <p:nvPicPr>
          <p:cNvPr id="4608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76400"/>
            <a:ext cx="79898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0772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  <a:r>
              <a:rPr lang="en-US" altLang="zh-TW" smtClean="0">
                <a:latin typeface="Times New Roman" pitchFamily="18" charset="0"/>
              </a:rPr>
              <a:t>- </a:t>
            </a:r>
            <a:r>
              <a:rPr lang="zh-TW" altLang="en-US" smtClean="0">
                <a:latin typeface="Times New Roman" pitchFamily="18" charset="0"/>
              </a:rPr>
              <a:t>參數</a:t>
            </a:r>
            <a:r>
              <a:rPr lang="en-US" altLang="zh-TW" smtClean="0">
                <a:latin typeface="Times New Roman" pitchFamily="18" charset="0"/>
              </a:rPr>
              <a:t>(Parameter)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47107" name="文字方塊 4"/>
          <p:cNvSpPr txBox="1">
            <a:spLocks noChangeArrowheads="1"/>
          </p:cNvSpPr>
          <p:nvPr/>
        </p:nvSpPr>
        <p:spPr bwMode="auto">
          <a:xfrm>
            <a:off x="6127750" y="6400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>From Prof. P.Y. Chen (ncku)</a:t>
            </a:r>
            <a:endParaRPr lang="zh-TW" altLang="en-US" sz="1800"/>
          </a:p>
        </p:txBody>
      </p:sp>
      <p:pic>
        <p:nvPicPr>
          <p:cNvPr id="4710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127125"/>
            <a:ext cx="83534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0772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  <a:r>
              <a:rPr lang="en-US" altLang="zh-TW" smtClean="0">
                <a:latin typeface="Times New Roman" pitchFamily="18" charset="0"/>
              </a:rPr>
              <a:t>- </a:t>
            </a:r>
            <a:r>
              <a:rPr lang="zh-TW" altLang="en-US" smtClean="0">
                <a:latin typeface="Times New Roman" pitchFamily="18" charset="0"/>
              </a:rPr>
              <a:t>參數</a:t>
            </a:r>
            <a:r>
              <a:rPr lang="en-US" altLang="zh-TW" smtClean="0">
                <a:latin typeface="Times New Roman" pitchFamily="18" charset="0"/>
              </a:rPr>
              <a:t>(Parameter)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48131" name="矩形 2"/>
          <p:cNvSpPr>
            <a:spLocks noChangeArrowheads="1"/>
          </p:cNvSpPr>
          <p:nvPr/>
        </p:nvSpPr>
        <p:spPr bwMode="auto">
          <a:xfrm>
            <a:off x="228600" y="1544638"/>
            <a:ext cx="3505200" cy="40941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module add_test(a1,b1,c1);</a:t>
            </a:r>
          </a:p>
          <a:p>
            <a:r>
              <a:rPr lang="en-US" altLang="zh-TW"/>
              <a:t>input [1:0] a1,b1;</a:t>
            </a:r>
          </a:p>
          <a:p>
            <a:r>
              <a:rPr lang="en-US" altLang="zh-TW"/>
              <a:t>output [1:0] c1;</a:t>
            </a:r>
          </a:p>
          <a:p>
            <a:r>
              <a:rPr lang="en-US" altLang="zh-TW"/>
              <a:t>add_m haha(a1,b1,c1);</a:t>
            </a:r>
          </a:p>
          <a:p>
            <a:r>
              <a:rPr lang="en-US" altLang="zh-TW">
                <a:solidFill>
                  <a:srgbClr val="0000FF"/>
                </a:solidFill>
              </a:rPr>
              <a:t>defparam haha.size=2</a:t>
            </a:r>
            <a:r>
              <a:rPr lang="en-US" altLang="zh-TW"/>
              <a:t>;</a:t>
            </a:r>
          </a:p>
          <a:p>
            <a:r>
              <a:rPr lang="en-US" altLang="zh-TW"/>
              <a:t>endmodule</a:t>
            </a:r>
          </a:p>
          <a:p>
            <a:endParaRPr lang="en-US" altLang="zh-TW"/>
          </a:p>
          <a:p>
            <a:r>
              <a:rPr lang="en-US" altLang="zh-TW"/>
              <a:t>module add_m(a,b,c);</a:t>
            </a:r>
          </a:p>
          <a:p>
            <a:r>
              <a:rPr lang="en-US" altLang="zh-TW"/>
              <a:t>parameter size=4;</a:t>
            </a:r>
          </a:p>
          <a:p>
            <a:r>
              <a:rPr lang="en-US" altLang="zh-TW"/>
              <a:t>input [size-1:0] a,b;</a:t>
            </a:r>
          </a:p>
          <a:p>
            <a:r>
              <a:rPr lang="en-US" altLang="zh-TW"/>
              <a:t>output [size-1:0] c;</a:t>
            </a:r>
          </a:p>
          <a:p>
            <a:r>
              <a:rPr lang="en-US" altLang="zh-TW"/>
              <a:t>assign c=a+b;</a:t>
            </a:r>
          </a:p>
          <a:p>
            <a:r>
              <a:rPr lang="en-US" altLang="zh-TW"/>
              <a:t>endmodule </a:t>
            </a:r>
            <a:endParaRPr lang="zh-TW" altLang="en-US"/>
          </a:p>
        </p:txBody>
      </p:sp>
      <p:sp>
        <p:nvSpPr>
          <p:cNvPr id="48132" name="矩形 5"/>
          <p:cNvSpPr>
            <a:spLocks noChangeArrowheads="1"/>
          </p:cNvSpPr>
          <p:nvPr/>
        </p:nvSpPr>
        <p:spPr bwMode="auto">
          <a:xfrm>
            <a:off x="3962400" y="1544638"/>
            <a:ext cx="4572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module add_test(a1,b1,c1);</a:t>
            </a:r>
          </a:p>
          <a:p>
            <a:r>
              <a:rPr lang="en-US" altLang="zh-TW"/>
              <a:t>input [1:0] a1,b1;</a:t>
            </a:r>
          </a:p>
          <a:p>
            <a:r>
              <a:rPr lang="en-US" altLang="zh-TW"/>
              <a:t>output [1:0] c1;</a:t>
            </a:r>
          </a:p>
          <a:p>
            <a:r>
              <a:rPr lang="en-US" altLang="zh-TW"/>
              <a:t>add_m </a:t>
            </a:r>
            <a:r>
              <a:rPr lang="en-US" altLang="zh-TW">
                <a:solidFill>
                  <a:srgbClr val="0000FF"/>
                </a:solidFill>
              </a:rPr>
              <a:t>#(2)</a:t>
            </a:r>
            <a:r>
              <a:rPr lang="en-US" altLang="zh-TW"/>
              <a:t> haha(a1,b1,c1);</a:t>
            </a:r>
          </a:p>
          <a:p>
            <a:r>
              <a:rPr lang="en-US" altLang="zh-TW"/>
              <a:t>endmodule</a:t>
            </a:r>
          </a:p>
          <a:p>
            <a:endParaRPr lang="en-US" altLang="zh-TW"/>
          </a:p>
        </p:txBody>
      </p:sp>
      <p:sp>
        <p:nvSpPr>
          <p:cNvPr id="48133" name="矩形 6"/>
          <p:cNvSpPr>
            <a:spLocks noChangeArrowheads="1"/>
          </p:cNvSpPr>
          <p:nvPr/>
        </p:nvSpPr>
        <p:spPr bwMode="auto">
          <a:xfrm>
            <a:off x="3886200" y="3565525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module add_test </a:t>
            </a:r>
            <a:r>
              <a:rPr lang="en-US" altLang="zh-TW">
                <a:solidFill>
                  <a:srgbClr val="FF0000"/>
                </a:solidFill>
              </a:rPr>
              <a:t>#(parameter ss=2) </a:t>
            </a:r>
            <a:r>
              <a:rPr lang="en-US" altLang="zh-TW">
                <a:solidFill>
                  <a:srgbClr val="0000FF"/>
                </a:solidFill>
              </a:rPr>
              <a:t>(input [ss-1:0] a1, input [ss-1:0] b1,output [ss-1:0] c1);</a:t>
            </a:r>
          </a:p>
          <a:p>
            <a:r>
              <a:rPr lang="en-US" altLang="zh-TW"/>
              <a:t>add_m #(2) haha(a1,b1,c1);</a:t>
            </a:r>
          </a:p>
          <a:p>
            <a:r>
              <a:rPr lang="en-US" altLang="zh-TW"/>
              <a:t>endmodule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</a:p>
        </p:txBody>
      </p:sp>
      <p:sp>
        <p:nvSpPr>
          <p:cNvPr id="49155" name="文字方塊 6"/>
          <p:cNvSpPr txBox="1">
            <a:spLocks noChangeArrowheads="1"/>
          </p:cNvSpPr>
          <p:nvPr/>
        </p:nvSpPr>
        <p:spPr bwMode="auto">
          <a:xfrm>
            <a:off x="4208463" y="63246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397000"/>
            <a:ext cx="9028113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</a:p>
        </p:txBody>
      </p:sp>
      <p:sp>
        <p:nvSpPr>
          <p:cNvPr id="50179" name="文字方塊 6"/>
          <p:cNvSpPr txBox="1">
            <a:spLocks noChangeArrowheads="1"/>
          </p:cNvSpPr>
          <p:nvPr/>
        </p:nvSpPr>
        <p:spPr bwMode="auto">
          <a:xfrm>
            <a:off x="4208463" y="63246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219200"/>
            <a:ext cx="89947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467600" cy="8080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語法協定</a:t>
            </a:r>
            <a:r>
              <a:rPr lang="en-US" altLang="zh-TW" smtClean="0">
                <a:latin typeface="Times New Roman" pitchFamily="18" charset="0"/>
              </a:rPr>
              <a:t>-</a:t>
            </a:r>
            <a:r>
              <a:rPr lang="zh-TW" altLang="en-US" smtClean="0">
                <a:latin typeface="Times New Roman" pitchFamily="18" charset="0"/>
              </a:rPr>
              <a:t>三態邏輯閘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66800" y="1676400"/>
          <a:ext cx="6096000" cy="1849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582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bufif0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bufif1</a:t>
                      </a:r>
                      <a:endParaRPr lang="zh-TW" alt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z</a:t>
                      </a:r>
                      <a:endParaRPr lang="zh-TW" alt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z</a:t>
                      </a:r>
                      <a:endParaRPr lang="zh-TW" alt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z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z</a:t>
                      </a:r>
                      <a:endParaRPr lang="zh-TW" alt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66800" y="4114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819400"/>
            <a:ext cx="5257800" cy="579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Example: Half Adder</a:t>
            </a:r>
            <a:endParaRPr lang="zh-TW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Half Adder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848600" cy="2209800"/>
          </a:xfrm>
        </p:spPr>
        <p:txBody>
          <a:bodyPr/>
          <a:lstStyle/>
          <a:p>
            <a:pPr marL="609600" indent="-609600" eaLnBrk="1" hangingPunct="1"/>
            <a:r>
              <a:rPr lang="en-US" altLang="zh-TW" smtClean="0">
                <a:latin typeface="Times New Roman" pitchFamily="18" charset="0"/>
              </a:rPr>
              <a:t>Truth Table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53252" name="文字方塊 4"/>
          <p:cNvSpPr txBox="1">
            <a:spLocks noChangeArrowheads="1"/>
          </p:cNvSpPr>
          <p:nvPr/>
        </p:nvSpPr>
        <p:spPr bwMode="auto">
          <a:xfrm>
            <a:off x="4876800" y="62484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5000" y="1981200"/>
          <a:ext cx="495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066800"/>
                <a:gridCol w="12192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S(Sum)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C(Carry)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19400" y="4033596"/>
            <a:ext cx="1716817" cy="400815"/>
          </a:xfrm>
          <a:prstGeom prst="rect">
            <a:avLst/>
          </a:prstGeom>
          <a:blipFill rotWithShape="1">
            <a:blip r:embed="rId2" cstate="print"/>
            <a:stretch>
              <a:fillRect r="-11744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95600" y="4624812"/>
            <a:ext cx="1068369" cy="40011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Half Adder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848600" cy="3200400"/>
          </a:xfrm>
        </p:spPr>
        <p:txBody>
          <a:bodyPr/>
          <a:lstStyle/>
          <a:p>
            <a:pPr marL="609600" indent="-609600" eaLnBrk="1" hangingPunct="1"/>
            <a:r>
              <a:rPr lang="en-US" altLang="zh-TW" sz="2400" smtClean="0">
                <a:latin typeface="Times New Roman" pitchFamily="18" charset="0"/>
              </a:rPr>
              <a:t>Verilog</a:t>
            </a:r>
          </a:p>
          <a:p>
            <a:pPr marL="609600" indent="-609600" eaLnBrk="1" hangingPunct="1"/>
            <a:endParaRPr lang="en-US" altLang="zh-TW" sz="2400" smtClean="0">
              <a:latin typeface="Times New Roman" pitchFamily="18" charset="0"/>
            </a:endParaRPr>
          </a:p>
          <a:p>
            <a:pPr marL="609600" indent="-609600" eaLnBrk="1" hangingPunct="1"/>
            <a:endParaRPr lang="en-US" altLang="zh-TW" sz="2400" smtClean="0">
              <a:latin typeface="Times New Roman" pitchFamily="18" charset="0"/>
            </a:endParaRPr>
          </a:p>
          <a:p>
            <a:pPr marL="609600" indent="-609600" eaLnBrk="1" hangingPunct="1"/>
            <a:endParaRPr lang="en-US" altLang="zh-TW" sz="2400" smtClean="0">
              <a:latin typeface="Times New Roman" pitchFamily="18" charset="0"/>
            </a:endParaRPr>
          </a:p>
          <a:p>
            <a:pPr marL="609600" indent="-609600" eaLnBrk="1" hangingPunct="1"/>
            <a:r>
              <a:rPr lang="en-US" altLang="zh-TW" sz="2400" smtClean="0">
                <a:latin typeface="Times New Roman" pitchFamily="18" charset="0"/>
              </a:rPr>
              <a:t>Schematic Design</a:t>
            </a:r>
            <a:endParaRPr lang="zh-TW" altLang="en-US" sz="2400" smtClean="0">
              <a:latin typeface="Times New Roman" pitchFamily="18" charset="0"/>
            </a:endParaRPr>
          </a:p>
        </p:txBody>
      </p:sp>
      <p:sp>
        <p:nvSpPr>
          <p:cNvPr id="3" name="文字方塊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25306" y="1933192"/>
            <a:ext cx="2614049" cy="400815"/>
          </a:xfrm>
          <a:prstGeom prst="rect">
            <a:avLst/>
          </a:prstGeom>
          <a:blipFill rotWithShape="1">
            <a:blip r:embed="rId2" cstate="print"/>
            <a:stretch>
              <a:fillRect b="-4545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25306" y="2517262"/>
            <a:ext cx="1090683" cy="40011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4278" name="矩形 3"/>
          <p:cNvSpPr>
            <a:spLocks noChangeArrowheads="1"/>
          </p:cNvSpPr>
          <p:nvPr/>
        </p:nvSpPr>
        <p:spPr bwMode="auto">
          <a:xfrm>
            <a:off x="4343400" y="1066800"/>
            <a:ext cx="2895600" cy="19383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module ha(a,b,s,c);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input a,b;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output s,c;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xor(s,a,b);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and(c,a,b);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endmodule </a:t>
            </a:r>
            <a:endParaRPr lang="zh-TW" altLang="en-US">
              <a:solidFill>
                <a:srgbClr val="0000FF"/>
              </a:solidFill>
            </a:endParaRPr>
          </a:p>
        </p:txBody>
      </p:sp>
      <p:pic>
        <p:nvPicPr>
          <p:cNvPr id="5427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38525"/>
            <a:ext cx="56388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文字方塊 5"/>
          <p:cNvSpPr txBox="1">
            <a:spLocks noChangeArrowheads="1"/>
          </p:cNvSpPr>
          <p:nvPr/>
        </p:nvSpPr>
        <p:spPr bwMode="auto">
          <a:xfrm>
            <a:off x="5486400" y="66675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Gate Level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2525"/>
            <a:ext cx="80772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762000" y="371475"/>
            <a:ext cx="7467600" cy="5953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dirty="0" smtClean="0"/>
              <a:t>Top-Down design - Full Adder</a:t>
            </a:r>
            <a:endParaRPr lang="zh-TW" altLang="en-US" dirty="0"/>
          </a:p>
        </p:txBody>
      </p:sp>
      <p:sp>
        <p:nvSpPr>
          <p:cNvPr id="9221" name="文字方塊 6"/>
          <p:cNvSpPr txBox="1">
            <a:spLocks noChangeArrowheads="1"/>
          </p:cNvSpPr>
          <p:nvPr/>
        </p:nvSpPr>
        <p:spPr bwMode="auto">
          <a:xfrm>
            <a:off x="4419600" y="63246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From http://web.ntnu.edu.tw/~jhtsai/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Half Adder -Simulation</a:t>
            </a:r>
            <a:endParaRPr lang="zh-TW" altLang="en-US" smtClean="0">
              <a:latin typeface="Times New Roman" pitchFamily="18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057400"/>
            <a:ext cx="9101137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819400"/>
            <a:ext cx="5257800" cy="579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Example: Full Adder</a:t>
            </a:r>
            <a:endParaRPr lang="zh-TW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Full Adder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848600" cy="2209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400" smtClean="0">
                <a:latin typeface="Times New Roman" pitchFamily="18" charset="0"/>
              </a:rPr>
              <a:t>Truth Table</a:t>
            </a:r>
            <a:endParaRPr lang="zh-TW" altLang="en-US" sz="2400" smtClean="0">
              <a:latin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95450" y="1981200"/>
          <a:ext cx="5391150" cy="3343275"/>
        </p:xfrm>
        <a:graphic>
          <a:graphicData uri="http://schemas.openxmlformats.org/drawingml/2006/table">
            <a:tbl>
              <a:tblPr/>
              <a:tblGrid>
                <a:gridCol w="939800"/>
                <a:gridCol w="877888"/>
                <a:gridCol w="877887"/>
                <a:gridCol w="1003300"/>
                <a:gridCol w="1692275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S(Sum)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Cout(Carry)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新細明體" pitchFamily="18" charset="-120"/>
                      </a:endParaRP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itchFamily="18" charset="2"/>
                        <a:defRPr sz="1400">
                          <a:solidFill>
                            <a:schemeClr val="tx1"/>
                          </a:solidFill>
                          <a:latin typeface="Century Schoolbook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1431" marR="91431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20570" y="5544016"/>
            <a:ext cx="3653629" cy="40081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20570" y="6096000"/>
            <a:ext cx="4046301" cy="400815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Full Adder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54013" y="1295400"/>
            <a:ext cx="7848600" cy="2209800"/>
          </a:xfrm>
        </p:spPr>
        <p:txBody>
          <a:bodyPr/>
          <a:lstStyle/>
          <a:p>
            <a:pPr marL="609600" indent="-609600" eaLnBrk="1" hangingPunct="1"/>
            <a:r>
              <a:rPr lang="en-US" altLang="zh-TW" smtClean="0">
                <a:latin typeface="Times New Roman" pitchFamily="18" charset="0"/>
              </a:rPr>
              <a:t>Truth Table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58372" name="矩形 3"/>
          <p:cNvSpPr>
            <a:spLocks noChangeArrowheads="1"/>
          </p:cNvSpPr>
          <p:nvPr/>
        </p:nvSpPr>
        <p:spPr bwMode="auto">
          <a:xfrm>
            <a:off x="4648200" y="865188"/>
            <a:ext cx="4495800" cy="5632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module fa(a,b,c,s,cout);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input a,b,c;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output s,cout;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wire a_,b_,c_,s1,s2,s3,s4,c1,c2,c3,c4;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not(a_,a);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not(b_,b);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not(c_,c);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and(s1,a_,b_,c);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and(s2,a_,b,c_);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and(s3,a,b_,c_);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and(s4,a,b,c);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or(s,s1,s2,s3,s4);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and(c1,a_,b,c);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and(c2,a,b_,c);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and(c3,a,b,c_);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and(c4,a,b,c);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or(cout,c1,c2,c3,c4);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endmodule 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58373" name="文字方塊 4"/>
          <p:cNvSpPr txBox="1">
            <a:spLocks noChangeArrowheads="1"/>
          </p:cNvSpPr>
          <p:nvPr/>
        </p:nvSpPr>
        <p:spPr bwMode="auto">
          <a:xfrm>
            <a:off x="4610100" y="321733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Gate Level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178050"/>
            <a:ext cx="45720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Full Adder - Simplified 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54013" y="1295400"/>
            <a:ext cx="7848600" cy="2209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400" smtClean="0">
                <a:latin typeface="Times New Roman" pitchFamily="18" charset="0"/>
              </a:rPr>
              <a:t>Simplification</a:t>
            </a:r>
            <a:endParaRPr lang="zh-TW" altLang="en-US" sz="2400" smtClean="0">
              <a:latin typeface="Times New Roman" pitchFamily="18" charset="0"/>
            </a:endParaRPr>
          </a:p>
        </p:txBody>
      </p:sp>
      <p:sp>
        <p:nvSpPr>
          <p:cNvPr id="59396" name="文字方塊 4"/>
          <p:cNvSpPr txBox="1">
            <a:spLocks noChangeArrowheads="1"/>
          </p:cNvSpPr>
          <p:nvPr/>
        </p:nvSpPr>
        <p:spPr bwMode="auto">
          <a:xfrm>
            <a:off x="4800600" y="52959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K-MAP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1915544"/>
            <a:ext cx="5587273" cy="1017779"/>
          </a:xfrm>
          <a:prstGeom prst="rect">
            <a:avLst/>
          </a:prstGeom>
          <a:blipFill rotWithShape="1">
            <a:blip r:embed="rId2" cstate="print"/>
            <a:stretch>
              <a:fillRect b="-3593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5400" y="3200400"/>
            <a:ext cx="5988306" cy="400815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71600" y="4038600"/>
          <a:ext cx="6096000" cy="1108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95400"/>
                <a:gridCol w="1219200"/>
                <a:gridCol w="1219200"/>
                <a:gridCol w="1219200"/>
              </a:tblGrid>
              <a:tr h="36597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     </a:t>
                      </a:r>
                      <a:r>
                        <a:rPr lang="en-US" altLang="zh-TW" sz="1800" baseline="0" dirty="0" smtClean="0"/>
                        <a:t>  </a:t>
                      </a:r>
                      <a:r>
                        <a:rPr lang="en-US" altLang="zh-TW" sz="1800" dirty="0" smtClean="0"/>
                        <a:t>BC</a:t>
                      </a:r>
                      <a:endParaRPr lang="zh-TW" altLang="en-US" sz="1800" dirty="0"/>
                    </a:p>
                  </a:txBody>
                  <a:tcPr marT="45746" marB="45746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00</a:t>
                      </a:r>
                      <a:endParaRPr lang="zh-TW" altLang="en-US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01</a:t>
                      </a:r>
                      <a:endParaRPr lang="zh-TW" altLang="en-US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46" marB="45746"/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46" marB="45746"/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46" marB="45746"/>
                </a:tc>
              </a:tr>
            </a:tbl>
          </a:graphicData>
        </a:graphic>
      </p:graphicFrame>
      <p:sp>
        <p:nvSpPr>
          <p:cNvPr id="3" name="圓角矩形 2"/>
          <p:cNvSpPr/>
          <p:nvPr/>
        </p:nvSpPr>
        <p:spPr>
          <a:xfrm>
            <a:off x="5105400" y="4419600"/>
            <a:ext cx="381000" cy="7620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886200" y="4800600"/>
            <a:ext cx="1600200" cy="3810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105400" y="4800600"/>
            <a:ext cx="1828800" cy="3810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Full Adder - Simplified 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54013" y="1295400"/>
            <a:ext cx="7848600" cy="2209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400" smtClean="0">
                <a:latin typeface="Times New Roman" pitchFamily="18" charset="0"/>
              </a:rPr>
              <a:t>Simplification</a:t>
            </a:r>
            <a:endParaRPr lang="zh-TW" altLang="en-US" sz="2400" smtClean="0">
              <a:latin typeface="Times New Roman" pitchFamily="18" charset="0"/>
            </a:endParaRPr>
          </a:p>
        </p:txBody>
      </p:sp>
      <p:sp>
        <p:nvSpPr>
          <p:cNvPr id="60420" name="文字方塊 4"/>
          <p:cNvSpPr txBox="1">
            <a:spLocks noChangeArrowheads="1"/>
          </p:cNvSpPr>
          <p:nvPr/>
        </p:nvSpPr>
        <p:spPr bwMode="auto">
          <a:xfrm>
            <a:off x="5824538" y="1962150"/>
            <a:ext cx="166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Gate Level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421" name="矩形 3"/>
          <p:cNvSpPr>
            <a:spLocks noChangeArrowheads="1"/>
          </p:cNvSpPr>
          <p:nvPr/>
        </p:nvSpPr>
        <p:spPr bwMode="auto">
          <a:xfrm>
            <a:off x="5824538" y="2590800"/>
            <a:ext cx="2895600" cy="31702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module fas(a,b,c,s,cout);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input a,b,c;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output s,cout;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wire c1,c2,c3;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xor(s,a,b,c);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and(c1,a,b);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and(c2,b,c);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and(c3,a,c);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or(cout,c1,c2,c3);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endmodule </a:t>
            </a:r>
            <a:endParaRPr lang="zh-TW" altLang="en-US">
              <a:solidFill>
                <a:srgbClr val="0000FF"/>
              </a:solidFill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546417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Exercise- Multiplexer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543800" cy="609600"/>
          </a:xfrm>
        </p:spPr>
        <p:txBody>
          <a:bodyPr/>
          <a:lstStyle/>
          <a:p>
            <a:pPr marL="365125" lvl="1" indent="0" eaLnBrk="1" hangingPunct="1">
              <a:buFont typeface="Wingdings 2" pitchFamily="18" charset="2"/>
              <a:buNone/>
            </a:pPr>
            <a:r>
              <a:rPr lang="zh-TW" altLang="en-US" sz="2400" smtClean="0">
                <a:latin typeface="Times New Roman" pitchFamily="18" charset="0"/>
              </a:rPr>
              <a:t>請設計一個四對一的多工器 </a:t>
            </a:r>
          </a:p>
        </p:txBody>
      </p:sp>
      <p:grpSp>
        <p:nvGrpSpPr>
          <p:cNvPr id="61444" name="群組 2"/>
          <p:cNvGrpSpPr>
            <a:grpSpLocks/>
          </p:cNvGrpSpPr>
          <p:nvPr/>
        </p:nvGrpSpPr>
        <p:grpSpPr bwMode="auto">
          <a:xfrm>
            <a:off x="1444625" y="2438400"/>
            <a:ext cx="4505325" cy="3448050"/>
            <a:chOff x="1444625" y="2438400"/>
            <a:chExt cx="4505325" cy="3448050"/>
          </a:xfrm>
        </p:grpSpPr>
        <p:sp>
          <p:nvSpPr>
            <p:cNvPr id="2" name="矩形 1"/>
            <p:cNvSpPr/>
            <p:nvPr/>
          </p:nvSpPr>
          <p:spPr>
            <a:xfrm>
              <a:off x="3200400" y="2438400"/>
              <a:ext cx="1676400" cy="22860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4-to-1</a:t>
              </a:r>
            </a:p>
            <a:p>
              <a:pPr algn="ctr" eaLnBrk="1" hangingPunct="1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Mux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單箭頭接點 3"/>
            <p:cNvCxnSpPr/>
            <p:nvPr/>
          </p:nvCxnSpPr>
          <p:spPr>
            <a:xfrm>
              <a:off x="2286000" y="30480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2286000" y="34290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2286000" y="38100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2286000" y="41910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3810000" y="4724400"/>
              <a:ext cx="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4419600" y="4724400"/>
              <a:ext cx="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2" name="文字方塊 13"/>
            <p:cNvSpPr txBox="1">
              <a:spLocks noChangeArrowheads="1"/>
            </p:cNvSpPr>
            <p:nvPr/>
          </p:nvSpPr>
          <p:spPr bwMode="auto">
            <a:xfrm>
              <a:off x="4273550" y="5486400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s0</a:t>
              </a:r>
              <a:endParaRPr lang="zh-TW" altLang="en-US"/>
            </a:p>
          </p:txBody>
        </p:sp>
        <p:sp>
          <p:nvSpPr>
            <p:cNvPr id="61453" name="文字方塊 16"/>
            <p:cNvSpPr txBox="1">
              <a:spLocks noChangeArrowheads="1"/>
            </p:cNvSpPr>
            <p:nvPr/>
          </p:nvSpPr>
          <p:spPr bwMode="auto">
            <a:xfrm>
              <a:off x="3451225" y="54387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s1</a:t>
              </a:r>
              <a:endParaRPr lang="zh-TW" altLang="en-US"/>
            </a:p>
          </p:txBody>
        </p:sp>
        <p:sp>
          <p:nvSpPr>
            <p:cNvPr id="61454" name="文字方塊 17"/>
            <p:cNvSpPr txBox="1">
              <a:spLocks noChangeArrowheads="1"/>
            </p:cNvSpPr>
            <p:nvPr/>
          </p:nvSpPr>
          <p:spPr bwMode="auto">
            <a:xfrm>
              <a:off x="1444625" y="28479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i0</a:t>
              </a:r>
              <a:endParaRPr lang="zh-TW" altLang="en-US"/>
            </a:p>
          </p:txBody>
        </p:sp>
        <p:sp>
          <p:nvSpPr>
            <p:cNvPr id="61455" name="文字方塊 18"/>
            <p:cNvSpPr txBox="1">
              <a:spLocks noChangeArrowheads="1"/>
            </p:cNvSpPr>
            <p:nvPr/>
          </p:nvSpPr>
          <p:spPr bwMode="auto">
            <a:xfrm>
              <a:off x="1444625" y="32670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i1</a:t>
              </a:r>
              <a:endParaRPr lang="zh-TW" altLang="en-US"/>
            </a:p>
          </p:txBody>
        </p:sp>
        <p:sp>
          <p:nvSpPr>
            <p:cNvPr id="61456" name="文字方塊 19"/>
            <p:cNvSpPr txBox="1">
              <a:spLocks noChangeArrowheads="1"/>
            </p:cNvSpPr>
            <p:nvPr/>
          </p:nvSpPr>
          <p:spPr bwMode="auto">
            <a:xfrm>
              <a:off x="1447800" y="366712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i2</a:t>
              </a:r>
              <a:endParaRPr lang="zh-TW" altLang="en-US"/>
            </a:p>
          </p:txBody>
        </p:sp>
        <p:sp>
          <p:nvSpPr>
            <p:cNvPr id="61457" name="文字方塊 20"/>
            <p:cNvSpPr txBox="1">
              <a:spLocks noChangeArrowheads="1"/>
            </p:cNvSpPr>
            <p:nvPr/>
          </p:nvSpPr>
          <p:spPr bwMode="auto">
            <a:xfrm>
              <a:off x="1447800" y="40671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i3</a:t>
              </a:r>
              <a:endParaRPr lang="zh-TW" altLang="en-US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4876800" y="35814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9" name="文字方塊 22"/>
            <p:cNvSpPr txBox="1">
              <a:spLocks noChangeArrowheads="1"/>
            </p:cNvSpPr>
            <p:nvPr/>
          </p:nvSpPr>
          <p:spPr bwMode="auto">
            <a:xfrm>
              <a:off x="5111750" y="3059113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Data Flow Model</a:t>
            </a:r>
            <a:endParaRPr lang="zh-TW" altLang="en-US" smtClean="0">
              <a:latin typeface="Times New Roman" pitchFamily="18" charset="0"/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2819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1219200" y="3886200"/>
            <a:ext cx="1219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73152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Times New Roman" pitchFamily="18" charset="0"/>
              </a:rPr>
              <a:t>Data Flow Model: Continuous Assignment</a:t>
            </a:r>
            <a:endParaRPr lang="zh-TW" altLang="en-US" dirty="0">
              <a:latin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138363"/>
            <a:ext cx="7832725" cy="3576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TW" sz="2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assign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 (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連續指定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marL="976313" lvl="1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sz="2500" dirty="0">
                <a:latin typeface="Times New Roman" pitchFamily="18" charset="0"/>
                <a:ea typeface="標楷體" pitchFamily="65" charset="-120"/>
              </a:rPr>
              <a:t>適用</a:t>
            </a:r>
            <a:r>
              <a:rPr lang="zh-TW" altLang="en-US" sz="2500" dirty="0" smtClean="0">
                <a:latin typeface="Times New Roman" pitchFamily="18" charset="0"/>
                <a:ea typeface="標楷體" pitchFamily="65" charset="-120"/>
              </a:rPr>
              <a:t>於</a:t>
            </a:r>
            <a:r>
              <a:rPr lang="en-US" altLang="zh-TW" sz="2500" dirty="0" smtClean="0">
                <a:latin typeface="Times New Roman" pitchFamily="18" charset="0"/>
                <a:ea typeface="標楷體" pitchFamily="65" charset="-120"/>
              </a:rPr>
              <a:t>input, output, wire,…</a:t>
            </a:r>
          </a:p>
          <a:p>
            <a:pPr marL="976313" lvl="1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sz="2500" dirty="0">
                <a:latin typeface="Times New Roman" pitchFamily="18" charset="0"/>
                <a:ea typeface="標楷體" pitchFamily="65" charset="-120"/>
              </a:rPr>
              <a:t>不適</a:t>
            </a:r>
            <a:r>
              <a:rPr lang="zh-TW" altLang="en-US" sz="2500" dirty="0" smtClean="0">
                <a:latin typeface="Times New Roman" pitchFamily="18" charset="0"/>
                <a:ea typeface="標楷體" pitchFamily="65" charset="-120"/>
              </a:rPr>
              <a:t>用於</a:t>
            </a:r>
            <a:r>
              <a:rPr lang="en-US" altLang="zh-TW" sz="2500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reg</a:t>
            </a:r>
            <a:endParaRPr lang="en-US" altLang="zh-TW" sz="2500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  <a:p>
            <a:pPr marL="976313" lvl="1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sz="2500" dirty="0">
                <a:latin typeface="Times New Roman" pitchFamily="18" charset="0"/>
                <a:ea typeface="標楷體" pitchFamily="65" charset="-120"/>
              </a:rPr>
              <a:t>只</a:t>
            </a:r>
            <a:r>
              <a:rPr lang="zh-TW" altLang="en-US" sz="2500" dirty="0" smtClean="0">
                <a:latin typeface="Times New Roman" pitchFamily="18" charset="0"/>
                <a:ea typeface="標楷體" pitchFamily="65" charset="-120"/>
              </a:rPr>
              <a:t>能合成組合邏輯電路</a:t>
            </a:r>
            <a:r>
              <a:rPr lang="en-US" altLang="zh-TW" sz="25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500" dirty="0" smtClean="0">
                <a:latin typeface="Times New Roman" pitchFamily="18" charset="0"/>
                <a:ea typeface="標楷體" pitchFamily="65" charset="-120"/>
              </a:rPr>
              <a:t>不含記憶性電路</a:t>
            </a:r>
            <a:r>
              <a:rPr lang="en-US" altLang="zh-TW" sz="25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marL="1250950" lvl="2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a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ssign  a=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a+b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 (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X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)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Expression</a:t>
            </a:r>
          </a:p>
          <a:p>
            <a:pPr marL="976313" lvl="1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sz="2500" dirty="0" smtClean="0">
                <a:latin typeface="Times New Roman" pitchFamily="18" charset="0"/>
                <a:ea typeface="標楷體" pitchFamily="65" charset="-120"/>
              </a:rPr>
              <a:t>由運算子與運算元所組成</a:t>
            </a:r>
            <a:endParaRPr lang="en-US" altLang="zh-TW" sz="2500" dirty="0" smtClean="0">
              <a:latin typeface="Times New Roman" pitchFamily="18" charset="0"/>
              <a:ea typeface="標楷體" pitchFamily="65" charset="-12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altLang="zh-TW" sz="28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6576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TW" altLang="en-US" sz="2400" dirty="0">
              <a:latin typeface="Times New Roman" pitchFamily="18" charset="0"/>
            </a:endParaRP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0"/>
            <a:ext cx="32940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文字方塊 1"/>
          <p:cNvSpPr txBox="1">
            <a:spLocks noChangeArrowheads="1"/>
          </p:cNvSpPr>
          <p:nvPr/>
        </p:nvSpPr>
        <p:spPr bwMode="auto">
          <a:xfrm>
            <a:off x="2209800" y="1295400"/>
            <a:ext cx="3810000" cy="830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語法</a:t>
            </a:r>
            <a:r>
              <a:rPr lang="en-US" altLang="zh-TW" sz="240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/>
              <a:t>assign expression</a:t>
            </a:r>
          </a:p>
          <a:p>
            <a:pPr eaLnBrk="1" hangingPunct="1"/>
            <a:r>
              <a:rPr lang="en-US" altLang="zh-TW" sz="2400"/>
              <a:t>Ex: assign a=b+c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467600" cy="655638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算術運算子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(Arithmetic Operators)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4515" name="Rectangle 3"/>
          <p:cNvSpPr txBox="1">
            <a:spLocks noChangeArrowheads="1"/>
          </p:cNvSpPr>
          <p:nvPr/>
        </p:nvSpPr>
        <p:spPr bwMode="auto">
          <a:xfrm>
            <a:off x="746125" y="1295400"/>
            <a:ext cx="7543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lang="en-US" altLang="zh-TW" sz="280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TW" sz="2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,  ,   </a:t>
            </a:r>
            <a:endParaRPr lang="en-US" altLang="zh-TW" sz="240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二元運算子</a:t>
            </a:r>
            <a:endParaRPr lang="en-US" altLang="zh-TW" sz="28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採用</a:t>
            </a:r>
            <a:r>
              <a:rPr lang="en-US" altLang="zh-TW" sz="28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sz="28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的補數運算</a:t>
            </a:r>
            <a:endParaRPr lang="en-US" altLang="zh-TW" sz="28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仍會溢位</a:t>
            </a:r>
            <a:r>
              <a:rPr lang="en-US" altLang="zh-TW" sz="280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輸出信號位元不足</a:t>
            </a:r>
            <a:r>
              <a:rPr lang="en-US" altLang="zh-TW" sz="280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64516" name="文字方塊 5"/>
          <p:cNvSpPr txBox="1">
            <a:spLocks noChangeArrowheads="1"/>
          </p:cNvSpPr>
          <p:nvPr/>
        </p:nvSpPr>
        <p:spPr bwMode="auto">
          <a:xfrm>
            <a:off x="1981200" y="3657600"/>
            <a:ext cx="4048125" cy="120015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assign Q=A-B</a:t>
            </a:r>
          </a:p>
          <a:p>
            <a:pPr eaLnBrk="1" hangingPunct="1"/>
            <a:r>
              <a:rPr lang="en-US" altLang="zh-TW" sz="2400"/>
              <a:t>assign R=P</a:t>
            </a:r>
            <a:r>
              <a:rPr lang="zh-TW" altLang="en-US" sz="2400"/>
              <a:t>*</a:t>
            </a:r>
            <a:r>
              <a:rPr lang="en-US" altLang="zh-TW" sz="2400"/>
              <a:t>Q</a:t>
            </a:r>
          </a:p>
          <a:p>
            <a:pPr eaLnBrk="1" hangingPunct="1"/>
            <a:r>
              <a:rPr lang="en-US" altLang="zh-TW" sz="2400"/>
              <a:t>assign S=A**B     </a:t>
            </a:r>
            <a:r>
              <a:rPr lang="en-US" altLang="zh-TW" sz="2400">
                <a:solidFill>
                  <a:srgbClr val="FF0000"/>
                </a:solidFill>
              </a:rPr>
              <a:t>// S=A</a:t>
            </a:r>
            <a:r>
              <a:rPr lang="en-US" altLang="zh-TW" sz="2400" baseline="30000">
                <a:solidFill>
                  <a:srgbClr val="FF0000"/>
                </a:solidFill>
              </a:rPr>
              <a:t>B</a:t>
            </a:r>
            <a:endParaRPr lang="zh-TW" altLang="en-US" sz="2400" baseline="30000">
              <a:solidFill>
                <a:srgbClr val="FF0000"/>
              </a:solidFill>
            </a:endParaRPr>
          </a:p>
        </p:txBody>
      </p:sp>
      <p:sp>
        <p:nvSpPr>
          <p:cNvPr id="64517" name="文字方塊 1"/>
          <p:cNvSpPr txBox="1">
            <a:spLocks noChangeArrowheads="1"/>
          </p:cNvSpPr>
          <p:nvPr/>
        </p:nvSpPr>
        <p:spPr bwMode="auto">
          <a:xfrm>
            <a:off x="3987800" y="4953000"/>
            <a:ext cx="3733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DC</a:t>
            </a:r>
            <a:r>
              <a:rPr lang="zh-TW" altLang="en-US"/>
              <a:t>僅能合成</a:t>
            </a:r>
            <a:r>
              <a:rPr lang="en-US" altLang="zh-TW"/>
              <a:t> y</a:t>
            </a:r>
            <a:r>
              <a:rPr lang="en-US" altLang="zh-TW" baseline="30000"/>
              <a:t>2</a:t>
            </a:r>
            <a:r>
              <a:rPr lang="en-US" altLang="zh-TW"/>
              <a:t>, 2</a:t>
            </a:r>
            <a:r>
              <a:rPr lang="en-US" altLang="zh-TW" baseline="30000"/>
              <a:t>x</a:t>
            </a:r>
            <a:r>
              <a:rPr lang="en-US" altLang="zh-TW"/>
              <a:t>, 4</a:t>
            </a:r>
            <a:r>
              <a:rPr lang="en-US" altLang="zh-TW" baseline="30000"/>
              <a:t>x</a:t>
            </a:r>
            <a:r>
              <a:rPr lang="en-US" altLang="zh-TW"/>
              <a:t>, 8</a:t>
            </a:r>
            <a:r>
              <a:rPr lang="en-US" altLang="zh-TW" baseline="30000"/>
              <a:t>x</a:t>
            </a:r>
            <a:r>
              <a:rPr lang="en-US" altLang="zh-TW"/>
              <a:t>, ….</a:t>
            </a:r>
            <a:endParaRPr lang="zh-TW" altLang="en-US" baseline="30000"/>
          </a:p>
          <a:p>
            <a:endParaRPr lang="zh-TW" alt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>
                <a:latin typeface="Times New Roman" pitchFamily="18" charset="0"/>
              </a:rPr>
              <a:t>Hardware Description Language</a:t>
            </a:r>
            <a:br>
              <a:rPr lang="en-US" altLang="zh-TW" smtClean="0">
                <a:latin typeface="Times New Roman" pitchFamily="18" charset="0"/>
              </a:rPr>
            </a:br>
            <a:r>
              <a:rPr lang="en-US" altLang="zh-TW" smtClean="0">
                <a:latin typeface="Times New Roman" pitchFamily="18" charset="0"/>
              </a:rPr>
              <a:t>(</a:t>
            </a:r>
            <a:r>
              <a:rPr lang="zh-TW" altLang="en-US" smtClean="0">
                <a:latin typeface="Times New Roman" pitchFamily="18" charset="0"/>
              </a:rPr>
              <a:t>硬體描述語言</a:t>
            </a:r>
            <a:r>
              <a:rPr lang="en-US" altLang="zh-TW" smtClean="0">
                <a:latin typeface="Times New Roman" pitchFamily="18" charset="0"/>
              </a:rPr>
              <a:t>)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0400"/>
            <a:ext cx="6348413" cy="4111625"/>
          </a:xfrm>
        </p:spPr>
        <p:txBody>
          <a:bodyPr rtlCol="0">
            <a:normAutofit fontScale="92500" lnSpcReduction="10000"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描述硬體電路的高階語言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ASIC, FPGA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設計使用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Verilog &amp; VHDL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Verilog</a:t>
            </a:r>
          </a:p>
          <a:p>
            <a:pPr marL="1009650" lvl="1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Verilog-95</a:t>
            </a:r>
          </a:p>
          <a:p>
            <a:pPr marL="1009650" lvl="1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Verilog-2001</a:t>
            </a:r>
          </a:p>
          <a:p>
            <a:pPr marL="1009650" lvl="1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Verilog-2005</a:t>
            </a:r>
          </a:p>
          <a:p>
            <a:pPr marL="1009650" lvl="1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TW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System Verilog (Design &amp; Verification)</a:t>
            </a:r>
            <a:endParaRPr lang="en-US" altLang="zh-TW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zh-TW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3213"/>
            <a:ext cx="7467600" cy="657225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位元邏輯運算子 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(Bit-Wise Operators)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5539" name="Rectangle 3"/>
          <p:cNvSpPr txBox="1">
            <a:spLocks noChangeArrowheads="1"/>
          </p:cNvSpPr>
          <p:nvPr/>
        </p:nvSpPr>
        <p:spPr bwMode="auto">
          <a:xfrm>
            <a:off x="714375" y="1293813"/>
            <a:ext cx="7543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sz="280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sz="280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元運算子</a:t>
            </a:r>
            <a:endParaRPr lang="en-US" altLang="zh-TW" sz="280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57400" y="2133600"/>
          <a:ext cx="5257800" cy="115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1774372"/>
              </a:tblGrid>
              <a:tr h="36596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NOT</a:t>
                      </a:r>
                      <a:endParaRPr lang="zh-TW" altLang="en-US" sz="1800" dirty="0"/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AND</a:t>
                      </a:r>
                      <a:endParaRPr lang="zh-TW" altLang="en-US" sz="1800" dirty="0"/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OR</a:t>
                      </a:r>
                      <a:endParaRPr lang="zh-TW" altLang="en-US" sz="1800" dirty="0"/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XOR</a:t>
                      </a:r>
                      <a:endParaRPr lang="zh-TW" altLang="en-US" sz="1800" dirty="0"/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NXOR</a:t>
                      </a:r>
                      <a:endParaRPr lang="zh-TW" altLang="en-US" sz="1800" dirty="0"/>
                    </a:p>
                  </a:txBody>
                  <a:tcPr marT="45745" marB="45745"/>
                </a:tc>
              </a:tr>
              <a:tr h="396457"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~A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A&amp;B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A|B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A^B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A~^B</a:t>
                      </a:r>
                      <a:r>
                        <a:rPr lang="zh-TW" altLang="en-US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 或</a:t>
                      </a:r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A^~B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</a:tr>
              <a:tr h="396457"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1010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0100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1101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1001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0110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45" marB="45745"/>
                </a:tc>
              </a:tr>
            </a:tbl>
          </a:graphicData>
        </a:graphic>
      </p:graphicFrame>
      <p:sp>
        <p:nvSpPr>
          <p:cNvPr id="65566" name="文字方塊 2"/>
          <p:cNvSpPr txBox="1">
            <a:spLocks noChangeArrowheads="1"/>
          </p:cNvSpPr>
          <p:nvPr/>
        </p:nvSpPr>
        <p:spPr bwMode="auto">
          <a:xfrm>
            <a:off x="781050" y="2438400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A:0101</a:t>
            </a:r>
          </a:p>
          <a:p>
            <a:pPr eaLnBrk="1" hangingPunct="1"/>
            <a:r>
              <a:rPr lang="en-US" altLang="zh-TW"/>
              <a:t>B:1100</a:t>
            </a:r>
            <a:endParaRPr lang="zh-TW" altLang="en-US"/>
          </a:p>
        </p:txBody>
      </p:sp>
      <p:sp>
        <p:nvSpPr>
          <p:cNvPr id="65567" name="文字方塊 6"/>
          <p:cNvSpPr txBox="1">
            <a:spLocks noChangeArrowheads="1"/>
          </p:cNvSpPr>
          <p:nvPr/>
        </p:nvSpPr>
        <p:spPr bwMode="auto">
          <a:xfrm>
            <a:off x="2152650" y="3827463"/>
            <a:ext cx="3810000" cy="83185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Ex:</a:t>
            </a:r>
          </a:p>
          <a:p>
            <a:pPr eaLnBrk="1" hangingPunct="1"/>
            <a:r>
              <a:rPr lang="en-US" altLang="zh-TW" sz="2400"/>
              <a:t>    assign S=(A&amp;~B)|C</a:t>
            </a:r>
            <a:endParaRPr lang="zh-TW" altLang="en-US" sz="2400" baseline="3000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5998" y="4012440"/>
            <a:ext cx="1524001" cy="46166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467600" cy="1219200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精簡邏輯運算子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(Unary Reduction Operators)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579438" y="1828800"/>
            <a:ext cx="7543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一元運算子</a:t>
            </a:r>
            <a:endParaRPr lang="en-US" altLang="zh-TW" sz="28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用於</a:t>
            </a:r>
            <a:r>
              <a:rPr lang="en-US" altLang="zh-TW" sz="28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Even (Odd) Parity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3505200"/>
          <a:ext cx="69342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99"/>
                <a:gridCol w="883399"/>
                <a:gridCol w="883399"/>
                <a:gridCol w="883399"/>
                <a:gridCol w="883399"/>
                <a:gridCol w="883399"/>
                <a:gridCol w="1633808"/>
              </a:tblGrid>
              <a:tr h="584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&amp;A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~&amp;A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|A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~|A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^A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~^A</a:t>
                      </a:r>
                      <a:r>
                        <a:rPr lang="zh-TW" altLang="en-US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  </a:t>
                      </a:r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(^~A)</a:t>
                      </a:r>
                      <a:endParaRPr lang="zh-TW" altLang="en-US" sz="2000" baseline="0" dirty="0" smtClean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1101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altLang="zh-TW" sz="2000" baseline="0" dirty="0" smtClean="0">
                          <a:latin typeface="Times New Roman" pitchFamily="18" charset="0"/>
                          <a:ea typeface="標楷體" pitchFamily="65" charset="-120"/>
                        </a:rPr>
                        <a:t>1010</a:t>
                      </a:r>
                      <a:endParaRPr lang="zh-TW" altLang="en-US" sz="2000" baseline="0" dirty="0"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7467600" cy="655638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比較運算子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(Relational Operators)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7587" name="Rectangle 3"/>
          <p:cNvSpPr txBox="1">
            <a:spLocks noChangeArrowheads="1"/>
          </p:cNvSpPr>
          <p:nvPr/>
        </p:nvSpPr>
        <p:spPr bwMode="auto">
          <a:xfrm>
            <a:off x="714375" y="1293813"/>
            <a:ext cx="7543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800">
                <a:latin typeface="標楷體" pitchFamily="65" charset="-120"/>
                <a:ea typeface="標楷體" pitchFamily="65" charset="-120"/>
              </a:rPr>
              <a:t>&gt;, &gt;=, &lt;, &lt;=, ==, !=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二元運算子</a:t>
            </a:r>
            <a:endParaRPr lang="en-US" altLang="zh-TW" sz="280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8600" y="2743200"/>
          <a:ext cx="7848600" cy="1655766"/>
        </p:xfrm>
        <a:graphic>
          <a:graphicData uri="http://schemas.openxmlformats.org/drawingml/2006/table">
            <a:tbl>
              <a:tblPr/>
              <a:tblGrid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</a:tblGrid>
              <a:tr h="431688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A&gt;B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A&gt;=B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A&lt;B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A&lt;=B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A==B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A!=B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4048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101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001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真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真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假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假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假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真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9CD"/>
                    </a:solidFill>
                  </a:tcPr>
                </a:tc>
              </a:tr>
              <a:tr h="640026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假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假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5pPr>
                      <a:lvl6pPr marL="25146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6pPr>
                      <a:lvl7pPr marL="29718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7pPr>
                      <a:lvl8pPr marL="34290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8pPr>
                      <a:lvl9pPr marL="3886200" indent="-228600"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ea typeface="微軟正黑體" panose="020B0604030504040204" pitchFamily="34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微軟正黑體" panose="020B0604030504040204" pitchFamily="34" charset="-120"/>
                        </a:rPr>
                        <a:t>假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57188"/>
            <a:ext cx="7467600" cy="655637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邏輯運算子 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(Logical Operators)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8611" name="Rectangle 3"/>
          <p:cNvSpPr txBox="1">
            <a:spLocks noChangeArrowheads="1"/>
          </p:cNvSpPr>
          <p:nvPr/>
        </p:nvSpPr>
        <p:spPr bwMode="auto">
          <a:xfrm>
            <a:off x="714375" y="1293813"/>
            <a:ext cx="7543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sz="280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sz="280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元運算子</a:t>
            </a:r>
            <a:endParaRPr lang="en-US" altLang="zh-TW" sz="280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981200"/>
            <a:ext cx="4014788" cy="1619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3" name="文字方塊 2"/>
          <p:cNvSpPr txBox="1">
            <a:spLocks noChangeArrowheads="1"/>
          </p:cNvSpPr>
          <p:nvPr/>
        </p:nvSpPr>
        <p:spPr bwMode="auto">
          <a:xfrm>
            <a:off x="1447800" y="4162425"/>
            <a:ext cx="1981200" cy="15700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A=3; B=0;</a:t>
            </a:r>
          </a:p>
          <a:p>
            <a:pPr eaLnBrk="1" hangingPunct="1"/>
            <a:r>
              <a:rPr lang="en-US" altLang="zh-TW" sz="2400"/>
              <a:t>!A </a:t>
            </a:r>
            <a:r>
              <a:rPr lang="en-US" altLang="zh-TW" sz="2400">
                <a:solidFill>
                  <a:srgbClr val="FF0000"/>
                </a:solidFill>
              </a:rPr>
              <a:t>(0)</a:t>
            </a:r>
          </a:p>
          <a:p>
            <a:pPr eaLnBrk="1" hangingPunct="1"/>
            <a:r>
              <a:rPr lang="en-US" altLang="zh-TW" sz="2400"/>
              <a:t>A&amp;&amp;B </a:t>
            </a:r>
            <a:r>
              <a:rPr lang="en-US" altLang="zh-TW" sz="2400">
                <a:solidFill>
                  <a:srgbClr val="FF0000"/>
                </a:solidFill>
              </a:rPr>
              <a:t>(0)</a:t>
            </a:r>
          </a:p>
          <a:p>
            <a:pPr eaLnBrk="1" hangingPunct="1"/>
            <a:r>
              <a:rPr lang="en-US" altLang="zh-TW" sz="2400"/>
              <a:t>A||B </a:t>
            </a:r>
            <a:r>
              <a:rPr lang="en-US" altLang="zh-TW" sz="2400">
                <a:solidFill>
                  <a:srgbClr val="FF0000"/>
                </a:solidFill>
              </a:rPr>
              <a:t>(1)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68614" name="文字方塊 7"/>
          <p:cNvSpPr txBox="1">
            <a:spLocks noChangeArrowheads="1"/>
          </p:cNvSpPr>
          <p:nvPr/>
        </p:nvSpPr>
        <p:spPr bwMode="auto">
          <a:xfrm>
            <a:off x="4648200" y="4162425"/>
            <a:ext cx="3048000" cy="83185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A=3; B=0;</a:t>
            </a:r>
          </a:p>
          <a:p>
            <a:pPr eaLnBrk="1" hangingPunct="1"/>
            <a:r>
              <a:rPr lang="en-US" altLang="zh-TW" sz="2400"/>
              <a:t>(A==2) &amp;&amp;(B==3) </a:t>
            </a:r>
            <a:r>
              <a:rPr lang="en-US" altLang="zh-TW" sz="2400">
                <a:solidFill>
                  <a:srgbClr val="FF0000"/>
                </a:solidFill>
              </a:rPr>
              <a:t>(0)</a:t>
            </a:r>
            <a:endParaRPr lang="zh-TW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3363"/>
            <a:ext cx="7467600" cy="657225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位移運算子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(Logical Shift Operators)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75" y="1293813"/>
            <a:ext cx="7543800" cy="12969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normAutofit fontScale="92500" lnSpcReduction="20000"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&gt;&gt;,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右移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&lt;&lt;,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左移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二元運算子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9636" name="文字方塊 4"/>
          <p:cNvSpPr txBox="1">
            <a:spLocks noChangeArrowheads="1"/>
          </p:cNvSpPr>
          <p:nvPr/>
        </p:nvSpPr>
        <p:spPr bwMode="auto">
          <a:xfrm>
            <a:off x="2209800" y="2743200"/>
            <a:ext cx="3276600" cy="15081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// X=4’b1100</a:t>
            </a:r>
          </a:p>
          <a:p>
            <a:pPr eaLnBrk="1" hangingPunct="1"/>
            <a:r>
              <a:rPr lang="en-US" altLang="zh-TW" sz="2400"/>
              <a:t>Y=X&gt;&gt;1 </a:t>
            </a:r>
            <a:r>
              <a:rPr lang="en-US" altLang="zh-TW" sz="2400">
                <a:solidFill>
                  <a:srgbClr val="FF0000"/>
                </a:solidFill>
              </a:rPr>
              <a:t>(4b’0110)</a:t>
            </a:r>
          </a:p>
          <a:p>
            <a:pPr eaLnBrk="1" hangingPunct="1"/>
            <a:r>
              <a:rPr lang="en-US" altLang="zh-TW" sz="2400"/>
              <a:t>Y=X&lt;&lt;2 </a:t>
            </a:r>
            <a:r>
              <a:rPr lang="en-US" altLang="zh-TW" sz="2400">
                <a:solidFill>
                  <a:srgbClr val="FF0000"/>
                </a:solidFill>
              </a:rPr>
              <a:t>(4b’0000)</a:t>
            </a:r>
          </a:p>
          <a:p>
            <a:pPr eaLnBrk="1" hangingPunct="1"/>
            <a:endParaRPr lang="en-US" altLang="zh-TW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3363"/>
            <a:ext cx="7467600" cy="657225"/>
          </a:xfrm>
        </p:spPr>
        <p:txBody>
          <a:bodyPr/>
          <a:lstStyle/>
          <a:p>
            <a:pPr algn="ctr" eaLnBrk="1" hangingPunct="1"/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Arithmetic  Shift Operators </a:t>
            </a:r>
            <a:br>
              <a:rPr lang="en-US" altLang="zh-TW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(Verilog-2001)</a:t>
            </a:r>
            <a:endParaRPr lang="zh-TW" altLang="en-US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0659" name="Rectangle 3"/>
          <p:cNvSpPr txBox="1">
            <a:spLocks noChangeArrowheads="1"/>
          </p:cNvSpPr>
          <p:nvPr/>
        </p:nvSpPr>
        <p:spPr bwMode="auto">
          <a:xfrm>
            <a:off x="714375" y="1293813"/>
            <a:ext cx="75438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600">
                <a:latin typeface="Times New Roman" pitchFamily="18" charset="0"/>
                <a:ea typeface="標楷體" pitchFamily="65" charset="-120"/>
              </a:rPr>
              <a:t>Shift and still maintain the sign of a value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600">
                <a:latin typeface="Times New Roman" pitchFamily="18" charset="0"/>
                <a:ea typeface="標楷體" pitchFamily="65" charset="-120"/>
              </a:rPr>
              <a:t>&gt;&gt;&gt;,</a:t>
            </a:r>
            <a:r>
              <a:rPr lang="zh-TW" altLang="en-US" sz="2600">
                <a:latin typeface="Times New Roman" pitchFamily="18" charset="0"/>
                <a:ea typeface="標楷體" pitchFamily="65" charset="-120"/>
              </a:rPr>
              <a:t>右移</a:t>
            </a:r>
            <a:endParaRPr lang="en-US" altLang="zh-TW" sz="260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altLang="zh-TW" sz="2600">
                <a:latin typeface="Times New Roman" pitchFamily="18" charset="0"/>
                <a:ea typeface="標楷體" pitchFamily="65" charset="-120"/>
              </a:rPr>
              <a:t>&lt;&lt;&lt;,</a:t>
            </a:r>
            <a:r>
              <a:rPr lang="zh-TW" altLang="en-US" sz="2600">
                <a:latin typeface="Times New Roman" pitchFamily="18" charset="0"/>
                <a:ea typeface="標楷體" pitchFamily="65" charset="-120"/>
              </a:rPr>
              <a:t>左移</a:t>
            </a:r>
            <a:endParaRPr lang="en-US" altLang="zh-TW" sz="26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0660" name="文字方塊 4"/>
          <p:cNvSpPr txBox="1">
            <a:spLocks noChangeArrowheads="1"/>
          </p:cNvSpPr>
          <p:nvPr/>
        </p:nvSpPr>
        <p:spPr bwMode="auto">
          <a:xfrm>
            <a:off x="1981200" y="3352800"/>
            <a:ext cx="5410200" cy="15081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// reg </a:t>
            </a:r>
            <a:r>
              <a:rPr lang="en-US" altLang="zh-TW" sz="2400">
                <a:solidFill>
                  <a:srgbClr val="FF0000"/>
                </a:solidFill>
              </a:rPr>
              <a:t>signed</a:t>
            </a:r>
            <a:r>
              <a:rPr lang="en-US" altLang="zh-TW" sz="2400"/>
              <a:t> X, X=4’b1100, Y(4bits) </a:t>
            </a:r>
          </a:p>
          <a:p>
            <a:pPr eaLnBrk="1" hangingPunct="1"/>
            <a:r>
              <a:rPr lang="en-US" altLang="zh-TW" sz="2400"/>
              <a:t>Y=X&gt;&gt;&gt;1 </a:t>
            </a:r>
            <a:r>
              <a:rPr lang="en-US" altLang="zh-TW" sz="2400">
                <a:solidFill>
                  <a:srgbClr val="FF0000"/>
                </a:solidFill>
              </a:rPr>
              <a:t>(4b’1110)</a:t>
            </a:r>
          </a:p>
          <a:p>
            <a:pPr eaLnBrk="1" hangingPunct="1"/>
            <a:r>
              <a:rPr lang="en-US" altLang="zh-TW" sz="2400"/>
              <a:t>Y=X&lt;&lt;&lt;2 </a:t>
            </a:r>
            <a:r>
              <a:rPr lang="en-US" altLang="zh-TW" sz="2400">
                <a:solidFill>
                  <a:srgbClr val="FF0000"/>
                </a:solidFill>
              </a:rPr>
              <a:t>(4b’0000) (</a:t>
            </a:r>
            <a:r>
              <a:rPr lang="zh-TW" altLang="en-US" sz="2400">
                <a:solidFill>
                  <a:srgbClr val="FF0000"/>
                </a:solidFill>
              </a:rPr>
              <a:t>需要足夠</a:t>
            </a:r>
            <a:r>
              <a:rPr lang="en-US" altLang="zh-TW" sz="2400">
                <a:solidFill>
                  <a:srgbClr val="FF0000"/>
                </a:solidFill>
              </a:rPr>
              <a:t>bit</a:t>
            </a:r>
            <a:r>
              <a:rPr lang="zh-TW" altLang="en-US" sz="2400">
                <a:solidFill>
                  <a:srgbClr val="FF0000"/>
                </a:solidFill>
              </a:rPr>
              <a:t>數</a:t>
            </a:r>
            <a:r>
              <a:rPr lang="en-US" altLang="zh-TW" sz="2400">
                <a:solidFill>
                  <a:srgbClr val="FF0000"/>
                </a:solidFill>
              </a:rPr>
              <a:t>) </a:t>
            </a:r>
          </a:p>
          <a:p>
            <a:pPr eaLnBrk="1" hangingPunct="1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70661" name="文字方塊 2"/>
          <p:cNvSpPr txBox="1">
            <a:spLocks noChangeArrowheads="1"/>
          </p:cNvSpPr>
          <p:nvPr/>
        </p:nvSpPr>
        <p:spPr bwMode="auto">
          <a:xfrm>
            <a:off x="4953000" y="510540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Verilog-2001</a:t>
            </a:r>
            <a:r>
              <a:rPr lang="zh-TW" altLang="en-US"/>
              <a:t>提供</a:t>
            </a:r>
            <a:r>
              <a:rPr lang="en-US" altLang="zh-TW"/>
              <a:t>signed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142875"/>
            <a:ext cx="8153400" cy="98901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連結運算子和複製運算子</a:t>
            </a: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</a:rPr>
              <a:t>(Concatenation &amp; Replication Operator)</a:t>
            </a:r>
            <a:endParaRPr lang="zh-TW" altLang="en-US" dirty="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71683" name="Rectangle 3"/>
          <p:cNvSpPr txBox="1">
            <a:spLocks noChangeArrowheads="1"/>
          </p:cNvSpPr>
          <p:nvPr/>
        </p:nvSpPr>
        <p:spPr bwMode="auto">
          <a:xfrm>
            <a:off x="714375" y="1293813"/>
            <a:ext cx="75438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連結運算子</a:t>
            </a:r>
            <a:r>
              <a:rPr lang="en-US" altLang="zh-TW" sz="2800">
                <a:latin typeface="標楷體" pitchFamily="65" charset="-120"/>
                <a:ea typeface="標楷體" pitchFamily="65" charset="-120"/>
              </a:rPr>
              <a:t>{}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8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8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8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標楷體" pitchFamily="65" charset="-120"/>
                <a:ea typeface="標楷體" pitchFamily="65" charset="-120"/>
              </a:rPr>
              <a:t>複製運算子</a:t>
            </a:r>
            <a:endParaRPr lang="en-US" altLang="zh-TW" sz="280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altLang="zh-TW" sz="28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1684" name="文字方塊 4"/>
          <p:cNvSpPr txBox="1">
            <a:spLocks noChangeArrowheads="1"/>
          </p:cNvSpPr>
          <p:nvPr/>
        </p:nvSpPr>
        <p:spPr bwMode="auto">
          <a:xfrm>
            <a:off x="2590800" y="2209800"/>
            <a:ext cx="3200400" cy="830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// B=2’b00, C=2’b10</a:t>
            </a:r>
          </a:p>
          <a:p>
            <a:pPr eaLnBrk="1" hangingPunct="1"/>
            <a:r>
              <a:rPr lang="en-US" altLang="zh-TW" sz="2400"/>
              <a:t>Y={B,C} </a:t>
            </a:r>
            <a:r>
              <a:rPr lang="en-US" altLang="zh-TW" sz="2400">
                <a:solidFill>
                  <a:srgbClr val="FF0000"/>
                </a:solidFill>
              </a:rPr>
              <a:t>(4b’0010)</a:t>
            </a:r>
          </a:p>
        </p:txBody>
      </p:sp>
      <p:sp>
        <p:nvSpPr>
          <p:cNvPr id="71685" name="文字方塊 5"/>
          <p:cNvSpPr txBox="1">
            <a:spLocks noChangeArrowheads="1"/>
          </p:cNvSpPr>
          <p:nvPr/>
        </p:nvSpPr>
        <p:spPr bwMode="auto">
          <a:xfrm>
            <a:off x="2613025" y="4038600"/>
            <a:ext cx="4244975" cy="830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// A=1’b1,B=2’b00</a:t>
            </a:r>
          </a:p>
          <a:p>
            <a:pPr eaLnBrk="1" hangingPunct="1"/>
            <a:r>
              <a:rPr lang="en-US" altLang="zh-TW" sz="2400"/>
              <a:t>Y={4{A},2{B}} </a:t>
            </a:r>
            <a:r>
              <a:rPr lang="en-US" altLang="zh-TW" sz="2400">
                <a:solidFill>
                  <a:srgbClr val="FF0000"/>
                </a:solidFill>
              </a:rPr>
              <a:t>(8b’11110000)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67600" cy="655638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條件運算子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86800" cy="609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輸出訊號</a:t>
            </a:r>
            <a:r>
              <a:rPr lang="en-US" altLang="zh-TW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=</a:t>
            </a:r>
            <a:r>
              <a:rPr lang="zh-TW" altLang="en-US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條件判斷式</a:t>
            </a:r>
            <a:r>
              <a:rPr lang="en-US" altLang="zh-TW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b="1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條件成立輸出</a:t>
            </a:r>
            <a:r>
              <a:rPr lang="zh-TW" altLang="en-US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值</a:t>
            </a:r>
            <a:r>
              <a:rPr lang="en-US" altLang="zh-TW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條件不成立</a:t>
            </a:r>
            <a:r>
              <a:rPr lang="zh-TW" altLang="en-US" b="1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輸出</a:t>
            </a:r>
            <a:r>
              <a:rPr lang="zh-TW" altLang="en-US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值</a:t>
            </a:r>
            <a:r>
              <a:rPr lang="en-US" altLang="zh-TW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;</a:t>
            </a:r>
            <a:endParaRPr lang="en-US" altLang="zh-TW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2708" name="文字方塊 5"/>
          <p:cNvSpPr txBox="1">
            <a:spLocks noChangeArrowheads="1"/>
          </p:cNvSpPr>
          <p:nvPr/>
        </p:nvSpPr>
        <p:spPr bwMode="auto">
          <a:xfrm>
            <a:off x="2362200" y="2192338"/>
            <a:ext cx="3429000" cy="46196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assign P=(A&gt;=B)?A:B;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467600" cy="1066800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範例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sz="3200" smtClean="0">
                <a:latin typeface="Times New Roman" pitchFamily="18" charset="0"/>
                <a:ea typeface="標楷體" pitchFamily="65" charset="-120"/>
              </a:rPr>
              <a:t>1-bit Full Adder</a:t>
            </a:r>
            <a:endParaRPr lang="zh-TW" altLang="en-US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3731" name="Rectangle 3"/>
          <p:cNvSpPr txBox="1">
            <a:spLocks noChangeArrowheads="1"/>
          </p:cNvSpPr>
          <p:nvPr/>
        </p:nvSpPr>
        <p:spPr bwMode="auto">
          <a:xfrm>
            <a:off x="838200" y="1600200"/>
            <a:ext cx="75438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使用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data flow model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撰寫</a:t>
            </a:r>
            <a:endParaRPr lang="en-US" altLang="zh-TW" sz="280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使用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data flow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model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混合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behavioral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604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Data flow Model- Half Adder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74755" name="矩形 1"/>
          <p:cNvSpPr>
            <a:spLocks noChangeArrowheads="1"/>
          </p:cNvSpPr>
          <p:nvPr/>
        </p:nvSpPr>
        <p:spPr bwMode="auto">
          <a:xfrm>
            <a:off x="4038600" y="1371600"/>
            <a:ext cx="4572000" cy="19383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module	 Half_Adder(a, b, sum, carry);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input		a, b;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output	sum, carry;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assign sum = a ^ b;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assign carry = a &amp; b;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endmodule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4756" name="矩形 3"/>
          <p:cNvSpPr>
            <a:spLocks noChangeArrowheads="1"/>
          </p:cNvSpPr>
          <p:nvPr/>
        </p:nvSpPr>
        <p:spPr bwMode="auto">
          <a:xfrm>
            <a:off x="533400" y="3733800"/>
            <a:ext cx="4419600" cy="28622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 </a:t>
            </a:r>
            <a:r>
              <a:rPr lang="en-US" altLang="zh-TW">
                <a:solidFill>
                  <a:srgbClr val="0000FF"/>
                </a:solidFill>
              </a:rPr>
              <a:t>module	 Half_Adder(a, b, sum, carry);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input		a, b;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output	sum, carry;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reg		sum, carry;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always@(a or b)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begin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      {carry, sum} = a + b;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end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endmodule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4757" name="文字方塊 4"/>
          <p:cNvSpPr txBox="1">
            <a:spLocks noChangeArrowheads="1"/>
          </p:cNvSpPr>
          <p:nvPr/>
        </p:nvSpPr>
        <p:spPr bwMode="auto">
          <a:xfrm>
            <a:off x="1676400" y="16764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Data Flow Model</a:t>
            </a:r>
            <a:endParaRPr lang="zh-TW" altLang="en-US"/>
          </a:p>
        </p:txBody>
      </p:sp>
      <p:sp>
        <p:nvSpPr>
          <p:cNvPr id="74758" name="文字方塊 7"/>
          <p:cNvSpPr txBox="1">
            <a:spLocks noChangeArrowheads="1"/>
          </p:cNvSpPr>
          <p:nvPr/>
        </p:nvSpPr>
        <p:spPr bwMode="auto">
          <a:xfrm>
            <a:off x="4975225" y="45720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Behavioral Model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Verilog</a:t>
            </a:r>
            <a:r>
              <a:rPr lang="zh-TW" altLang="en-US" smtClean="0">
                <a:latin typeface="Times New Roman" pitchFamily="18" charset="0"/>
              </a:rPr>
              <a:t>的模型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7924800" cy="2819400"/>
          </a:xfrm>
        </p:spPr>
        <p:txBody>
          <a:bodyPr rtlCol="0">
            <a:normAutofit lnSpcReduction="10000"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低階交換層次模型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(Switch Level Model) 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或電晶體模型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(Transistor Model)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邏輯閘層次模型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(Gate Level /Structural Model)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資料處理模型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(Data Flow Model)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TW" altLang="en-US" sz="2800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行為模型</a:t>
            </a:r>
            <a:r>
              <a:rPr lang="en-US" altLang="zh-TW" sz="2800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(Behavioral Model)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zh-TW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467600" cy="6556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Data flow Model- Full Adder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75779" name="矩形 1"/>
          <p:cNvSpPr>
            <a:spLocks noChangeArrowheads="1"/>
          </p:cNvSpPr>
          <p:nvPr/>
        </p:nvSpPr>
        <p:spPr bwMode="auto">
          <a:xfrm>
            <a:off x="4100513" y="762000"/>
            <a:ext cx="4572000" cy="3786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module FA_1bit(A, B, Ci, S, Co);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input A, B, Ci;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output S, Co;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assign S =   ( (~Ci) &amp; (~A) &amp; (  B) ) |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                 ( (~Ci) &amp; (  A) &amp; (~B) ) |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                 ( (  Ci) &amp; (~A) &amp; (~B) ) |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                 ( (  Ci) &amp; (  A) &amp; (  B) ) ;  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assign Co = ( (~Ci) &amp; (  A) &amp; (  B) ) |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                  ( (  Ci) &amp; (~A) &amp; (  B) ) |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                  ( (  Ci) &amp; (  A) &amp; (~B) ) |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                    ( (  Ci) &amp; (  A) &amp; (  B) ) ;</a:t>
            </a:r>
          </a:p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endmodule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5780" name="矩形 3"/>
          <p:cNvSpPr>
            <a:spLocks noChangeArrowheads="1"/>
          </p:cNvSpPr>
          <p:nvPr/>
        </p:nvSpPr>
        <p:spPr bwMode="auto">
          <a:xfrm>
            <a:off x="304800" y="4600575"/>
            <a:ext cx="4038600" cy="22463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altLang="zh-TW">
                <a:solidFill>
                  <a:srgbClr val="0000FF"/>
                </a:solidFill>
              </a:rPr>
              <a:t>module FA_1bit(A, B, Ci, S, Co);</a:t>
            </a:r>
            <a:br>
              <a:rPr lang="en-US" altLang="zh-TW">
                <a:solidFill>
                  <a:srgbClr val="0000FF"/>
                </a:solidFill>
              </a:rPr>
            </a:br>
            <a:r>
              <a:rPr lang="en-US" altLang="zh-TW">
                <a:solidFill>
                  <a:srgbClr val="0000FF"/>
                </a:solidFill>
              </a:rPr>
              <a:t>input A, B, Ci;</a:t>
            </a:r>
            <a:br>
              <a:rPr lang="en-US" altLang="zh-TW">
                <a:solidFill>
                  <a:srgbClr val="0000FF"/>
                </a:solidFill>
              </a:rPr>
            </a:br>
            <a:r>
              <a:rPr lang="en-US" altLang="zh-TW">
                <a:solidFill>
                  <a:srgbClr val="0000FF"/>
                </a:solidFill>
              </a:rPr>
              <a:t>output S, Co;</a:t>
            </a:r>
          </a:p>
          <a:p>
            <a:pPr eaLnBrk="1" latinLnBrk="1" hangingPunct="1"/>
            <a:r>
              <a:rPr lang="en-US" altLang="zh-TW">
                <a:solidFill>
                  <a:srgbClr val="0000FF"/>
                </a:solidFill>
              </a:rPr>
              <a:t>assign S =   Ci ^ A ^ B ;       </a:t>
            </a:r>
            <a:br>
              <a:rPr lang="en-US" altLang="zh-TW">
                <a:solidFill>
                  <a:srgbClr val="0000FF"/>
                </a:solidFill>
              </a:rPr>
            </a:br>
            <a:r>
              <a:rPr lang="en-US" altLang="zh-TW">
                <a:solidFill>
                  <a:srgbClr val="0000FF"/>
                </a:solidFill>
              </a:rPr>
              <a:t>assign Co =  ( A &amp; B) | ( Ci &amp; B ) | ( Ci &amp; A) ;</a:t>
            </a:r>
            <a:br>
              <a:rPr lang="en-US" altLang="zh-TW">
                <a:solidFill>
                  <a:srgbClr val="0000FF"/>
                </a:solidFill>
              </a:rPr>
            </a:br>
            <a:r>
              <a:rPr lang="en-US" altLang="zh-TW">
                <a:solidFill>
                  <a:srgbClr val="0000FF"/>
                </a:solidFill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467600" cy="10668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四位元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全加器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4-bit Full Adder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803" name="矩形 1"/>
          <p:cNvSpPr>
            <a:spLocks noChangeArrowheads="1"/>
          </p:cNvSpPr>
          <p:nvPr/>
        </p:nvSpPr>
        <p:spPr bwMode="auto">
          <a:xfrm>
            <a:off x="706438" y="1225550"/>
            <a:ext cx="759936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altLang="zh-TW" dirty="0"/>
              <a:t>module fa_4bits(A, B, </a:t>
            </a:r>
            <a:r>
              <a:rPr lang="en-US" altLang="zh-TW" dirty="0" err="1"/>
              <a:t>Ci</a:t>
            </a:r>
            <a:r>
              <a:rPr lang="en-US" altLang="zh-TW" dirty="0"/>
              <a:t>, S, Co);</a:t>
            </a:r>
            <a:endParaRPr lang="zh-TW" altLang="zh-TW" dirty="0"/>
          </a:p>
          <a:p>
            <a:pPr eaLnBrk="1" latinLnBrk="1" hangingPunct="1"/>
            <a:r>
              <a:rPr lang="en-US" altLang="zh-TW" dirty="0"/>
              <a:t>input [3:0] A,B;</a:t>
            </a:r>
            <a:endParaRPr lang="zh-TW" altLang="zh-TW" dirty="0"/>
          </a:p>
          <a:p>
            <a:pPr eaLnBrk="1" latinLnBrk="1" hangingPunct="1"/>
            <a:r>
              <a:rPr lang="en-US" altLang="zh-TW" dirty="0"/>
              <a:t>input </a:t>
            </a:r>
            <a:r>
              <a:rPr lang="en-US" altLang="zh-TW" dirty="0" err="1"/>
              <a:t>Ci</a:t>
            </a:r>
            <a:r>
              <a:rPr lang="en-US" altLang="zh-TW" dirty="0"/>
              <a:t>;</a:t>
            </a:r>
            <a:endParaRPr lang="zh-TW" altLang="zh-TW" dirty="0"/>
          </a:p>
          <a:p>
            <a:pPr eaLnBrk="1" latinLnBrk="1" hangingPunct="1"/>
            <a:r>
              <a:rPr lang="en-US" altLang="zh-TW" dirty="0"/>
              <a:t>output [3:0] S;</a:t>
            </a:r>
            <a:endParaRPr lang="zh-TW" altLang="zh-TW" dirty="0"/>
          </a:p>
          <a:p>
            <a:pPr eaLnBrk="1" latinLnBrk="1" hangingPunct="1"/>
            <a:r>
              <a:rPr lang="en-US" altLang="zh-TW" dirty="0"/>
              <a:t>output Co;</a:t>
            </a:r>
            <a:endParaRPr lang="zh-TW" altLang="zh-TW" dirty="0"/>
          </a:p>
          <a:p>
            <a:pPr eaLnBrk="1" latinLnBrk="1" hangingPunct="1"/>
            <a:r>
              <a:rPr lang="en-US" altLang="zh-TW" dirty="0"/>
              <a:t>wire [2:0] t;</a:t>
            </a:r>
            <a:endParaRPr lang="zh-TW" altLang="zh-TW" dirty="0"/>
          </a:p>
          <a:p>
            <a:pPr eaLnBrk="1" latinLnBrk="1" hangingPunct="1"/>
            <a:r>
              <a:rPr lang="en-US" altLang="zh-TW" dirty="0"/>
              <a:t>FA_1bit B0(.A(A[0]), .B(B[0]), .</a:t>
            </a:r>
            <a:r>
              <a:rPr lang="en-US" altLang="zh-TW" dirty="0" err="1"/>
              <a:t>Ci</a:t>
            </a:r>
            <a:r>
              <a:rPr lang="en-US" altLang="zh-TW" dirty="0"/>
              <a:t>(</a:t>
            </a:r>
            <a:r>
              <a:rPr lang="en-US" altLang="zh-TW" dirty="0" err="1"/>
              <a:t>Ci</a:t>
            </a:r>
            <a:r>
              <a:rPr lang="en-US" altLang="zh-TW" dirty="0"/>
              <a:t>), .S(S[0]), .Co(t[0]));</a:t>
            </a:r>
            <a:endParaRPr lang="zh-TW" altLang="zh-TW" dirty="0"/>
          </a:p>
          <a:p>
            <a:pPr eaLnBrk="1" latinLnBrk="1" hangingPunct="1"/>
            <a:r>
              <a:rPr lang="en-US" altLang="zh-TW" dirty="0"/>
              <a:t>FA_1bit B1(.A(A[1]), .B(B[1]), .</a:t>
            </a:r>
            <a:r>
              <a:rPr lang="en-US" altLang="zh-TW" dirty="0" err="1"/>
              <a:t>Ci</a:t>
            </a:r>
            <a:r>
              <a:rPr lang="en-US" altLang="zh-TW" dirty="0"/>
              <a:t>(t[0]), .S(S[1]), .Co(t[1]));</a:t>
            </a:r>
            <a:endParaRPr lang="zh-TW" altLang="zh-TW" dirty="0"/>
          </a:p>
          <a:p>
            <a:pPr eaLnBrk="1" latinLnBrk="1" hangingPunct="1"/>
            <a:r>
              <a:rPr lang="en-US" altLang="zh-TW" dirty="0"/>
              <a:t>FA_1bit B2(.A(A[2]), .B(B[2]), .</a:t>
            </a:r>
            <a:r>
              <a:rPr lang="en-US" altLang="zh-TW" dirty="0" err="1"/>
              <a:t>Ci</a:t>
            </a:r>
            <a:r>
              <a:rPr lang="en-US" altLang="zh-TW" dirty="0"/>
              <a:t>(t[1]), .S(S[2]), .Co(t[2]));</a:t>
            </a:r>
            <a:endParaRPr lang="zh-TW" altLang="zh-TW" dirty="0"/>
          </a:p>
          <a:p>
            <a:pPr eaLnBrk="1" latinLnBrk="1" hangingPunct="1"/>
            <a:r>
              <a:rPr lang="en-US" altLang="zh-TW" dirty="0"/>
              <a:t>FA_1bit B3(.A(A[3]), .B(B[3]), .</a:t>
            </a:r>
            <a:r>
              <a:rPr lang="en-US" altLang="zh-TW" dirty="0" err="1"/>
              <a:t>Ci</a:t>
            </a:r>
            <a:r>
              <a:rPr lang="en-US" altLang="zh-TW" dirty="0"/>
              <a:t>(t[2]), .S(S[3]), .Co(Co));</a:t>
            </a:r>
            <a:endParaRPr lang="zh-TW" altLang="zh-TW" dirty="0"/>
          </a:p>
          <a:p>
            <a:pPr eaLnBrk="1" latinLnBrk="1" hangingPunct="1"/>
            <a:r>
              <a:rPr lang="en-US" altLang="zh-TW" dirty="0" err="1"/>
              <a:t>endmodule</a:t>
            </a:r>
            <a:endParaRPr lang="en-US" altLang="zh-TW" dirty="0"/>
          </a:p>
          <a:p>
            <a:pPr eaLnBrk="1" latinLnBrk="1" hangingPunct="1"/>
            <a:endParaRPr lang="en-US" altLang="zh-TW" dirty="0"/>
          </a:p>
          <a:p>
            <a:pPr eaLnBrk="1" latinLnBrk="1" hangingPunct="1"/>
            <a:r>
              <a:rPr lang="en-US" altLang="zh-TW" dirty="0"/>
              <a:t>module FA_1bit(A, B, </a:t>
            </a:r>
            <a:r>
              <a:rPr lang="en-US" altLang="zh-TW" dirty="0" err="1"/>
              <a:t>Ci</a:t>
            </a:r>
            <a:r>
              <a:rPr lang="en-US" altLang="zh-TW" dirty="0"/>
              <a:t>, S, Co);</a:t>
            </a:r>
          </a:p>
          <a:p>
            <a:pPr eaLnBrk="1" latinLnBrk="1" hangingPunct="1"/>
            <a:r>
              <a:rPr lang="en-US" altLang="zh-TW" dirty="0"/>
              <a:t>input A, B, </a:t>
            </a:r>
            <a:r>
              <a:rPr lang="en-US" altLang="zh-TW" dirty="0" err="1"/>
              <a:t>Ci</a:t>
            </a:r>
            <a:r>
              <a:rPr lang="en-US" altLang="zh-TW" dirty="0"/>
              <a:t>;</a:t>
            </a:r>
          </a:p>
          <a:p>
            <a:pPr eaLnBrk="1" latinLnBrk="1" hangingPunct="1"/>
            <a:r>
              <a:rPr lang="en-US" altLang="zh-TW" dirty="0"/>
              <a:t>output S, Co;</a:t>
            </a:r>
          </a:p>
          <a:p>
            <a:pPr eaLnBrk="1" latinLnBrk="1" hangingPunct="1"/>
            <a:r>
              <a:rPr lang="en-US" altLang="zh-TW" dirty="0"/>
              <a:t>assign S =   </a:t>
            </a:r>
            <a:r>
              <a:rPr lang="en-US" altLang="zh-TW" dirty="0" err="1"/>
              <a:t>Ci</a:t>
            </a:r>
            <a:r>
              <a:rPr lang="en-US" altLang="zh-TW" dirty="0"/>
              <a:t> ^ A ^ B ; </a:t>
            </a:r>
          </a:p>
          <a:p>
            <a:pPr eaLnBrk="1" latinLnBrk="1" hangingPunct="1"/>
            <a:r>
              <a:rPr lang="en-US" altLang="zh-TW" dirty="0"/>
              <a:t>assign Co =  ( A &amp; B) | ( </a:t>
            </a:r>
            <a:r>
              <a:rPr lang="en-US" altLang="zh-TW" dirty="0" err="1"/>
              <a:t>Ci</a:t>
            </a:r>
            <a:r>
              <a:rPr lang="en-US" altLang="zh-TW" dirty="0"/>
              <a:t> &amp; B ) | ( </a:t>
            </a:r>
            <a:r>
              <a:rPr lang="en-US" altLang="zh-TW" dirty="0" err="1"/>
              <a:t>Ci</a:t>
            </a:r>
            <a:r>
              <a:rPr lang="en-US" altLang="zh-TW" dirty="0"/>
              <a:t> &amp; A) ;</a:t>
            </a:r>
          </a:p>
          <a:p>
            <a:pPr eaLnBrk="1" latinLnBrk="1" hangingPunct="1"/>
            <a:r>
              <a:rPr lang="en-US" altLang="zh-TW" dirty="0" err="1"/>
              <a:t>endmodule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467600" cy="10668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四位元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全加器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4-bit Full Adder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827" name="矩形 6"/>
          <p:cNvSpPr>
            <a:spLocks noChangeArrowheads="1"/>
          </p:cNvSpPr>
          <p:nvPr/>
        </p:nvSpPr>
        <p:spPr bwMode="auto">
          <a:xfrm>
            <a:off x="2133600" y="1828800"/>
            <a:ext cx="4572000" cy="22463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module fulladd4(sum, c_out, a, b, c_in); </a:t>
            </a:r>
          </a:p>
          <a:p>
            <a:pPr eaLnBrk="1" hangingPunct="1"/>
            <a:r>
              <a:rPr lang="en-US" altLang="zh-TW"/>
              <a:t>output [3:0] sum;</a:t>
            </a:r>
          </a:p>
          <a:p>
            <a:pPr eaLnBrk="1" hangingPunct="1"/>
            <a:r>
              <a:rPr lang="en-US" altLang="zh-TW"/>
              <a:t>output c_out;</a:t>
            </a:r>
          </a:p>
          <a:p>
            <a:pPr eaLnBrk="1" hangingPunct="1"/>
            <a:r>
              <a:rPr lang="en-US" altLang="zh-TW"/>
              <a:t>input [3:0] a, b;</a:t>
            </a:r>
          </a:p>
          <a:p>
            <a:pPr eaLnBrk="1" hangingPunct="1"/>
            <a:r>
              <a:rPr lang="en-US" altLang="zh-TW"/>
              <a:t>input c_in;</a:t>
            </a:r>
          </a:p>
          <a:p>
            <a:pPr eaLnBrk="1" hangingPunct="1"/>
            <a:r>
              <a:rPr lang="en-US" altLang="zh-TW"/>
              <a:t>assign {c_out, sum} = a + b + c_in;</a:t>
            </a:r>
          </a:p>
          <a:p>
            <a:pPr eaLnBrk="1" hangingPunct="1"/>
            <a:r>
              <a:rPr lang="en-US" altLang="zh-TW"/>
              <a:t>endmodule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群組 2"/>
          <p:cNvGrpSpPr>
            <a:grpSpLocks/>
          </p:cNvGrpSpPr>
          <p:nvPr/>
        </p:nvGrpSpPr>
        <p:grpSpPr bwMode="auto">
          <a:xfrm>
            <a:off x="457200" y="2362200"/>
            <a:ext cx="4505325" cy="3448050"/>
            <a:chOff x="1444625" y="2438400"/>
            <a:chExt cx="4505325" cy="3448050"/>
          </a:xfrm>
        </p:grpSpPr>
        <p:sp>
          <p:nvSpPr>
            <p:cNvPr id="2" name="矩形 1"/>
            <p:cNvSpPr/>
            <p:nvPr/>
          </p:nvSpPr>
          <p:spPr>
            <a:xfrm>
              <a:off x="3200400" y="2438400"/>
              <a:ext cx="1676400" cy="22860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4-to-1</a:t>
              </a:r>
            </a:p>
            <a:p>
              <a:pPr algn="ctr" eaLnBrk="1" hangingPunct="1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Mux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單箭頭接點 3"/>
            <p:cNvCxnSpPr/>
            <p:nvPr/>
          </p:nvCxnSpPr>
          <p:spPr>
            <a:xfrm>
              <a:off x="2286000" y="30480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2286000" y="34290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2286000" y="38100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2286000" y="41910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3810000" y="4724400"/>
              <a:ext cx="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4419600" y="4724400"/>
              <a:ext cx="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83" name="文字方塊 13"/>
            <p:cNvSpPr txBox="1">
              <a:spLocks noChangeArrowheads="1"/>
            </p:cNvSpPr>
            <p:nvPr/>
          </p:nvSpPr>
          <p:spPr bwMode="auto">
            <a:xfrm>
              <a:off x="4273550" y="5486400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s0</a:t>
              </a:r>
              <a:endParaRPr lang="zh-TW" altLang="en-US"/>
            </a:p>
          </p:txBody>
        </p:sp>
        <p:sp>
          <p:nvSpPr>
            <p:cNvPr id="79884" name="文字方塊 16"/>
            <p:cNvSpPr txBox="1">
              <a:spLocks noChangeArrowheads="1"/>
            </p:cNvSpPr>
            <p:nvPr/>
          </p:nvSpPr>
          <p:spPr bwMode="auto">
            <a:xfrm>
              <a:off x="3451225" y="54387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s1</a:t>
              </a:r>
              <a:endParaRPr lang="zh-TW" altLang="en-US"/>
            </a:p>
          </p:txBody>
        </p:sp>
        <p:sp>
          <p:nvSpPr>
            <p:cNvPr id="79885" name="文字方塊 17"/>
            <p:cNvSpPr txBox="1">
              <a:spLocks noChangeArrowheads="1"/>
            </p:cNvSpPr>
            <p:nvPr/>
          </p:nvSpPr>
          <p:spPr bwMode="auto">
            <a:xfrm>
              <a:off x="1444625" y="28479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i0</a:t>
              </a:r>
              <a:endParaRPr lang="zh-TW" altLang="en-US"/>
            </a:p>
          </p:txBody>
        </p:sp>
        <p:sp>
          <p:nvSpPr>
            <p:cNvPr id="79886" name="文字方塊 18"/>
            <p:cNvSpPr txBox="1">
              <a:spLocks noChangeArrowheads="1"/>
            </p:cNvSpPr>
            <p:nvPr/>
          </p:nvSpPr>
          <p:spPr bwMode="auto">
            <a:xfrm>
              <a:off x="1444625" y="32670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i1</a:t>
              </a:r>
              <a:endParaRPr lang="zh-TW" altLang="en-US"/>
            </a:p>
          </p:txBody>
        </p:sp>
        <p:sp>
          <p:nvSpPr>
            <p:cNvPr id="79887" name="文字方塊 19"/>
            <p:cNvSpPr txBox="1">
              <a:spLocks noChangeArrowheads="1"/>
            </p:cNvSpPr>
            <p:nvPr/>
          </p:nvSpPr>
          <p:spPr bwMode="auto">
            <a:xfrm>
              <a:off x="1447800" y="366712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i2</a:t>
              </a:r>
              <a:endParaRPr lang="zh-TW" altLang="en-US"/>
            </a:p>
          </p:txBody>
        </p:sp>
        <p:sp>
          <p:nvSpPr>
            <p:cNvPr id="79888" name="文字方塊 20"/>
            <p:cNvSpPr txBox="1">
              <a:spLocks noChangeArrowheads="1"/>
            </p:cNvSpPr>
            <p:nvPr/>
          </p:nvSpPr>
          <p:spPr bwMode="auto">
            <a:xfrm>
              <a:off x="1447800" y="40671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i3</a:t>
              </a:r>
              <a:endParaRPr lang="zh-TW" altLang="en-US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4876800" y="35814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90" name="文字方塊 22"/>
            <p:cNvSpPr txBox="1">
              <a:spLocks noChangeArrowheads="1"/>
            </p:cNvSpPr>
            <p:nvPr/>
          </p:nvSpPr>
          <p:spPr bwMode="auto">
            <a:xfrm>
              <a:off x="5111750" y="3059113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  <a:endParaRPr lang="zh-TW" altLang="en-US"/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5800" y="30480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四對一的多工器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(4-to-1 Multiplexer)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44128"/>
              </p:ext>
            </p:extLst>
          </p:nvPr>
        </p:nvGraphicFramePr>
        <p:xfrm>
          <a:off x="5029200" y="2359025"/>
          <a:ext cx="208026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501967"/>
                <a:gridCol w="9718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i2</a:t>
                      </a:r>
                      <a:endParaRPr lang="zh-TW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i3</a:t>
                      </a:r>
                      <a:endParaRPr lang="zh-TW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四對一的多工器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(4-to-1 Multiplexer)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0899" name="矩形 1"/>
          <p:cNvSpPr>
            <a:spLocks noChangeArrowheads="1"/>
          </p:cNvSpPr>
          <p:nvPr/>
        </p:nvSpPr>
        <p:spPr bwMode="auto">
          <a:xfrm>
            <a:off x="1238250" y="1676400"/>
            <a:ext cx="6553200" cy="22463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module mux4_to_1 (out, i0, i1, i2, i3, s1, s0);</a:t>
            </a:r>
          </a:p>
          <a:p>
            <a:pPr eaLnBrk="1" hangingPunct="1"/>
            <a:r>
              <a:rPr lang="en-US" altLang="zh-TW"/>
              <a:t>output out;</a:t>
            </a:r>
          </a:p>
          <a:p>
            <a:pPr eaLnBrk="1" hangingPunct="1"/>
            <a:r>
              <a:rPr lang="en-US" altLang="zh-TW"/>
              <a:t>input i0, i1, i2, i3;</a:t>
            </a:r>
          </a:p>
          <a:p>
            <a:pPr eaLnBrk="1" hangingPunct="1"/>
            <a:r>
              <a:rPr lang="en-US" altLang="zh-TW"/>
              <a:t>input s1, s0;</a:t>
            </a:r>
          </a:p>
          <a:p>
            <a:pPr eaLnBrk="1" hangingPunct="1"/>
            <a:r>
              <a:rPr lang="en-US" altLang="zh-TW"/>
              <a:t>assign out =(~s1 &amp; ~s0 &amp; i0)|(~s1 &amp; s0 &amp; i1) |(s1 &amp; ~s0 &amp; i2)|(s1 &amp; s0 &amp; i3) ;</a:t>
            </a:r>
          </a:p>
          <a:p>
            <a:pPr eaLnBrk="1" hangingPunct="1"/>
            <a:r>
              <a:rPr lang="en-US" altLang="zh-TW"/>
              <a:t>endmodule</a:t>
            </a:r>
            <a:endParaRPr lang="zh-TW" altLang="en-US"/>
          </a:p>
        </p:txBody>
      </p:sp>
      <p:sp>
        <p:nvSpPr>
          <p:cNvPr id="80900" name="矩形 2"/>
          <p:cNvSpPr>
            <a:spLocks noChangeArrowheads="1"/>
          </p:cNvSpPr>
          <p:nvPr/>
        </p:nvSpPr>
        <p:spPr bwMode="auto">
          <a:xfrm>
            <a:off x="1238250" y="4267200"/>
            <a:ext cx="6553200" cy="19383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module mux4_to_1_2 (out, i0, i1, i2, i3, s1, s0);</a:t>
            </a:r>
          </a:p>
          <a:p>
            <a:pPr eaLnBrk="1" hangingPunct="1"/>
            <a:r>
              <a:rPr lang="en-US" altLang="zh-TW"/>
              <a:t>output out;</a:t>
            </a:r>
          </a:p>
          <a:p>
            <a:pPr eaLnBrk="1" hangingPunct="1"/>
            <a:r>
              <a:rPr lang="en-US" altLang="zh-TW"/>
              <a:t>input i0, i1, i2, i3;</a:t>
            </a:r>
          </a:p>
          <a:p>
            <a:pPr eaLnBrk="1" hangingPunct="1"/>
            <a:r>
              <a:rPr lang="en-US" altLang="zh-TW"/>
              <a:t>input s1, s0;</a:t>
            </a:r>
          </a:p>
          <a:p>
            <a:pPr eaLnBrk="1" hangingPunct="1"/>
            <a:r>
              <a:rPr lang="en-US" altLang="zh-TW"/>
              <a:t>assign out = s1 ? ( s0 ? i3 : i2) : (s0 ? i1 : i0) ;</a:t>
            </a:r>
          </a:p>
          <a:p>
            <a:pPr eaLnBrk="1" hangingPunct="1"/>
            <a:r>
              <a:rPr lang="en-US" altLang="zh-TW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群組 2"/>
          <p:cNvGrpSpPr>
            <a:grpSpLocks/>
          </p:cNvGrpSpPr>
          <p:nvPr/>
        </p:nvGrpSpPr>
        <p:grpSpPr bwMode="auto">
          <a:xfrm>
            <a:off x="381000" y="2362200"/>
            <a:ext cx="4307417" cy="3400425"/>
            <a:chOff x="2245783" y="2438400"/>
            <a:chExt cx="4307417" cy="3400425"/>
          </a:xfrm>
        </p:grpSpPr>
        <p:sp>
          <p:nvSpPr>
            <p:cNvPr id="2" name="矩形 1"/>
            <p:cNvSpPr/>
            <p:nvPr/>
          </p:nvSpPr>
          <p:spPr>
            <a:xfrm>
              <a:off x="3200400" y="2438400"/>
              <a:ext cx="1676400" cy="22860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4-to-1</a:t>
              </a:r>
            </a:p>
            <a:p>
              <a:pPr algn="ctr" eaLnBrk="1" hangingPunct="1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Mux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單箭頭接點 3"/>
            <p:cNvCxnSpPr/>
            <p:nvPr/>
          </p:nvCxnSpPr>
          <p:spPr>
            <a:xfrm>
              <a:off x="4876800" y="3042356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4876800" y="33528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4876800" y="3723569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4873625" y="4075642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3810000" y="4724400"/>
              <a:ext cx="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4289425" y="4724400"/>
              <a:ext cx="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83" name="文字方塊 13"/>
            <p:cNvSpPr txBox="1">
              <a:spLocks noChangeArrowheads="1"/>
            </p:cNvSpPr>
            <p:nvPr/>
          </p:nvSpPr>
          <p:spPr bwMode="auto">
            <a:xfrm>
              <a:off x="4038600" y="54387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s0</a:t>
              </a:r>
              <a:endParaRPr lang="zh-TW" altLang="en-US" dirty="0"/>
            </a:p>
          </p:txBody>
        </p:sp>
        <p:sp>
          <p:nvSpPr>
            <p:cNvPr id="79884" name="文字方塊 16"/>
            <p:cNvSpPr txBox="1">
              <a:spLocks noChangeArrowheads="1"/>
            </p:cNvSpPr>
            <p:nvPr/>
          </p:nvSpPr>
          <p:spPr bwMode="auto">
            <a:xfrm>
              <a:off x="3451225" y="54387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s1</a:t>
              </a:r>
              <a:endParaRPr lang="zh-TW" altLang="en-US"/>
            </a:p>
          </p:txBody>
        </p:sp>
        <p:sp>
          <p:nvSpPr>
            <p:cNvPr id="79885" name="文字方塊 17"/>
            <p:cNvSpPr txBox="1">
              <a:spLocks noChangeArrowheads="1"/>
            </p:cNvSpPr>
            <p:nvPr/>
          </p:nvSpPr>
          <p:spPr bwMode="auto">
            <a:xfrm>
              <a:off x="5715000" y="2806877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i0</a:t>
              </a:r>
              <a:endParaRPr lang="zh-TW" altLang="en-US" dirty="0"/>
            </a:p>
          </p:txBody>
        </p:sp>
        <p:sp>
          <p:nvSpPr>
            <p:cNvPr id="79886" name="文字方塊 18"/>
            <p:cNvSpPr txBox="1">
              <a:spLocks noChangeArrowheads="1"/>
            </p:cNvSpPr>
            <p:nvPr/>
          </p:nvSpPr>
          <p:spPr bwMode="auto">
            <a:xfrm>
              <a:off x="5715000" y="3153482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i1</a:t>
              </a:r>
              <a:endParaRPr lang="zh-TW" altLang="en-US" dirty="0"/>
            </a:p>
          </p:txBody>
        </p:sp>
        <p:sp>
          <p:nvSpPr>
            <p:cNvPr id="79887" name="文字方塊 19"/>
            <p:cNvSpPr txBox="1">
              <a:spLocks noChangeArrowheads="1"/>
            </p:cNvSpPr>
            <p:nvPr/>
          </p:nvSpPr>
          <p:spPr bwMode="auto">
            <a:xfrm>
              <a:off x="5715000" y="3529718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i2</a:t>
              </a:r>
              <a:endParaRPr lang="zh-TW" altLang="en-US" dirty="0"/>
            </a:p>
          </p:txBody>
        </p:sp>
        <p:sp>
          <p:nvSpPr>
            <p:cNvPr id="79888" name="文字方塊 20"/>
            <p:cNvSpPr txBox="1">
              <a:spLocks noChangeArrowheads="1"/>
            </p:cNvSpPr>
            <p:nvPr/>
          </p:nvSpPr>
          <p:spPr bwMode="auto">
            <a:xfrm>
              <a:off x="5715000" y="3863975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i3</a:t>
              </a:r>
              <a:endParaRPr lang="zh-TW" altLang="en-US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282825" y="3581400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90" name="文字方塊 22"/>
            <p:cNvSpPr txBox="1">
              <a:spLocks noChangeArrowheads="1"/>
            </p:cNvSpPr>
            <p:nvPr/>
          </p:nvSpPr>
          <p:spPr bwMode="auto">
            <a:xfrm>
              <a:off x="2245783" y="3199343"/>
              <a:ext cx="83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5800" y="30480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新細明體" pitchFamily="18" charset="-12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一對四的解多工器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(4-to-1 Multiplexer)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30798"/>
              </p:ext>
            </p:extLst>
          </p:nvPr>
        </p:nvGraphicFramePr>
        <p:xfrm>
          <a:off x="4882621" y="2369892"/>
          <a:ext cx="323691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501967"/>
                <a:gridCol w="532130"/>
                <a:gridCol w="532130"/>
                <a:gridCol w="532130"/>
                <a:gridCol w="532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S1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6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467600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: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一對四的解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多工器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(4-to-1 Multiplexer)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0899" name="矩形 1"/>
          <p:cNvSpPr>
            <a:spLocks noChangeArrowheads="1"/>
          </p:cNvSpPr>
          <p:nvPr/>
        </p:nvSpPr>
        <p:spPr bwMode="auto">
          <a:xfrm>
            <a:off x="304800" y="1905000"/>
            <a:ext cx="3657600" cy="317009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dirty="0"/>
              <a:t>module mux4_to_1 </a:t>
            </a:r>
            <a:r>
              <a:rPr lang="en-US" altLang="zh-TW" dirty="0" smtClean="0"/>
              <a:t>(in, </a:t>
            </a:r>
            <a:r>
              <a:rPr lang="en-US" altLang="zh-TW" dirty="0"/>
              <a:t>i0, 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i1</a:t>
            </a:r>
            <a:r>
              <a:rPr lang="en-US" altLang="zh-TW" dirty="0"/>
              <a:t>, i2, i3, s1, s0);</a:t>
            </a:r>
          </a:p>
          <a:p>
            <a:pPr eaLnBrk="1" hangingPunct="1"/>
            <a:r>
              <a:rPr lang="en-US" altLang="zh-TW" dirty="0" smtClean="0"/>
              <a:t>input in;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output </a:t>
            </a:r>
            <a:r>
              <a:rPr lang="en-US" altLang="zh-TW" dirty="0"/>
              <a:t>i0, i1, i2, i3;</a:t>
            </a:r>
          </a:p>
          <a:p>
            <a:pPr eaLnBrk="1" hangingPunct="1"/>
            <a:r>
              <a:rPr lang="en-US" altLang="zh-TW" dirty="0"/>
              <a:t>input s1, s0;</a:t>
            </a:r>
          </a:p>
          <a:p>
            <a:pPr eaLnBrk="1" hangingPunct="1"/>
            <a:r>
              <a:rPr lang="en-US" altLang="zh-TW" dirty="0"/>
              <a:t>assign </a:t>
            </a:r>
            <a:r>
              <a:rPr lang="en-US" altLang="zh-TW" dirty="0" smtClean="0"/>
              <a:t>i0 </a:t>
            </a:r>
            <a:r>
              <a:rPr lang="en-US" altLang="zh-TW" dirty="0"/>
              <a:t>=(~s1 &amp; </a:t>
            </a:r>
            <a:r>
              <a:rPr lang="en-US" altLang="zh-TW" dirty="0" smtClean="0"/>
              <a:t>~s0 &amp; in);</a:t>
            </a:r>
          </a:p>
          <a:p>
            <a:pPr eaLnBrk="1" hangingPunct="1"/>
            <a:r>
              <a:rPr lang="en-US" altLang="zh-TW" dirty="0"/>
              <a:t>assign </a:t>
            </a:r>
            <a:r>
              <a:rPr lang="en-US" altLang="zh-TW" dirty="0" smtClean="0"/>
              <a:t>i1 </a:t>
            </a:r>
            <a:r>
              <a:rPr lang="en-US" altLang="zh-TW" dirty="0"/>
              <a:t>=(~s1 &amp; </a:t>
            </a:r>
            <a:r>
              <a:rPr lang="en-US" altLang="zh-TW" dirty="0" smtClean="0"/>
              <a:t>s0 </a:t>
            </a:r>
            <a:r>
              <a:rPr lang="en-US" altLang="zh-TW" dirty="0"/>
              <a:t>&amp; </a:t>
            </a:r>
            <a:r>
              <a:rPr lang="en-US" altLang="zh-TW" dirty="0" smtClean="0"/>
              <a:t>in);</a:t>
            </a:r>
            <a:endParaRPr lang="en-US" altLang="zh-TW" dirty="0"/>
          </a:p>
          <a:p>
            <a:pPr eaLnBrk="1" hangingPunct="1"/>
            <a:r>
              <a:rPr lang="en-US" altLang="zh-TW" dirty="0"/>
              <a:t>assign </a:t>
            </a:r>
            <a:r>
              <a:rPr lang="en-US" altLang="zh-TW" dirty="0" smtClean="0"/>
              <a:t>i2 =(s1 </a:t>
            </a:r>
            <a:r>
              <a:rPr lang="en-US" altLang="zh-TW" dirty="0"/>
              <a:t>&amp; ~s0 &amp; </a:t>
            </a:r>
            <a:r>
              <a:rPr lang="en-US" altLang="zh-TW" dirty="0" smtClean="0"/>
              <a:t>in);</a:t>
            </a:r>
          </a:p>
          <a:p>
            <a:pPr eaLnBrk="1" hangingPunct="1"/>
            <a:r>
              <a:rPr lang="en-US" altLang="zh-TW" dirty="0"/>
              <a:t>assign </a:t>
            </a:r>
            <a:r>
              <a:rPr lang="en-US" altLang="zh-TW" dirty="0" smtClean="0"/>
              <a:t>i3 =(s1 </a:t>
            </a:r>
            <a:r>
              <a:rPr lang="en-US" altLang="zh-TW" dirty="0"/>
              <a:t>&amp; </a:t>
            </a:r>
            <a:r>
              <a:rPr lang="en-US" altLang="zh-TW" dirty="0" smtClean="0"/>
              <a:t>s0 </a:t>
            </a:r>
            <a:r>
              <a:rPr lang="en-US" altLang="zh-TW" dirty="0"/>
              <a:t>&amp; </a:t>
            </a:r>
            <a:r>
              <a:rPr lang="en-US" altLang="zh-TW" dirty="0" smtClean="0"/>
              <a:t>in);</a:t>
            </a:r>
            <a:endParaRPr lang="en-US" altLang="zh-TW" dirty="0"/>
          </a:p>
          <a:p>
            <a:pPr eaLnBrk="1" hangingPunct="1"/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80900" name="矩形 2"/>
          <p:cNvSpPr>
            <a:spLocks noChangeArrowheads="1"/>
          </p:cNvSpPr>
          <p:nvPr/>
        </p:nvSpPr>
        <p:spPr bwMode="auto">
          <a:xfrm>
            <a:off x="4038600" y="1905000"/>
            <a:ext cx="3886200" cy="317009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dirty="0"/>
              <a:t>module mux4_to_1_2 </a:t>
            </a:r>
            <a:r>
              <a:rPr lang="en-US" altLang="zh-TW" dirty="0" smtClean="0"/>
              <a:t>(in, </a:t>
            </a:r>
            <a:r>
              <a:rPr lang="en-US" altLang="zh-TW" dirty="0"/>
              <a:t>i0, i1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 </a:t>
            </a:r>
            <a:r>
              <a:rPr lang="en-US" altLang="zh-TW" dirty="0"/>
              <a:t>i2, i3, s1, s0);</a:t>
            </a:r>
          </a:p>
          <a:p>
            <a:pPr eaLnBrk="1" hangingPunct="1"/>
            <a:r>
              <a:rPr lang="en-US" altLang="zh-TW" dirty="0" smtClean="0"/>
              <a:t>input in;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output </a:t>
            </a:r>
            <a:r>
              <a:rPr lang="en-US" altLang="zh-TW" dirty="0"/>
              <a:t>i0, i1, i2, i3;</a:t>
            </a:r>
          </a:p>
          <a:p>
            <a:pPr eaLnBrk="1" hangingPunct="1"/>
            <a:r>
              <a:rPr lang="en-US" altLang="zh-TW" dirty="0"/>
              <a:t>input s1, s0;</a:t>
            </a:r>
          </a:p>
          <a:p>
            <a:pPr eaLnBrk="1" hangingPunct="1"/>
            <a:r>
              <a:rPr lang="en-US" altLang="zh-TW" dirty="0" smtClean="0"/>
              <a:t>assign </a:t>
            </a:r>
            <a:r>
              <a:rPr lang="en-US" altLang="zh-TW" dirty="0"/>
              <a:t>i0 </a:t>
            </a:r>
            <a:r>
              <a:rPr lang="en-US" altLang="zh-TW" dirty="0" smtClean="0"/>
              <a:t>= s1 </a:t>
            </a:r>
            <a:r>
              <a:rPr lang="en-US" altLang="zh-TW" dirty="0"/>
              <a:t>? </a:t>
            </a:r>
            <a:r>
              <a:rPr lang="en-US" altLang="zh-TW" dirty="0" smtClean="0"/>
              <a:t>0: </a:t>
            </a:r>
            <a:r>
              <a:rPr lang="en-US" altLang="zh-TW" dirty="0"/>
              <a:t>(s0 ? </a:t>
            </a:r>
            <a:r>
              <a:rPr lang="en-US" altLang="zh-TW" dirty="0" smtClean="0"/>
              <a:t>0 </a:t>
            </a:r>
            <a:r>
              <a:rPr lang="en-US" altLang="zh-TW" dirty="0"/>
              <a:t>: </a:t>
            </a:r>
            <a:r>
              <a:rPr lang="en-US" altLang="zh-TW" dirty="0" smtClean="0"/>
              <a:t>in) 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 smtClean="0"/>
              <a:t>assign </a:t>
            </a:r>
            <a:r>
              <a:rPr lang="en-US" altLang="zh-TW" dirty="0"/>
              <a:t>i1 </a:t>
            </a:r>
            <a:r>
              <a:rPr lang="en-US" altLang="zh-TW" dirty="0" smtClean="0"/>
              <a:t>= s1 </a:t>
            </a:r>
            <a:r>
              <a:rPr lang="en-US" altLang="zh-TW" dirty="0"/>
              <a:t>? </a:t>
            </a:r>
            <a:r>
              <a:rPr lang="en-US" altLang="zh-TW" dirty="0" smtClean="0"/>
              <a:t>0: (</a:t>
            </a:r>
            <a:r>
              <a:rPr lang="en-US" altLang="zh-TW" dirty="0"/>
              <a:t>s0 ? </a:t>
            </a:r>
            <a:r>
              <a:rPr lang="en-US" altLang="zh-TW" dirty="0" smtClean="0"/>
              <a:t>In: 0) ;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assign </a:t>
            </a:r>
            <a:r>
              <a:rPr lang="en-US" altLang="zh-TW" dirty="0"/>
              <a:t>i2 </a:t>
            </a:r>
            <a:r>
              <a:rPr lang="en-US" altLang="zh-TW" dirty="0" smtClean="0"/>
              <a:t>= s1 </a:t>
            </a:r>
            <a:r>
              <a:rPr lang="en-US" altLang="zh-TW" dirty="0"/>
              <a:t>? </a:t>
            </a:r>
            <a:r>
              <a:rPr lang="en-US" altLang="zh-TW" dirty="0" smtClean="0"/>
              <a:t>(</a:t>
            </a:r>
            <a:r>
              <a:rPr lang="en-US" altLang="zh-TW" dirty="0"/>
              <a:t>s0 ? </a:t>
            </a:r>
            <a:r>
              <a:rPr lang="en-US" altLang="zh-TW" dirty="0" smtClean="0"/>
              <a:t>0 : in) : 0 ;</a:t>
            </a:r>
            <a:endParaRPr lang="en-US" altLang="zh-TW" dirty="0"/>
          </a:p>
          <a:p>
            <a:pPr eaLnBrk="1" hangingPunct="1"/>
            <a:r>
              <a:rPr lang="en-US" altLang="zh-TW" dirty="0"/>
              <a:t>assign i3 </a:t>
            </a:r>
            <a:r>
              <a:rPr lang="en-US" altLang="zh-TW" dirty="0" smtClean="0"/>
              <a:t>= s1 </a:t>
            </a:r>
            <a:r>
              <a:rPr lang="en-US" altLang="zh-TW" dirty="0"/>
              <a:t>? (s0 ? </a:t>
            </a:r>
            <a:r>
              <a:rPr lang="en-US" altLang="zh-TW" dirty="0" smtClean="0"/>
              <a:t>in </a:t>
            </a:r>
            <a:r>
              <a:rPr lang="en-US" altLang="zh-TW" dirty="0"/>
              <a:t>: </a:t>
            </a:r>
            <a:r>
              <a:rPr lang="en-US" altLang="zh-TW" dirty="0" smtClean="0"/>
              <a:t>0) </a:t>
            </a:r>
            <a:r>
              <a:rPr lang="en-US" altLang="zh-TW" dirty="0"/>
              <a:t>: 0 ;</a:t>
            </a:r>
          </a:p>
          <a:p>
            <a:pPr eaLnBrk="1" hangingPunct="1"/>
            <a:r>
              <a:rPr lang="en-US" altLang="zh-TW" dirty="0" err="1" smtClean="0"/>
              <a:t>endmodule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itchFamily="18" charset="0"/>
              </a:rPr>
              <a:t>Register Transfer Level (RTL)</a:t>
            </a:r>
            <a:endParaRPr lang="zh-TW" altLang="en-US" smtClean="0"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7924800" cy="4191000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smtClean="0">
                <a:latin typeface="微軟正黑體" pitchFamily="34" charset="-120"/>
              </a:rPr>
              <a:t>Specify the characteristics of a circuit by operations  and the transfer of data between the registers</a:t>
            </a:r>
          </a:p>
          <a:p>
            <a:pPr marL="609600" indent="-609600" eaLnBrk="1" hangingPunct="1"/>
            <a:r>
              <a:rPr lang="en-US" altLang="zh-TW" sz="2800" smtClean="0">
                <a:latin typeface="微軟正黑體" pitchFamily="34" charset="-120"/>
              </a:rPr>
              <a:t>Synchronous digital circuit</a:t>
            </a:r>
          </a:p>
          <a:p>
            <a:pPr marL="609600" indent="-609600" eaLnBrk="1" hangingPunct="1"/>
            <a:r>
              <a:rPr lang="en-US" altLang="zh-TW" sz="2800" smtClean="0">
                <a:latin typeface="微軟正黑體" pitchFamily="34" charset="-120"/>
              </a:rPr>
              <a:t>Modern RTL code definition</a:t>
            </a:r>
          </a:p>
          <a:p>
            <a:pPr marL="1009650" lvl="1" indent="-609600" eaLnBrk="1" hangingPunct="1"/>
            <a:r>
              <a:rPr lang="en-US" altLang="zh-TW" sz="2600" smtClean="0">
                <a:latin typeface="微軟正黑體" pitchFamily="34" charset="-120"/>
              </a:rPr>
              <a:t>Synthesizable code</a:t>
            </a:r>
          </a:p>
          <a:p>
            <a:pPr marL="1009650" lvl="1" indent="-609600" eaLnBrk="1" hangingPunct="1"/>
            <a:r>
              <a:rPr lang="en-US" altLang="zh-TW" sz="2600" smtClean="0">
                <a:latin typeface="微軟正黑體" pitchFamily="34" charset="-120"/>
              </a:rPr>
              <a:t>Combination of data flow and behavioral modeling</a:t>
            </a:r>
            <a:endParaRPr lang="en-US" altLang="zh-TW" smtClean="0">
              <a:latin typeface="Times New Roman" pitchFamily="18" charset="0"/>
            </a:endParaRPr>
          </a:p>
          <a:p>
            <a:pPr marL="609600" indent="-609600" eaLnBrk="1" hangingPunct="1"/>
            <a:endParaRPr lang="en-US" altLang="zh-TW" smtClean="0">
              <a:latin typeface="Times New Roman" pitchFamily="18" charset="0"/>
            </a:endParaRPr>
          </a:p>
          <a:p>
            <a:pPr marL="609600" indent="-609600" eaLnBrk="1" hangingPunct="1"/>
            <a:endParaRPr lang="zh-TW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Verilog Module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2160588"/>
            <a:ext cx="6348413" cy="4468812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TW" altLang="en-US" sz="2000" smtClean="0"/>
              <a:t>模組</a:t>
            </a:r>
            <a:r>
              <a:rPr lang="en-US" altLang="zh-TW" sz="2000" smtClean="0"/>
              <a:t>(module)</a:t>
            </a:r>
            <a:r>
              <a:rPr lang="zh-TW" altLang="en-US" sz="2000" smtClean="0"/>
              <a:t>是組成一個電路的基本單位</a:t>
            </a: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module</a:t>
            </a:r>
            <a:r>
              <a:rPr lang="en-US" altLang="zh-TW" sz="2000" smtClean="0"/>
              <a:t> module_name(port_list);</a:t>
            </a:r>
          </a:p>
          <a:p>
            <a:pPr marL="0" indent="0">
              <a:buFont typeface="Wingdings 3" pitchFamily="18" charset="2"/>
              <a:buNone/>
            </a:pP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endParaRPr lang="en-US" altLang="zh-TW" sz="2000" smtClean="0"/>
          </a:p>
          <a:p>
            <a:pPr marL="0" indent="0">
              <a:buFont typeface="Wingdings 3" pitchFamily="18" charset="2"/>
              <a:buNone/>
            </a:pPr>
            <a:endParaRPr lang="en-US" altLang="zh-TW" sz="2000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endmodule</a:t>
            </a:r>
            <a:endParaRPr lang="zh-TW" altLang="en-US" sz="2000" smtClean="0">
              <a:solidFill>
                <a:srgbClr val="0000FF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838200" y="3124200"/>
            <a:ext cx="4967288" cy="539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tx1"/>
                </a:solidFill>
              </a:rPr>
              <a:t>宣告腳位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input.output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38200" y="3771900"/>
            <a:ext cx="4968875" cy="539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tx1"/>
                </a:solidFill>
              </a:rPr>
              <a:t>宣告資料型態</a:t>
            </a:r>
          </a:p>
        </p:txBody>
      </p:sp>
      <p:sp>
        <p:nvSpPr>
          <p:cNvPr id="6" name="橢圓 5"/>
          <p:cNvSpPr/>
          <p:nvPr/>
        </p:nvSpPr>
        <p:spPr>
          <a:xfrm>
            <a:off x="838200" y="4419600"/>
            <a:ext cx="4968875" cy="5413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tx1"/>
                </a:solidFill>
              </a:rPr>
              <a:t>電路結構或功能</a:t>
            </a:r>
          </a:p>
        </p:txBody>
      </p:sp>
      <p:sp>
        <p:nvSpPr>
          <p:cNvPr id="7" name="橢圓 6"/>
          <p:cNvSpPr/>
          <p:nvPr/>
        </p:nvSpPr>
        <p:spPr>
          <a:xfrm>
            <a:off x="838200" y="5103813"/>
            <a:ext cx="4968875" cy="5413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task &amp; function declaration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2258</TotalTime>
  <Words>2879</Words>
  <Application>Microsoft Office PowerPoint</Application>
  <PresentationFormat>如螢幕大小 (4:3)</PresentationFormat>
  <Paragraphs>763</Paragraphs>
  <Slides>76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9" baseType="lpstr">
      <vt:lpstr>微軟正黑體</vt:lpstr>
      <vt:lpstr>新細明體</vt:lpstr>
      <vt:lpstr>標楷體</vt:lpstr>
      <vt:lpstr>Arial</vt:lpstr>
      <vt:lpstr>Calibri</vt:lpstr>
      <vt:lpstr>Century Schoolbook</vt:lpstr>
      <vt:lpstr>Symbol</vt:lpstr>
      <vt:lpstr>Times New Roman</vt:lpstr>
      <vt:lpstr>Trebuchet MS</vt:lpstr>
      <vt:lpstr>Wingdings</vt:lpstr>
      <vt:lpstr>Wingdings 2</vt:lpstr>
      <vt:lpstr>Wingdings 3</vt:lpstr>
      <vt:lpstr>多面向</vt:lpstr>
      <vt:lpstr>Verilog 語法簡介</vt:lpstr>
      <vt:lpstr>階層式設計(Hierarchy Design )</vt:lpstr>
      <vt:lpstr>PowerPoint 簡報</vt:lpstr>
      <vt:lpstr>Top-Down design - Full Adder</vt:lpstr>
      <vt:lpstr>PowerPoint 簡報</vt:lpstr>
      <vt:lpstr>Hardware Description Language (硬體描述語言)</vt:lpstr>
      <vt:lpstr>Verilog的模型</vt:lpstr>
      <vt:lpstr>Register Transfer Level (RTL)</vt:lpstr>
      <vt:lpstr>Verilog Module</vt:lpstr>
      <vt:lpstr>Module規則</vt:lpstr>
      <vt:lpstr>Module連接</vt:lpstr>
      <vt:lpstr>Module連接規則</vt:lpstr>
      <vt:lpstr>腳位型態</vt:lpstr>
      <vt:lpstr>Registers</vt:lpstr>
      <vt:lpstr>Integer</vt:lpstr>
      <vt:lpstr>Registers &amp; Integer 比較</vt:lpstr>
      <vt:lpstr>Levels of Abstraction</vt:lpstr>
      <vt:lpstr>Switch Model</vt:lpstr>
      <vt:lpstr>Gate Level Model</vt:lpstr>
      <vt:lpstr>Data Flow Model</vt:lpstr>
      <vt:lpstr>Behavioral Model</vt:lpstr>
      <vt:lpstr>Behavioral Model (Example)</vt:lpstr>
      <vt:lpstr>DataFlow/Behavioral/Gate</vt:lpstr>
      <vt:lpstr>Mixed Styles Modeling</vt:lpstr>
      <vt:lpstr>Gate Delay</vt:lpstr>
      <vt:lpstr>Gate Delay</vt:lpstr>
      <vt:lpstr>Gate Delay</vt:lpstr>
      <vt:lpstr>Verilog撰寫架構</vt:lpstr>
      <vt:lpstr>Verilog語法協定(Lexical Convention)</vt:lpstr>
      <vt:lpstr>Verilog語法協定</vt:lpstr>
      <vt:lpstr>Verilog語法協定</vt:lpstr>
      <vt:lpstr>Verilog語法協定</vt:lpstr>
      <vt:lpstr>Verilog邏輯運算子</vt:lpstr>
      <vt:lpstr>Verilog語法協定- 邏輯位準</vt:lpstr>
      <vt:lpstr>Verilog語法協定- 接線(Net)</vt:lpstr>
      <vt:lpstr>Verilog語法協定- Vectors &amp; Array</vt:lpstr>
      <vt:lpstr>Verilog語法協定- 多進位表示</vt:lpstr>
      <vt:lpstr>資料型態-範例</vt:lpstr>
      <vt:lpstr>資料型態-負數及小數</vt:lpstr>
      <vt:lpstr>Verilog語法協定- 參數(Parameter)</vt:lpstr>
      <vt:lpstr>Verilog語法協定- 參數(Parameter)</vt:lpstr>
      <vt:lpstr>Verilog語法協定- 參數(Parameter)</vt:lpstr>
      <vt:lpstr>Verilog語法協定- 參數(Parameter)</vt:lpstr>
      <vt:lpstr>Verilog語法協定</vt:lpstr>
      <vt:lpstr>Verilog語法協定</vt:lpstr>
      <vt:lpstr>Verilog語法協定-三態邏輯閘</vt:lpstr>
      <vt:lpstr>Example: Half Adder</vt:lpstr>
      <vt:lpstr>Half Adder</vt:lpstr>
      <vt:lpstr>Half Adder</vt:lpstr>
      <vt:lpstr>Half Adder -Simulation</vt:lpstr>
      <vt:lpstr>Example: Full Adder</vt:lpstr>
      <vt:lpstr>Full Adder</vt:lpstr>
      <vt:lpstr>Full Adder</vt:lpstr>
      <vt:lpstr>Full Adder - Simplified </vt:lpstr>
      <vt:lpstr>Full Adder - Simplified </vt:lpstr>
      <vt:lpstr>Exercise- Multiplexer</vt:lpstr>
      <vt:lpstr>Data Flow Model</vt:lpstr>
      <vt:lpstr>Data Flow Model: Continuous Assignment</vt:lpstr>
      <vt:lpstr>算術運算子(Arithmetic Operators)</vt:lpstr>
      <vt:lpstr>位元邏輯運算子 (Bit-Wise Operators)</vt:lpstr>
      <vt:lpstr>精簡邏輯運算子 (Unary Reduction Operators)</vt:lpstr>
      <vt:lpstr>比較運算子(Relational Operators)</vt:lpstr>
      <vt:lpstr>邏輯運算子 (Logical Operators)</vt:lpstr>
      <vt:lpstr>位移運算子(Logical Shift Operators)</vt:lpstr>
      <vt:lpstr>Arithmetic  Shift Operators  (Verilog-2001)</vt:lpstr>
      <vt:lpstr>連結運算子和複製運算子 (Concatenation &amp; Replication Operator)</vt:lpstr>
      <vt:lpstr>條件運算子</vt:lpstr>
      <vt:lpstr>範例:1-bit Full Adder</vt:lpstr>
      <vt:lpstr>Data flow Model- Half Adder</vt:lpstr>
      <vt:lpstr>Data flow Model- Full Adder</vt:lpstr>
      <vt:lpstr>範例:四位元全加器 4-bit Full Adder</vt:lpstr>
      <vt:lpstr>範例:四位元全加器 4-bit Full Adder</vt:lpstr>
      <vt:lpstr>PowerPoint 簡報</vt:lpstr>
      <vt:lpstr>範例:四對一的多工器 (4-to-1 Multiplexer)</vt:lpstr>
      <vt:lpstr>PowerPoint 簡報</vt:lpstr>
      <vt:lpstr>範例:一對四的解多工器 (4-to-1 Multiplexer)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ErwinChu</cp:lastModifiedBy>
  <cp:revision>236</cp:revision>
  <cp:lastPrinted>1601-01-01T00:00:00Z</cp:lastPrinted>
  <dcterms:created xsi:type="dcterms:W3CDTF">1601-01-01T00:00:00Z</dcterms:created>
  <dcterms:modified xsi:type="dcterms:W3CDTF">2017-09-20T12:38:01Z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