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7" r:id="rId3"/>
    <p:sldId id="274" r:id="rId4"/>
    <p:sldId id="276" r:id="rId5"/>
    <p:sldId id="271" r:id="rId6"/>
    <p:sldId id="275" r:id="rId7"/>
    <p:sldId id="259" r:id="rId8"/>
    <p:sldId id="268" r:id="rId9"/>
    <p:sldId id="269" r:id="rId10"/>
    <p:sldId id="272" r:id="rId11"/>
    <p:sldId id="270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F439-41EF-4FDB-9B61-335210EB59E2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33ED-9701-4CCD-A3CD-10CF56DE0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47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F439-41EF-4FDB-9B61-335210EB59E2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33ED-9701-4CCD-A3CD-10CF56DE0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6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F439-41EF-4FDB-9B61-335210EB59E2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33ED-9701-4CCD-A3CD-10CF56DE0E5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6033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F439-41EF-4FDB-9B61-335210EB59E2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33ED-9701-4CCD-A3CD-10CF56DE0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089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F439-41EF-4FDB-9B61-335210EB59E2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33ED-9701-4CCD-A3CD-10CF56DE0E5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7583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F439-41EF-4FDB-9B61-335210EB59E2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33ED-9701-4CCD-A3CD-10CF56DE0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444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F439-41EF-4FDB-9B61-335210EB59E2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33ED-9701-4CCD-A3CD-10CF56DE0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500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F439-41EF-4FDB-9B61-335210EB59E2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33ED-9701-4CCD-A3CD-10CF56DE0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98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F439-41EF-4FDB-9B61-335210EB59E2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33ED-9701-4CCD-A3CD-10CF56DE0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50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F439-41EF-4FDB-9B61-335210EB59E2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33ED-9701-4CCD-A3CD-10CF56DE0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03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F439-41EF-4FDB-9B61-335210EB59E2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33ED-9701-4CCD-A3CD-10CF56DE0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82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F439-41EF-4FDB-9B61-335210EB59E2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33ED-9701-4CCD-A3CD-10CF56DE0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64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F439-41EF-4FDB-9B61-335210EB59E2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33ED-9701-4CCD-A3CD-10CF56DE0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83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F439-41EF-4FDB-9B61-335210EB59E2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33ED-9701-4CCD-A3CD-10CF56DE0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50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F439-41EF-4FDB-9B61-335210EB59E2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33ED-9701-4CCD-A3CD-10CF56DE0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11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33ED-9701-4CCD-A3CD-10CF56DE0E5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F439-41EF-4FDB-9B61-335210EB59E2}" type="datetimeFigureOut">
              <a:rPr lang="zh-TW" altLang="en-US" smtClean="0"/>
              <a:t>2019/9/19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9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2F439-41EF-4FDB-9B61-335210EB59E2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0E33ED-9701-4CCD-A3CD-10CF56DE0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78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F7283-A299-42BA-92B2-75070F3E0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029" y="1377839"/>
            <a:ext cx="9529011" cy="1646302"/>
          </a:xfrm>
        </p:spPr>
        <p:txBody>
          <a:bodyPr/>
          <a:lstStyle/>
          <a:p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第一次課堂作業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(2019/9/19)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FDC5BC-7915-44BB-AAC0-3898CB698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532" y="3986665"/>
            <a:ext cx="7766936" cy="1096899"/>
          </a:xfrm>
        </p:spPr>
        <p:txBody>
          <a:bodyPr/>
          <a:lstStyle/>
          <a:p>
            <a:r>
              <a:rPr lang="zh-TW" altLang="en-US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數位系統設計實習</a:t>
            </a:r>
            <a:endParaRPr lang="zh-TW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704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75CFC7-246B-4D10-8F60-3BD80F47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232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solidFill>
                  <a:schemeClr val="accent2">
                    <a:lumMod val="75000"/>
                  </a:schemeClr>
                </a:solidFill>
              </a:rPr>
              <a:t>作業四</a:t>
            </a:r>
            <a:r>
              <a:rPr lang="en-US" altLang="zh-TW" sz="4000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zh-TW" altLang="en-US" sz="4000" dirty="0">
                <a:solidFill>
                  <a:schemeClr val="accent2">
                    <a:lumMod val="75000"/>
                  </a:schemeClr>
                </a:solidFill>
              </a:rPr>
              <a:t>比較器</a:t>
            </a:r>
          </a:p>
        </p:txBody>
      </p:sp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D0D020A1-69B9-4E5C-B477-38A21BA9EA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0179" r="19935" b="70154"/>
          <a:stretch/>
        </p:blipFill>
        <p:spPr>
          <a:xfrm>
            <a:off x="433639" y="3129878"/>
            <a:ext cx="11324721" cy="208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53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75CFC7-246B-4D10-8F60-3BD80F47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232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solidFill>
                  <a:schemeClr val="accent2">
                    <a:lumMod val="75000"/>
                  </a:schemeClr>
                </a:solidFill>
              </a:rPr>
              <a:t>作業五</a:t>
            </a:r>
            <a:r>
              <a:rPr lang="en-US" altLang="zh-TW" sz="4000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zh-TW" altLang="en-US" sz="4000" dirty="0">
                <a:solidFill>
                  <a:schemeClr val="accent2">
                    <a:lumMod val="75000"/>
                  </a:schemeClr>
                </a:solidFill>
              </a:rPr>
              <a:t>位移乘法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A00B2F6-8A3C-4A33-83D0-AA632C5FB7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88169"/>
                <a:ext cx="4152118" cy="2655357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zh-TW" altLang="en-US" sz="2800" dirty="0"/>
                  <a:t>利用位移做出乘法的功能。</a:t>
                </a:r>
                <a:endParaRPr lang="en-US" altLang="zh-TW" sz="2800" dirty="0"/>
              </a:p>
              <a:p>
                <a:pPr lvl="1"/>
                <a:r>
                  <a:rPr lang="en-US" altLang="zh-TW" sz="2600" dirty="0"/>
                  <a:t>1. </a:t>
                </a:r>
                <a:r>
                  <a:rPr lang="zh-TW" altLang="en-US" sz="2600" dirty="0"/>
                  <a:t>乘</a:t>
                </a:r>
                <a:r>
                  <a:rPr lang="en-US" altLang="zh-TW" sz="2600" dirty="0"/>
                  <a:t>10</a:t>
                </a:r>
              </a:p>
              <a:p>
                <a:pPr lvl="1"/>
                <a:r>
                  <a:rPr lang="en-US" altLang="zh-TW" sz="2600" dirty="0"/>
                  <a:t>2.</a:t>
                </a:r>
                <a:r>
                  <a:rPr lang="zh-TW" altLang="en-US" sz="2600" dirty="0"/>
                  <a:t> 乘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sz="2600" dirty="0"/>
                  <a:t>(</a:t>
                </a:r>
                <a:r>
                  <a:rPr lang="zh-TW" altLang="en-US" sz="2600" dirty="0"/>
                  <a:t>無條件捨去</a:t>
                </a:r>
                <a:r>
                  <a:rPr lang="en-US" altLang="zh-TW" sz="2600" dirty="0"/>
                  <a:t>)</a:t>
                </a:r>
              </a:p>
              <a:p>
                <a:r>
                  <a:rPr lang="zh-TW" altLang="en-US" sz="2800" dirty="0"/>
                  <a:t>輸入 </a:t>
                </a:r>
                <a:r>
                  <a:rPr lang="en-US" altLang="zh-TW" sz="2800" dirty="0"/>
                  <a:t>8bits </a:t>
                </a:r>
                <a:r>
                  <a:rPr lang="zh-TW" altLang="en-US" sz="2900" b="1" dirty="0"/>
                  <a:t>有號數 </a:t>
                </a:r>
                <a:r>
                  <a:rPr lang="en-US" altLang="zh-TW" sz="2800" dirty="0"/>
                  <a:t>(</a:t>
                </a:r>
                <a:r>
                  <a:rPr lang="en-US" altLang="zh-TW" sz="2800" dirty="0" err="1"/>
                  <a:t>in_a</a:t>
                </a:r>
                <a:r>
                  <a:rPr lang="en-US" altLang="zh-TW" sz="2800" dirty="0"/>
                  <a:t>)</a:t>
                </a:r>
              </a:p>
              <a:p>
                <a:r>
                  <a:rPr lang="zh-TW" altLang="en-US" sz="2800" dirty="0"/>
                  <a:t>輸出乘</a:t>
                </a:r>
                <a:r>
                  <a:rPr lang="en-US" altLang="zh-TW" sz="2800" dirty="0"/>
                  <a:t>10</a:t>
                </a:r>
                <a:r>
                  <a:rPr lang="zh-TW" altLang="en-US" sz="2800" dirty="0"/>
                  <a:t>結果 </a:t>
                </a:r>
                <a:r>
                  <a:rPr lang="en-US" altLang="zh-TW" sz="2800" dirty="0"/>
                  <a:t>12bits </a:t>
                </a:r>
                <a:r>
                  <a:rPr lang="zh-TW" altLang="en-US" sz="2900" b="1" dirty="0"/>
                  <a:t>有號數 </a:t>
                </a:r>
                <a:r>
                  <a:rPr lang="en-US" altLang="zh-TW" sz="2800" dirty="0"/>
                  <a:t>(</a:t>
                </a:r>
                <a:r>
                  <a:rPr lang="en-US" altLang="zh-TW" sz="2800" dirty="0" err="1"/>
                  <a:t>out_b</a:t>
                </a:r>
                <a:r>
                  <a:rPr lang="en-US" altLang="zh-TW" sz="2800" dirty="0"/>
                  <a:t>)</a:t>
                </a:r>
              </a:p>
              <a:p>
                <a:r>
                  <a:rPr lang="zh-TW" altLang="en-US" sz="2800" dirty="0"/>
                  <a:t>輸出乘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5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TW" sz="45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TW" altLang="en-US" sz="2800" dirty="0"/>
                  <a:t>結果 </a:t>
                </a:r>
                <a:r>
                  <a:rPr lang="en-US" altLang="zh-TW" sz="2800" dirty="0"/>
                  <a:t>12bits </a:t>
                </a:r>
                <a:r>
                  <a:rPr lang="zh-TW" altLang="en-US" sz="2900" b="1" dirty="0"/>
                  <a:t>有號數 </a:t>
                </a:r>
                <a:r>
                  <a:rPr lang="en-US" altLang="zh-TW" sz="2800" dirty="0"/>
                  <a:t>(</a:t>
                </a:r>
                <a:r>
                  <a:rPr lang="en-US" altLang="zh-TW" sz="2800" dirty="0" err="1"/>
                  <a:t>out_c</a:t>
                </a:r>
                <a:r>
                  <a:rPr lang="en-US" altLang="zh-TW" sz="2800" dirty="0"/>
                  <a:t>)</a:t>
                </a:r>
              </a:p>
              <a:p>
                <a:r>
                  <a:rPr lang="zh-TW" altLang="en-US" sz="2800" dirty="0"/>
                  <a:t>不能使用 </a:t>
                </a:r>
                <a:r>
                  <a:rPr lang="en-US" altLang="zh-TW" sz="2800" dirty="0"/>
                  <a:t>”</a:t>
                </a:r>
                <a:r>
                  <a:rPr lang="zh-TW" altLang="en-US" sz="2800" dirty="0"/>
                  <a:t>*</a:t>
                </a:r>
                <a:r>
                  <a:rPr lang="en-US" altLang="zh-TW" sz="2800" dirty="0"/>
                  <a:t>”</a:t>
                </a:r>
                <a:r>
                  <a:rPr lang="zh-TW" altLang="en-US" sz="2800" dirty="0"/>
                  <a:t> </a:t>
                </a:r>
                <a:r>
                  <a:rPr lang="en-US" altLang="zh-TW" sz="2800" dirty="0"/>
                  <a:t>,</a:t>
                </a:r>
                <a:r>
                  <a:rPr lang="zh-TW" altLang="en-US" sz="2800" dirty="0"/>
                  <a:t> </a:t>
                </a:r>
                <a:r>
                  <a:rPr lang="en-US" altLang="zh-TW" sz="2800" dirty="0"/>
                  <a:t>”/”</a:t>
                </a:r>
                <a:r>
                  <a:rPr lang="zh-TW" altLang="en-US" sz="2800" dirty="0"/>
                  <a:t> 做運算</a:t>
                </a:r>
                <a:endParaRPr lang="en-US" altLang="zh-TW" sz="2800" dirty="0"/>
              </a:p>
              <a:p>
                <a:endParaRPr lang="en-US" altLang="zh-TW" sz="2800" dirty="0"/>
              </a:p>
              <a:p>
                <a:endParaRPr lang="en-US" altLang="zh-TW" sz="2800" dirty="0"/>
              </a:p>
              <a:p>
                <a:pPr marL="0" indent="0">
                  <a:buNone/>
                </a:pPr>
                <a:endParaRPr lang="en-US" altLang="zh-TW" sz="28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A00B2F6-8A3C-4A33-83D0-AA632C5FB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88169"/>
                <a:ext cx="4152118" cy="2655357"/>
              </a:xfrm>
              <a:blipFill>
                <a:blip r:embed="rId2"/>
                <a:stretch>
                  <a:fillRect t="-2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812D2569-9CBC-4FA7-8D48-13B77EF07AD9}"/>
              </a:ext>
            </a:extLst>
          </p:cNvPr>
          <p:cNvSpPr txBox="1"/>
          <p:nvPr/>
        </p:nvSpPr>
        <p:spPr>
          <a:xfrm>
            <a:off x="677334" y="4793942"/>
            <a:ext cx="5418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  :  </a:t>
            </a:r>
            <a:r>
              <a:rPr lang="en-US" altLang="zh-TW" dirty="0" err="1"/>
              <a:t>in_a</a:t>
            </a:r>
            <a:r>
              <a:rPr lang="en-US" altLang="zh-TW" dirty="0"/>
              <a:t> = 8’b0000_1100 (8’d12)</a:t>
            </a:r>
          </a:p>
          <a:p>
            <a:r>
              <a:rPr lang="en-US" altLang="zh-TW" dirty="0"/>
              <a:t>         </a:t>
            </a:r>
            <a:r>
              <a:rPr lang="en-US" altLang="zh-TW" dirty="0" err="1"/>
              <a:t>out_b</a:t>
            </a:r>
            <a:r>
              <a:rPr lang="zh-TW" altLang="en-US" dirty="0"/>
              <a:t>會等於  </a:t>
            </a:r>
            <a:r>
              <a:rPr lang="en-US" altLang="zh-TW" dirty="0"/>
              <a:t>12’b0000_0111_1000 (12’d120)</a:t>
            </a:r>
          </a:p>
          <a:p>
            <a:r>
              <a:rPr lang="zh-TW" altLang="en-US" dirty="0"/>
              <a:t>         </a:t>
            </a:r>
            <a:r>
              <a:rPr lang="en-US" altLang="zh-TW" dirty="0" err="1"/>
              <a:t>out_c</a:t>
            </a:r>
            <a:r>
              <a:rPr lang="zh-TW" altLang="en-US" dirty="0"/>
              <a:t>會等於  </a:t>
            </a:r>
            <a:r>
              <a:rPr lang="en-US" altLang="zh-TW" dirty="0"/>
              <a:t>12’b0000_0000_1001 (12’d9)</a:t>
            </a:r>
            <a:endParaRPr lang="en-US" altLang="zh-TW" sz="1600" dirty="0"/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D1D4CA4-46F5-4383-8DCD-9B3929160A22}"/>
              </a:ext>
            </a:extLst>
          </p:cNvPr>
          <p:cNvSpPr txBox="1"/>
          <p:nvPr/>
        </p:nvSpPr>
        <p:spPr>
          <a:xfrm>
            <a:off x="6598739" y="4793941"/>
            <a:ext cx="5803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  :  </a:t>
            </a:r>
            <a:r>
              <a:rPr lang="en-US" altLang="zh-TW" dirty="0" err="1"/>
              <a:t>in_a</a:t>
            </a:r>
            <a:r>
              <a:rPr lang="en-US" altLang="zh-TW" dirty="0"/>
              <a:t> = 8’b1111_1000 (-8’d8)</a:t>
            </a:r>
          </a:p>
          <a:p>
            <a:r>
              <a:rPr lang="en-US" altLang="zh-TW" dirty="0"/>
              <a:t>         </a:t>
            </a:r>
            <a:r>
              <a:rPr lang="en-US" altLang="zh-TW" dirty="0" err="1"/>
              <a:t>out_b</a:t>
            </a:r>
            <a:r>
              <a:rPr lang="zh-TW" altLang="en-US" dirty="0"/>
              <a:t>會等於  </a:t>
            </a:r>
            <a:r>
              <a:rPr lang="en-US" altLang="zh-TW" dirty="0"/>
              <a:t>12’b1111_1011_0000 (-12’d80)</a:t>
            </a:r>
          </a:p>
          <a:p>
            <a:r>
              <a:rPr lang="zh-TW" altLang="en-US" dirty="0"/>
              <a:t>         </a:t>
            </a:r>
            <a:r>
              <a:rPr lang="en-US" altLang="zh-TW" dirty="0" err="1"/>
              <a:t>out_c</a:t>
            </a:r>
            <a:r>
              <a:rPr lang="zh-TW" altLang="en-US" dirty="0"/>
              <a:t>會等於  </a:t>
            </a:r>
            <a:r>
              <a:rPr lang="en-US" altLang="zh-TW" dirty="0"/>
              <a:t>12’b1111_1111_1010 (-12’d6)</a:t>
            </a:r>
            <a:endParaRPr lang="en-US" altLang="zh-TW" sz="16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8722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75CFC7-246B-4D10-8F60-3BD80F47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232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solidFill>
                  <a:schemeClr val="accent2">
                    <a:lumMod val="75000"/>
                  </a:schemeClr>
                </a:solidFill>
              </a:rPr>
              <a:t>作業五</a:t>
            </a:r>
            <a:r>
              <a:rPr lang="en-US" altLang="zh-TW" sz="4000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zh-TW" altLang="en-US" sz="4000" dirty="0">
                <a:solidFill>
                  <a:schemeClr val="accent2">
                    <a:lumMod val="75000"/>
                  </a:schemeClr>
                </a:solidFill>
              </a:rPr>
              <a:t>位移乘法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275F21E-36F6-49EE-B028-5BA85D083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56" y="2438783"/>
            <a:ext cx="10850941" cy="166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3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1FAE22-969B-44CD-A335-FE569355C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作業繳交方式與評分標準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B6A14A-178A-4F1E-8107-5CCC10ECC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7981"/>
            <a:ext cx="9336678" cy="4443381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可繳交時間</a:t>
            </a:r>
            <a:r>
              <a:rPr lang="en-US" altLang="zh-TW" sz="2800" dirty="0"/>
              <a:t>:</a:t>
            </a:r>
            <a:r>
              <a:rPr lang="zh-TW" altLang="en-US" sz="2800" dirty="0"/>
              <a:t>課堂時間找助教</a:t>
            </a:r>
            <a:r>
              <a:rPr lang="en-US" altLang="zh-TW" sz="2800" dirty="0"/>
              <a:t>Demo</a:t>
            </a:r>
          </a:p>
          <a:p>
            <a:endParaRPr lang="en-US" altLang="zh-TW" sz="2800" dirty="0"/>
          </a:p>
          <a:p>
            <a:r>
              <a:rPr lang="zh-TW" altLang="en-US" sz="2800" dirty="0"/>
              <a:t>檢查時需解釋</a:t>
            </a:r>
            <a:r>
              <a:rPr lang="zh-TW" altLang="en-US" sz="2800" dirty="0">
                <a:solidFill>
                  <a:srgbClr val="FF0000"/>
                </a:solidFill>
              </a:rPr>
              <a:t>波型</a:t>
            </a:r>
            <a:r>
              <a:rPr lang="zh-TW" altLang="en-US" sz="2800" dirty="0"/>
              <a:t>與</a:t>
            </a:r>
            <a:r>
              <a:rPr lang="zh-TW" altLang="en-US" sz="2800" dirty="0">
                <a:solidFill>
                  <a:srgbClr val="FF0000"/>
                </a:solidFill>
              </a:rPr>
              <a:t>程式碼</a:t>
            </a:r>
            <a:endParaRPr lang="en-US" altLang="zh-TW" sz="2800" dirty="0">
              <a:solidFill>
                <a:srgbClr val="FF0000"/>
              </a:solidFill>
            </a:endParaRPr>
          </a:p>
          <a:p>
            <a:endParaRPr lang="en-US" altLang="zh-TW" sz="3200" b="1" dirty="0">
              <a:solidFill>
                <a:schemeClr val="tx1"/>
              </a:solidFill>
            </a:endParaRPr>
          </a:p>
          <a:p>
            <a:r>
              <a:rPr lang="zh-TW" altLang="en-US" sz="3200" b="1" dirty="0">
                <a:solidFill>
                  <a:schemeClr val="tx1"/>
                </a:solidFill>
              </a:rPr>
              <a:t>助教只幫忙檢查不幫忙除錯</a:t>
            </a:r>
            <a:endParaRPr lang="en-US" altLang="zh-TW" sz="3200" b="1" dirty="0">
              <a:solidFill>
                <a:schemeClr val="tx1"/>
              </a:solidFill>
            </a:endParaRPr>
          </a:p>
          <a:p>
            <a:endParaRPr lang="en-US" altLang="zh-TW" sz="3200" dirty="0">
              <a:solidFill>
                <a:schemeClr val="tx1"/>
              </a:solidFill>
            </a:endParaRPr>
          </a:p>
          <a:p>
            <a:r>
              <a:rPr lang="zh-TW" altLang="en-US" sz="3200" dirty="0">
                <a:solidFill>
                  <a:schemeClr val="tx1"/>
                </a:solidFill>
              </a:rPr>
              <a:t>評分方式</a:t>
            </a:r>
            <a:r>
              <a:rPr lang="en-US" altLang="zh-TW" sz="3200" dirty="0">
                <a:solidFill>
                  <a:schemeClr val="tx1"/>
                </a:solidFill>
              </a:rPr>
              <a:t>:</a:t>
            </a:r>
            <a:r>
              <a:rPr lang="zh-TW" altLang="en-US" sz="3200" dirty="0">
                <a:solidFill>
                  <a:schemeClr val="tx1"/>
                </a:solidFill>
              </a:rPr>
              <a:t>每題分數</a:t>
            </a:r>
            <a:r>
              <a:rPr lang="en-US" altLang="zh-TW" sz="3200" dirty="0">
                <a:solidFill>
                  <a:schemeClr val="tx1"/>
                </a:solidFill>
              </a:rPr>
              <a:t>1</a:t>
            </a:r>
            <a:r>
              <a:rPr lang="zh-TW" altLang="en-US" sz="3200" dirty="0">
                <a:solidFill>
                  <a:schemeClr val="tx1"/>
                </a:solidFill>
              </a:rPr>
              <a:t>分，每遲交一周扣</a:t>
            </a:r>
            <a:r>
              <a:rPr lang="en-US" altLang="zh-TW" sz="3200" dirty="0">
                <a:solidFill>
                  <a:schemeClr val="tx1"/>
                </a:solidFill>
              </a:rPr>
              <a:t>0.1</a:t>
            </a:r>
            <a:r>
              <a:rPr lang="zh-TW" altLang="en-US" sz="3200" dirty="0">
                <a:solidFill>
                  <a:schemeClr val="tx1"/>
                </a:solidFill>
              </a:rPr>
              <a:t>分</a:t>
            </a:r>
            <a:endParaRPr lang="en-US" altLang="zh-TW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48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75CFC7-246B-4D10-8F60-3BD80F47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232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solidFill>
                  <a:schemeClr val="accent2">
                    <a:lumMod val="75000"/>
                  </a:schemeClr>
                </a:solidFill>
              </a:rPr>
              <a:t>作業一</a:t>
            </a:r>
            <a:r>
              <a:rPr lang="en-US" altLang="zh-TW" sz="4000" dirty="0">
                <a:solidFill>
                  <a:schemeClr val="accent2">
                    <a:lumMod val="75000"/>
                  </a:schemeClr>
                </a:solidFill>
              </a:rPr>
              <a:t>:Binary to Gray</a:t>
            </a:r>
            <a:endParaRPr lang="zh-TW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00B2F6-8A3C-4A33-83D0-AA632C5FB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8169"/>
            <a:ext cx="7756452" cy="1964259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輸入</a:t>
            </a:r>
            <a:r>
              <a:rPr lang="en-US" altLang="zh-TW" sz="2800" dirty="0"/>
              <a:t>input [5:0]a</a:t>
            </a:r>
          </a:p>
          <a:p>
            <a:r>
              <a:rPr lang="zh-TW" altLang="en-US" sz="2800" dirty="0"/>
              <a:t>輸出 </a:t>
            </a:r>
            <a:r>
              <a:rPr lang="en-US" altLang="zh-TW" sz="2800" dirty="0"/>
              <a:t>output [5:0]b</a:t>
            </a:r>
          </a:p>
          <a:p>
            <a:r>
              <a:rPr lang="zh-TW" altLang="en-US" sz="2800" dirty="0"/>
              <a:t>將輸入二進位數值 </a:t>
            </a:r>
            <a:r>
              <a:rPr lang="en-US" altLang="zh-TW" sz="2800" dirty="0"/>
              <a:t>a</a:t>
            </a:r>
            <a:r>
              <a:rPr lang="zh-TW" altLang="en-US" sz="2800" dirty="0"/>
              <a:t> 轉換為葛雷碼後輸出至 </a:t>
            </a:r>
            <a:r>
              <a:rPr lang="en-US" altLang="zh-TW" sz="2800" dirty="0"/>
              <a:t>b</a:t>
            </a:r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zh-TW" altLang="en-US" sz="2800" dirty="0"/>
          </a:p>
        </p:txBody>
      </p:sp>
      <p:pic>
        <p:nvPicPr>
          <p:cNvPr id="80" name="圖片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41" y="3600013"/>
            <a:ext cx="4742319" cy="325798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9502EBE-1610-4710-854F-CD7D1D7CDD31}"/>
              </a:ext>
            </a:extLst>
          </p:cNvPr>
          <p:cNvSpPr txBox="1"/>
          <p:nvPr/>
        </p:nvSpPr>
        <p:spPr>
          <a:xfrm>
            <a:off x="1185951" y="3760711"/>
            <a:ext cx="460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BEA1FF8-E1A5-47B9-A580-A70A56C70C45}"/>
              </a:ext>
            </a:extLst>
          </p:cNvPr>
          <p:cNvSpPr txBox="1"/>
          <p:nvPr/>
        </p:nvSpPr>
        <p:spPr>
          <a:xfrm>
            <a:off x="1185951" y="6064942"/>
            <a:ext cx="460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b</a:t>
            </a:r>
            <a:endParaRPr lang="zh-TW" altLang="en-US" dirty="0"/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8DC48651-8B78-424A-8F4A-E86248189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28788"/>
              </p:ext>
            </p:extLst>
          </p:nvPr>
        </p:nvGraphicFramePr>
        <p:xfrm>
          <a:off x="8838542" y="1535671"/>
          <a:ext cx="267612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062">
                  <a:extLst>
                    <a:ext uri="{9D8B030D-6E8A-4147-A177-3AD203B41FA5}">
                      <a16:colId xmlns:a16="http://schemas.microsoft.com/office/drawing/2014/main" val="471517432"/>
                    </a:ext>
                  </a:extLst>
                </a:gridCol>
                <a:gridCol w="1338062">
                  <a:extLst>
                    <a:ext uri="{9D8B030D-6E8A-4147-A177-3AD203B41FA5}">
                      <a16:colId xmlns:a16="http://schemas.microsoft.com/office/drawing/2014/main" val="4274205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Gray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236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000000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000000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691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000001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000001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769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000010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000011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54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000011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000010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150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000100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000110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16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000101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000111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12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000110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000101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760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000111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000100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26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001000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001100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691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001001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001101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081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864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47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75CFC7-246B-4D10-8F60-3BD80F47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232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solidFill>
                  <a:schemeClr val="accent2">
                    <a:lumMod val="75000"/>
                  </a:schemeClr>
                </a:solidFill>
              </a:rPr>
              <a:t>作業一</a:t>
            </a:r>
            <a:r>
              <a:rPr lang="en-US" altLang="zh-TW" sz="4000" dirty="0">
                <a:solidFill>
                  <a:schemeClr val="accent2">
                    <a:lumMod val="75000"/>
                  </a:schemeClr>
                </a:solidFill>
              </a:rPr>
              <a:t>:Binary to Gray</a:t>
            </a:r>
            <a:endParaRPr lang="zh-TW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541" y="2701140"/>
            <a:ext cx="10727547" cy="162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6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75CFC7-246B-4D10-8F60-3BD80F47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232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solidFill>
                  <a:schemeClr val="accent2">
                    <a:lumMod val="75000"/>
                  </a:schemeClr>
                </a:solidFill>
              </a:rPr>
              <a:t>作業二</a:t>
            </a:r>
            <a:r>
              <a:rPr lang="en-US" altLang="zh-TW" sz="4000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zh-TW" altLang="en-US" sz="4000" dirty="0">
                <a:solidFill>
                  <a:schemeClr val="accent2">
                    <a:lumMod val="75000"/>
                  </a:schemeClr>
                </a:solidFill>
              </a:rPr>
              <a:t>奇偶校驗碼</a:t>
            </a:r>
            <a:r>
              <a:rPr lang="en-US" altLang="zh-TW" sz="4000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zh-TW" sz="4000" dirty="0">
                <a:solidFill>
                  <a:schemeClr val="accent2">
                    <a:lumMod val="75000"/>
                  </a:schemeClr>
                </a:solidFill>
              </a:rPr>
              <a:t>Parity Check</a:t>
            </a:r>
            <a:r>
              <a:rPr lang="en-US" altLang="zh-TW" sz="40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zh-TW" alt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00B2F6-8A3C-4A33-83D0-AA632C5FB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832"/>
            <a:ext cx="7019606" cy="2294022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800" dirty="0"/>
              <a:t>使用 </a:t>
            </a:r>
            <a:r>
              <a:rPr lang="en-US" altLang="zh-TW" sz="2800" dirty="0"/>
              <a:t>parameter</a:t>
            </a:r>
            <a:r>
              <a:rPr lang="zh-TW" altLang="en-US" sz="2800" dirty="0"/>
              <a:t> 設計可重構電路</a:t>
            </a:r>
            <a:endParaRPr lang="en-US" altLang="zh-TW" sz="2800" dirty="0"/>
          </a:p>
          <a:p>
            <a:r>
              <a:rPr lang="zh-TW" altLang="en-US" sz="2800" dirty="0"/>
              <a:t>輸入</a:t>
            </a:r>
            <a:r>
              <a:rPr lang="en-US" altLang="zh-TW" sz="2800" dirty="0"/>
              <a:t>input [size-1:0] a;</a:t>
            </a:r>
          </a:p>
          <a:p>
            <a:r>
              <a:rPr lang="zh-TW" altLang="en-US" sz="2800" dirty="0"/>
              <a:t>輸出</a:t>
            </a:r>
            <a:r>
              <a:rPr lang="en-US" altLang="zh-TW" sz="2800" dirty="0"/>
              <a:t>output [size:0] b;</a:t>
            </a:r>
          </a:p>
          <a:p>
            <a:r>
              <a:rPr lang="zh-TW" altLang="en-US" sz="2800" dirty="0"/>
              <a:t>在</a:t>
            </a:r>
            <a:r>
              <a:rPr lang="en-US" altLang="zh-TW" sz="2800" dirty="0"/>
              <a:t>a</a:t>
            </a:r>
            <a:r>
              <a:rPr lang="zh-TW" altLang="en-US" sz="2800" dirty="0"/>
              <a:t>的</a:t>
            </a:r>
            <a:r>
              <a:rPr lang="en-US" altLang="zh-TW" sz="2800" dirty="0"/>
              <a:t>MSB</a:t>
            </a:r>
            <a:r>
              <a:rPr lang="zh-TW" altLang="en-US" sz="2800" dirty="0"/>
              <a:t>加一個偵錯位元，使資料內為</a:t>
            </a:r>
            <a:r>
              <a:rPr lang="en-US" altLang="zh-TW" sz="2800" dirty="0"/>
              <a:t>1</a:t>
            </a:r>
            <a:r>
              <a:rPr lang="zh-TW" altLang="en-US" sz="2800" dirty="0"/>
              <a:t>的</a:t>
            </a:r>
            <a:r>
              <a:rPr lang="en-US" altLang="zh-TW" sz="2800" dirty="0"/>
              <a:t>bit</a:t>
            </a:r>
            <a:r>
              <a:rPr lang="zh-TW" altLang="en-US" sz="2800" dirty="0"/>
              <a:t>數量一定為偶數，並輸出至</a:t>
            </a:r>
            <a:r>
              <a:rPr lang="en-US" altLang="zh-TW" sz="2800" dirty="0"/>
              <a:t>b</a:t>
            </a:r>
            <a:endParaRPr lang="zh-TW" altLang="en-US" sz="2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08764CD-54B7-4890-AF04-C4E17ABA7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149517"/>
              </p:ext>
            </p:extLst>
          </p:nvPr>
        </p:nvGraphicFramePr>
        <p:xfrm>
          <a:off x="2948473" y="4078135"/>
          <a:ext cx="539516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38">
                  <a:extLst>
                    <a:ext uri="{9D8B030D-6E8A-4147-A177-3AD203B41FA5}">
                      <a16:colId xmlns:a16="http://schemas.microsoft.com/office/drawing/2014/main" val="2806345691"/>
                    </a:ext>
                  </a:extLst>
                </a:gridCol>
                <a:gridCol w="770738">
                  <a:extLst>
                    <a:ext uri="{9D8B030D-6E8A-4147-A177-3AD203B41FA5}">
                      <a16:colId xmlns:a16="http://schemas.microsoft.com/office/drawing/2014/main" val="1376515706"/>
                    </a:ext>
                  </a:extLst>
                </a:gridCol>
                <a:gridCol w="770738">
                  <a:extLst>
                    <a:ext uri="{9D8B030D-6E8A-4147-A177-3AD203B41FA5}">
                      <a16:colId xmlns:a16="http://schemas.microsoft.com/office/drawing/2014/main" val="1290747235"/>
                    </a:ext>
                  </a:extLst>
                </a:gridCol>
                <a:gridCol w="770738">
                  <a:extLst>
                    <a:ext uri="{9D8B030D-6E8A-4147-A177-3AD203B41FA5}">
                      <a16:colId xmlns:a16="http://schemas.microsoft.com/office/drawing/2014/main" val="2125353998"/>
                    </a:ext>
                  </a:extLst>
                </a:gridCol>
                <a:gridCol w="770738">
                  <a:extLst>
                    <a:ext uri="{9D8B030D-6E8A-4147-A177-3AD203B41FA5}">
                      <a16:colId xmlns:a16="http://schemas.microsoft.com/office/drawing/2014/main" val="742295540"/>
                    </a:ext>
                  </a:extLst>
                </a:gridCol>
                <a:gridCol w="770738">
                  <a:extLst>
                    <a:ext uri="{9D8B030D-6E8A-4147-A177-3AD203B41FA5}">
                      <a16:colId xmlns:a16="http://schemas.microsoft.com/office/drawing/2014/main" val="3052514706"/>
                    </a:ext>
                  </a:extLst>
                </a:gridCol>
                <a:gridCol w="770738">
                  <a:extLst>
                    <a:ext uri="{9D8B030D-6E8A-4147-A177-3AD203B41FA5}">
                      <a16:colId xmlns:a16="http://schemas.microsoft.com/office/drawing/2014/main" val="2821989852"/>
                    </a:ext>
                  </a:extLst>
                </a:gridCol>
              </a:tblGrid>
              <a:tr h="2600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76949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253E7EBC-33A0-4E5D-9F3F-1D3AE098F0B0}"/>
              </a:ext>
            </a:extLst>
          </p:cNvPr>
          <p:cNvSpPr txBox="1"/>
          <p:nvPr/>
        </p:nvSpPr>
        <p:spPr>
          <a:xfrm>
            <a:off x="1595534" y="4005219"/>
            <a:ext cx="643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a</a:t>
            </a:r>
            <a:endParaRPr lang="zh-TW" altLang="en-US" sz="2400" b="1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EAFB71E-4379-41FF-AEB8-F14A3692D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685068"/>
              </p:ext>
            </p:extLst>
          </p:nvPr>
        </p:nvGraphicFramePr>
        <p:xfrm>
          <a:off x="2157439" y="5886520"/>
          <a:ext cx="6186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275">
                  <a:extLst>
                    <a:ext uri="{9D8B030D-6E8A-4147-A177-3AD203B41FA5}">
                      <a16:colId xmlns:a16="http://schemas.microsoft.com/office/drawing/2014/main" val="797669018"/>
                    </a:ext>
                  </a:extLst>
                </a:gridCol>
                <a:gridCol w="773275">
                  <a:extLst>
                    <a:ext uri="{9D8B030D-6E8A-4147-A177-3AD203B41FA5}">
                      <a16:colId xmlns:a16="http://schemas.microsoft.com/office/drawing/2014/main" val="3208720575"/>
                    </a:ext>
                  </a:extLst>
                </a:gridCol>
                <a:gridCol w="773275">
                  <a:extLst>
                    <a:ext uri="{9D8B030D-6E8A-4147-A177-3AD203B41FA5}">
                      <a16:colId xmlns:a16="http://schemas.microsoft.com/office/drawing/2014/main" val="1151902599"/>
                    </a:ext>
                  </a:extLst>
                </a:gridCol>
                <a:gridCol w="773275">
                  <a:extLst>
                    <a:ext uri="{9D8B030D-6E8A-4147-A177-3AD203B41FA5}">
                      <a16:colId xmlns:a16="http://schemas.microsoft.com/office/drawing/2014/main" val="492479676"/>
                    </a:ext>
                  </a:extLst>
                </a:gridCol>
                <a:gridCol w="773275">
                  <a:extLst>
                    <a:ext uri="{9D8B030D-6E8A-4147-A177-3AD203B41FA5}">
                      <a16:colId xmlns:a16="http://schemas.microsoft.com/office/drawing/2014/main" val="2074335523"/>
                    </a:ext>
                  </a:extLst>
                </a:gridCol>
                <a:gridCol w="773275">
                  <a:extLst>
                    <a:ext uri="{9D8B030D-6E8A-4147-A177-3AD203B41FA5}">
                      <a16:colId xmlns:a16="http://schemas.microsoft.com/office/drawing/2014/main" val="4110229112"/>
                    </a:ext>
                  </a:extLst>
                </a:gridCol>
                <a:gridCol w="773275">
                  <a:extLst>
                    <a:ext uri="{9D8B030D-6E8A-4147-A177-3AD203B41FA5}">
                      <a16:colId xmlns:a16="http://schemas.microsoft.com/office/drawing/2014/main" val="1143767422"/>
                    </a:ext>
                  </a:extLst>
                </a:gridCol>
                <a:gridCol w="773275">
                  <a:extLst>
                    <a:ext uri="{9D8B030D-6E8A-4147-A177-3AD203B41FA5}">
                      <a16:colId xmlns:a16="http://schemas.microsoft.com/office/drawing/2014/main" val="1988601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986278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202B636C-360B-4CAB-8266-B36A90BCD49E}"/>
              </a:ext>
            </a:extLst>
          </p:cNvPr>
          <p:cNvSpPr txBox="1"/>
          <p:nvPr/>
        </p:nvSpPr>
        <p:spPr>
          <a:xfrm>
            <a:off x="1595534" y="5825112"/>
            <a:ext cx="643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b</a:t>
            </a:r>
            <a:endParaRPr lang="zh-TW" altLang="en-US" sz="2400" b="1" dirty="0"/>
          </a:p>
        </p:txBody>
      </p:sp>
      <p:sp>
        <p:nvSpPr>
          <p:cNvPr id="8" name="箭號: 弧形左彎 7">
            <a:extLst>
              <a:ext uri="{FF2B5EF4-FFF2-40B4-BE49-F238E27FC236}">
                <a16:creationId xmlns:a16="http://schemas.microsoft.com/office/drawing/2014/main" id="{5EF3A5F2-6427-4C2A-AFA9-FA38EA0601A5}"/>
              </a:ext>
            </a:extLst>
          </p:cNvPr>
          <p:cNvSpPr/>
          <p:nvPr/>
        </p:nvSpPr>
        <p:spPr>
          <a:xfrm>
            <a:off x="8422949" y="4078135"/>
            <a:ext cx="1259633" cy="228534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9BC9D6D-77D0-4E61-88C5-553AEFFBBF05}"/>
              </a:ext>
            </a:extLst>
          </p:cNvPr>
          <p:cNvSpPr txBox="1"/>
          <p:nvPr/>
        </p:nvSpPr>
        <p:spPr>
          <a:xfrm>
            <a:off x="3631678" y="4886320"/>
            <a:ext cx="359228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輸入資料總共有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1,</a:t>
            </a:r>
            <a:r>
              <a:rPr lang="zh-TW" altLang="en-US" dirty="0"/>
              <a:t>數量為奇數</a:t>
            </a:r>
            <a:r>
              <a:rPr lang="en-US" altLang="zh-TW" dirty="0"/>
              <a:t>,</a:t>
            </a:r>
            <a:r>
              <a:rPr lang="zh-TW" altLang="en-US" dirty="0"/>
              <a:t>故在高位元補</a:t>
            </a:r>
            <a:r>
              <a:rPr lang="en-US" altLang="zh-TW" dirty="0"/>
              <a:t>1</a:t>
            </a:r>
            <a:r>
              <a:rPr lang="zh-TW" altLang="en-US" dirty="0"/>
              <a:t>使其數量變為偶數</a:t>
            </a:r>
          </a:p>
        </p:txBody>
      </p:sp>
      <p:sp>
        <p:nvSpPr>
          <p:cNvPr id="11" name="箭號: 彎曲 10">
            <a:extLst>
              <a:ext uri="{FF2B5EF4-FFF2-40B4-BE49-F238E27FC236}">
                <a16:creationId xmlns:a16="http://schemas.microsoft.com/office/drawing/2014/main" id="{2B0AD799-3720-462B-89CF-3E5FA72C8FBB}"/>
              </a:ext>
            </a:extLst>
          </p:cNvPr>
          <p:cNvSpPr/>
          <p:nvPr/>
        </p:nvSpPr>
        <p:spPr>
          <a:xfrm rot="16200000" flipH="1">
            <a:off x="2568026" y="4884828"/>
            <a:ext cx="723121" cy="115744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140A5BC8-8935-4C5E-81EB-695ADCDA55D6}"/>
              </a:ext>
            </a:extLst>
          </p:cNvPr>
          <p:cNvSpPr/>
          <p:nvPr/>
        </p:nvSpPr>
        <p:spPr>
          <a:xfrm>
            <a:off x="3993502" y="4466884"/>
            <a:ext cx="242596" cy="365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38CD38CD-BE64-4586-9BA7-2C9FE1823857}"/>
              </a:ext>
            </a:extLst>
          </p:cNvPr>
          <p:cNvSpPr/>
          <p:nvPr/>
        </p:nvSpPr>
        <p:spPr>
          <a:xfrm>
            <a:off x="5526312" y="4488222"/>
            <a:ext cx="242596" cy="365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BF18025E-C43F-437B-83A4-F8646C589C53}"/>
              </a:ext>
            </a:extLst>
          </p:cNvPr>
          <p:cNvSpPr/>
          <p:nvPr/>
        </p:nvSpPr>
        <p:spPr>
          <a:xfrm>
            <a:off x="6301796" y="4488222"/>
            <a:ext cx="242596" cy="365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DC13DB5-E255-461D-8151-C74CBA0088BD}"/>
              </a:ext>
            </a:extLst>
          </p:cNvPr>
          <p:cNvSpPr txBox="1"/>
          <p:nvPr/>
        </p:nvSpPr>
        <p:spPr>
          <a:xfrm>
            <a:off x="8644891" y="609600"/>
            <a:ext cx="34445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top(</a:t>
            </a:r>
            <a:r>
              <a:rPr lang="en-US" altLang="zh-TW" dirty="0" err="1"/>
              <a:t>in,out_a,out_b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……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paritycheck</a:t>
            </a:r>
            <a:r>
              <a:rPr lang="en-US" altLang="zh-TW" dirty="0"/>
              <a:t> Bit8(…);</a:t>
            </a:r>
          </a:p>
          <a:p>
            <a:r>
              <a:rPr lang="en-US" altLang="zh-TW" dirty="0"/>
              <a:t>	……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paritycheck</a:t>
            </a:r>
            <a:r>
              <a:rPr lang="en-US" altLang="zh-TW" dirty="0"/>
              <a:t> Bit4(…);</a:t>
            </a:r>
          </a:p>
          <a:p>
            <a:r>
              <a:rPr lang="en-US" altLang="zh-TW" dirty="0"/>
              <a:t>	……</a:t>
            </a:r>
          </a:p>
          <a:p>
            <a:r>
              <a:rPr lang="en-US" altLang="zh-TW" dirty="0" err="1"/>
              <a:t>endmodule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module </a:t>
            </a:r>
            <a:r>
              <a:rPr lang="en-US" altLang="zh-TW" dirty="0" err="1"/>
              <a:t>paritycheck</a:t>
            </a:r>
            <a:r>
              <a:rPr lang="en-US" altLang="zh-TW" dirty="0"/>
              <a:t>(</a:t>
            </a:r>
            <a:r>
              <a:rPr lang="en-US" altLang="zh-TW" dirty="0" err="1"/>
              <a:t>a,b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……</a:t>
            </a:r>
          </a:p>
          <a:p>
            <a:r>
              <a:rPr lang="en-US" altLang="zh-TW" dirty="0" err="1"/>
              <a:t>endmodule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909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75CFC7-246B-4D10-8F60-3BD80F47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232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solidFill>
                  <a:schemeClr val="accent2">
                    <a:lumMod val="75000"/>
                  </a:schemeClr>
                </a:solidFill>
              </a:rPr>
              <a:t>作業二</a:t>
            </a:r>
            <a:r>
              <a:rPr lang="en-US" altLang="zh-TW" sz="4000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zh-TW" altLang="en-US" sz="4000" dirty="0">
                <a:solidFill>
                  <a:schemeClr val="accent2">
                    <a:lumMod val="75000"/>
                  </a:schemeClr>
                </a:solidFill>
              </a:rPr>
              <a:t>奇偶校驗碼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4F50B3-D742-44AB-A589-B04248AA38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45" r="45698" b="72381"/>
          <a:stretch/>
        </p:blipFill>
        <p:spPr>
          <a:xfrm>
            <a:off x="547231" y="2957804"/>
            <a:ext cx="10380994" cy="167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5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75CFC7-246B-4D10-8F60-3BD80F47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232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solidFill>
                  <a:schemeClr val="accent2">
                    <a:lumMod val="75000"/>
                  </a:schemeClr>
                </a:solidFill>
              </a:rPr>
              <a:t>作業三</a:t>
            </a:r>
            <a:r>
              <a:rPr lang="en-US" altLang="zh-TW" sz="4000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zh-TW" altLang="en-US" sz="4000" dirty="0">
                <a:solidFill>
                  <a:schemeClr val="accent2">
                    <a:lumMod val="75000"/>
                  </a:schemeClr>
                </a:solidFill>
              </a:rPr>
              <a:t>表決器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00B2F6-8A3C-4A33-83D0-AA632C5FB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8169"/>
            <a:ext cx="6862455" cy="2727157"/>
          </a:xfrm>
        </p:spPr>
        <p:txBody>
          <a:bodyPr>
            <a:normAutofit lnSpcReduction="10000"/>
          </a:bodyPr>
          <a:lstStyle/>
          <a:p>
            <a:r>
              <a:rPr lang="zh-TW" altLang="en-US" sz="2800" b="1" dirty="0"/>
              <a:t>禁止</a:t>
            </a:r>
            <a:r>
              <a:rPr lang="zh-TW" altLang="en-US" sz="2800" dirty="0"/>
              <a:t>使用符號</a:t>
            </a:r>
            <a:r>
              <a:rPr lang="en-US" altLang="zh-TW" sz="2800" dirty="0"/>
              <a:t>”+”</a:t>
            </a:r>
            <a:r>
              <a:rPr lang="zh-TW" altLang="en-US" sz="2800" dirty="0"/>
              <a:t>來實作</a:t>
            </a:r>
            <a:endParaRPr lang="en-US" altLang="zh-TW" sz="2800" dirty="0"/>
          </a:p>
          <a:p>
            <a:r>
              <a:rPr lang="zh-TW" altLang="en-US" sz="2800" dirty="0"/>
              <a:t>輸入四個</a:t>
            </a:r>
            <a:r>
              <a:rPr lang="en-US" altLang="zh-TW" sz="2800" dirty="0"/>
              <a:t>1bit  </a:t>
            </a:r>
            <a:r>
              <a:rPr lang="en-US" altLang="zh-TW" sz="2800" dirty="0">
                <a:latin typeface="Algerian" panose="04020705040A02060702" pitchFamily="82" charset="0"/>
                <a:ea typeface="+mj-ea"/>
              </a:rPr>
              <a:t>I</a:t>
            </a:r>
            <a:r>
              <a:rPr lang="en-US" altLang="zh-TW" sz="2800" dirty="0"/>
              <a:t>0,</a:t>
            </a:r>
            <a:r>
              <a:rPr lang="en-US" altLang="zh-TW" sz="2800" dirty="0">
                <a:latin typeface="Algerian" panose="04020705040A02060702" pitchFamily="82" charset="0"/>
              </a:rPr>
              <a:t>I</a:t>
            </a:r>
            <a:r>
              <a:rPr lang="en-US" altLang="zh-TW" sz="2800" dirty="0"/>
              <a:t>1,</a:t>
            </a:r>
            <a:r>
              <a:rPr lang="en-US" altLang="zh-TW" sz="2800" dirty="0">
                <a:latin typeface="Algerian" panose="04020705040A02060702" pitchFamily="82" charset="0"/>
              </a:rPr>
              <a:t>I</a:t>
            </a:r>
            <a:r>
              <a:rPr lang="en-US" altLang="zh-TW" sz="2800" dirty="0"/>
              <a:t>2,</a:t>
            </a:r>
            <a:r>
              <a:rPr lang="en-US" altLang="zh-TW" sz="2800" dirty="0">
                <a:latin typeface="Algerian" panose="04020705040A02060702" pitchFamily="82" charset="0"/>
              </a:rPr>
              <a:t>I</a:t>
            </a:r>
            <a:r>
              <a:rPr lang="en-US" altLang="zh-TW" sz="2800" dirty="0"/>
              <a:t>3</a:t>
            </a:r>
          </a:p>
          <a:p>
            <a:r>
              <a:rPr lang="en-US" altLang="zh-TW" sz="2800" dirty="0">
                <a:latin typeface="Algerian" panose="04020705040A02060702" pitchFamily="82" charset="0"/>
              </a:rPr>
              <a:t>I</a:t>
            </a:r>
            <a:r>
              <a:rPr lang="en-US" altLang="zh-TW" sz="2800" dirty="0"/>
              <a:t>0 </a:t>
            </a:r>
            <a:r>
              <a:rPr lang="zh-TW" altLang="en-US" sz="2800" dirty="0"/>
              <a:t>擁有兩票、其餘為一票</a:t>
            </a:r>
            <a:endParaRPr lang="en-US" altLang="zh-TW" sz="2800" dirty="0"/>
          </a:p>
          <a:p>
            <a:r>
              <a:rPr lang="en-US" altLang="zh-TW" sz="2800" dirty="0"/>
              <a:t>3</a:t>
            </a:r>
            <a:r>
              <a:rPr lang="zh-TW" altLang="en-US" sz="2800" dirty="0"/>
              <a:t>票以上</a:t>
            </a:r>
            <a:r>
              <a:rPr lang="en-US" altLang="zh-TW" sz="2800" dirty="0"/>
              <a:t>(</a:t>
            </a:r>
            <a:r>
              <a:rPr lang="zh-TW" altLang="en-US" sz="2800" dirty="0"/>
              <a:t>包含</a:t>
            </a:r>
            <a:r>
              <a:rPr lang="en-US" altLang="zh-TW" sz="2800" dirty="0"/>
              <a:t>3)</a:t>
            </a:r>
            <a:r>
              <a:rPr lang="zh-TW" altLang="en-US" sz="2800" dirty="0"/>
              <a:t>輸出</a:t>
            </a:r>
            <a:r>
              <a:rPr lang="en-US" altLang="zh-TW" sz="2800" dirty="0"/>
              <a:t>1</a:t>
            </a:r>
            <a:r>
              <a:rPr lang="zh-TW" altLang="en-US" sz="2800" dirty="0"/>
              <a:t>，反之則</a:t>
            </a:r>
            <a:r>
              <a:rPr lang="en-US" altLang="zh-TW" sz="2800" dirty="0"/>
              <a:t>0</a:t>
            </a:r>
          </a:p>
          <a:p>
            <a:r>
              <a:rPr lang="zh-TW" altLang="en-US" sz="2800" dirty="0"/>
              <a:t>提示</a:t>
            </a:r>
            <a:r>
              <a:rPr lang="en-US" altLang="zh-TW" sz="2800" dirty="0"/>
              <a:t>:</a:t>
            </a:r>
            <a:r>
              <a:rPr lang="zh-TW" altLang="en-US" sz="2800" dirty="0"/>
              <a:t>可先列出真值表</a:t>
            </a:r>
            <a:endParaRPr lang="en-US" altLang="zh-TW" sz="2800" dirty="0"/>
          </a:p>
          <a:p>
            <a:endParaRPr lang="zh-TW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B8A7A7-5609-4C7E-8458-7C4E60966B61}"/>
              </a:ext>
            </a:extLst>
          </p:cNvPr>
          <p:cNvSpPr/>
          <p:nvPr/>
        </p:nvSpPr>
        <p:spPr>
          <a:xfrm>
            <a:off x="7668122" y="3888796"/>
            <a:ext cx="2165683" cy="2592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FC2C530-A7C5-4C24-87F0-A41B5780E5A0}"/>
              </a:ext>
            </a:extLst>
          </p:cNvPr>
          <p:cNvSpPr txBox="1"/>
          <p:nvPr/>
        </p:nvSpPr>
        <p:spPr>
          <a:xfrm>
            <a:off x="7700204" y="3834352"/>
            <a:ext cx="1331495" cy="259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>
                <a:latin typeface="Algerian" panose="04020705040A02060702" pitchFamily="82" charset="0"/>
              </a:rPr>
              <a:t>I</a:t>
            </a:r>
            <a:r>
              <a:rPr lang="en-US" altLang="zh-TW" sz="2800" dirty="0"/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latin typeface="Algerian" panose="04020705040A02060702" pitchFamily="82" charset="0"/>
              </a:rPr>
              <a:t>I</a:t>
            </a:r>
            <a:r>
              <a:rPr lang="en-US" altLang="zh-TW" sz="2800" dirty="0"/>
              <a:t>1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latin typeface="Algerian" panose="04020705040A02060702" pitchFamily="82" charset="0"/>
              </a:rPr>
              <a:t>I</a:t>
            </a:r>
            <a:r>
              <a:rPr lang="en-US" altLang="zh-TW" sz="2800" dirty="0"/>
              <a:t>2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latin typeface="Algerian" panose="04020705040A02060702" pitchFamily="82" charset="0"/>
              </a:rPr>
              <a:t>I</a:t>
            </a:r>
            <a:r>
              <a:rPr lang="en-US" altLang="zh-TW" sz="2800" dirty="0"/>
              <a:t>3</a:t>
            </a:r>
            <a:endParaRPr lang="zh-TW" altLang="en-US" sz="2800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62CC52E-C5D5-4385-AE85-C310EA2B4E5A}"/>
              </a:ext>
            </a:extLst>
          </p:cNvPr>
          <p:cNvCxnSpPr>
            <a:cxnSpLocks/>
          </p:cNvCxnSpPr>
          <p:nvPr/>
        </p:nvCxnSpPr>
        <p:spPr>
          <a:xfrm>
            <a:off x="6230572" y="4219073"/>
            <a:ext cx="14375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A038443-448C-47D4-8B90-ECD7D1BDC64A}"/>
              </a:ext>
            </a:extLst>
          </p:cNvPr>
          <p:cNvCxnSpPr>
            <a:cxnSpLocks/>
          </p:cNvCxnSpPr>
          <p:nvPr/>
        </p:nvCxnSpPr>
        <p:spPr>
          <a:xfrm>
            <a:off x="6230571" y="4884821"/>
            <a:ext cx="14375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60C187B-DB81-4527-A75D-6253FF0A8984}"/>
              </a:ext>
            </a:extLst>
          </p:cNvPr>
          <p:cNvCxnSpPr>
            <a:cxnSpLocks/>
          </p:cNvCxnSpPr>
          <p:nvPr/>
        </p:nvCxnSpPr>
        <p:spPr>
          <a:xfrm>
            <a:off x="6219428" y="6128084"/>
            <a:ext cx="14375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C5AE1BB-5542-4951-AEFD-D5665F24DF15}"/>
              </a:ext>
            </a:extLst>
          </p:cNvPr>
          <p:cNvCxnSpPr>
            <a:cxnSpLocks/>
          </p:cNvCxnSpPr>
          <p:nvPr/>
        </p:nvCxnSpPr>
        <p:spPr>
          <a:xfrm>
            <a:off x="6203387" y="5526505"/>
            <a:ext cx="14375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B1F3F30-77F7-4462-B57D-81C12FC95573}"/>
              </a:ext>
            </a:extLst>
          </p:cNvPr>
          <p:cNvCxnSpPr>
            <a:cxnSpLocks/>
          </p:cNvCxnSpPr>
          <p:nvPr/>
        </p:nvCxnSpPr>
        <p:spPr>
          <a:xfrm>
            <a:off x="9865889" y="5216987"/>
            <a:ext cx="14375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9326679-8F54-402E-96D2-8D2106F98647}"/>
              </a:ext>
            </a:extLst>
          </p:cNvPr>
          <p:cNvSpPr txBox="1"/>
          <p:nvPr/>
        </p:nvSpPr>
        <p:spPr>
          <a:xfrm>
            <a:off x="9063781" y="4872008"/>
            <a:ext cx="1042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Maj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3438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75CFC7-246B-4D10-8F60-3BD80F47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232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solidFill>
                  <a:schemeClr val="accent2">
                    <a:lumMod val="75000"/>
                  </a:schemeClr>
                </a:solidFill>
              </a:rPr>
              <a:t>作業三</a:t>
            </a:r>
            <a:r>
              <a:rPr lang="en-US" altLang="zh-TW" sz="4000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zh-TW" altLang="en-US" sz="4000" dirty="0">
                <a:solidFill>
                  <a:schemeClr val="accent2">
                    <a:lumMod val="75000"/>
                  </a:schemeClr>
                </a:solidFill>
              </a:rPr>
              <a:t>表決器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E7DA9C4-6C78-434B-80BB-C5F9E7347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35" y="2666707"/>
            <a:ext cx="10858442" cy="139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8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75CFC7-246B-4D10-8F60-3BD80F47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232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solidFill>
                  <a:schemeClr val="accent2">
                    <a:lumMod val="75000"/>
                  </a:schemeClr>
                </a:solidFill>
              </a:rPr>
              <a:t>作業四</a:t>
            </a:r>
            <a:r>
              <a:rPr lang="en-US" altLang="zh-TW" sz="4000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zh-TW" altLang="en-US" sz="4000" dirty="0">
                <a:solidFill>
                  <a:schemeClr val="accent2">
                    <a:lumMod val="75000"/>
                  </a:schemeClr>
                </a:solidFill>
              </a:rPr>
              <a:t>比較器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00B2F6-8A3C-4A33-83D0-AA632C5FB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8169"/>
            <a:ext cx="8596668" cy="4453194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請設計兩個</a:t>
            </a:r>
            <a:r>
              <a:rPr lang="zh-TW" altLang="en-US" sz="2800" dirty="0">
                <a:solidFill>
                  <a:srgbClr val="FF0000"/>
                </a:solidFill>
              </a:rPr>
              <a:t>八位元</a:t>
            </a:r>
            <a:r>
              <a:rPr lang="zh-TW" altLang="en-US" sz="2800" dirty="0"/>
              <a:t>輸入的比較器。</a:t>
            </a:r>
            <a:endParaRPr lang="en-US" altLang="zh-TW" sz="2800" dirty="0"/>
          </a:p>
          <a:p>
            <a:r>
              <a:rPr lang="zh-TW" altLang="en-US" sz="2800" dirty="0"/>
              <a:t>輸入 </a:t>
            </a:r>
            <a:r>
              <a:rPr lang="en-US" altLang="zh-TW" sz="2800" dirty="0"/>
              <a:t>: A,B    </a:t>
            </a:r>
            <a:r>
              <a:rPr lang="zh-TW" altLang="en-US" sz="2800" dirty="0"/>
              <a:t>輸出 </a:t>
            </a:r>
            <a:r>
              <a:rPr lang="en-US" altLang="zh-TW" sz="2800" dirty="0"/>
              <a:t>: </a:t>
            </a:r>
            <a:r>
              <a:rPr lang="en-US" altLang="zh-TW" sz="2800" dirty="0" err="1"/>
              <a:t>AgB,AeB,AlB</a:t>
            </a:r>
            <a:endParaRPr lang="en-US" altLang="zh-TW" sz="2800" dirty="0"/>
          </a:p>
          <a:p>
            <a:endParaRPr lang="zh-TW" altLang="en-US" sz="2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5EE7E86-4015-4875-8750-6855F53ED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157856"/>
              </p:ext>
            </p:extLst>
          </p:nvPr>
        </p:nvGraphicFramePr>
        <p:xfrm>
          <a:off x="1426805" y="2973353"/>
          <a:ext cx="6453507" cy="2679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8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45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6987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輸入</a:t>
                      </a:r>
                      <a:r>
                        <a:rPr lang="en-US" altLang="zh-TW" sz="2400" dirty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輸入</a:t>
                      </a:r>
                      <a:r>
                        <a:rPr lang="en-US" altLang="zh-TW" sz="2400" dirty="0"/>
                        <a:t>B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>
                          <a:ea typeface="標楷體" panose="03000509000000000000" pitchFamily="65" charset="-120"/>
                        </a:rPr>
                        <a:t>AgB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>
                          <a:ea typeface="標楷體" panose="03000509000000000000" pitchFamily="65" charset="-120"/>
                        </a:rPr>
                        <a:t>AeB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>
                          <a:ea typeface="標楷體" panose="03000509000000000000" pitchFamily="65" charset="-120"/>
                        </a:rPr>
                        <a:t>AlB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8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&lt;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8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&gt;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8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=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50945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</TotalTime>
  <Words>491</Words>
  <Application>Microsoft Office PowerPoint</Application>
  <PresentationFormat>寬螢幕</PresentationFormat>
  <Paragraphs>133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標楷體</vt:lpstr>
      <vt:lpstr>Algerian</vt:lpstr>
      <vt:lpstr>Arial</vt:lpstr>
      <vt:lpstr>Cambria Math</vt:lpstr>
      <vt:lpstr>Trebuchet MS</vt:lpstr>
      <vt:lpstr>Wingdings 3</vt:lpstr>
      <vt:lpstr>多面向</vt:lpstr>
      <vt:lpstr>第一次課堂作業(2019/9/19)</vt:lpstr>
      <vt:lpstr>作業繳交方式與評分標準</vt:lpstr>
      <vt:lpstr>作業一:Binary to Gray</vt:lpstr>
      <vt:lpstr>作業一:Binary to Gray</vt:lpstr>
      <vt:lpstr>作業二:奇偶校驗碼(Parity Check)</vt:lpstr>
      <vt:lpstr>作業二:奇偶校驗碼</vt:lpstr>
      <vt:lpstr>作業三:表決器</vt:lpstr>
      <vt:lpstr>作業三:表決器</vt:lpstr>
      <vt:lpstr>作業四:比較器</vt:lpstr>
      <vt:lpstr>作業四:比較器</vt:lpstr>
      <vt:lpstr>作業五:位移乘法</vt:lpstr>
      <vt:lpstr>作業五:位移乘法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第一次課堂作業(2019/9/19)</dc:title>
  <dc:creator>NCLAB</dc:creator>
  <cp:lastModifiedBy>奇隆 吳</cp:lastModifiedBy>
  <cp:revision>58</cp:revision>
  <dcterms:created xsi:type="dcterms:W3CDTF">2019-09-18T06:51:17Z</dcterms:created>
  <dcterms:modified xsi:type="dcterms:W3CDTF">2019-09-19T05:19:58Z</dcterms:modified>
</cp:coreProperties>
</file>